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verlock"/>
      <p:regular r:id="rId32"/>
      <p:bold r:id="rId33"/>
      <p:italic r:id="rId34"/>
      <p:boldItalic r:id="rId35"/>
    </p:embeddedFont>
    <p:embeddedFont>
      <p:font typeface="Roboto"/>
      <p:regular r:id="rId36"/>
      <p:bold r:id="rId37"/>
      <p:italic r:id="rId38"/>
      <p:boldItalic r:id="rId39"/>
    </p:embeddedFont>
    <p:embeddedFont>
      <p:font typeface="Bebas Neu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h2CdAzxA/VhJa7NY5Uo3sVyqy3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verlock-bold.fntdata"/><Relationship Id="rId10" Type="http://schemas.openxmlformats.org/officeDocument/2006/relationships/slide" Target="slides/slide4.xml"/><Relationship Id="rId32" Type="http://schemas.openxmlformats.org/officeDocument/2006/relationships/font" Target="fonts/Overlock-regular.fntdata"/><Relationship Id="rId13" Type="http://schemas.openxmlformats.org/officeDocument/2006/relationships/slide" Target="slides/slide7.xml"/><Relationship Id="rId35" Type="http://schemas.openxmlformats.org/officeDocument/2006/relationships/font" Target="fonts/Overlock-boldItalic.fntdata"/><Relationship Id="rId12" Type="http://schemas.openxmlformats.org/officeDocument/2006/relationships/slide" Target="slides/slide6.xml"/><Relationship Id="rId34" Type="http://schemas.openxmlformats.org/officeDocument/2006/relationships/font" Target="fonts/Overlock-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8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7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7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8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8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8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8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8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9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9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9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9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7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9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9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9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7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7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8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8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8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8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1372625" y="1079756"/>
            <a:ext cx="7125600" cy="114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id" sz="4000">
                <a:solidFill>
                  <a:srgbClr val="00F4AD"/>
                </a:solidFill>
                <a:latin typeface="Bebas Neue"/>
                <a:ea typeface="Bebas Neue"/>
                <a:cs typeface="Bebas Neue"/>
                <a:sym typeface="Bebas Neue"/>
              </a:rPr>
              <a:t>Vocational school graduate academy</a:t>
            </a:r>
            <a:endParaRPr sz="4000">
              <a:solidFill>
                <a:srgbClr val="00F4AD"/>
              </a:solidFill>
              <a:latin typeface="Bebas Neue"/>
              <a:ea typeface="Bebas Neue"/>
              <a:cs typeface="Bebas Neue"/>
              <a:sym typeface="Bebas Neue"/>
            </a:endParaRPr>
          </a:p>
        </p:txBody>
      </p:sp>
      <p:sp>
        <p:nvSpPr>
          <p:cNvPr id="100" name="Google Shape;100;p1"/>
          <p:cNvSpPr txBox="1"/>
          <p:nvPr/>
        </p:nvSpPr>
        <p:spPr>
          <a:xfrm>
            <a:off x="1358375" y="2250925"/>
            <a:ext cx="3553200" cy="514200"/>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l">
              <a:lnSpc>
                <a:spcPct val="100000"/>
              </a:lnSpc>
              <a:spcBef>
                <a:spcPts val="0"/>
              </a:spcBef>
              <a:spcAft>
                <a:spcPts val="0"/>
              </a:spcAft>
              <a:buClr>
                <a:srgbClr val="000000"/>
              </a:buClr>
              <a:buSzPct val="100000"/>
              <a:buFont typeface="Arial"/>
              <a:buNone/>
            </a:pPr>
            <a:r>
              <a:rPr b="1" i="0" lang="id" sz="2800" u="none" cap="none" strike="noStrike">
                <a:solidFill>
                  <a:srgbClr val="FFFFFF"/>
                </a:solidFill>
                <a:latin typeface="Roboto"/>
                <a:ea typeface="Roboto"/>
                <a:cs typeface="Roboto"/>
                <a:sym typeface="Roboto"/>
              </a:rPr>
              <a:t>Associate Data Scientist</a:t>
            </a:r>
            <a:endParaRPr b="1" i="0" sz="2800" u="none" cap="none" strike="noStrike">
              <a:solidFill>
                <a:srgbClr val="FFFFFF"/>
              </a:solidFill>
              <a:latin typeface="Roboto"/>
              <a:ea typeface="Roboto"/>
              <a:cs typeface="Roboto"/>
              <a:sym typeface="Roboto"/>
            </a:endParaRPr>
          </a:p>
        </p:txBody>
      </p:sp>
      <p:sp>
        <p:nvSpPr>
          <p:cNvPr id="101" name="Google Shape;101;p1"/>
          <p:cNvSpPr txBox="1"/>
          <p:nvPr/>
        </p:nvSpPr>
        <p:spPr>
          <a:xfrm>
            <a:off x="1371600" y="2632075"/>
            <a:ext cx="4963200" cy="5145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000000"/>
              </a:buClr>
              <a:buSzPts val="2400"/>
              <a:buFont typeface="Arial"/>
              <a:buNone/>
            </a:pPr>
            <a:r>
              <a:rPr b="1" lang="id" sz="2000">
                <a:solidFill>
                  <a:srgbClr val="FFFFFF"/>
                </a:solidFill>
                <a:latin typeface="Roboto"/>
                <a:ea typeface="Roboto"/>
                <a:cs typeface="Roboto"/>
                <a:sym typeface="Roboto"/>
              </a:rPr>
              <a:t>Pertemuan</a:t>
            </a:r>
            <a:r>
              <a:rPr b="1" lang="id" sz="2000" u="none" cap="none" strike="noStrike">
                <a:solidFill>
                  <a:srgbClr val="FFFFFF"/>
                </a:solidFill>
                <a:latin typeface="Roboto"/>
                <a:ea typeface="Roboto"/>
                <a:cs typeface="Roboto"/>
                <a:sym typeface="Roboto"/>
              </a:rPr>
              <a:t> #4: Menentukan Objek Data </a:t>
            </a:r>
            <a:endParaRPr b="1" sz="2000" u="none" cap="none" strike="noStrik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1"/>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206" name="Google Shape;206;p101"/>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1"/>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208" name="Google Shape;208;p101"/>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209" name="Google Shape;209;p101"/>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210" name="Google Shape;210;p101"/>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211" name="Google Shape;211;p101"/>
          <p:cNvSpPr txBox="1"/>
          <p:nvPr/>
        </p:nvSpPr>
        <p:spPr>
          <a:xfrm>
            <a:off x="456325" y="367950"/>
            <a:ext cx="7776518" cy="420689"/>
          </a:xfrm>
          <a:prstGeom prst="rect">
            <a:avLst/>
          </a:prstGeom>
          <a:noFill/>
          <a:ln>
            <a:noFill/>
          </a:ln>
        </p:spPr>
        <p:txBody>
          <a:bodyPr anchorCtr="0" anchor="b" bIns="91425" lIns="91425" spcFirstLastPara="1" rIns="91425" wrap="square" tIns="91425">
            <a:normAutofit fontScale="32500" lnSpcReduction="20000"/>
          </a:bodyPr>
          <a:lstStyle/>
          <a:p>
            <a:pPr indent="0" lvl="0" marL="0" marR="0" rtl="0" algn="ctr">
              <a:lnSpc>
                <a:spcPct val="100000"/>
              </a:lnSpc>
              <a:spcBef>
                <a:spcPts val="0"/>
              </a:spcBef>
              <a:spcAft>
                <a:spcPts val="0"/>
              </a:spcAft>
              <a:buClr>
                <a:schemeClr val="dk1"/>
              </a:buClr>
              <a:buSzPct val="307692"/>
              <a:buFont typeface="Arial"/>
              <a:buNone/>
            </a:pPr>
            <a:r>
              <a:rPr b="0" i="0" lang="id" sz="5200" u="none" cap="none" strike="noStrike">
                <a:solidFill>
                  <a:schemeClr val="dk1"/>
                </a:solidFill>
                <a:latin typeface="Arial"/>
                <a:ea typeface="Arial"/>
                <a:cs typeface="Arial"/>
                <a:sym typeface="Arial"/>
              </a:rPr>
              <a:t>Data sampling</a:t>
            </a:r>
            <a:endParaRPr b="0" i="0" sz="5200" u="none" cap="none" strike="noStrike">
              <a:solidFill>
                <a:schemeClr val="dk1"/>
              </a:solidFill>
              <a:latin typeface="Arial"/>
              <a:ea typeface="Arial"/>
              <a:cs typeface="Arial"/>
              <a:sym typeface="Arial"/>
            </a:endParaRPr>
          </a:p>
        </p:txBody>
      </p:sp>
      <p:sp>
        <p:nvSpPr>
          <p:cNvPr id="212" name="Google Shape;212;p101"/>
          <p:cNvSpPr txBox="1"/>
          <p:nvPr/>
        </p:nvSpPr>
        <p:spPr>
          <a:xfrm>
            <a:off x="456325" y="684724"/>
            <a:ext cx="7776518" cy="4140200"/>
          </a:xfrm>
          <a:prstGeom prst="rect">
            <a:avLst/>
          </a:prstGeom>
          <a:noFill/>
          <a:ln>
            <a:noFill/>
          </a:ln>
        </p:spPr>
        <p:txBody>
          <a:bodyPr anchorCtr="0" anchor="t" bIns="45700" lIns="91425" spcFirstLastPara="1" rIns="91425" wrap="square" tIns="45700">
            <a:noAutofit/>
          </a:bodyPr>
          <a:lstStyle/>
          <a:p>
            <a:pPr indent="-285750" lvl="0" marL="311150" marR="0" rtl="0" algn="l">
              <a:lnSpc>
                <a:spcPct val="100000"/>
              </a:lnSpc>
              <a:spcBef>
                <a:spcPts val="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Target Population</a:t>
            </a:r>
            <a:r>
              <a:rPr b="0" i="0" lang="id" sz="1800" u="none" cap="none" strike="noStrike">
                <a:solidFill>
                  <a:srgbClr val="18191E"/>
                </a:solidFill>
                <a:latin typeface="Calibri"/>
                <a:ea typeface="Calibri"/>
                <a:cs typeface="Calibri"/>
                <a:sym typeface="Calibri"/>
              </a:rPr>
              <a:t>: </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The population to be studied/ to which the investigator wants to generalize his results.</a:t>
            </a:r>
            <a:endParaRPr/>
          </a:p>
          <a:p>
            <a:pPr indent="-285750" lvl="3" marL="736093" marR="0" rtl="0" algn="l">
              <a:lnSpc>
                <a:spcPct val="100000"/>
              </a:lnSpc>
              <a:spcBef>
                <a:spcPts val="3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The entire group of people or objects to which the researcher wishes to generalize the study findings</a:t>
            </a:r>
            <a:endParaRPr/>
          </a:p>
          <a:p>
            <a:pPr indent="-285750" lvl="3" marL="736093" marR="0" rtl="0" algn="l">
              <a:lnSpc>
                <a:spcPct val="100000"/>
              </a:lnSpc>
              <a:spcBef>
                <a:spcPts val="3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Example: all peoples infected with COVID19, All low-birth-weight infants, all Indonesian citizen.</a:t>
            </a:r>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Accessible Population</a:t>
            </a:r>
            <a:r>
              <a:rPr b="0" i="0" lang="id" sz="1800" u="none" cap="none" strike="noStrike">
                <a:solidFill>
                  <a:srgbClr val="18191E"/>
                </a:solidFill>
                <a:latin typeface="Calibri"/>
                <a:ea typeface="Calibri"/>
                <a:cs typeface="Calibri"/>
                <a:sym typeface="Calibri"/>
              </a:rPr>
              <a:t>: </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The portion of the population to which the researcher has reasonable access; may be a subset of the target population.</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Example: all peoples infected with COVID19 in Jakarta Province, All low-birth-weight infants di East Java Province, all Indonesian citizen live in the Java island.</a:t>
            </a:r>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Sample:</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The selected elements (people or objects) chosen for participation in a study; </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chemeClr val="dk1"/>
                </a:solidFill>
                <a:latin typeface="Calibri"/>
                <a:ea typeface="Calibri"/>
                <a:cs typeface="Calibri"/>
                <a:sym typeface="Calibri"/>
              </a:rPr>
              <a:t>People are referred to as subjects or participants</a:t>
            </a:r>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1" i="0" sz="1582" u="none" cap="none" strike="noStrike">
              <a:solidFill>
                <a:srgbClr val="18191E"/>
              </a:solidFill>
              <a:latin typeface="Calibri"/>
              <a:ea typeface="Calibri"/>
              <a:cs typeface="Calibri"/>
              <a:sym typeface="Calibri"/>
            </a:endParaRPr>
          </a:p>
          <a:p>
            <a:pPr indent="0" lvl="0" marL="25400" marR="0" rtl="0" algn="l">
              <a:lnSpc>
                <a:spcPct val="100000"/>
              </a:lnSpc>
              <a:spcBef>
                <a:spcPts val="600"/>
              </a:spcBef>
              <a:spcAft>
                <a:spcPts val="0"/>
              </a:spcAft>
              <a:buClr>
                <a:srgbClr val="181818"/>
              </a:buClr>
              <a:buSzPts val="1440"/>
              <a:buFont typeface="Corbel"/>
              <a:buNone/>
            </a:pPr>
            <a:r>
              <a:t/>
            </a:r>
            <a:endParaRPr b="1" i="0" sz="1800" u="none" cap="none" strike="noStrike">
              <a:solidFill>
                <a:srgbClr val="18191E"/>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6"/>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6"/>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219" name="Google Shape;219;p6"/>
          <p:cNvSpPr txBox="1"/>
          <p:nvPr/>
        </p:nvSpPr>
        <p:spPr>
          <a:xfrm>
            <a:off x="605482" y="663713"/>
            <a:ext cx="7776518" cy="420689"/>
          </a:xfrm>
          <a:prstGeom prst="rect">
            <a:avLst/>
          </a:prstGeom>
          <a:noFill/>
          <a:ln>
            <a:noFill/>
          </a:ln>
        </p:spPr>
        <p:txBody>
          <a:bodyPr anchorCtr="0" anchor="b" bIns="91425" lIns="91425" spcFirstLastPara="1" rIns="91425" wrap="square" tIns="91425">
            <a:normAutofit fontScale="32500" lnSpcReduction="20000"/>
          </a:bodyPr>
          <a:lstStyle/>
          <a:p>
            <a:pPr indent="0" lvl="0" marL="0" marR="0" rtl="0" algn="ctr">
              <a:lnSpc>
                <a:spcPct val="100000"/>
              </a:lnSpc>
              <a:spcBef>
                <a:spcPts val="0"/>
              </a:spcBef>
              <a:spcAft>
                <a:spcPts val="0"/>
              </a:spcAft>
              <a:buClr>
                <a:schemeClr val="dk1"/>
              </a:buClr>
              <a:buSzPct val="307692"/>
              <a:buFont typeface="Arial"/>
              <a:buNone/>
            </a:pPr>
            <a:r>
              <a:rPr b="0" i="0" lang="id" sz="5200" u="none" cap="none" strike="noStrike">
                <a:solidFill>
                  <a:schemeClr val="dk1"/>
                </a:solidFill>
                <a:latin typeface="Arial"/>
                <a:ea typeface="Arial"/>
                <a:cs typeface="Arial"/>
                <a:sym typeface="Arial"/>
              </a:rPr>
              <a:t>Data sampling</a:t>
            </a:r>
            <a:endParaRPr b="0" i="0" sz="5200" u="none" cap="none" strike="noStrike">
              <a:solidFill>
                <a:schemeClr val="dk1"/>
              </a:solidFill>
              <a:latin typeface="Arial"/>
              <a:ea typeface="Arial"/>
              <a:cs typeface="Arial"/>
              <a:sym typeface="Arial"/>
            </a:endParaRPr>
          </a:p>
        </p:txBody>
      </p:sp>
      <p:sp>
        <p:nvSpPr>
          <p:cNvPr id="220" name="Google Shape;220;p6"/>
          <p:cNvSpPr txBox="1"/>
          <p:nvPr/>
        </p:nvSpPr>
        <p:spPr>
          <a:xfrm>
            <a:off x="605482" y="1206500"/>
            <a:ext cx="7776518" cy="2600390"/>
          </a:xfrm>
          <a:prstGeom prst="rect">
            <a:avLst/>
          </a:prstGeom>
          <a:noFill/>
          <a:ln>
            <a:noFill/>
          </a:ln>
        </p:spPr>
        <p:txBody>
          <a:bodyPr anchorCtr="0" anchor="t" bIns="45700" lIns="91425" spcFirstLastPara="1" rIns="91425" wrap="square" tIns="45700">
            <a:noAutofit/>
          </a:bodyPr>
          <a:lstStyle/>
          <a:p>
            <a:pPr indent="-342900" lvl="0" marL="368300" marR="0" rtl="0" algn="l">
              <a:lnSpc>
                <a:spcPct val="100000"/>
              </a:lnSpc>
              <a:spcBef>
                <a:spcPts val="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Sampling Unit</a:t>
            </a:r>
            <a:r>
              <a:rPr b="0" i="0" lang="id" sz="1800" u="none" cap="none" strike="noStrike">
                <a:solidFill>
                  <a:srgbClr val="18191E"/>
                </a:solidFill>
                <a:latin typeface="Calibri"/>
                <a:ea typeface="Calibri"/>
                <a:cs typeface="Calibri"/>
                <a:sym typeface="Calibri"/>
              </a:rPr>
              <a:t>: smallest unit from which sample can be selected.</a:t>
            </a:r>
            <a:endParaRPr/>
          </a:p>
          <a:p>
            <a:pPr indent="-285750" lvl="3" marL="736093" marR="0" rtl="0" algn="l">
              <a:lnSpc>
                <a:spcPct val="100000"/>
              </a:lnSpc>
              <a:spcBef>
                <a:spcPts val="600"/>
              </a:spcBef>
              <a:spcAft>
                <a:spcPts val="0"/>
              </a:spcAft>
              <a:buClr>
                <a:srgbClr val="181818"/>
              </a:buClr>
              <a:buSzPts val="1191"/>
              <a:buFont typeface="Noto Sans Symbols"/>
              <a:buChar char="▪"/>
            </a:pPr>
            <a:r>
              <a:rPr b="0" i="0" lang="id" sz="1489" u="none" cap="none" strike="noStrike">
                <a:solidFill>
                  <a:schemeClr val="dk1"/>
                </a:solidFill>
                <a:latin typeface="Calibri"/>
                <a:ea typeface="Calibri"/>
                <a:cs typeface="Calibri"/>
                <a:sym typeface="Calibri"/>
              </a:rPr>
              <a:t>Example: household, </a:t>
            </a:r>
            <a:endParaRPr b="0" i="0" sz="1471" u="none" cap="none" strike="noStrike">
              <a:solidFill>
                <a:srgbClr val="18191E"/>
              </a:solidFill>
              <a:latin typeface="Calibri"/>
              <a:ea typeface="Calibri"/>
              <a:cs typeface="Calibri"/>
              <a:sym typeface="Calibri"/>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Sampling frame</a:t>
            </a:r>
            <a:r>
              <a:rPr b="0" i="0" lang="id" sz="1800" u="none" cap="none" strike="noStrike">
                <a:solidFill>
                  <a:srgbClr val="18191E"/>
                </a:solidFill>
                <a:latin typeface="Calibri"/>
                <a:ea typeface="Calibri"/>
                <a:cs typeface="Calibri"/>
                <a:sym typeface="Calibri"/>
              </a:rPr>
              <a:t>: list of all the sampling units from which sample is drawn.</a:t>
            </a:r>
            <a:endParaRPr/>
          </a:p>
          <a:p>
            <a:pPr indent="-285750" lvl="3" marL="736093" marR="0" rtl="0" algn="l">
              <a:lnSpc>
                <a:spcPct val="100000"/>
              </a:lnSpc>
              <a:spcBef>
                <a:spcPts val="600"/>
              </a:spcBef>
              <a:spcAft>
                <a:spcPts val="0"/>
              </a:spcAft>
              <a:buClr>
                <a:srgbClr val="181818"/>
              </a:buClr>
              <a:buSzPts val="1177"/>
              <a:buFont typeface="Noto Sans Symbols"/>
              <a:buChar char="▪"/>
            </a:pPr>
            <a:r>
              <a:rPr b="0" i="0" lang="id" sz="1471" u="none" cap="none" strike="noStrike">
                <a:solidFill>
                  <a:srgbClr val="18191E"/>
                </a:solidFill>
                <a:latin typeface="Calibri"/>
                <a:ea typeface="Calibri"/>
                <a:cs typeface="Calibri"/>
                <a:sym typeface="Calibri"/>
              </a:rPr>
              <a:t>Example: a list of peoples infected with COVID19 in Jakarta Province, a list </a:t>
            </a:r>
            <a:r>
              <a:rPr b="0" i="0" lang="id" sz="1471" u="none" cap="none" strike="noStrike">
                <a:solidFill>
                  <a:schemeClr val="dk1"/>
                </a:solidFill>
                <a:latin typeface="Calibri"/>
                <a:ea typeface="Calibri"/>
                <a:cs typeface="Calibri"/>
                <a:sym typeface="Calibri"/>
              </a:rPr>
              <a:t>low-birth-weight infants di East Java Province.</a:t>
            </a:r>
            <a:endParaRPr b="0" i="0" sz="1471" u="none" cap="none" strike="noStrike">
              <a:solidFill>
                <a:srgbClr val="18191E"/>
              </a:solidFill>
              <a:latin typeface="Calibri"/>
              <a:ea typeface="Calibri"/>
              <a:cs typeface="Calibri"/>
              <a:sym typeface="Calibri"/>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Sampling scheme</a:t>
            </a:r>
            <a:r>
              <a:rPr b="0" i="0" lang="id" sz="1800" u="none" cap="none" strike="noStrike">
                <a:solidFill>
                  <a:srgbClr val="18191E"/>
                </a:solidFill>
                <a:latin typeface="Calibri"/>
                <a:ea typeface="Calibri"/>
                <a:cs typeface="Calibri"/>
                <a:sym typeface="Calibri"/>
              </a:rPr>
              <a:t>: method of selecting sampling units from sampling frame.</a:t>
            </a:r>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Sampling</a:t>
            </a:r>
            <a:r>
              <a:rPr b="0" i="0" lang="id" sz="1800" u="none" cap="none" strike="noStrike">
                <a:solidFill>
                  <a:srgbClr val="18191E"/>
                </a:solidFill>
                <a:latin typeface="Calibri"/>
                <a:ea typeface="Calibri"/>
                <a:cs typeface="Calibri"/>
                <a:sym typeface="Calibri"/>
              </a:rPr>
              <a:t>: the process of selecting a group of people, events, behaviors, or other elements with which to conduct a study.</a:t>
            </a:r>
            <a:endParaRPr/>
          </a:p>
          <a:p>
            <a:pPr indent="-194310" lvl="0" marL="311150" marR="0" rtl="0" algn="l">
              <a:lnSpc>
                <a:spcPct val="100000"/>
              </a:lnSpc>
              <a:spcBef>
                <a:spcPts val="600"/>
              </a:spcBef>
              <a:spcAft>
                <a:spcPts val="0"/>
              </a:spcAft>
              <a:buClr>
                <a:srgbClr val="181818"/>
              </a:buClr>
              <a:buSzPts val="1440"/>
              <a:buFont typeface="Courier New"/>
              <a:buNone/>
            </a:pPr>
            <a:r>
              <a:t/>
            </a:r>
            <a:endParaRPr b="0" i="0" sz="1800" u="none" cap="none" strike="noStrike">
              <a:solidFill>
                <a:srgbClr val="18191E"/>
              </a:solidFill>
              <a:latin typeface="Calibri"/>
              <a:ea typeface="Calibri"/>
              <a:cs typeface="Calibri"/>
              <a:sym typeface="Calibri"/>
            </a:endParaRPr>
          </a:p>
          <a:p>
            <a:pPr indent="0" lvl="0" marL="25400" marR="0" rtl="0" algn="l">
              <a:lnSpc>
                <a:spcPct val="100000"/>
              </a:lnSpc>
              <a:spcBef>
                <a:spcPts val="600"/>
              </a:spcBef>
              <a:spcAft>
                <a:spcPts val="0"/>
              </a:spcAft>
              <a:buClr>
                <a:srgbClr val="181818"/>
              </a:buClr>
              <a:buSzPts val="1440"/>
              <a:buFont typeface="Corbel"/>
              <a:buNone/>
            </a:pPr>
            <a:r>
              <a:t/>
            </a:r>
            <a:endParaRPr b="1" i="0" sz="1800" u="none" cap="none" strike="noStrike">
              <a:solidFill>
                <a:srgbClr val="18191E"/>
              </a:solidFill>
              <a:latin typeface="Calibri"/>
              <a:ea typeface="Calibri"/>
              <a:cs typeface="Calibri"/>
              <a:sym typeface="Calibri"/>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1" i="0" sz="1582" u="none" cap="none" strike="noStrike">
              <a:solidFill>
                <a:srgbClr val="18191E"/>
              </a:solidFill>
              <a:latin typeface="Calibri"/>
              <a:ea typeface="Calibri"/>
              <a:cs typeface="Calibri"/>
              <a:sym typeface="Calibri"/>
            </a:endParaRPr>
          </a:p>
          <a:p>
            <a:pPr indent="0" lvl="0" marL="25400" marR="0" rtl="0" algn="l">
              <a:lnSpc>
                <a:spcPct val="100000"/>
              </a:lnSpc>
              <a:spcBef>
                <a:spcPts val="600"/>
              </a:spcBef>
              <a:spcAft>
                <a:spcPts val="0"/>
              </a:spcAft>
              <a:buClr>
                <a:srgbClr val="181818"/>
              </a:buClr>
              <a:buSzPts val="1440"/>
              <a:buFont typeface="Corbel"/>
              <a:buNone/>
            </a:pPr>
            <a:r>
              <a:t/>
            </a:r>
            <a:endParaRPr b="1" i="0" sz="1800" u="none" cap="none" strike="noStrike">
              <a:solidFill>
                <a:srgbClr val="18191E"/>
              </a:solidFill>
              <a:latin typeface="Calibri"/>
              <a:ea typeface="Calibri"/>
              <a:cs typeface="Calibri"/>
              <a:sym typeface="Calibri"/>
            </a:endParaRPr>
          </a:p>
        </p:txBody>
      </p:sp>
      <p:sp>
        <p:nvSpPr>
          <p:cNvPr id="221" name="Google Shape;221;p6"/>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222" name="Google Shape;222;p6"/>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2"/>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102"/>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229" name="Google Shape;229;p102"/>
          <p:cNvSpPr txBox="1"/>
          <p:nvPr/>
        </p:nvSpPr>
        <p:spPr>
          <a:xfrm>
            <a:off x="558987" y="331055"/>
            <a:ext cx="7776518" cy="420689"/>
          </a:xfrm>
          <a:prstGeom prst="rect">
            <a:avLst/>
          </a:prstGeom>
          <a:noFill/>
          <a:ln>
            <a:noFill/>
          </a:ln>
        </p:spPr>
        <p:txBody>
          <a:bodyPr anchorCtr="0" anchor="b" bIns="91425" lIns="91425" spcFirstLastPara="1" rIns="91425" wrap="square" tIns="91425">
            <a:normAutofit fontScale="32500" lnSpcReduction="20000"/>
          </a:bodyPr>
          <a:lstStyle/>
          <a:p>
            <a:pPr indent="0" lvl="0" marL="0" marR="0" rtl="0" algn="ctr">
              <a:lnSpc>
                <a:spcPct val="100000"/>
              </a:lnSpc>
              <a:spcBef>
                <a:spcPts val="0"/>
              </a:spcBef>
              <a:spcAft>
                <a:spcPts val="0"/>
              </a:spcAft>
              <a:buClr>
                <a:schemeClr val="dk1"/>
              </a:buClr>
              <a:buSzPct val="307692"/>
              <a:buFont typeface="Arial"/>
              <a:buNone/>
            </a:pPr>
            <a:r>
              <a:rPr b="0" i="0" lang="id" sz="5200" u="none" cap="none" strike="noStrike">
                <a:solidFill>
                  <a:schemeClr val="dk1"/>
                </a:solidFill>
                <a:latin typeface="Arial"/>
                <a:ea typeface="Arial"/>
                <a:cs typeface="Arial"/>
                <a:sym typeface="Arial"/>
              </a:rPr>
              <a:t>Probability and Non-probability sampling</a:t>
            </a:r>
            <a:endParaRPr b="0" i="0" sz="5200" u="none" cap="none" strike="noStrike">
              <a:solidFill>
                <a:schemeClr val="dk1"/>
              </a:solidFill>
              <a:latin typeface="Arial"/>
              <a:ea typeface="Arial"/>
              <a:cs typeface="Arial"/>
              <a:sym typeface="Arial"/>
            </a:endParaRPr>
          </a:p>
        </p:txBody>
      </p:sp>
      <p:grpSp>
        <p:nvGrpSpPr>
          <p:cNvPr id="230" name="Google Shape;230;p102"/>
          <p:cNvGrpSpPr/>
          <p:nvPr/>
        </p:nvGrpSpPr>
        <p:grpSpPr>
          <a:xfrm>
            <a:off x="762000" y="1768929"/>
            <a:ext cx="7302654" cy="3015342"/>
            <a:chOff x="1277313" y="1090976"/>
            <a:chExt cx="9449108" cy="5096534"/>
          </a:xfrm>
        </p:grpSpPr>
        <p:sp>
          <p:nvSpPr>
            <p:cNvPr id="231" name="Google Shape;231;p102"/>
            <p:cNvSpPr/>
            <p:nvPr/>
          </p:nvSpPr>
          <p:spPr>
            <a:xfrm flipH="1" rot="-5400000">
              <a:off x="2965946" y="-545677"/>
              <a:ext cx="540000" cy="3917264"/>
            </a:xfrm>
            <a:prstGeom prst="roundRect">
              <a:avLst>
                <a:gd fmla="val 50000" name="adj"/>
              </a:avLst>
            </a:prstGeom>
            <a:solidFill>
              <a:srgbClr val="F7FFB3">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2" name="Google Shape;232;p102"/>
            <p:cNvSpPr/>
            <p:nvPr/>
          </p:nvSpPr>
          <p:spPr>
            <a:xfrm rot="5400000">
              <a:off x="8498021" y="-545446"/>
              <a:ext cx="540000" cy="3916800"/>
            </a:xfrm>
            <a:prstGeom prst="roundRect">
              <a:avLst>
                <a:gd fmla="val 50000" name="adj"/>
              </a:avLst>
            </a:prstGeom>
            <a:solidFill>
              <a:srgbClr val="F7FFB3">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233" name="Google Shape;233;p102"/>
            <p:cNvSpPr/>
            <p:nvPr/>
          </p:nvSpPr>
          <p:spPr>
            <a:xfrm>
              <a:off x="6117768" y="1142955"/>
              <a:ext cx="331415" cy="330801"/>
            </a:xfrm>
            <a:custGeom>
              <a:rect b="b" l="l" r="r" t="t"/>
              <a:pathLst>
                <a:path extrusionOk="0" h="330801" w="331415">
                  <a:moveTo>
                    <a:pt x="209668" y="0"/>
                  </a:moveTo>
                  <a:lnTo>
                    <a:pt x="331415" y="330801"/>
                  </a:lnTo>
                  <a:lnTo>
                    <a:pt x="0" y="210738"/>
                  </a:lnTo>
                  <a:lnTo>
                    <a:pt x="209668"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p102"/>
            <p:cNvSpPr/>
            <p:nvPr/>
          </p:nvSpPr>
          <p:spPr>
            <a:xfrm>
              <a:off x="6117768" y="2210695"/>
              <a:ext cx="331415" cy="330801"/>
            </a:xfrm>
            <a:custGeom>
              <a:rect b="b" l="l" r="r" t="t"/>
              <a:pathLst>
                <a:path extrusionOk="0" h="330801" w="331415">
                  <a:moveTo>
                    <a:pt x="209668" y="0"/>
                  </a:moveTo>
                  <a:lnTo>
                    <a:pt x="331415" y="330801"/>
                  </a:lnTo>
                  <a:lnTo>
                    <a:pt x="0" y="210738"/>
                  </a:lnTo>
                  <a:lnTo>
                    <a:pt x="20966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5" name="Google Shape;235;p102"/>
            <p:cNvSpPr/>
            <p:nvPr/>
          </p:nvSpPr>
          <p:spPr>
            <a:xfrm>
              <a:off x="6117768" y="3278435"/>
              <a:ext cx="331415" cy="330801"/>
            </a:xfrm>
            <a:custGeom>
              <a:rect b="b" l="l" r="r" t="t"/>
              <a:pathLst>
                <a:path extrusionOk="0" h="330801" w="331415">
                  <a:moveTo>
                    <a:pt x="209668" y="0"/>
                  </a:moveTo>
                  <a:lnTo>
                    <a:pt x="331415" y="330801"/>
                  </a:lnTo>
                  <a:lnTo>
                    <a:pt x="0" y="210738"/>
                  </a:lnTo>
                  <a:lnTo>
                    <a:pt x="209668"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6" name="Google Shape;236;p102"/>
            <p:cNvSpPr/>
            <p:nvPr/>
          </p:nvSpPr>
          <p:spPr>
            <a:xfrm>
              <a:off x="6117768" y="4346175"/>
              <a:ext cx="331415" cy="330801"/>
            </a:xfrm>
            <a:custGeom>
              <a:rect b="b" l="l" r="r" t="t"/>
              <a:pathLst>
                <a:path extrusionOk="0" h="330801" w="331415">
                  <a:moveTo>
                    <a:pt x="209668" y="0"/>
                  </a:moveTo>
                  <a:lnTo>
                    <a:pt x="331415" y="330801"/>
                  </a:lnTo>
                  <a:lnTo>
                    <a:pt x="0" y="210738"/>
                  </a:lnTo>
                  <a:lnTo>
                    <a:pt x="2096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7" name="Google Shape;237;p102"/>
            <p:cNvSpPr/>
            <p:nvPr/>
          </p:nvSpPr>
          <p:spPr>
            <a:xfrm>
              <a:off x="6117768" y="5410186"/>
              <a:ext cx="331415" cy="330801"/>
            </a:xfrm>
            <a:custGeom>
              <a:rect b="b" l="l" r="r" t="t"/>
              <a:pathLst>
                <a:path extrusionOk="0" h="330801" w="331415">
                  <a:moveTo>
                    <a:pt x="209668" y="0"/>
                  </a:moveTo>
                  <a:lnTo>
                    <a:pt x="331415" y="330801"/>
                  </a:lnTo>
                  <a:lnTo>
                    <a:pt x="0" y="210738"/>
                  </a:lnTo>
                  <a:lnTo>
                    <a:pt x="20966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8" name="Google Shape;238;p102"/>
            <p:cNvSpPr/>
            <p:nvPr/>
          </p:nvSpPr>
          <p:spPr>
            <a:xfrm>
              <a:off x="5622342" y="1142955"/>
              <a:ext cx="331416" cy="330801"/>
            </a:xfrm>
            <a:custGeom>
              <a:rect b="b" l="l" r="r" t="t"/>
              <a:pathLst>
                <a:path extrusionOk="0" h="330801" w="331416">
                  <a:moveTo>
                    <a:pt x="121748" y="0"/>
                  </a:moveTo>
                  <a:lnTo>
                    <a:pt x="331416" y="210738"/>
                  </a:lnTo>
                  <a:lnTo>
                    <a:pt x="0" y="330801"/>
                  </a:lnTo>
                  <a:lnTo>
                    <a:pt x="12174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9" name="Google Shape;239;p102"/>
            <p:cNvSpPr/>
            <p:nvPr/>
          </p:nvSpPr>
          <p:spPr>
            <a:xfrm>
              <a:off x="5622342" y="2210695"/>
              <a:ext cx="331416" cy="330801"/>
            </a:xfrm>
            <a:custGeom>
              <a:rect b="b" l="l" r="r" t="t"/>
              <a:pathLst>
                <a:path extrusionOk="0" h="330801" w="331416">
                  <a:moveTo>
                    <a:pt x="121748" y="0"/>
                  </a:moveTo>
                  <a:lnTo>
                    <a:pt x="331416" y="210738"/>
                  </a:lnTo>
                  <a:lnTo>
                    <a:pt x="0" y="330801"/>
                  </a:lnTo>
                  <a:lnTo>
                    <a:pt x="12174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0" name="Google Shape;240;p102"/>
            <p:cNvSpPr/>
            <p:nvPr/>
          </p:nvSpPr>
          <p:spPr>
            <a:xfrm>
              <a:off x="5622342" y="3278435"/>
              <a:ext cx="331416" cy="330801"/>
            </a:xfrm>
            <a:custGeom>
              <a:rect b="b" l="l" r="r" t="t"/>
              <a:pathLst>
                <a:path extrusionOk="0" h="330801" w="331416">
                  <a:moveTo>
                    <a:pt x="121748" y="0"/>
                  </a:moveTo>
                  <a:lnTo>
                    <a:pt x="331416" y="210738"/>
                  </a:lnTo>
                  <a:lnTo>
                    <a:pt x="0" y="330801"/>
                  </a:lnTo>
                  <a:lnTo>
                    <a:pt x="121748"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p102"/>
            <p:cNvSpPr/>
            <p:nvPr/>
          </p:nvSpPr>
          <p:spPr>
            <a:xfrm>
              <a:off x="5622342" y="4346175"/>
              <a:ext cx="331416" cy="330801"/>
            </a:xfrm>
            <a:custGeom>
              <a:rect b="b" l="l" r="r" t="t"/>
              <a:pathLst>
                <a:path extrusionOk="0" h="330801" w="331416">
                  <a:moveTo>
                    <a:pt x="121748" y="0"/>
                  </a:moveTo>
                  <a:lnTo>
                    <a:pt x="331416" y="210738"/>
                  </a:lnTo>
                  <a:lnTo>
                    <a:pt x="0" y="330801"/>
                  </a:lnTo>
                  <a:lnTo>
                    <a:pt x="12174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p102"/>
            <p:cNvSpPr/>
            <p:nvPr/>
          </p:nvSpPr>
          <p:spPr>
            <a:xfrm>
              <a:off x="5622342" y="5410186"/>
              <a:ext cx="331416" cy="330801"/>
            </a:xfrm>
            <a:custGeom>
              <a:rect b="b" l="l" r="r" t="t"/>
              <a:pathLst>
                <a:path extrusionOk="0" h="330801" w="331416">
                  <a:moveTo>
                    <a:pt x="121748" y="0"/>
                  </a:moveTo>
                  <a:lnTo>
                    <a:pt x="331416" y="210738"/>
                  </a:lnTo>
                  <a:lnTo>
                    <a:pt x="0" y="330801"/>
                  </a:lnTo>
                  <a:lnTo>
                    <a:pt x="121748"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3" name="Google Shape;243;p102"/>
            <p:cNvSpPr/>
            <p:nvPr/>
          </p:nvSpPr>
          <p:spPr>
            <a:xfrm flipH="1" rot="10800000">
              <a:off x="4808739" y="114295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0C5AD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44" name="Google Shape;244;p102"/>
            <p:cNvGrpSpPr/>
            <p:nvPr/>
          </p:nvGrpSpPr>
          <p:grpSpPr>
            <a:xfrm flipH="1" rot="-5400000">
              <a:off x="5294310" y="1249479"/>
              <a:ext cx="558941" cy="775197"/>
              <a:chOff x="5935219" y="2328864"/>
              <a:chExt cx="1599056" cy="2217738"/>
            </a:xfrm>
          </p:grpSpPr>
          <p:sp>
            <p:nvSpPr>
              <p:cNvPr id="245" name="Google Shape;245;p102"/>
              <p:cNvSpPr/>
              <p:nvPr/>
            </p:nvSpPr>
            <p:spPr>
              <a:xfrm rot="-5400000">
                <a:off x="5625878" y="2638205"/>
                <a:ext cx="2217738" cy="1599056"/>
              </a:xfrm>
              <a:prstGeom prst="homePlate">
                <a:avLst>
                  <a:gd fmla="val 29986" name="adj"/>
                </a:avLst>
              </a:prstGeom>
              <a:solidFill>
                <a:schemeClr val="accent1"/>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p102"/>
              <p:cNvSpPr/>
              <p:nvPr/>
            </p:nvSpPr>
            <p:spPr>
              <a:xfrm rot="-5400000">
                <a:off x="5761146" y="2735731"/>
                <a:ext cx="1947210" cy="1404000"/>
              </a:xfrm>
              <a:prstGeom prst="homePlate">
                <a:avLst>
                  <a:gd fmla="val 29986" name="adj"/>
                </a:avLst>
              </a:prstGeom>
              <a:solidFill>
                <a:srgbClr val="0C5ADB"/>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grpSp>
        <p:sp>
          <p:nvSpPr>
            <p:cNvPr id="247" name="Google Shape;247;p102"/>
            <p:cNvSpPr/>
            <p:nvPr/>
          </p:nvSpPr>
          <p:spPr>
            <a:xfrm flipH="1" rot="-5400000">
              <a:off x="2965945" y="522063"/>
              <a:ext cx="540000" cy="3917264"/>
            </a:xfrm>
            <a:prstGeom prst="roundRect">
              <a:avLst>
                <a:gd fmla="val 50000" name="adj"/>
              </a:avLst>
            </a:prstGeom>
            <a:solidFill>
              <a:srgbClr val="FFFF00">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8" name="Google Shape;248;p102"/>
            <p:cNvSpPr/>
            <p:nvPr/>
          </p:nvSpPr>
          <p:spPr>
            <a:xfrm flipH="1" rot="10800000">
              <a:off x="4808739" y="221069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18181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49" name="Google Shape;249;p102"/>
            <p:cNvGrpSpPr/>
            <p:nvPr/>
          </p:nvGrpSpPr>
          <p:grpSpPr>
            <a:xfrm flipH="1" rot="-5400000">
              <a:off x="5294310" y="2317218"/>
              <a:ext cx="558940" cy="775197"/>
              <a:chOff x="5935220" y="2328863"/>
              <a:chExt cx="1599057" cy="2217737"/>
            </a:xfrm>
          </p:grpSpPr>
          <p:sp>
            <p:nvSpPr>
              <p:cNvPr id="250" name="Google Shape;250;p102"/>
              <p:cNvSpPr/>
              <p:nvPr/>
            </p:nvSpPr>
            <p:spPr>
              <a:xfrm rot="-5400000">
                <a:off x="5625880" y="2638203"/>
                <a:ext cx="2217737" cy="1599057"/>
              </a:xfrm>
              <a:prstGeom prst="homePlate">
                <a:avLst>
                  <a:gd fmla="val 29986" name="adj"/>
                </a:avLst>
              </a:prstGeom>
              <a:solidFill>
                <a:schemeClr val="accent2"/>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1" name="Google Shape;251;p102"/>
              <p:cNvSpPr/>
              <p:nvPr/>
            </p:nvSpPr>
            <p:spPr>
              <a:xfrm rot="-5400000">
                <a:off x="5761144" y="2735731"/>
                <a:ext cx="1947209" cy="1404000"/>
              </a:xfrm>
              <a:prstGeom prst="homePlate">
                <a:avLst>
                  <a:gd fmla="val 29986" name="adj"/>
                </a:avLst>
              </a:prstGeom>
              <a:solidFill>
                <a:srgbClr val="181818"/>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grpSp>
        <p:sp>
          <p:nvSpPr>
            <p:cNvPr id="252" name="Google Shape;252;p102"/>
            <p:cNvSpPr/>
            <p:nvPr/>
          </p:nvSpPr>
          <p:spPr>
            <a:xfrm flipH="1" rot="-5400000">
              <a:off x="2965945" y="1589802"/>
              <a:ext cx="540000" cy="3917264"/>
            </a:xfrm>
            <a:prstGeom prst="roundRect">
              <a:avLst>
                <a:gd fmla="val 50000" name="adj"/>
              </a:avLst>
            </a:prstGeom>
            <a:solidFill>
              <a:srgbClr val="C9E3F7">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p102"/>
            <p:cNvSpPr/>
            <p:nvPr/>
          </p:nvSpPr>
          <p:spPr>
            <a:xfrm flipH="1" rot="10800000">
              <a:off x="4808739" y="327843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576C7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54" name="Google Shape;254;p102"/>
            <p:cNvGrpSpPr/>
            <p:nvPr/>
          </p:nvGrpSpPr>
          <p:grpSpPr>
            <a:xfrm flipH="1" rot="-5400000">
              <a:off x="5294310" y="3384958"/>
              <a:ext cx="558940" cy="775197"/>
              <a:chOff x="5935220" y="2328863"/>
              <a:chExt cx="1599057" cy="2217737"/>
            </a:xfrm>
          </p:grpSpPr>
          <p:sp>
            <p:nvSpPr>
              <p:cNvPr id="255" name="Google Shape;255;p102"/>
              <p:cNvSpPr/>
              <p:nvPr/>
            </p:nvSpPr>
            <p:spPr>
              <a:xfrm rot="-5400000">
                <a:off x="5625880" y="2638203"/>
                <a:ext cx="2217737" cy="1599057"/>
              </a:xfrm>
              <a:prstGeom prst="homePlate">
                <a:avLst>
                  <a:gd fmla="val 29986" name="adj"/>
                </a:avLst>
              </a:prstGeom>
              <a:solidFill>
                <a:schemeClr val="accent3"/>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102"/>
              <p:cNvSpPr/>
              <p:nvPr/>
            </p:nvSpPr>
            <p:spPr>
              <a:xfrm rot="-5400000">
                <a:off x="5761144" y="2735731"/>
                <a:ext cx="1947209" cy="1404000"/>
              </a:xfrm>
              <a:prstGeom prst="homePlate">
                <a:avLst>
                  <a:gd fmla="val 29986" name="adj"/>
                </a:avLst>
              </a:prstGeom>
              <a:solidFill>
                <a:srgbClr val="576C77"/>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grpSp>
        <p:sp>
          <p:nvSpPr>
            <p:cNvPr id="257" name="Google Shape;257;p102"/>
            <p:cNvSpPr/>
            <p:nvPr/>
          </p:nvSpPr>
          <p:spPr>
            <a:xfrm flipH="1" rot="-5400000">
              <a:off x="2965945" y="2657542"/>
              <a:ext cx="540000" cy="3917264"/>
            </a:xfrm>
            <a:prstGeom prst="roundRect">
              <a:avLst>
                <a:gd fmla="val 50000" name="adj"/>
              </a:avLst>
            </a:prstGeom>
            <a:solidFill>
              <a:schemeClr val="accent4">
                <a:alpha val="13725"/>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102"/>
            <p:cNvSpPr/>
            <p:nvPr/>
          </p:nvSpPr>
          <p:spPr>
            <a:xfrm flipH="1" rot="10800000">
              <a:off x="4808739" y="434617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EF86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59" name="Google Shape;259;p102"/>
            <p:cNvGrpSpPr/>
            <p:nvPr/>
          </p:nvGrpSpPr>
          <p:grpSpPr>
            <a:xfrm flipH="1" rot="-5400000">
              <a:off x="5294310" y="4452698"/>
              <a:ext cx="558940" cy="775197"/>
              <a:chOff x="5935220" y="2328863"/>
              <a:chExt cx="1599057" cy="2217737"/>
            </a:xfrm>
          </p:grpSpPr>
          <p:sp>
            <p:nvSpPr>
              <p:cNvPr id="260" name="Google Shape;260;p102"/>
              <p:cNvSpPr/>
              <p:nvPr/>
            </p:nvSpPr>
            <p:spPr>
              <a:xfrm rot="-5400000">
                <a:off x="5625880" y="2638203"/>
                <a:ext cx="2217737" cy="1599057"/>
              </a:xfrm>
              <a:prstGeom prst="homePlate">
                <a:avLst>
                  <a:gd fmla="val 29986" name="adj"/>
                </a:avLst>
              </a:prstGeom>
              <a:solidFill>
                <a:schemeClr val="accent4"/>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1" name="Google Shape;261;p102"/>
              <p:cNvSpPr/>
              <p:nvPr/>
            </p:nvSpPr>
            <p:spPr>
              <a:xfrm rot="-5400000">
                <a:off x="5761144" y="2735731"/>
                <a:ext cx="1947209" cy="1404000"/>
              </a:xfrm>
              <a:prstGeom prst="homePlate">
                <a:avLst>
                  <a:gd fmla="val 29986" name="adj"/>
                </a:avLst>
              </a:prstGeom>
              <a:solidFill>
                <a:srgbClr val="EF8600"/>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grpSp>
        <p:sp>
          <p:nvSpPr>
            <p:cNvPr id="262" name="Google Shape;262;p102"/>
            <p:cNvSpPr/>
            <p:nvPr/>
          </p:nvSpPr>
          <p:spPr>
            <a:xfrm flipH="1" rot="-5400000">
              <a:off x="2965946" y="3721553"/>
              <a:ext cx="540000" cy="3917264"/>
            </a:xfrm>
            <a:prstGeom prst="roundRect">
              <a:avLst>
                <a:gd fmla="val 50000" name="adj"/>
              </a:avLst>
            </a:prstGeom>
            <a:solidFill>
              <a:srgbClr val="1AF6B2">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3" name="Google Shape;263;p102"/>
            <p:cNvSpPr/>
            <p:nvPr/>
          </p:nvSpPr>
          <p:spPr>
            <a:xfrm flipH="1" rot="10800000">
              <a:off x="4808739" y="5410185"/>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00717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64" name="Google Shape;264;p102"/>
            <p:cNvGrpSpPr/>
            <p:nvPr/>
          </p:nvGrpSpPr>
          <p:grpSpPr>
            <a:xfrm flipH="1" rot="-5400000">
              <a:off x="5294310" y="5520441"/>
              <a:ext cx="558941" cy="775197"/>
              <a:chOff x="5935220" y="2328863"/>
              <a:chExt cx="1599057" cy="2217737"/>
            </a:xfrm>
          </p:grpSpPr>
          <p:sp>
            <p:nvSpPr>
              <p:cNvPr id="265" name="Google Shape;265;p102"/>
              <p:cNvSpPr/>
              <p:nvPr/>
            </p:nvSpPr>
            <p:spPr>
              <a:xfrm rot="-5400000">
                <a:off x="5625880" y="2638203"/>
                <a:ext cx="2217737" cy="1599057"/>
              </a:xfrm>
              <a:prstGeom prst="homePlate">
                <a:avLst>
                  <a:gd fmla="val 29986" name="adj"/>
                </a:avLst>
              </a:prstGeom>
              <a:solidFill>
                <a:schemeClr val="accent5"/>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p102"/>
              <p:cNvSpPr/>
              <p:nvPr/>
            </p:nvSpPr>
            <p:spPr>
              <a:xfrm rot="-5400000">
                <a:off x="5761144" y="2735731"/>
                <a:ext cx="1947209" cy="1404000"/>
              </a:xfrm>
              <a:prstGeom prst="homePlate">
                <a:avLst>
                  <a:gd fmla="val 29986" name="adj"/>
                </a:avLst>
              </a:prstGeom>
              <a:solidFill>
                <a:srgbClr val="00717D"/>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grpSp>
        <p:sp>
          <p:nvSpPr>
            <p:cNvPr id="267" name="Google Shape;267;p102"/>
            <p:cNvSpPr/>
            <p:nvPr/>
          </p:nvSpPr>
          <p:spPr>
            <a:xfrm rot="10800000">
              <a:off x="6330707" y="1142955"/>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00717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68" name="Google Shape;268;p102"/>
            <p:cNvGrpSpPr/>
            <p:nvPr/>
          </p:nvGrpSpPr>
          <p:grpSpPr>
            <a:xfrm rot="5400000">
              <a:off x="6225893" y="1249479"/>
              <a:ext cx="558941" cy="775197"/>
              <a:chOff x="5935220" y="2328863"/>
              <a:chExt cx="1599057" cy="2217737"/>
            </a:xfrm>
          </p:grpSpPr>
          <p:sp>
            <p:nvSpPr>
              <p:cNvPr id="269" name="Google Shape;269;p102"/>
              <p:cNvSpPr/>
              <p:nvPr/>
            </p:nvSpPr>
            <p:spPr>
              <a:xfrm rot="-5400000">
                <a:off x="5625880" y="2638203"/>
                <a:ext cx="2217737" cy="1599057"/>
              </a:xfrm>
              <a:prstGeom prst="homePlate">
                <a:avLst>
                  <a:gd fmla="val 29986" name="adj"/>
                </a:avLst>
              </a:prstGeom>
              <a:solidFill>
                <a:schemeClr val="accent5"/>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102"/>
              <p:cNvSpPr/>
              <p:nvPr/>
            </p:nvSpPr>
            <p:spPr>
              <a:xfrm rot="-5400000">
                <a:off x="5761145" y="2735730"/>
                <a:ext cx="1947211" cy="1404000"/>
              </a:xfrm>
              <a:prstGeom prst="homePlate">
                <a:avLst>
                  <a:gd fmla="val 29986" name="adj"/>
                </a:avLst>
              </a:prstGeom>
              <a:solidFill>
                <a:srgbClr val="00717D"/>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grpSp>
        <p:sp>
          <p:nvSpPr>
            <p:cNvPr id="271" name="Google Shape;271;p102"/>
            <p:cNvSpPr/>
            <p:nvPr/>
          </p:nvSpPr>
          <p:spPr>
            <a:xfrm rot="5400000">
              <a:off x="8498021" y="522294"/>
              <a:ext cx="540000" cy="3916800"/>
            </a:xfrm>
            <a:prstGeom prst="roundRect">
              <a:avLst>
                <a:gd fmla="val 50000" name="adj"/>
              </a:avLst>
            </a:prstGeom>
            <a:solidFill>
              <a:srgbClr val="FFFF00">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p102"/>
            <p:cNvSpPr/>
            <p:nvPr/>
          </p:nvSpPr>
          <p:spPr>
            <a:xfrm rot="10800000">
              <a:off x="6330707" y="221069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EF86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73" name="Google Shape;273;p102"/>
            <p:cNvGrpSpPr/>
            <p:nvPr/>
          </p:nvGrpSpPr>
          <p:grpSpPr>
            <a:xfrm rot="5400000">
              <a:off x="6225894" y="2317218"/>
              <a:ext cx="558940" cy="775197"/>
              <a:chOff x="5935220" y="2328863"/>
              <a:chExt cx="1599057" cy="2217737"/>
            </a:xfrm>
          </p:grpSpPr>
          <p:sp>
            <p:nvSpPr>
              <p:cNvPr id="274" name="Google Shape;274;p102"/>
              <p:cNvSpPr/>
              <p:nvPr/>
            </p:nvSpPr>
            <p:spPr>
              <a:xfrm rot="-5400000">
                <a:off x="5625880" y="2638203"/>
                <a:ext cx="2217737" cy="1599057"/>
              </a:xfrm>
              <a:prstGeom prst="homePlate">
                <a:avLst>
                  <a:gd fmla="val 29986" name="adj"/>
                </a:avLst>
              </a:prstGeom>
              <a:solidFill>
                <a:schemeClr val="accent4"/>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5" name="Google Shape;275;p102"/>
              <p:cNvSpPr/>
              <p:nvPr/>
            </p:nvSpPr>
            <p:spPr>
              <a:xfrm rot="-5400000">
                <a:off x="5761142" y="2735733"/>
                <a:ext cx="1947211" cy="1403999"/>
              </a:xfrm>
              <a:prstGeom prst="homePlate">
                <a:avLst>
                  <a:gd fmla="val 29986" name="adj"/>
                </a:avLst>
              </a:prstGeom>
              <a:solidFill>
                <a:srgbClr val="EF8600"/>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grpSp>
        <p:sp>
          <p:nvSpPr>
            <p:cNvPr id="276" name="Google Shape;276;p102"/>
            <p:cNvSpPr/>
            <p:nvPr/>
          </p:nvSpPr>
          <p:spPr>
            <a:xfrm rot="5400000">
              <a:off x="8498021" y="1590034"/>
              <a:ext cx="540000" cy="3916800"/>
            </a:xfrm>
            <a:prstGeom prst="roundRect">
              <a:avLst>
                <a:gd fmla="val 50000" name="adj"/>
              </a:avLst>
            </a:prstGeom>
            <a:solidFill>
              <a:srgbClr val="C9E3F7">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 name="Google Shape;277;p102"/>
            <p:cNvSpPr/>
            <p:nvPr/>
          </p:nvSpPr>
          <p:spPr>
            <a:xfrm rot="10800000">
              <a:off x="6330707" y="327843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576C7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78" name="Google Shape;278;p102"/>
            <p:cNvGrpSpPr/>
            <p:nvPr/>
          </p:nvGrpSpPr>
          <p:grpSpPr>
            <a:xfrm rot="5400000">
              <a:off x="6225894" y="3384958"/>
              <a:ext cx="558940" cy="775197"/>
              <a:chOff x="5935220" y="2328863"/>
              <a:chExt cx="1599057" cy="2217737"/>
            </a:xfrm>
          </p:grpSpPr>
          <p:sp>
            <p:nvSpPr>
              <p:cNvPr id="279" name="Google Shape;279;p102"/>
              <p:cNvSpPr/>
              <p:nvPr/>
            </p:nvSpPr>
            <p:spPr>
              <a:xfrm rot="-5400000">
                <a:off x="5625880" y="2638203"/>
                <a:ext cx="2217737" cy="1599057"/>
              </a:xfrm>
              <a:prstGeom prst="homePlate">
                <a:avLst>
                  <a:gd fmla="val 29986" name="adj"/>
                </a:avLst>
              </a:prstGeom>
              <a:solidFill>
                <a:schemeClr val="accent3"/>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102"/>
              <p:cNvSpPr/>
              <p:nvPr/>
            </p:nvSpPr>
            <p:spPr>
              <a:xfrm rot="-5400000">
                <a:off x="5761144" y="2735731"/>
                <a:ext cx="1947209" cy="1404000"/>
              </a:xfrm>
              <a:prstGeom prst="homePlate">
                <a:avLst>
                  <a:gd fmla="val 29986" name="adj"/>
                </a:avLst>
              </a:prstGeom>
              <a:solidFill>
                <a:srgbClr val="576C77"/>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grpSp>
        <p:sp>
          <p:nvSpPr>
            <p:cNvPr id="281" name="Google Shape;281;p102"/>
            <p:cNvSpPr/>
            <p:nvPr/>
          </p:nvSpPr>
          <p:spPr>
            <a:xfrm rot="5400000">
              <a:off x="8498021" y="2657774"/>
              <a:ext cx="540000" cy="3916800"/>
            </a:xfrm>
            <a:prstGeom prst="roundRect">
              <a:avLst>
                <a:gd fmla="val 50000" name="adj"/>
              </a:avLst>
            </a:prstGeom>
            <a:solidFill>
              <a:schemeClr val="accent4">
                <a:alpha val="13725"/>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p102"/>
            <p:cNvSpPr/>
            <p:nvPr/>
          </p:nvSpPr>
          <p:spPr>
            <a:xfrm rot="10800000">
              <a:off x="6330707" y="4346174"/>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18181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83" name="Google Shape;283;p102"/>
            <p:cNvGrpSpPr/>
            <p:nvPr/>
          </p:nvGrpSpPr>
          <p:grpSpPr>
            <a:xfrm rot="5400000">
              <a:off x="6225894" y="4452698"/>
              <a:ext cx="558940" cy="775197"/>
              <a:chOff x="5935220" y="2328863"/>
              <a:chExt cx="1599057" cy="2217737"/>
            </a:xfrm>
          </p:grpSpPr>
          <p:sp>
            <p:nvSpPr>
              <p:cNvPr id="284" name="Google Shape;284;p102"/>
              <p:cNvSpPr/>
              <p:nvPr/>
            </p:nvSpPr>
            <p:spPr>
              <a:xfrm rot="-5400000">
                <a:off x="5625880" y="2638203"/>
                <a:ext cx="2217737" cy="1599057"/>
              </a:xfrm>
              <a:prstGeom prst="homePlate">
                <a:avLst>
                  <a:gd fmla="val 29986" name="adj"/>
                </a:avLst>
              </a:prstGeom>
              <a:solidFill>
                <a:schemeClr val="accent2"/>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5" name="Google Shape;285;p102"/>
              <p:cNvSpPr/>
              <p:nvPr/>
            </p:nvSpPr>
            <p:spPr>
              <a:xfrm rot="-5400000">
                <a:off x="5761144" y="2735731"/>
                <a:ext cx="1947209" cy="1404000"/>
              </a:xfrm>
              <a:prstGeom prst="homePlate">
                <a:avLst>
                  <a:gd fmla="val 29986" name="adj"/>
                </a:avLst>
              </a:prstGeom>
              <a:solidFill>
                <a:srgbClr val="181818"/>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grpSp>
        <p:sp>
          <p:nvSpPr>
            <p:cNvPr id="286" name="Google Shape;286;p102"/>
            <p:cNvSpPr/>
            <p:nvPr/>
          </p:nvSpPr>
          <p:spPr>
            <a:xfrm rot="5400000">
              <a:off x="8498021" y="3721785"/>
              <a:ext cx="540000" cy="3916800"/>
            </a:xfrm>
            <a:prstGeom prst="roundRect">
              <a:avLst>
                <a:gd fmla="val 50000" name="adj"/>
              </a:avLst>
            </a:prstGeom>
            <a:solidFill>
              <a:srgbClr val="1AF6B2">
                <a:alpha val="13725"/>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p102"/>
            <p:cNvSpPr/>
            <p:nvPr/>
          </p:nvSpPr>
          <p:spPr>
            <a:xfrm rot="10800000">
              <a:off x="6330707" y="5410185"/>
              <a:ext cx="936000" cy="540000"/>
            </a:xfrm>
            <a:custGeom>
              <a:rect b="b" l="l" r="r" t="t"/>
              <a:pathLst>
                <a:path extrusionOk="0" h="1530349" w="2947839">
                  <a:moveTo>
                    <a:pt x="0" y="1530349"/>
                  </a:moveTo>
                  <a:lnTo>
                    <a:pt x="897978" y="0"/>
                  </a:lnTo>
                  <a:lnTo>
                    <a:pt x="2351067" y="0"/>
                  </a:lnTo>
                  <a:lnTo>
                    <a:pt x="2947839" y="1017029"/>
                  </a:lnTo>
                  <a:lnTo>
                    <a:pt x="2947839" y="1530349"/>
                  </a:lnTo>
                  <a:close/>
                </a:path>
              </a:pathLst>
            </a:custGeom>
            <a:solidFill>
              <a:srgbClr val="0C5AD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88" name="Google Shape;288;p102"/>
            <p:cNvGrpSpPr/>
            <p:nvPr/>
          </p:nvGrpSpPr>
          <p:grpSpPr>
            <a:xfrm rot="5400000">
              <a:off x="6225893" y="5520441"/>
              <a:ext cx="558941" cy="775197"/>
              <a:chOff x="5935220" y="2328863"/>
              <a:chExt cx="1599057" cy="2217737"/>
            </a:xfrm>
          </p:grpSpPr>
          <p:sp>
            <p:nvSpPr>
              <p:cNvPr id="289" name="Google Shape;289;p102"/>
              <p:cNvSpPr/>
              <p:nvPr/>
            </p:nvSpPr>
            <p:spPr>
              <a:xfrm rot="-5400000">
                <a:off x="5625880" y="2638203"/>
                <a:ext cx="2217737" cy="1599057"/>
              </a:xfrm>
              <a:prstGeom prst="homePlate">
                <a:avLst>
                  <a:gd fmla="val 29986" name="adj"/>
                </a:avLst>
              </a:prstGeom>
              <a:solidFill>
                <a:schemeClr val="accent1"/>
              </a:solidFill>
              <a:ln>
                <a:noFill/>
              </a:ln>
              <a:effectLst>
                <a:outerShdw blurRad="50800" rotWithShape="0" dir="16200000" dist="381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0" name="Google Shape;290;p102"/>
              <p:cNvSpPr/>
              <p:nvPr/>
            </p:nvSpPr>
            <p:spPr>
              <a:xfrm rot="-5400000">
                <a:off x="5761144" y="2735731"/>
                <a:ext cx="1947209" cy="1404000"/>
              </a:xfrm>
              <a:prstGeom prst="homePlate">
                <a:avLst>
                  <a:gd fmla="val 29986" name="adj"/>
                </a:avLst>
              </a:prstGeom>
              <a:solidFill>
                <a:srgbClr val="0C5ADB"/>
              </a:solidFill>
              <a:ln cap="flat" cmpd="sng" w="38100">
                <a:solidFill>
                  <a:schemeClr val="lt1"/>
                </a:solidFill>
                <a:prstDash val="solid"/>
                <a:round/>
                <a:headEnd len="sm" w="sm" type="none"/>
                <a:tailEnd len="sm" w="sm" type="none"/>
              </a:ln>
              <a:effectLst>
                <a:outerShdw blurRad="50800" rotWithShape="0" dir="162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Arial"/>
                  <a:buNone/>
                </a:pPr>
                <a:r>
                  <a:rPr b="1" i="0" lang="id" sz="2000" u="none" cap="none" strike="noStrike">
                    <a:solidFill>
                      <a:srgbClr val="FFFFFF"/>
                    </a:solidFill>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grpSp>
        <p:sp>
          <p:nvSpPr>
            <p:cNvPr id="291" name="Google Shape;291;p102"/>
            <p:cNvSpPr/>
            <p:nvPr/>
          </p:nvSpPr>
          <p:spPr>
            <a:xfrm>
              <a:off x="7306638" y="5366451"/>
              <a:ext cx="3383999" cy="442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292" name="Google Shape;292;p102"/>
            <p:cNvSpPr/>
            <p:nvPr/>
          </p:nvSpPr>
          <p:spPr>
            <a:xfrm>
              <a:off x="1305889" y="2253402"/>
              <a:ext cx="3486150" cy="44210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Systematic sampling</a:t>
              </a:r>
              <a:endParaRPr b="0" i="0" sz="1100" u="none" cap="none" strike="noStrike">
                <a:solidFill>
                  <a:srgbClr val="000000"/>
                </a:solidFill>
                <a:latin typeface="Arial"/>
                <a:ea typeface="Arial"/>
                <a:cs typeface="Arial"/>
                <a:sym typeface="Arial"/>
              </a:endParaRPr>
            </a:p>
          </p:txBody>
        </p:sp>
        <p:sp>
          <p:nvSpPr>
            <p:cNvPr id="293" name="Google Shape;293;p102"/>
            <p:cNvSpPr/>
            <p:nvPr/>
          </p:nvSpPr>
          <p:spPr>
            <a:xfrm>
              <a:off x="1305889" y="3321144"/>
              <a:ext cx="3486150" cy="44210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Stratified sampling</a:t>
              </a:r>
              <a:endParaRPr b="0" i="0" sz="1000" u="none" cap="none" strike="noStrike">
                <a:solidFill>
                  <a:srgbClr val="FFFFFF"/>
                </a:solidFill>
                <a:latin typeface="Arial"/>
                <a:ea typeface="Arial"/>
                <a:cs typeface="Arial"/>
                <a:sym typeface="Arial"/>
              </a:endParaRPr>
            </a:p>
          </p:txBody>
        </p:sp>
        <p:sp>
          <p:nvSpPr>
            <p:cNvPr id="294" name="Google Shape;294;p102"/>
            <p:cNvSpPr/>
            <p:nvPr/>
          </p:nvSpPr>
          <p:spPr>
            <a:xfrm>
              <a:off x="1305889" y="4339826"/>
              <a:ext cx="3486150" cy="44210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Multistage sampling</a:t>
              </a:r>
              <a:endParaRPr b="0" i="0" sz="1100" u="none" cap="none" strike="noStrike">
                <a:solidFill>
                  <a:srgbClr val="000000"/>
                </a:solidFill>
                <a:latin typeface="Arial"/>
                <a:ea typeface="Arial"/>
                <a:cs typeface="Arial"/>
                <a:sym typeface="Arial"/>
              </a:endParaRPr>
            </a:p>
          </p:txBody>
        </p:sp>
        <p:sp>
          <p:nvSpPr>
            <p:cNvPr id="295" name="Google Shape;295;p102"/>
            <p:cNvSpPr/>
            <p:nvPr/>
          </p:nvSpPr>
          <p:spPr>
            <a:xfrm>
              <a:off x="1305889" y="5371510"/>
              <a:ext cx="3486150" cy="44210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Cluster sampling</a:t>
              </a:r>
              <a:endParaRPr b="0" i="0" sz="1100" u="none" cap="none" strike="noStrike">
                <a:solidFill>
                  <a:srgbClr val="000000"/>
                </a:solidFill>
                <a:latin typeface="Arial"/>
                <a:ea typeface="Arial"/>
                <a:cs typeface="Arial"/>
                <a:sym typeface="Arial"/>
              </a:endParaRPr>
            </a:p>
          </p:txBody>
        </p:sp>
        <p:sp>
          <p:nvSpPr>
            <p:cNvPr id="296" name="Google Shape;296;p102"/>
            <p:cNvSpPr/>
            <p:nvPr/>
          </p:nvSpPr>
          <p:spPr>
            <a:xfrm>
              <a:off x="1305889" y="1090976"/>
              <a:ext cx="3486150" cy="44210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Simple random sampling</a:t>
              </a:r>
              <a:endParaRPr b="0" i="0" sz="1100" u="none" cap="none" strike="noStrike">
                <a:solidFill>
                  <a:srgbClr val="000000"/>
                </a:solidFill>
                <a:latin typeface="Arial"/>
                <a:ea typeface="Arial"/>
                <a:cs typeface="Arial"/>
                <a:sym typeface="Arial"/>
              </a:endParaRPr>
            </a:p>
          </p:txBody>
        </p:sp>
        <p:sp>
          <p:nvSpPr>
            <p:cNvPr id="297" name="Google Shape;297;p102"/>
            <p:cNvSpPr/>
            <p:nvPr/>
          </p:nvSpPr>
          <p:spPr>
            <a:xfrm>
              <a:off x="7306638" y="1104444"/>
              <a:ext cx="3383999" cy="442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100" u="none" cap="none" strike="noStrike">
                  <a:solidFill>
                    <a:srgbClr val="000000"/>
                  </a:solidFill>
                  <a:latin typeface="Arial"/>
                  <a:ea typeface="Arial"/>
                  <a:cs typeface="Arial"/>
                  <a:sym typeface="Arial"/>
                </a:rPr>
                <a:t>Convenience sampling (ease of access)</a:t>
              </a:r>
              <a:endParaRPr/>
            </a:p>
          </p:txBody>
        </p:sp>
        <p:sp>
          <p:nvSpPr>
            <p:cNvPr id="298" name="Google Shape;298;p102"/>
            <p:cNvSpPr/>
            <p:nvPr/>
          </p:nvSpPr>
          <p:spPr>
            <a:xfrm>
              <a:off x="7306638" y="2185636"/>
              <a:ext cx="3383999" cy="442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100" u="none" cap="none" strike="noStrike">
                  <a:solidFill>
                    <a:srgbClr val="000000"/>
                  </a:solidFill>
                  <a:latin typeface="Arial"/>
                  <a:ea typeface="Arial"/>
                  <a:cs typeface="Arial"/>
                  <a:sym typeface="Arial"/>
                </a:rPr>
                <a:t>Snowball sampling (friend of friends)</a:t>
              </a:r>
              <a:endParaRPr/>
            </a:p>
          </p:txBody>
        </p:sp>
        <p:sp>
          <p:nvSpPr>
            <p:cNvPr id="299" name="Google Shape;299;p102"/>
            <p:cNvSpPr/>
            <p:nvPr/>
          </p:nvSpPr>
          <p:spPr>
            <a:xfrm>
              <a:off x="7306638" y="3302094"/>
              <a:ext cx="3383999" cy="442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Purposive sampling (judgemental)</a:t>
              </a:r>
              <a:endParaRPr b="0" i="0" sz="1100" u="none" cap="none" strike="noStrike">
                <a:solidFill>
                  <a:srgbClr val="000000"/>
                </a:solidFill>
                <a:latin typeface="Arial"/>
                <a:ea typeface="Arial"/>
                <a:cs typeface="Arial"/>
                <a:sym typeface="Arial"/>
              </a:endParaRPr>
            </a:p>
          </p:txBody>
        </p:sp>
        <p:sp>
          <p:nvSpPr>
            <p:cNvPr id="300" name="Google Shape;300;p102"/>
            <p:cNvSpPr/>
            <p:nvPr/>
          </p:nvSpPr>
          <p:spPr>
            <a:xfrm>
              <a:off x="7306638" y="4371014"/>
              <a:ext cx="3383999" cy="442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id" sz="1100" u="none" cap="none" strike="noStrike">
                  <a:solidFill>
                    <a:srgbClr val="000000"/>
                  </a:solidFill>
                  <a:latin typeface="Arial"/>
                  <a:ea typeface="Arial"/>
                  <a:cs typeface="Arial"/>
                  <a:sym typeface="Arial"/>
                </a:rPr>
                <a:t>Quota sampling</a:t>
              </a:r>
              <a:endParaRPr b="0" i="0" sz="1100" u="none" cap="none" strike="noStrike">
                <a:solidFill>
                  <a:srgbClr val="FF0000"/>
                </a:solidFill>
                <a:latin typeface="Arial"/>
                <a:ea typeface="Arial"/>
                <a:cs typeface="Arial"/>
                <a:sym typeface="Arial"/>
              </a:endParaRPr>
            </a:p>
          </p:txBody>
        </p:sp>
      </p:grpSp>
      <p:sp>
        <p:nvSpPr>
          <p:cNvPr id="301" name="Google Shape;301;p102"/>
          <p:cNvSpPr txBox="1"/>
          <p:nvPr/>
        </p:nvSpPr>
        <p:spPr>
          <a:xfrm>
            <a:off x="1101212" y="1221838"/>
            <a:ext cx="32749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id" sz="1800" u="none" cap="none" strike="noStrike">
                <a:solidFill>
                  <a:srgbClr val="0070C0"/>
                </a:solidFill>
                <a:latin typeface="Calibri"/>
                <a:ea typeface="Calibri"/>
                <a:cs typeface="Calibri"/>
                <a:sym typeface="Calibri"/>
              </a:rPr>
              <a:t>Probability Sampling Techniques</a:t>
            </a:r>
            <a:endParaRPr/>
          </a:p>
        </p:txBody>
      </p:sp>
      <p:sp>
        <p:nvSpPr>
          <p:cNvPr id="302" name="Google Shape;302;p102"/>
          <p:cNvSpPr txBox="1"/>
          <p:nvPr/>
        </p:nvSpPr>
        <p:spPr>
          <a:xfrm>
            <a:off x="4539438" y="1221838"/>
            <a:ext cx="37446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id" sz="1800" u="none" cap="none" strike="noStrike">
                <a:solidFill>
                  <a:srgbClr val="0070C0"/>
                </a:solidFill>
                <a:latin typeface="Calibri"/>
                <a:ea typeface="Calibri"/>
                <a:cs typeface="Calibri"/>
                <a:sym typeface="Calibri"/>
              </a:rPr>
              <a:t>Non-probability Sampling Techniques</a:t>
            </a:r>
            <a:endParaRPr/>
          </a:p>
        </p:txBody>
      </p:sp>
      <p:sp>
        <p:nvSpPr>
          <p:cNvPr id="303" name="Google Shape;303;p102"/>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04" name="Google Shape;304;p102"/>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3"/>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3"/>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311" name="Google Shape;311;p103"/>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12" name="Google Shape;312;p103"/>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313" name="Google Shape;313;p103"/>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314" name="Google Shape;314;p103"/>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315" name="Google Shape;315;p103"/>
          <p:cNvSpPr txBox="1"/>
          <p:nvPr/>
        </p:nvSpPr>
        <p:spPr>
          <a:xfrm>
            <a:off x="623400" y="222527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F3570"/>
                </a:solidFill>
                <a:latin typeface="Overlock"/>
                <a:ea typeface="Overlock"/>
                <a:cs typeface="Overlock"/>
                <a:sym typeface="Overlock"/>
              </a:rPr>
              <a:t>2. Menentukan Attributes dan Record Data</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4"/>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04"/>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322" name="Google Shape;322;p104"/>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23" name="Google Shape;323;p104"/>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324" name="Google Shape;324;p104"/>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325" name="Google Shape;325;p104"/>
          <p:cNvPicPr preferRelativeResize="0"/>
          <p:nvPr/>
        </p:nvPicPr>
        <p:blipFill rotWithShape="1">
          <a:blip r:embed="rId4">
            <a:alphaModFix/>
          </a:blip>
          <a:srcRect b="0" l="0" r="0" t="0"/>
          <a:stretch/>
        </p:blipFill>
        <p:spPr>
          <a:xfrm>
            <a:off x="456325" y="446662"/>
            <a:ext cx="6889872" cy="1881465"/>
          </a:xfrm>
          <a:prstGeom prst="rect">
            <a:avLst/>
          </a:prstGeom>
          <a:noFill/>
          <a:ln>
            <a:noFill/>
          </a:ln>
        </p:spPr>
      </p:pic>
      <p:pic>
        <p:nvPicPr>
          <p:cNvPr id="326" name="Google Shape;326;p104"/>
          <p:cNvPicPr preferRelativeResize="0"/>
          <p:nvPr/>
        </p:nvPicPr>
        <p:blipFill rotWithShape="1">
          <a:blip r:embed="rId5">
            <a:alphaModFix/>
          </a:blip>
          <a:srcRect b="0" l="0" r="0" t="0"/>
          <a:stretch/>
        </p:blipFill>
        <p:spPr>
          <a:xfrm>
            <a:off x="1077899" y="2231363"/>
            <a:ext cx="6194425" cy="28273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5"/>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2" name="Google Shape;332;p105"/>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pic>
        <p:nvPicPr>
          <p:cNvPr id="333" name="Google Shape;333;p105"/>
          <p:cNvPicPr preferRelativeResize="0"/>
          <p:nvPr/>
        </p:nvPicPr>
        <p:blipFill rotWithShape="1">
          <a:blip r:embed="rId4">
            <a:alphaModFix/>
          </a:blip>
          <a:srcRect b="0" l="0" r="0" t="0"/>
          <a:stretch/>
        </p:blipFill>
        <p:spPr>
          <a:xfrm>
            <a:off x="887023" y="479024"/>
            <a:ext cx="6056954" cy="4454441"/>
          </a:xfrm>
          <a:prstGeom prst="rect">
            <a:avLst/>
          </a:prstGeom>
          <a:noFill/>
          <a:ln>
            <a:noFill/>
          </a:ln>
        </p:spPr>
      </p:pic>
      <p:sp>
        <p:nvSpPr>
          <p:cNvPr id="334" name="Google Shape;334;p105"/>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35" name="Google Shape;335;p105"/>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06"/>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1" name="Google Shape;341;p106"/>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pic>
        <p:nvPicPr>
          <p:cNvPr id="342" name="Google Shape;342;p106"/>
          <p:cNvPicPr preferRelativeResize="0"/>
          <p:nvPr/>
        </p:nvPicPr>
        <p:blipFill rotWithShape="1">
          <a:blip r:embed="rId4">
            <a:alphaModFix/>
          </a:blip>
          <a:srcRect b="0" l="0" r="0" t="0"/>
          <a:stretch/>
        </p:blipFill>
        <p:spPr>
          <a:xfrm>
            <a:off x="754453" y="1299650"/>
            <a:ext cx="6988146" cy="3353091"/>
          </a:xfrm>
          <a:prstGeom prst="rect">
            <a:avLst/>
          </a:prstGeom>
          <a:noFill/>
          <a:ln>
            <a:noFill/>
          </a:ln>
        </p:spPr>
      </p:pic>
      <p:sp>
        <p:nvSpPr>
          <p:cNvPr id="343" name="Google Shape;343;p106"/>
          <p:cNvSpPr txBox="1"/>
          <p:nvPr/>
        </p:nvSpPr>
        <p:spPr>
          <a:xfrm>
            <a:off x="118697" y="365124"/>
            <a:ext cx="8515350" cy="685799"/>
          </a:xfrm>
          <a:prstGeom prst="rect">
            <a:avLst/>
          </a:prstGeom>
          <a:noFill/>
          <a:ln>
            <a:noFill/>
          </a:ln>
        </p:spPr>
        <p:txBody>
          <a:bodyPr anchorCtr="0" anchor="b" bIns="91425" lIns="91425" spcFirstLastPara="1" rIns="91425" wrap="square" tIns="91425">
            <a:normAutofit fontScale="77500" lnSpcReduction="20000"/>
          </a:bodyPr>
          <a:lstStyle/>
          <a:p>
            <a:pPr indent="0" lvl="0" marL="0" marR="0" rtl="0" algn="ctr">
              <a:lnSpc>
                <a:spcPct val="100000"/>
              </a:lnSpc>
              <a:spcBef>
                <a:spcPts val="0"/>
              </a:spcBef>
              <a:spcAft>
                <a:spcPts val="0"/>
              </a:spcAft>
              <a:buClr>
                <a:schemeClr val="dk1"/>
              </a:buClr>
              <a:buSzPct val="129032"/>
              <a:buFont typeface="Arial"/>
              <a:buNone/>
            </a:pPr>
            <a:r>
              <a:rPr b="0" i="0" lang="id" sz="5200" u="none" cap="none" strike="noStrike">
                <a:solidFill>
                  <a:schemeClr val="dk1"/>
                </a:solidFill>
                <a:latin typeface="Arial"/>
                <a:ea typeface="Arial"/>
                <a:cs typeface="Arial"/>
                <a:sym typeface="Arial"/>
              </a:rPr>
              <a:t>Tipe Data</a:t>
            </a:r>
            <a:endParaRPr b="0" i="0" sz="5200" u="none" cap="none" strike="noStrike">
              <a:solidFill>
                <a:schemeClr val="dk1"/>
              </a:solidFill>
              <a:latin typeface="Arial"/>
              <a:ea typeface="Arial"/>
              <a:cs typeface="Arial"/>
              <a:sym typeface="Arial"/>
            </a:endParaRPr>
          </a:p>
        </p:txBody>
      </p:sp>
      <p:sp>
        <p:nvSpPr>
          <p:cNvPr id="344" name="Google Shape;344;p106"/>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45" name="Google Shape;345;p106"/>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07"/>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1" name="Google Shape;351;p107"/>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52" name="Google Shape;352;p107"/>
          <p:cNvSpPr txBox="1"/>
          <p:nvPr/>
        </p:nvSpPr>
        <p:spPr>
          <a:xfrm>
            <a:off x="594897" y="976375"/>
            <a:ext cx="7886700" cy="5562601"/>
          </a:xfrm>
          <a:prstGeom prst="rect">
            <a:avLst/>
          </a:prstGeom>
          <a:noFill/>
          <a:ln>
            <a:noFill/>
          </a:ln>
        </p:spPr>
        <p:txBody>
          <a:bodyPr anchorCtr="0" anchor="t" bIns="91425" lIns="91425" spcFirstLastPara="1" rIns="91425" wrap="square" tIns="91425">
            <a:normAutofit/>
          </a:bodyPr>
          <a:lstStyle/>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C00000"/>
                </a:solidFill>
                <a:latin typeface="Arial"/>
                <a:ea typeface="Arial"/>
                <a:cs typeface="Arial"/>
                <a:sym typeface="Arial"/>
              </a:rPr>
              <a:t>nominal</a:t>
            </a:r>
            <a:r>
              <a:rPr b="0" i="0" lang="id" sz="1800" u="none" cap="none" strike="noStrike">
                <a:solidFill>
                  <a:schemeClr val="dk2"/>
                </a:solidFill>
                <a:latin typeface="Arial"/>
                <a:ea typeface="Arial"/>
                <a:cs typeface="Arial"/>
                <a:sym typeface="Arial"/>
              </a:rPr>
              <a:t>: nilai secara kategori</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C00000"/>
                </a:solidFill>
                <a:latin typeface="Arial"/>
                <a:ea typeface="Arial"/>
                <a:cs typeface="Arial"/>
                <a:sym typeface="Arial"/>
              </a:rPr>
              <a:t>binominal</a:t>
            </a:r>
            <a:r>
              <a:rPr b="0" i="0" lang="id" sz="1800" u="none" cap="none" strike="noStrike">
                <a:solidFill>
                  <a:schemeClr val="dk2"/>
                </a:solidFill>
                <a:latin typeface="Arial"/>
                <a:ea typeface="Arial"/>
                <a:cs typeface="Arial"/>
                <a:sym typeface="Arial"/>
              </a:rPr>
              <a:t>: nominal dua nilai</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C00000"/>
                </a:solidFill>
                <a:latin typeface="Arial"/>
                <a:ea typeface="Arial"/>
                <a:cs typeface="Arial"/>
                <a:sym typeface="Arial"/>
              </a:rPr>
              <a:t>polynominal</a:t>
            </a:r>
            <a:r>
              <a:rPr b="0" i="0" lang="id" sz="1800" u="none" cap="none" strike="noStrike">
                <a:solidFill>
                  <a:schemeClr val="dk2"/>
                </a:solidFill>
                <a:latin typeface="Arial"/>
                <a:ea typeface="Arial"/>
                <a:cs typeface="Arial"/>
                <a:sym typeface="Arial"/>
              </a:rPr>
              <a:t>: nominal lebih dari dua nilai</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70C0"/>
                </a:solidFill>
                <a:latin typeface="Arial"/>
                <a:ea typeface="Arial"/>
                <a:cs typeface="Arial"/>
                <a:sym typeface="Arial"/>
              </a:rPr>
              <a:t>numeric</a:t>
            </a:r>
            <a:r>
              <a:rPr b="0" i="0" lang="id" sz="1800" u="none" cap="none" strike="noStrike">
                <a:solidFill>
                  <a:schemeClr val="dk2"/>
                </a:solidFill>
                <a:latin typeface="Arial"/>
                <a:ea typeface="Arial"/>
                <a:cs typeface="Arial"/>
                <a:sym typeface="Arial"/>
              </a:rPr>
              <a:t>: nilai numerik secara umum</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70C0"/>
                </a:solidFill>
                <a:latin typeface="Arial"/>
                <a:ea typeface="Arial"/>
                <a:cs typeface="Arial"/>
                <a:sym typeface="Arial"/>
              </a:rPr>
              <a:t>integer</a:t>
            </a:r>
            <a:r>
              <a:rPr b="0" i="0" lang="id" sz="1800" u="none" cap="none" strike="noStrike">
                <a:solidFill>
                  <a:schemeClr val="dk2"/>
                </a:solidFill>
                <a:latin typeface="Arial"/>
                <a:ea typeface="Arial"/>
                <a:cs typeface="Arial"/>
                <a:sym typeface="Arial"/>
              </a:rPr>
              <a:t>: bilangan bulat</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70C0"/>
                </a:solidFill>
                <a:latin typeface="Arial"/>
                <a:ea typeface="Arial"/>
                <a:cs typeface="Arial"/>
                <a:sym typeface="Arial"/>
              </a:rPr>
              <a:t>real</a:t>
            </a:r>
            <a:r>
              <a:rPr b="0" i="0" lang="id" sz="1800" u="none" cap="none" strike="noStrike">
                <a:solidFill>
                  <a:schemeClr val="dk2"/>
                </a:solidFill>
                <a:latin typeface="Arial"/>
                <a:ea typeface="Arial"/>
                <a:cs typeface="Arial"/>
                <a:sym typeface="Arial"/>
              </a:rPr>
              <a:t>: bilangan nyata</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chemeClr val="accent2"/>
                </a:solidFill>
                <a:latin typeface="Arial"/>
                <a:ea typeface="Arial"/>
                <a:cs typeface="Arial"/>
                <a:sym typeface="Arial"/>
              </a:rPr>
              <a:t>text</a:t>
            </a:r>
            <a:r>
              <a:rPr b="0" i="0" lang="id" sz="1800" u="none" cap="none" strike="noStrike">
                <a:solidFill>
                  <a:schemeClr val="dk2"/>
                </a:solidFill>
                <a:latin typeface="Arial"/>
                <a:ea typeface="Arial"/>
                <a:cs typeface="Arial"/>
                <a:sym typeface="Arial"/>
              </a:rPr>
              <a:t>: teks bebas tanpa struktur</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B050"/>
                </a:solidFill>
                <a:latin typeface="Arial"/>
                <a:ea typeface="Arial"/>
                <a:cs typeface="Arial"/>
                <a:sym typeface="Arial"/>
              </a:rPr>
              <a:t>date_time</a:t>
            </a:r>
            <a:r>
              <a:rPr b="0" i="0" lang="id" sz="1800" u="none" cap="none" strike="noStrike">
                <a:solidFill>
                  <a:schemeClr val="dk2"/>
                </a:solidFill>
                <a:latin typeface="Arial"/>
                <a:ea typeface="Arial"/>
                <a:cs typeface="Arial"/>
                <a:sym typeface="Arial"/>
              </a:rPr>
              <a:t>: tanggal dan waktu</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B050"/>
                </a:solidFill>
                <a:latin typeface="Arial"/>
                <a:ea typeface="Arial"/>
                <a:cs typeface="Arial"/>
                <a:sym typeface="Arial"/>
              </a:rPr>
              <a:t>date</a:t>
            </a:r>
            <a:r>
              <a:rPr b="0" i="0" lang="id" sz="1800" u="none" cap="none" strike="noStrike">
                <a:solidFill>
                  <a:schemeClr val="dk2"/>
                </a:solidFill>
                <a:latin typeface="Arial"/>
                <a:ea typeface="Arial"/>
                <a:cs typeface="Arial"/>
                <a:sym typeface="Arial"/>
              </a:rPr>
              <a:t>: hanya tanggal</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00B050"/>
                </a:solidFill>
                <a:latin typeface="Arial"/>
                <a:ea typeface="Arial"/>
                <a:cs typeface="Arial"/>
                <a:sym typeface="Arial"/>
              </a:rPr>
              <a:t>time</a:t>
            </a:r>
            <a:r>
              <a:rPr b="0" i="0" lang="id" sz="1800" u="none" cap="none" strike="noStrike">
                <a:solidFill>
                  <a:schemeClr val="dk2"/>
                </a:solidFill>
                <a:latin typeface="Arial"/>
                <a:ea typeface="Arial"/>
                <a:cs typeface="Arial"/>
                <a:sym typeface="Arial"/>
              </a:rPr>
              <a:t>: hanya waktu</a:t>
            </a:r>
            <a:endParaRPr b="0" i="0" sz="1800" u="none" cap="none" strike="noStrike">
              <a:solidFill>
                <a:schemeClr val="dk2"/>
              </a:solidFill>
              <a:latin typeface="Arial"/>
              <a:ea typeface="Arial"/>
              <a:cs typeface="Arial"/>
              <a:sym typeface="Arial"/>
            </a:endParaRPr>
          </a:p>
        </p:txBody>
      </p:sp>
      <p:sp>
        <p:nvSpPr>
          <p:cNvPr id="353" name="Google Shape;353;p107"/>
          <p:cNvSpPr txBox="1"/>
          <p:nvPr/>
        </p:nvSpPr>
        <p:spPr>
          <a:xfrm>
            <a:off x="437264" y="290574"/>
            <a:ext cx="8501495" cy="685801"/>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5200"/>
              <a:buFont typeface="Arial"/>
              <a:buNone/>
            </a:pPr>
            <a:r>
              <a:rPr b="0" i="0" lang="id" sz="2800" u="none" cap="none" strike="noStrike">
                <a:solidFill>
                  <a:schemeClr val="dk1"/>
                </a:solidFill>
                <a:latin typeface="Arial"/>
                <a:ea typeface="Arial"/>
                <a:cs typeface="Arial"/>
                <a:sym typeface="Arial"/>
              </a:rPr>
              <a:t>Tipe Nilai Atribut pada Rapidminer</a:t>
            </a:r>
            <a:endParaRPr b="0" i="0" sz="2800" u="none" cap="none" strike="noStrike">
              <a:solidFill>
                <a:schemeClr val="dk1"/>
              </a:solidFill>
              <a:latin typeface="Arial"/>
              <a:ea typeface="Arial"/>
              <a:cs typeface="Arial"/>
              <a:sym typeface="Arial"/>
            </a:endParaRPr>
          </a:p>
        </p:txBody>
      </p:sp>
      <p:sp>
        <p:nvSpPr>
          <p:cNvPr id="354" name="Google Shape;354;p107"/>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55" name="Google Shape;355;p107"/>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08"/>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1" name="Google Shape;361;p108"/>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62" name="Google Shape;362;p108"/>
          <p:cNvSpPr txBox="1"/>
          <p:nvPr/>
        </p:nvSpPr>
        <p:spPr>
          <a:xfrm>
            <a:off x="660205" y="468111"/>
            <a:ext cx="8501495" cy="1884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0" lang="id" sz="1400" u="none" cap="none" strike="noStrike">
                <a:solidFill>
                  <a:schemeClr val="dk1"/>
                </a:solidFill>
                <a:latin typeface="Arial"/>
                <a:ea typeface="Arial"/>
                <a:cs typeface="Arial"/>
                <a:sym typeface="Arial"/>
              </a:rPr>
              <a:t>Praktek: Memilih Atribut dengan Tools Rapidminer</a:t>
            </a:r>
            <a:endParaRPr b="0" i="0" sz="1400" u="none" cap="none" strike="noStrike">
              <a:solidFill>
                <a:schemeClr val="dk1"/>
              </a:solidFill>
              <a:latin typeface="Arial"/>
              <a:ea typeface="Arial"/>
              <a:cs typeface="Arial"/>
              <a:sym typeface="Arial"/>
            </a:endParaRPr>
          </a:p>
        </p:txBody>
      </p:sp>
      <p:pic>
        <p:nvPicPr>
          <p:cNvPr id="363" name="Google Shape;363;p108"/>
          <p:cNvPicPr preferRelativeResize="0"/>
          <p:nvPr/>
        </p:nvPicPr>
        <p:blipFill rotWithShape="1">
          <a:blip r:embed="rId4">
            <a:alphaModFix/>
          </a:blip>
          <a:srcRect b="0" l="0" r="0" t="0"/>
          <a:stretch/>
        </p:blipFill>
        <p:spPr>
          <a:xfrm>
            <a:off x="786261" y="905691"/>
            <a:ext cx="3998465" cy="3881462"/>
          </a:xfrm>
          <a:prstGeom prst="rect">
            <a:avLst/>
          </a:prstGeom>
          <a:noFill/>
          <a:ln>
            <a:noFill/>
          </a:ln>
        </p:spPr>
      </p:pic>
      <p:sp>
        <p:nvSpPr>
          <p:cNvPr id="364" name="Google Shape;364;p108"/>
          <p:cNvSpPr/>
          <p:nvPr/>
        </p:nvSpPr>
        <p:spPr>
          <a:xfrm>
            <a:off x="3033346" y="2136531"/>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1</a:t>
            </a:r>
            <a:endParaRPr/>
          </a:p>
        </p:txBody>
      </p:sp>
      <p:sp>
        <p:nvSpPr>
          <p:cNvPr id="365" name="Google Shape;365;p108"/>
          <p:cNvSpPr/>
          <p:nvPr/>
        </p:nvSpPr>
        <p:spPr>
          <a:xfrm>
            <a:off x="1186962" y="3300046"/>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2</a:t>
            </a:r>
            <a:endParaRPr/>
          </a:p>
        </p:txBody>
      </p:sp>
      <p:sp>
        <p:nvSpPr>
          <p:cNvPr id="366" name="Google Shape;366;p108"/>
          <p:cNvSpPr txBox="1"/>
          <p:nvPr/>
        </p:nvSpPr>
        <p:spPr>
          <a:xfrm>
            <a:off x="5574323" y="826477"/>
            <a:ext cx="3364436" cy="95410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id" sz="1400" u="none" cap="none" strike="noStrike">
                <a:solidFill>
                  <a:srgbClr val="000000"/>
                </a:solidFill>
                <a:latin typeface="Arial"/>
                <a:ea typeface="Arial"/>
                <a:cs typeface="Arial"/>
                <a:sym typeface="Arial"/>
              </a:rPr>
              <a:t>Pilih Dataset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id" sz="1400" u="none" cap="none" strike="noStrike">
                <a:solidFill>
                  <a:srgbClr val="000000"/>
                </a:solidFill>
                <a:latin typeface="Arial"/>
                <a:ea typeface="Arial"/>
                <a:cs typeface="Arial"/>
                <a:sym typeface="Arial"/>
              </a:rPr>
              <a:t>Ketik Select atribut pada menu operator</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id" sz="1400" u="none" cap="none" strike="noStrike">
                <a:solidFill>
                  <a:srgbClr val="000000"/>
                </a:solidFill>
                <a:latin typeface="Arial"/>
                <a:ea typeface="Arial"/>
                <a:cs typeface="Arial"/>
                <a:sym typeface="Arial"/>
              </a:rPr>
              <a:t>Drag ke area process</a:t>
            </a:r>
            <a:endParaRPr/>
          </a:p>
        </p:txBody>
      </p:sp>
      <p:sp>
        <p:nvSpPr>
          <p:cNvPr id="367" name="Google Shape;367;p108"/>
          <p:cNvSpPr/>
          <p:nvPr/>
        </p:nvSpPr>
        <p:spPr>
          <a:xfrm>
            <a:off x="4012224" y="1534400"/>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3</a:t>
            </a:r>
            <a:endParaRPr/>
          </a:p>
        </p:txBody>
      </p:sp>
      <p:sp>
        <p:nvSpPr>
          <p:cNvPr id="368" name="Google Shape;368;p108"/>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69" name="Google Shape;369;p108"/>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09"/>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5" name="Google Shape;375;p109"/>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76" name="Google Shape;376;p109"/>
          <p:cNvSpPr txBox="1"/>
          <p:nvPr/>
        </p:nvSpPr>
        <p:spPr>
          <a:xfrm>
            <a:off x="437264" y="102341"/>
            <a:ext cx="8501495" cy="1884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0" lang="id" sz="1400" u="none" cap="none" strike="noStrike">
                <a:solidFill>
                  <a:schemeClr val="lt1"/>
                </a:solidFill>
                <a:latin typeface="Arial"/>
                <a:ea typeface="Arial"/>
                <a:cs typeface="Arial"/>
                <a:sym typeface="Arial"/>
              </a:rPr>
              <a:t>Memilih Atribut dengan Tools Rapidminer</a:t>
            </a:r>
            <a:endParaRPr b="0" i="0" sz="1400" u="none" cap="none" strike="noStrike">
              <a:solidFill>
                <a:schemeClr val="lt1"/>
              </a:solidFill>
              <a:latin typeface="Arial"/>
              <a:ea typeface="Arial"/>
              <a:cs typeface="Arial"/>
              <a:sym typeface="Arial"/>
            </a:endParaRPr>
          </a:p>
        </p:txBody>
      </p:sp>
      <p:pic>
        <p:nvPicPr>
          <p:cNvPr id="377" name="Google Shape;377;p109"/>
          <p:cNvPicPr preferRelativeResize="0"/>
          <p:nvPr/>
        </p:nvPicPr>
        <p:blipFill rotWithShape="1">
          <a:blip r:embed="rId4">
            <a:alphaModFix/>
          </a:blip>
          <a:srcRect b="0" l="0" r="0" t="0"/>
          <a:stretch/>
        </p:blipFill>
        <p:spPr>
          <a:xfrm>
            <a:off x="205241" y="479024"/>
            <a:ext cx="5311379" cy="3490207"/>
          </a:xfrm>
          <a:prstGeom prst="rect">
            <a:avLst/>
          </a:prstGeom>
          <a:noFill/>
          <a:ln>
            <a:noFill/>
          </a:ln>
        </p:spPr>
      </p:pic>
      <p:sp>
        <p:nvSpPr>
          <p:cNvPr id="378" name="Google Shape;378;p109"/>
          <p:cNvSpPr/>
          <p:nvPr/>
        </p:nvSpPr>
        <p:spPr>
          <a:xfrm>
            <a:off x="3648807" y="2114550"/>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3</a:t>
            </a:r>
            <a:endParaRPr/>
          </a:p>
        </p:txBody>
      </p:sp>
      <p:sp>
        <p:nvSpPr>
          <p:cNvPr id="379" name="Google Shape;379;p109"/>
          <p:cNvSpPr txBox="1"/>
          <p:nvPr/>
        </p:nvSpPr>
        <p:spPr>
          <a:xfrm>
            <a:off x="5969977" y="479024"/>
            <a:ext cx="296878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d" sz="1400" u="none" cap="none" strike="noStrike">
                <a:solidFill>
                  <a:srgbClr val="000000"/>
                </a:solidFill>
                <a:latin typeface="Arial"/>
                <a:ea typeface="Arial"/>
                <a:cs typeface="Arial"/>
                <a:sym typeface="Arial"/>
              </a:rPr>
              <a:t>3. Pilih Atribut sesuai tujuan teknis data science</a:t>
            </a:r>
            <a:endParaRPr/>
          </a:p>
          <a:p>
            <a:pPr indent="0" lvl="0" marL="0" marR="0" rtl="0" algn="l">
              <a:lnSpc>
                <a:spcPct val="100000"/>
              </a:lnSpc>
              <a:spcBef>
                <a:spcPts val="0"/>
              </a:spcBef>
              <a:spcAft>
                <a:spcPts val="0"/>
              </a:spcAft>
              <a:buNone/>
            </a:pPr>
            <a:r>
              <a:rPr b="0" i="0" lang="id" sz="1400" u="none" cap="none" strike="noStrike">
                <a:solidFill>
                  <a:srgbClr val="000000"/>
                </a:solidFill>
                <a:latin typeface="Arial"/>
                <a:ea typeface="Arial"/>
                <a:cs typeface="Arial"/>
                <a:sym typeface="Arial"/>
              </a:rPr>
              <a:t>4. Apply, lalu klik run</a:t>
            </a:r>
            <a:endParaRPr/>
          </a:p>
          <a:p>
            <a:pPr indent="0" lvl="0" marL="0" marR="0" rtl="0" algn="l">
              <a:lnSpc>
                <a:spcPct val="100000"/>
              </a:lnSpc>
              <a:spcBef>
                <a:spcPts val="0"/>
              </a:spcBef>
              <a:spcAft>
                <a:spcPts val="0"/>
              </a:spcAft>
              <a:buNone/>
            </a:pPr>
            <a:r>
              <a:rPr b="0" i="0" lang="id" sz="1400" u="none" cap="none" strike="noStrike">
                <a:solidFill>
                  <a:srgbClr val="000000"/>
                </a:solidFill>
                <a:latin typeface="Arial"/>
                <a:ea typeface="Arial"/>
                <a:cs typeface="Arial"/>
                <a:sym typeface="Arial"/>
              </a:rPr>
              <a:t>5. Hasilnya akan tampil sebagai berikut</a:t>
            </a:r>
            <a:endParaRPr/>
          </a:p>
        </p:txBody>
      </p:sp>
      <p:sp>
        <p:nvSpPr>
          <p:cNvPr id="380" name="Google Shape;380;p109"/>
          <p:cNvSpPr/>
          <p:nvPr/>
        </p:nvSpPr>
        <p:spPr>
          <a:xfrm>
            <a:off x="4580850" y="3530111"/>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4</a:t>
            </a:r>
            <a:endParaRPr/>
          </a:p>
        </p:txBody>
      </p:sp>
      <p:pic>
        <p:nvPicPr>
          <p:cNvPr id="381" name="Google Shape;381;p109"/>
          <p:cNvPicPr preferRelativeResize="0"/>
          <p:nvPr/>
        </p:nvPicPr>
        <p:blipFill rotWithShape="1">
          <a:blip r:embed="rId5">
            <a:alphaModFix/>
          </a:blip>
          <a:srcRect b="0" l="0" r="0" t="0"/>
          <a:stretch/>
        </p:blipFill>
        <p:spPr>
          <a:xfrm>
            <a:off x="5728250" y="1972463"/>
            <a:ext cx="2902781" cy="2825497"/>
          </a:xfrm>
          <a:prstGeom prst="rect">
            <a:avLst/>
          </a:prstGeom>
          <a:noFill/>
          <a:ln>
            <a:noFill/>
          </a:ln>
        </p:spPr>
      </p:pic>
      <p:sp>
        <p:nvSpPr>
          <p:cNvPr id="382" name="Google Shape;382;p109"/>
          <p:cNvSpPr/>
          <p:nvPr/>
        </p:nvSpPr>
        <p:spPr>
          <a:xfrm>
            <a:off x="6215665" y="1827762"/>
            <a:ext cx="272562" cy="246184"/>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id" sz="1400" u="none" cap="none" strike="noStrike">
                <a:solidFill>
                  <a:schemeClr val="lt1"/>
                </a:solidFill>
                <a:latin typeface="Arial"/>
                <a:ea typeface="Arial"/>
                <a:cs typeface="Arial"/>
                <a:sym typeface="Arial"/>
              </a:rPr>
              <a:t>5</a:t>
            </a:r>
            <a:endParaRPr/>
          </a:p>
        </p:txBody>
      </p:sp>
      <p:sp>
        <p:nvSpPr>
          <p:cNvPr id="383" name="Google Shape;383;p109"/>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84" name="Google Shape;384;p109"/>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08" name="Google Shape;108;p4"/>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09" name="Google Shape;109;p4"/>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10" name="Google Shape;110;p4"/>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11" name="Google Shape;111;p4"/>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12" name="Google Shape;112;p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F3570"/>
                </a:solidFill>
                <a:latin typeface="Overlock"/>
                <a:ea typeface="Overlock"/>
                <a:cs typeface="Overlock"/>
                <a:sym typeface="Overlock"/>
              </a:rPr>
              <a:t>Learning Objective</a:t>
            </a:r>
            <a:endParaRPr b="0" i="0" sz="2800" u="none" cap="none" strike="noStrike">
              <a:solidFill>
                <a:srgbClr val="000000"/>
              </a:solidFill>
              <a:latin typeface="Arial"/>
              <a:ea typeface="Arial"/>
              <a:cs typeface="Arial"/>
              <a:sym typeface="Arial"/>
            </a:endParaRPr>
          </a:p>
        </p:txBody>
      </p:sp>
      <p:sp>
        <p:nvSpPr>
          <p:cNvPr id="113" name="Google Shape;113;p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57200" lvl="0" marL="469900" marR="0" rtl="0" algn="l">
              <a:lnSpc>
                <a:spcPct val="115000"/>
              </a:lnSpc>
              <a:spcBef>
                <a:spcPts val="100"/>
              </a:spcBef>
              <a:spcAft>
                <a:spcPts val="0"/>
              </a:spcAft>
              <a:buClr>
                <a:srgbClr val="000000"/>
              </a:buClr>
              <a:buSzPts val="2400"/>
              <a:buFont typeface="Arial"/>
              <a:buAutoNum type="arabicPeriod"/>
            </a:pPr>
            <a:r>
              <a:rPr b="0" i="0" lang="id" sz="2400" u="none" cap="none" strike="noStrike">
                <a:solidFill>
                  <a:srgbClr val="0F3570"/>
                </a:solidFill>
                <a:latin typeface="Overlock"/>
                <a:ea typeface="Overlock"/>
                <a:cs typeface="Overlock"/>
                <a:sym typeface="Overlock"/>
              </a:rPr>
              <a:t>Peserta mam</a:t>
            </a:r>
            <a:r>
              <a:rPr b="0" i="0" lang="id" sz="2400" u="none" cap="none" strike="noStrike">
                <a:solidFill>
                  <a:srgbClr val="073763"/>
                </a:solidFill>
                <a:latin typeface="Overlock"/>
                <a:ea typeface="Overlock"/>
                <a:cs typeface="Overlock"/>
                <a:sym typeface="Overlock"/>
              </a:rPr>
              <a:t>pu memutuskan kriteria pemilihan data</a:t>
            </a:r>
            <a:endParaRPr b="0" i="0" sz="2400" u="none" cap="none" strike="noStrike">
              <a:solidFill>
                <a:srgbClr val="073763"/>
              </a:solidFill>
              <a:latin typeface="Overlock"/>
              <a:ea typeface="Overlock"/>
              <a:cs typeface="Overlock"/>
              <a:sym typeface="Overlock"/>
            </a:endParaRPr>
          </a:p>
          <a:p>
            <a:pPr indent="-457200" lvl="0" marL="469900" marR="0" rtl="0" algn="l">
              <a:lnSpc>
                <a:spcPct val="115000"/>
              </a:lnSpc>
              <a:spcBef>
                <a:spcPts val="100"/>
              </a:spcBef>
              <a:spcAft>
                <a:spcPts val="0"/>
              </a:spcAft>
              <a:buClr>
                <a:srgbClr val="000000"/>
              </a:buClr>
              <a:buSzPts val="2400"/>
              <a:buFont typeface="Arial"/>
              <a:buAutoNum type="arabicPeriod"/>
            </a:pPr>
            <a:r>
              <a:rPr b="0" i="0" lang="id" sz="2400" u="none" cap="none" strike="noStrike">
                <a:solidFill>
                  <a:srgbClr val="0F3570"/>
                </a:solidFill>
                <a:latin typeface="Overlock"/>
                <a:ea typeface="Overlock"/>
                <a:cs typeface="Overlock"/>
                <a:sym typeface="Overlock"/>
              </a:rPr>
              <a:t>Peserta mam</a:t>
            </a:r>
            <a:r>
              <a:rPr b="0" i="0" lang="id" sz="2400" u="none" cap="none" strike="noStrike">
                <a:solidFill>
                  <a:srgbClr val="073763"/>
                </a:solidFill>
                <a:latin typeface="Overlock"/>
                <a:ea typeface="Overlock"/>
                <a:cs typeface="Overlock"/>
                <a:sym typeface="Overlock"/>
              </a:rPr>
              <a:t>pu memutuskan teknik pemilihan data</a:t>
            </a:r>
            <a:endParaRPr b="0" i="0" sz="2400" u="none" cap="none" strike="noStrike">
              <a:solidFill>
                <a:srgbClr val="073763"/>
              </a:solidFill>
              <a:latin typeface="Overlock"/>
              <a:ea typeface="Overlock"/>
              <a:cs typeface="Overlock"/>
              <a:sym typeface="Overlock"/>
            </a:endParaRPr>
          </a:p>
          <a:p>
            <a:pPr indent="-457200" lvl="0" marL="469900" marR="0" rtl="0" algn="l">
              <a:lnSpc>
                <a:spcPct val="115000"/>
              </a:lnSpc>
              <a:spcBef>
                <a:spcPts val="100"/>
              </a:spcBef>
              <a:spcAft>
                <a:spcPts val="0"/>
              </a:spcAft>
              <a:buClr>
                <a:srgbClr val="000000"/>
              </a:buClr>
              <a:buSzPts val="2400"/>
              <a:buFont typeface="Arial"/>
              <a:buAutoNum type="arabicPeriod"/>
            </a:pPr>
            <a:r>
              <a:rPr b="0" i="0" lang="id" sz="2400" u="none" cap="none" strike="noStrike">
                <a:solidFill>
                  <a:srgbClr val="0F3570"/>
                </a:solidFill>
                <a:latin typeface="Overlock"/>
                <a:ea typeface="Overlock"/>
                <a:cs typeface="Overlock"/>
                <a:sym typeface="Overlock"/>
              </a:rPr>
              <a:t>Peserta mampu menentukan attributes (columns) data</a:t>
            </a:r>
            <a:endParaRPr b="0" i="0" sz="2400" u="none" cap="none" strike="noStrike">
              <a:solidFill>
                <a:srgbClr val="0F3570"/>
              </a:solidFill>
              <a:latin typeface="Overlock"/>
              <a:ea typeface="Overlock"/>
              <a:cs typeface="Overlock"/>
              <a:sym typeface="Overlock"/>
            </a:endParaRPr>
          </a:p>
          <a:p>
            <a:pPr indent="-457200" lvl="0" marL="469900" marR="0" rtl="0" algn="l">
              <a:lnSpc>
                <a:spcPct val="115000"/>
              </a:lnSpc>
              <a:spcBef>
                <a:spcPts val="100"/>
              </a:spcBef>
              <a:spcAft>
                <a:spcPts val="0"/>
              </a:spcAft>
              <a:buClr>
                <a:srgbClr val="000000"/>
              </a:buClr>
              <a:buSzPts val="2400"/>
              <a:buFont typeface="Arial"/>
              <a:buAutoNum type="arabicPeriod"/>
            </a:pPr>
            <a:r>
              <a:rPr b="0" i="0" lang="id" sz="2400" u="none" cap="none" strike="noStrike">
                <a:solidFill>
                  <a:srgbClr val="0F3570"/>
                </a:solidFill>
                <a:latin typeface="Overlock"/>
                <a:ea typeface="Overlock"/>
                <a:cs typeface="Overlock"/>
                <a:sym typeface="Overlock"/>
              </a:rPr>
              <a:t>Peserta mampu menentukan records (row) data</a:t>
            </a:r>
            <a:endParaRPr b="0" i="0" sz="2400" u="none" cap="none" strike="noStrike">
              <a:solidFill>
                <a:srgbClr val="0F3570"/>
              </a:solidFill>
              <a:latin typeface="Overlock"/>
              <a:ea typeface="Overlock"/>
              <a:cs typeface="Overlock"/>
              <a:sym typeface="Overlock"/>
            </a:endParaRPr>
          </a:p>
          <a:p>
            <a:pPr indent="0" lvl="0" marL="12700" marR="0" rtl="0" algn="l">
              <a:lnSpc>
                <a:spcPct val="115000"/>
              </a:lnSpc>
              <a:spcBef>
                <a:spcPts val="100"/>
              </a:spcBef>
              <a:spcAft>
                <a:spcPts val="0"/>
              </a:spcAft>
              <a:buClr>
                <a:srgbClr val="000000"/>
              </a:buClr>
              <a:buSzPts val="2400"/>
              <a:buFont typeface="Arial"/>
              <a:buNone/>
            </a:pPr>
            <a:r>
              <a:t/>
            </a:r>
            <a:endParaRPr b="0" i="0" sz="24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2400"/>
              <a:buFont typeface="Arial"/>
              <a:buNone/>
            </a:pPr>
            <a:r>
              <a:rPr b="0" i="0" lang="id" sz="2400" u="none" cap="none" strike="noStrike">
                <a:solidFill>
                  <a:srgbClr val="0F3570"/>
                </a:solidFill>
                <a:latin typeface="Overlock"/>
                <a:ea typeface="Overlock"/>
                <a:cs typeface="Overlock"/>
                <a:sym typeface="Overlock"/>
              </a:rPr>
              <a:t> </a:t>
            </a:r>
            <a:endParaRPr b="0" i="0" sz="2400" u="none" cap="none" strike="noStrike">
              <a:solidFill>
                <a:srgbClr val="000000"/>
              </a:solidFill>
              <a:latin typeface="Overlock"/>
              <a:ea typeface="Overlock"/>
              <a:cs typeface="Overlock"/>
              <a:sym typeface="Overlo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10"/>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0" name="Google Shape;390;p110"/>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391" name="Google Shape;391;p110"/>
          <p:cNvSpPr txBox="1"/>
          <p:nvPr/>
        </p:nvSpPr>
        <p:spPr>
          <a:xfrm>
            <a:off x="437264" y="102341"/>
            <a:ext cx="8501495" cy="1884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0" lang="id" sz="1400" u="none" cap="none" strike="noStrike">
                <a:solidFill>
                  <a:schemeClr val="lt1"/>
                </a:solidFill>
                <a:latin typeface="Arial"/>
                <a:ea typeface="Arial"/>
                <a:cs typeface="Arial"/>
                <a:sym typeface="Arial"/>
              </a:rPr>
              <a:t>Memilih Atribut dengan Tools Rapidminer</a:t>
            </a:r>
            <a:endParaRPr b="0" i="0" sz="1400" u="none" cap="none" strike="noStrike">
              <a:solidFill>
                <a:schemeClr val="lt1"/>
              </a:solidFill>
              <a:latin typeface="Arial"/>
              <a:ea typeface="Arial"/>
              <a:cs typeface="Arial"/>
              <a:sym typeface="Arial"/>
            </a:endParaRPr>
          </a:p>
        </p:txBody>
      </p:sp>
      <p:pic>
        <p:nvPicPr>
          <p:cNvPr id="392" name="Google Shape;392;p110"/>
          <p:cNvPicPr preferRelativeResize="0"/>
          <p:nvPr/>
        </p:nvPicPr>
        <p:blipFill rotWithShape="1">
          <a:blip r:embed="rId4">
            <a:alphaModFix/>
          </a:blip>
          <a:srcRect b="0" l="0" r="0" t="0"/>
          <a:stretch/>
        </p:blipFill>
        <p:spPr>
          <a:xfrm>
            <a:off x="798767" y="633046"/>
            <a:ext cx="3847971" cy="3745523"/>
          </a:xfrm>
          <a:prstGeom prst="rect">
            <a:avLst/>
          </a:prstGeom>
          <a:noFill/>
          <a:ln>
            <a:noFill/>
          </a:ln>
        </p:spPr>
      </p:pic>
      <p:sp>
        <p:nvSpPr>
          <p:cNvPr id="393" name="Google Shape;393;p110"/>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394" name="Google Shape;394;p110"/>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11"/>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0" name="Google Shape;400;p111"/>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01" name="Google Shape;401;p111"/>
          <p:cNvSpPr txBox="1"/>
          <p:nvPr/>
        </p:nvSpPr>
        <p:spPr>
          <a:xfrm>
            <a:off x="437264" y="976376"/>
            <a:ext cx="8273523" cy="817256"/>
          </a:xfrm>
          <a:prstGeom prst="rect">
            <a:avLst/>
          </a:prstGeom>
          <a:noFill/>
          <a:ln>
            <a:noFill/>
          </a:ln>
        </p:spPr>
        <p:txBody>
          <a:bodyPr anchorCtr="0" anchor="t" bIns="91425" lIns="91425" spcFirstLastPara="1" rIns="91425" wrap="square" tIns="91425">
            <a:normAutofit/>
          </a:bodyPr>
          <a:lstStyle/>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C00000"/>
                </a:solidFill>
                <a:latin typeface="Arial"/>
                <a:ea typeface="Arial"/>
                <a:cs typeface="Arial"/>
                <a:sym typeface="Arial"/>
              </a:rPr>
              <a:t>Amati dataset pada studi kasus</a:t>
            </a:r>
            <a:endParaRPr/>
          </a:p>
          <a:p>
            <a:pPr indent="-457200" lvl="0" marL="457200" marR="0" rtl="0" algn="l">
              <a:lnSpc>
                <a:spcPct val="100000"/>
              </a:lnSpc>
              <a:spcBef>
                <a:spcPts val="0"/>
              </a:spcBef>
              <a:spcAft>
                <a:spcPts val="0"/>
              </a:spcAft>
              <a:buClr>
                <a:schemeClr val="dk2"/>
              </a:buClr>
              <a:buSzPts val="1800"/>
              <a:buFont typeface="Arial"/>
              <a:buAutoNum type="arabicPeriod"/>
            </a:pPr>
            <a:r>
              <a:rPr b="0" i="0" lang="id" sz="1800" u="none" cap="none" strike="noStrike">
                <a:solidFill>
                  <a:srgbClr val="C00000"/>
                </a:solidFill>
                <a:latin typeface="Arial"/>
                <a:ea typeface="Arial"/>
                <a:cs typeface="Arial"/>
                <a:sym typeface="Arial"/>
              </a:rPr>
              <a:t>Tentukan Atribut sesuai tujuan teknis data science</a:t>
            </a:r>
            <a:endParaRPr/>
          </a:p>
          <a:p>
            <a:pPr indent="-342900" lvl="1" marL="914400" marR="0" rtl="0" algn="l">
              <a:lnSpc>
                <a:spcPct val="100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402" name="Google Shape;402;p111"/>
          <p:cNvSpPr txBox="1"/>
          <p:nvPr/>
        </p:nvSpPr>
        <p:spPr>
          <a:xfrm>
            <a:off x="437264" y="290574"/>
            <a:ext cx="8501495" cy="685801"/>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5200"/>
              <a:buFont typeface="Arial"/>
              <a:buNone/>
            </a:pPr>
            <a:r>
              <a:rPr b="0" i="0" lang="id" sz="2800" u="none" cap="none" strike="noStrike">
                <a:solidFill>
                  <a:schemeClr val="dk1"/>
                </a:solidFill>
                <a:latin typeface="Arial"/>
                <a:ea typeface="Arial"/>
                <a:cs typeface="Arial"/>
                <a:sym typeface="Arial"/>
              </a:rPr>
              <a:t>Latihan Tugas</a:t>
            </a:r>
            <a:endParaRPr b="0" i="0" sz="2800" u="none" cap="none" strike="noStrike">
              <a:solidFill>
                <a:schemeClr val="dk1"/>
              </a:solidFill>
              <a:latin typeface="Arial"/>
              <a:ea typeface="Arial"/>
              <a:cs typeface="Arial"/>
              <a:sym typeface="Arial"/>
            </a:endParaRPr>
          </a:p>
        </p:txBody>
      </p:sp>
      <p:sp>
        <p:nvSpPr>
          <p:cNvPr id="403" name="Google Shape;403;p111"/>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2023</a:t>
            </a:r>
            <a:endParaRPr sz="1500">
              <a:solidFill>
                <a:srgbClr val="0F3570"/>
              </a:solidFill>
              <a:latin typeface="Bebas Neue"/>
              <a:ea typeface="Bebas Neue"/>
              <a:cs typeface="Bebas Neue"/>
              <a:sym typeface="Bebas Neue"/>
            </a:endParaRPr>
          </a:p>
        </p:txBody>
      </p:sp>
      <p:sp>
        <p:nvSpPr>
          <p:cNvPr id="404" name="Google Shape;404;p111"/>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4"/>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411" name="Google Shape;411;p64"/>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12" name="Google Shape;412;p64"/>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413" name="Google Shape;413;p64"/>
          <p:cNvSpPr txBox="1"/>
          <p:nvPr/>
        </p:nvSpPr>
        <p:spPr>
          <a:xfrm>
            <a:off x="81650" y="871425"/>
            <a:ext cx="8803800" cy="26136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1200"/>
              <a:buFont typeface="Arial"/>
              <a:buNone/>
            </a:pPr>
            <a:r>
              <a:t/>
            </a:r>
            <a:endParaRPr b="0" i="0" sz="12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414" name="Google Shape;414;p64"/>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415" name="Google Shape;415;p6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Referensi</a:t>
            </a:r>
            <a:endParaRPr b="0" i="0" sz="2800" u="none" cap="none" strike="noStrike">
              <a:solidFill>
                <a:srgbClr val="073763"/>
              </a:solidFill>
              <a:latin typeface="Overlock"/>
              <a:ea typeface="Overlock"/>
              <a:cs typeface="Overlock"/>
              <a:sym typeface="Overlock"/>
            </a:endParaRPr>
          </a:p>
        </p:txBody>
      </p:sp>
      <p:sp>
        <p:nvSpPr>
          <p:cNvPr id="416" name="Google Shape;416;p6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28575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Krensky P. Data Pre Tools: Goals, Benefits, and The Advantage of Hadoop. Aberdeen Group Report. July 2015</a:t>
            </a:r>
            <a:endParaRPr b="0" i="0" sz="1800" u="none" cap="none" strike="noStrike">
              <a:solidFill>
                <a:srgbClr val="073763"/>
              </a:solidFill>
              <a:latin typeface="Overlock"/>
              <a:ea typeface="Overlock"/>
              <a:cs typeface="Overlock"/>
              <a:sym typeface="Overlock"/>
            </a:endParaRPr>
          </a:p>
          <a:p>
            <a:pPr indent="-285750" lvl="0" marL="28575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SAS. Data Preparation Challenges Facing Every Enterprise. ebook. December 2017</a:t>
            </a:r>
            <a:endParaRPr b="0" i="0" sz="1800" u="none" cap="none" strike="noStrike">
              <a:solidFill>
                <a:srgbClr val="073763"/>
              </a:solidFill>
              <a:latin typeface="Overlock"/>
              <a:ea typeface="Overlock"/>
              <a:cs typeface="Overlock"/>
              <a:sym typeface="Overlock"/>
            </a:endParaRPr>
          </a:p>
          <a:p>
            <a:pPr indent="-285750" lvl="0" marL="28575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https://www.forbes.com/sites/gilpress/2016/03/23/data-preparation-most-time-consuming-least-enjoyable-data-science-task-survey-says/?sh=6e9aa0e36f63</a:t>
            </a:r>
            <a:endParaRPr b="0" i="0" sz="1800" u="none" cap="none" strike="noStrike">
              <a:solidFill>
                <a:srgbClr val="073763"/>
              </a:solidFill>
              <a:latin typeface="Overlock"/>
              <a:ea typeface="Overlock"/>
              <a:cs typeface="Overlock"/>
              <a:sym typeface="Overlock"/>
            </a:endParaRPr>
          </a:p>
          <a:p>
            <a:pPr indent="-285750" lvl="0" marL="28575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https://improvado.io/blog/what-is-data-preparation</a:t>
            </a:r>
            <a:endParaRPr b="0" i="0" sz="1800" u="none" cap="none" strike="noStrike">
              <a:solidFill>
                <a:srgbClr val="073763"/>
              </a:solidFill>
              <a:latin typeface="Overlock"/>
              <a:ea typeface="Overlock"/>
              <a:cs typeface="Overlock"/>
              <a:sym typeface="Overlock"/>
            </a:endParaRPr>
          </a:p>
          <a:p>
            <a:pPr indent="-285750" lvl="0" marL="28575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https://www.youtube.com/watch?v=VBn9fhaz-J8</a:t>
            </a:r>
            <a:endParaRPr b="0" i="0" sz="1800" u="none" cap="none" strike="noStrike">
              <a:solidFill>
                <a:srgbClr val="073763"/>
              </a:solidFill>
              <a:latin typeface="Overlock"/>
              <a:ea typeface="Overlock"/>
              <a:cs typeface="Overlock"/>
              <a:sym typeface="Overlo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5"/>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423" name="Google Shape;423;p65"/>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24" name="Google Shape;424;p65"/>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425" name="Google Shape;425;p65"/>
          <p:cNvSpPr txBox="1"/>
          <p:nvPr/>
        </p:nvSpPr>
        <p:spPr>
          <a:xfrm>
            <a:off x="81650" y="871425"/>
            <a:ext cx="8803800" cy="26136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1200"/>
              <a:buFont typeface="Arial"/>
              <a:buNone/>
            </a:pPr>
            <a:r>
              <a:t/>
            </a:r>
            <a:endParaRPr b="0" i="0" sz="12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426" name="Google Shape;426;p65"/>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427" name="Google Shape;427;p6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Tools / Lab Online </a:t>
            </a:r>
            <a:endParaRPr b="0" i="0" sz="2800" u="none" cap="none" strike="noStrike">
              <a:solidFill>
                <a:srgbClr val="073763"/>
              </a:solidFill>
              <a:latin typeface="Overlock"/>
              <a:ea typeface="Overlock"/>
              <a:cs typeface="Overlock"/>
              <a:sym typeface="Overlock"/>
            </a:endParaRPr>
          </a:p>
        </p:txBody>
      </p:sp>
      <p:sp>
        <p:nvSpPr>
          <p:cNvPr id="428" name="Google Shape;428;p6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spreadsheet</a:t>
            </a:r>
            <a:endParaRPr/>
          </a:p>
          <a:p>
            <a:pPr indent="-342900" lvl="0" marL="457200" marR="0" rtl="0" algn="l">
              <a:lnSpc>
                <a:spcPct val="115000"/>
              </a:lnSpc>
              <a:spcBef>
                <a:spcPts val="0"/>
              </a:spcBef>
              <a:spcAft>
                <a:spcPts val="0"/>
              </a:spcAft>
              <a:buClr>
                <a:srgbClr val="073763"/>
              </a:buClr>
              <a:buSzPts val="1800"/>
              <a:buFont typeface="Overlock"/>
              <a:buChar char="●"/>
            </a:pPr>
            <a:r>
              <a:rPr b="0" i="0" lang="id" sz="1800" u="none" cap="none" strike="noStrike">
                <a:solidFill>
                  <a:srgbClr val="073763"/>
                </a:solidFill>
                <a:latin typeface="Overlock"/>
                <a:ea typeface="Overlock"/>
                <a:cs typeface="Overlock"/>
                <a:sym typeface="Overlock"/>
              </a:rPr>
              <a:t>rapidminer</a:t>
            </a:r>
            <a:endParaRPr b="0" i="0" sz="1800" u="none" cap="none" strike="noStrike">
              <a:solidFill>
                <a:srgbClr val="073763"/>
              </a:solidFill>
              <a:latin typeface="Overlock"/>
              <a:ea typeface="Overlock"/>
              <a:cs typeface="Overlock"/>
              <a:sym typeface="Overlock"/>
            </a:endParaRPr>
          </a:p>
          <a:p>
            <a:pPr indent="-22860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73763"/>
              </a:solidFill>
              <a:latin typeface="Overlock"/>
              <a:ea typeface="Overlock"/>
              <a:cs typeface="Overlock"/>
              <a:sym typeface="Overlo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6"/>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6"/>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435" name="Google Shape;435;p66"/>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436" name="Google Shape;436;p66"/>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437" name="Google Shape;437;p66"/>
          <p:cNvSpPr txBox="1"/>
          <p:nvPr/>
        </p:nvSpPr>
        <p:spPr>
          <a:xfrm>
            <a:off x="81650" y="871425"/>
            <a:ext cx="8803800" cy="26136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1200"/>
              <a:buFont typeface="Arial"/>
              <a:buNone/>
            </a:pPr>
            <a:r>
              <a:t/>
            </a:r>
            <a:endParaRPr b="0" i="0" sz="12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438" name="Google Shape;438;p66"/>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439" name="Google Shape;439;p6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Summary</a:t>
            </a:r>
            <a:endParaRPr b="0" i="0" sz="2800" u="none" cap="none" strike="noStrike">
              <a:solidFill>
                <a:srgbClr val="073763"/>
              </a:solidFill>
              <a:latin typeface="Overlock"/>
              <a:ea typeface="Overlock"/>
              <a:cs typeface="Overlock"/>
              <a:sym typeface="Overlock"/>
            </a:endParaRPr>
          </a:p>
        </p:txBody>
      </p:sp>
      <p:sp>
        <p:nvSpPr>
          <p:cNvPr id="440" name="Google Shape;440;p66"/>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Data preparation memiliki sebutan lain, di antaranya data pre-processing, data cleaning, data manipulation, </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Data preparation mengambil porsi kerja terbanyak dalam data science 60-80%</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Data preparation membutuhkan ketelitian dan kesabaran/kerajinan dari peneliti DS, terutama pemula</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Data Validation merupakan tahapan kritikal dari DS namun sering diabaikan para peneliti</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Seleksi Fitur harus dilakukan di awal tahapan data preparation setelah melakukan penentuan metode/teknik sampling</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Data cleaning merupakan pekerjaan yang sangat memerlukan keahlian teknik DS terkait penggunaan tools dan coding</a:t>
            </a:r>
            <a:endParaRPr b="0" i="0" sz="1800" u="none" cap="none" strike="noStrike">
              <a:solidFill>
                <a:srgbClr val="073763"/>
              </a:solidFill>
              <a:latin typeface="Overlock"/>
              <a:ea typeface="Overlock"/>
              <a:cs typeface="Overlock"/>
              <a:sym typeface="Overlock"/>
            </a:endParaRPr>
          </a:p>
          <a:p>
            <a:pPr indent="-346075" lvl="0" marL="457200" marR="0" rtl="0" algn="l">
              <a:lnSpc>
                <a:spcPct val="115000"/>
              </a:lnSpc>
              <a:spcBef>
                <a:spcPts val="0"/>
              </a:spcBef>
              <a:spcAft>
                <a:spcPts val="0"/>
              </a:spcAft>
              <a:buClr>
                <a:srgbClr val="073763"/>
              </a:buClr>
              <a:buSzPct val="111111"/>
              <a:buFont typeface="Overlock"/>
              <a:buChar char="●"/>
            </a:pPr>
            <a:r>
              <a:rPr b="0" i="0" lang="id" sz="1800" u="none" cap="none" strike="noStrike">
                <a:solidFill>
                  <a:srgbClr val="073763"/>
                </a:solidFill>
                <a:latin typeface="Overlock"/>
                <a:ea typeface="Overlock"/>
                <a:cs typeface="Overlock"/>
                <a:sym typeface="Overlock"/>
              </a:rPr>
              <a:t>Kebersihan data merupakan sarat mutlak untuk Model Prediksi yang Baik.</a:t>
            </a:r>
            <a:endParaRPr b="0" i="0" sz="1800" u="none" cap="none" strike="noStrike">
              <a:solidFill>
                <a:srgbClr val="073763"/>
              </a:solidFill>
              <a:latin typeface="Overlock"/>
              <a:ea typeface="Overlock"/>
              <a:cs typeface="Overlock"/>
              <a:sym typeface="Overlo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570"/>
        </a:solidFill>
      </p:bgPr>
    </p:bg>
    <p:spTree>
      <p:nvGrpSpPr>
        <p:cNvPr id="444" name="Shape 444"/>
        <p:cNvGrpSpPr/>
        <p:nvPr/>
      </p:nvGrpSpPr>
      <p:grpSpPr>
        <a:xfrm>
          <a:off x="0" y="0"/>
          <a:ext cx="0" cy="0"/>
          <a:chOff x="0" y="0"/>
          <a:chExt cx="0" cy="0"/>
        </a:xfrm>
      </p:grpSpPr>
      <p:sp>
        <p:nvSpPr>
          <p:cNvPr id="445" name="Google Shape;445;p6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id">
                <a:solidFill>
                  <a:srgbClr val="FFFFFF"/>
                </a:solidFill>
                <a:latin typeface="Bebas Neue"/>
                <a:ea typeface="Bebas Neue"/>
                <a:cs typeface="Bebas Neue"/>
                <a:sym typeface="Bebas Neue"/>
              </a:rPr>
              <a:t>Terima Kasih</a:t>
            </a:r>
            <a:endParaRPr>
              <a:solidFill>
                <a:srgbClr val="FFFFFF"/>
              </a:solidFill>
              <a:latin typeface="Bebas Neue"/>
              <a:ea typeface="Bebas Neue"/>
              <a:cs typeface="Bebas Neue"/>
              <a:sym typeface="Bebas Neue"/>
            </a:endParaRPr>
          </a:p>
        </p:txBody>
      </p:sp>
      <p:pic>
        <p:nvPicPr>
          <p:cNvPr id="446" name="Google Shape;446;p69"/>
          <p:cNvPicPr preferRelativeResize="0"/>
          <p:nvPr/>
        </p:nvPicPr>
        <p:blipFill rotWithShape="1">
          <a:blip r:embed="rId3">
            <a:alphaModFix/>
          </a:blip>
          <a:srcRect b="0" l="0" r="0" t="0"/>
          <a:stretch/>
        </p:blipFill>
        <p:spPr>
          <a:xfrm>
            <a:off x="2046425" y="2616975"/>
            <a:ext cx="5938276" cy="1210100"/>
          </a:xfrm>
          <a:prstGeom prst="rect">
            <a:avLst/>
          </a:prstGeom>
          <a:noFill/>
          <a:ln>
            <a:noFill/>
          </a:ln>
        </p:spPr>
      </p:pic>
      <p:sp>
        <p:nvSpPr>
          <p:cNvPr id="447" name="Google Shape;447;p69"/>
          <p:cNvSpPr txBox="1"/>
          <p:nvPr>
            <p:ph idx="1" type="subTitle"/>
          </p:nvPr>
        </p:nvSpPr>
        <p:spPr>
          <a:xfrm>
            <a:off x="3406000" y="1582625"/>
            <a:ext cx="3120300" cy="681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2700">
                <a:solidFill>
                  <a:srgbClr val="00F4AD"/>
                </a:solidFill>
                <a:latin typeface="Bebas Neue"/>
                <a:ea typeface="Bebas Neue"/>
                <a:cs typeface="Bebas Neue"/>
                <a:sym typeface="Bebas Neue"/>
              </a:rPr>
              <a:t>#Jadi</a:t>
            </a:r>
            <a:r>
              <a:rPr lang="id" sz="2700">
                <a:solidFill>
                  <a:srgbClr val="FFFFFF"/>
                </a:solidFill>
                <a:latin typeface="Bebas Neue"/>
                <a:ea typeface="Bebas Neue"/>
                <a:cs typeface="Bebas Neue"/>
                <a:sym typeface="Bebas Neue"/>
              </a:rPr>
              <a:t>jagoandigital</a:t>
            </a:r>
            <a:endParaRPr sz="2700">
              <a:solidFill>
                <a:srgbClr val="FFFFFF"/>
              </a:solidFill>
              <a:latin typeface="Bebas Neue"/>
              <a:ea typeface="Bebas Neue"/>
              <a:cs typeface="Bebas Neue"/>
              <a:sym typeface="Bebas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5"/>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5"/>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20" name="Google Shape;120;p95"/>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21" name="Google Shape;121;p95"/>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22" name="Google Shape;122;p95"/>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23" name="Google Shape;123;p95"/>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24" name="Google Shape;124;p9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F3570"/>
                </a:solidFill>
                <a:latin typeface="Overlock"/>
                <a:ea typeface="Overlock"/>
                <a:cs typeface="Overlock"/>
                <a:sym typeface="Overlock"/>
              </a:rPr>
              <a:t>Unit Kompetensi Menentukan Objek Data</a:t>
            </a:r>
            <a:endParaRPr b="0" i="0" sz="2800" u="none" cap="none" strike="noStrike">
              <a:solidFill>
                <a:srgbClr val="000000"/>
              </a:solidFill>
              <a:latin typeface="Arial"/>
              <a:ea typeface="Arial"/>
              <a:cs typeface="Arial"/>
              <a:sym typeface="Arial"/>
            </a:endParaRPr>
          </a:p>
        </p:txBody>
      </p:sp>
      <p:pic>
        <p:nvPicPr>
          <p:cNvPr id="125" name="Google Shape;125;p95"/>
          <p:cNvPicPr preferRelativeResize="0"/>
          <p:nvPr/>
        </p:nvPicPr>
        <p:blipFill rotWithShape="1">
          <a:blip r:embed="rId4">
            <a:alphaModFix/>
          </a:blip>
          <a:srcRect b="0" l="0" r="0" t="0"/>
          <a:stretch/>
        </p:blipFill>
        <p:spPr>
          <a:xfrm>
            <a:off x="386320" y="941489"/>
            <a:ext cx="5380186" cy="37569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6"/>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6"/>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32" name="Google Shape;132;p96"/>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33" name="Google Shape;133;p96"/>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34" name="Google Shape;134;p96"/>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35" name="Google Shape;135;p96"/>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36" name="Google Shape;136;p96"/>
          <p:cNvSpPr txBox="1"/>
          <p:nvPr/>
        </p:nvSpPr>
        <p:spPr>
          <a:xfrm>
            <a:off x="623400" y="222527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F3570"/>
                </a:solidFill>
                <a:latin typeface="Overlock"/>
                <a:ea typeface="Overlock"/>
                <a:cs typeface="Overlock"/>
                <a:sym typeface="Overlock"/>
              </a:rPr>
              <a:t>1. Memutuskan Kriteria dan Teknik pemilihan data</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42" name="Google Shape;142;p5"/>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44" name="Google Shape;144;p5"/>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45" name="Google Shape;145;p5"/>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46" name="Google Shape;146;p5"/>
          <p:cNvSpPr txBox="1"/>
          <p:nvPr/>
        </p:nvSpPr>
        <p:spPr>
          <a:xfrm>
            <a:off x="81650" y="871425"/>
            <a:ext cx="88038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147" name="Google Shape;147;p5"/>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48" name="Google Shape;148;p5"/>
          <p:cNvSpPr txBox="1"/>
          <p:nvPr/>
        </p:nvSpPr>
        <p:spPr>
          <a:xfrm>
            <a:off x="320550" y="2987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Konsep dan Definisi</a:t>
            </a:r>
            <a:endParaRPr b="1" i="0" sz="2800" u="none" cap="none" strike="noStrike">
              <a:solidFill>
                <a:srgbClr val="073763"/>
              </a:solidFill>
              <a:latin typeface="Overlock"/>
              <a:ea typeface="Overlock"/>
              <a:cs typeface="Overlock"/>
              <a:sym typeface="Overlock"/>
            </a:endParaRPr>
          </a:p>
        </p:txBody>
      </p:sp>
      <p:sp>
        <p:nvSpPr>
          <p:cNvPr id="149" name="Google Shape;149;p5"/>
          <p:cNvSpPr txBox="1"/>
          <p:nvPr/>
        </p:nvSpPr>
        <p:spPr>
          <a:xfrm>
            <a:off x="320550" y="824593"/>
            <a:ext cx="8444767" cy="3599550"/>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1000"/>
              </a:spcBef>
              <a:spcAft>
                <a:spcPts val="0"/>
              </a:spcAft>
              <a:buClr>
                <a:srgbClr val="073763"/>
              </a:buClr>
              <a:buSzPts val="1800"/>
              <a:buFont typeface="Overlock"/>
              <a:buChar char="•"/>
            </a:pPr>
            <a:r>
              <a:rPr b="1" i="0" lang="id" sz="1800" u="none" cap="none" strike="noStrike">
                <a:solidFill>
                  <a:srgbClr val="073763"/>
                </a:solidFill>
                <a:latin typeface="Overlock"/>
                <a:ea typeface="Overlock"/>
                <a:cs typeface="Overlock"/>
                <a:sym typeface="Overlock"/>
              </a:rPr>
              <a:t>Kriteria pemilihan data </a:t>
            </a:r>
            <a:r>
              <a:rPr b="0" i="0" lang="id" sz="1800" u="none" cap="none" strike="noStrike">
                <a:solidFill>
                  <a:srgbClr val="073763"/>
                </a:solidFill>
                <a:latin typeface="Overlock"/>
                <a:ea typeface="Overlock"/>
                <a:cs typeface="Overlock"/>
                <a:sym typeface="Overlock"/>
              </a:rPr>
              <a:t>mencakup kuantitas data (mencakup volume data yang menggambarkan ukuran data misalkan dalam </a:t>
            </a:r>
            <a:r>
              <a:rPr b="0" i="1" lang="id" sz="1800" u="none" cap="none" strike="noStrike">
                <a:solidFill>
                  <a:srgbClr val="073763"/>
                </a:solidFill>
                <a:latin typeface="Overlock"/>
                <a:ea typeface="Overlock"/>
                <a:cs typeface="Overlock"/>
                <a:sym typeface="Overlock"/>
              </a:rPr>
              <a:t>terabyte, petabyte atau jumlah record</a:t>
            </a:r>
            <a:r>
              <a:rPr b="0" i="0" lang="id" sz="1800" u="none" cap="none" strike="noStrike">
                <a:solidFill>
                  <a:srgbClr val="073763"/>
                </a:solidFill>
                <a:latin typeface="Overlock"/>
                <a:ea typeface="Overlock"/>
                <a:cs typeface="Overlock"/>
                <a:sym typeface="Overlock"/>
              </a:rPr>
              <a:t>) dan kualitas data (penilaian terhadap nilai mencurigakan, kosong, inkonsisten, duplikasi maupun ambigu).  Kriteria bisa berbentuk ketentuan mengenai pencilan, korelasi antar atribut, data yang kosong dan sebagainya.</a:t>
            </a:r>
            <a:endParaRPr/>
          </a:p>
          <a:p>
            <a:pPr indent="-228600" lvl="0" marL="228600" marR="0" rtl="0" algn="l">
              <a:lnSpc>
                <a:spcPct val="90000"/>
              </a:lnSpc>
              <a:spcBef>
                <a:spcPts val="1000"/>
              </a:spcBef>
              <a:spcAft>
                <a:spcPts val="0"/>
              </a:spcAft>
              <a:buClr>
                <a:srgbClr val="073763"/>
              </a:buClr>
              <a:buSzPts val="1800"/>
              <a:buFont typeface="Overlock"/>
              <a:buChar char="•"/>
            </a:pPr>
            <a:r>
              <a:rPr b="1" i="0" lang="id" sz="1800" u="none" cap="none" strike="noStrike">
                <a:solidFill>
                  <a:srgbClr val="073763"/>
                </a:solidFill>
                <a:latin typeface="Overlock"/>
                <a:ea typeface="Overlock"/>
                <a:cs typeface="Overlock"/>
                <a:sym typeface="Overlock"/>
              </a:rPr>
              <a:t>Teknik pemilihan data </a:t>
            </a:r>
            <a:r>
              <a:rPr b="0" i="0" lang="id" sz="1800" u="none" cap="none" strike="noStrike">
                <a:solidFill>
                  <a:srgbClr val="073763"/>
                </a:solidFill>
                <a:latin typeface="Overlock"/>
                <a:ea typeface="Overlock"/>
                <a:cs typeface="Overlock"/>
                <a:sym typeface="Overlock"/>
              </a:rPr>
              <a:t>adalah teknik dalam pengambilan sampel, namun secara garis besar dapat dibagi menjadi dua: </a:t>
            </a:r>
            <a:r>
              <a:rPr b="0" i="1" lang="id" sz="1800" u="none" cap="none" strike="noStrike">
                <a:solidFill>
                  <a:srgbClr val="073763"/>
                </a:solidFill>
                <a:latin typeface="Overlock"/>
                <a:ea typeface="Overlock"/>
                <a:cs typeface="Overlock"/>
                <a:sym typeface="Overlock"/>
              </a:rPr>
              <a:t>probability  sampling atau random sampling </a:t>
            </a:r>
            <a:r>
              <a:rPr b="0" i="0" lang="id" sz="1800" u="none" cap="none" strike="noStrike">
                <a:solidFill>
                  <a:srgbClr val="073763"/>
                </a:solidFill>
                <a:latin typeface="Overlock"/>
                <a:ea typeface="Overlock"/>
                <a:cs typeface="Overlock"/>
                <a:sym typeface="Overlock"/>
              </a:rPr>
              <a:t>dan </a:t>
            </a:r>
            <a:r>
              <a:rPr b="0" i="1" lang="id" sz="1800" u="none" cap="none" strike="noStrike">
                <a:solidFill>
                  <a:srgbClr val="073763"/>
                </a:solidFill>
                <a:latin typeface="Overlock"/>
                <a:ea typeface="Overlock"/>
                <a:cs typeface="Overlock"/>
                <a:sym typeface="Overlock"/>
              </a:rPr>
              <a:t>non-probability sampling.</a:t>
            </a:r>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73763"/>
              </a:solidFill>
              <a:latin typeface="Overlock"/>
              <a:ea typeface="Overlock"/>
              <a:cs typeface="Overlock"/>
              <a:sym typeface="Overlock"/>
            </a:endParaRPr>
          </a:p>
          <a:p>
            <a:pPr indent="-127000" lvl="1" marL="685800" marR="0" rtl="0" algn="l">
              <a:lnSpc>
                <a:spcPct val="90000"/>
              </a:lnSpc>
              <a:spcBef>
                <a:spcPts val="100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7"/>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55" name="Google Shape;155;p97"/>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7"/>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57" name="Google Shape;157;p97"/>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58" name="Google Shape;158;p97"/>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59" name="Google Shape;159;p97"/>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60" name="Google Shape;160;p97"/>
          <p:cNvSpPr txBox="1"/>
          <p:nvPr/>
        </p:nvSpPr>
        <p:spPr>
          <a:xfrm>
            <a:off x="320550" y="2987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Kriteria Pemilihan Data</a:t>
            </a:r>
            <a:endParaRPr b="1" i="0" sz="2800" u="none" cap="none" strike="noStrike">
              <a:solidFill>
                <a:srgbClr val="073763"/>
              </a:solidFill>
              <a:latin typeface="Overlock"/>
              <a:ea typeface="Overlock"/>
              <a:cs typeface="Overlock"/>
              <a:sym typeface="Overlock"/>
            </a:endParaRPr>
          </a:p>
        </p:txBody>
      </p:sp>
      <p:sp>
        <p:nvSpPr>
          <p:cNvPr id="161" name="Google Shape;161;p97"/>
          <p:cNvSpPr txBox="1"/>
          <p:nvPr/>
        </p:nvSpPr>
        <p:spPr>
          <a:xfrm>
            <a:off x="320550" y="824593"/>
            <a:ext cx="8444767" cy="1747157"/>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1000"/>
              </a:spcBef>
              <a:spcAft>
                <a:spcPts val="0"/>
              </a:spcAft>
              <a:buClr>
                <a:srgbClr val="073763"/>
              </a:buClr>
              <a:buSzPts val="1800"/>
              <a:buFont typeface="Overlock"/>
              <a:buChar char="•"/>
            </a:pPr>
            <a:r>
              <a:rPr b="1" i="0" lang="id" sz="1600" u="none" cap="none" strike="noStrike">
                <a:solidFill>
                  <a:srgbClr val="073763"/>
                </a:solidFill>
                <a:latin typeface="Overlock"/>
                <a:ea typeface="Overlock"/>
                <a:cs typeface="Overlock"/>
                <a:sym typeface="Overlock"/>
              </a:rPr>
              <a:t>Kualitas Data</a:t>
            </a:r>
            <a:endParaRPr/>
          </a:p>
          <a:p>
            <a:pPr indent="0" lvl="1" marL="177800" marR="0" rtl="0" algn="l">
              <a:lnSpc>
                <a:spcPct val="90000"/>
              </a:lnSpc>
              <a:spcBef>
                <a:spcPts val="1000"/>
              </a:spcBef>
              <a:spcAft>
                <a:spcPts val="0"/>
              </a:spcAft>
              <a:buNone/>
            </a:pPr>
            <a:r>
              <a:rPr b="0" i="0" lang="id" sz="1600" u="none" cap="none" strike="noStrike">
                <a:solidFill>
                  <a:srgbClr val="073763"/>
                </a:solidFill>
                <a:latin typeface="Overlock"/>
                <a:ea typeface="Overlock"/>
                <a:cs typeface="Overlock"/>
                <a:sym typeface="Overlock"/>
              </a:rPr>
              <a:t>Kualitas data juga merupakan pertimbangan yang signifikan untuk sumber data eksternal (Azeroual, et al., 2018). Kualitas data merupakan serangkaian tindakan yang menentukan apakah data dapat dipahami secara independen untuk dapat digunakan kembali. Penggunaan kembali data berarti bahwa para peneliti asli atau peneliti lain dapat menggunakan data pada waktu mendatang tanpa menentukan apa yang mungkin digunakan secara spesifik (Peer,Green, &amp; Stephenson, 2014). </a:t>
            </a:r>
            <a:endParaRPr/>
          </a:p>
          <a:p>
            <a:pPr indent="-127000" lvl="1" marL="685800" marR="0" rtl="0" algn="l">
              <a:lnSpc>
                <a:spcPct val="90000"/>
              </a:lnSpc>
              <a:spcBef>
                <a:spcPts val="100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97"/>
          <p:cNvPicPr preferRelativeResize="0"/>
          <p:nvPr/>
        </p:nvPicPr>
        <p:blipFill rotWithShape="1">
          <a:blip r:embed="rId4">
            <a:alphaModFix/>
          </a:blip>
          <a:srcRect b="0" l="0" r="0" t="0"/>
          <a:stretch/>
        </p:blipFill>
        <p:spPr>
          <a:xfrm>
            <a:off x="944565" y="2639367"/>
            <a:ext cx="7254869" cy="2080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8"/>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68" name="Google Shape;168;p98"/>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8"/>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70" name="Google Shape;170;p98"/>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71" name="Google Shape;171;p98"/>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72" name="Google Shape;172;p98"/>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73" name="Google Shape;173;p98"/>
          <p:cNvSpPr txBox="1"/>
          <p:nvPr/>
        </p:nvSpPr>
        <p:spPr>
          <a:xfrm>
            <a:off x="320550" y="2987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Kriteria Pemilihan Data</a:t>
            </a:r>
            <a:endParaRPr b="1" i="0" sz="2800" u="none" cap="none" strike="noStrike">
              <a:solidFill>
                <a:srgbClr val="073763"/>
              </a:solidFill>
              <a:latin typeface="Overlock"/>
              <a:ea typeface="Overlock"/>
              <a:cs typeface="Overlock"/>
              <a:sym typeface="Overlock"/>
            </a:endParaRPr>
          </a:p>
        </p:txBody>
      </p:sp>
      <p:sp>
        <p:nvSpPr>
          <p:cNvPr id="174" name="Google Shape;174;p98"/>
          <p:cNvSpPr txBox="1"/>
          <p:nvPr/>
        </p:nvSpPr>
        <p:spPr>
          <a:xfrm>
            <a:off x="320550" y="824594"/>
            <a:ext cx="8444767" cy="10662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1000"/>
              </a:spcBef>
              <a:spcAft>
                <a:spcPts val="0"/>
              </a:spcAft>
              <a:buClr>
                <a:srgbClr val="073763"/>
              </a:buClr>
              <a:buSzPts val="1800"/>
              <a:buFont typeface="Overlock"/>
              <a:buChar char="•"/>
            </a:pPr>
            <a:r>
              <a:rPr b="1" i="0" lang="id" sz="1600" u="none" cap="none" strike="noStrike">
                <a:solidFill>
                  <a:srgbClr val="073763"/>
                </a:solidFill>
                <a:latin typeface="Overlock"/>
                <a:ea typeface="Overlock"/>
                <a:cs typeface="Overlock"/>
                <a:sym typeface="Overlock"/>
              </a:rPr>
              <a:t>Dimensi Kualitas Data</a:t>
            </a:r>
            <a:endParaRPr/>
          </a:p>
          <a:p>
            <a:pPr indent="0" lvl="1" marL="177800" marR="0" rtl="0" algn="l">
              <a:lnSpc>
                <a:spcPct val="90000"/>
              </a:lnSpc>
              <a:spcBef>
                <a:spcPts val="1000"/>
              </a:spcBef>
              <a:spcAft>
                <a:spcPts val="0"/>
              </a:spcAft>
              <a:buNone/>
            </a:pPr>
            <a:r>
              <a:rPr b="0" i="0" lang="id" sz="1600" u="none" cap="none" strike="noStrike">
                <a:solidFill>
                  <a:srgbClr val="073763"/>
                </a:solidFill>
                <a:latin typeface="Overlock"/>
                <a:ea typeface="Overlock"/>
                <a:cs typeface="Overlock"/>
                <a:sym typeface="Overlock"/>
              </a:rPr>
              <a:t>Dimensi kualitas data merupakan kumpulan atribut kualitas data yang mewakili satu aspek kualitas data (Wang &amp; Strong, 1996b).</a:t>
            </a:r>
            <a:endParaRPr b="0" i="0" sz="1400" u="none" cap="none" strike="noStrike">
              <a:solidFill>
                <a:srgbClr val="000000"/>
              </a:solidFill>
              <a:latin typeface="Arial"/>
              <a:ea typeface="Arial"/>
              <a:cs typeface="Arial"/>
              <a:sym typeface="Arial"/>
            </a:endParaRPr>
          </a:p>
        </p:txBody>
      </p:sp>
      <p:pic>
        <p:nvPicPr>
          <p:cNvPr id="175" name="Google Shape;175;p98"/>
          <p:cNvPicPr preferRelativeResize="0"/>
          <p:nvPr/>
        </p:nvPicPr>
        <p:blipFill rotWithShape="1">
          <a:blip r:embed="rId4">
            <a:alphaModFix/>
          </a:blip>
          <a:srcRect b="0" l="0" r="0" t="0"/>
          <a:stretch/>
        </p:blipFill>
        <p:spPr>
          <a:xfrm>
            <a:off x="495881" y="2025780"/>
            <a:ext cx="7955969" cy="24538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9"/>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81" name="Google Shape;181;p99"/>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99"/>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83" name="Google Shape;183;p99"/>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84" name="Google Shape;184;p99"/>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85" name="Google Shape;185;p99"/>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
        <p:nvSpPr>
          <p:cNvPr id="186" name="Google Shape;186;p99"/>
          <p:cNvSpPr txBox="1"/>
          <p:nvPr/>
        </p:nvSpPr>
        <p:spPr>
          <a:xfrm>
            <a:off x="320550" y="2987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1" i="0" lang="id" sz="2800" u="none" cap="none" strike="noStrike">
                <a:solidFill>
                  <a:srgbClr val="073763"/>
                </a:solidFill>
                <a:latin typeface="Overlock"/>
                <a:ea typeface="Overlock"/>
                <a:cs typeface="Overlock"/>
                <a:sym typeface="Overlock"/>
              </a:rPr>
              <a:t>Teknik Pemilihan Data</a:t>
            </a:r>
            <a:endParaRPr b="1" i="0" sz="2800" u="none" cap="none" strike="noStrike">
              <a:solidFill>
                <a:srgbClr val="073763"/>
              </a:solidFill>
              <a:latin typeface="Overlock"/>
              <a:ea typeface="Overlock"/>
              <a:cs typeface="Overlock"/>
              <a:sym typeface="Overlock"/>
            </a:endParaRPr>
          </a:p>
        </p:txBody>
      </p:sp>
      <p:sp>
        <p:nvSpPr>
          <p:cNvPr id="187" name="Google Shape;187;p99"/>
          <p:cNvSpPr txBox="1"/>
          <p:nvPr/>
        </p:nvSpPr>
        <p:spPr>
          <a:xfrm>
            <a:off x="460379" y="1040466"/>
            <a:ext cx="7776518" cy="4140200"/>
          </a:xfrm>
          <a:prstGeom prst="rect">
            <a:avLst/>
          </a:prstGeom>
          <a:noFill/>
          <a:ln>
            <a:noFill/>
          </a:ln>
        </p:spPr>
        <p:txBody>
          <a:bodyPr anchorCtr="0" anchor="t" bIns="45700" lIns="91425" spcFirstLastPara="1" rIns="91425" wrap="square" tIns="45700">
            <a:noAutofit/>
          </a:bodyPr>
          <a:lstStyle/>
          <a:p>
            <a:pPr indent="-285750" lvl="0" marL="311150" marR="0" rtl="0" algn="l">
              <a:lnSpc>
                <a:spcPct val="100000"/>
              </a:lnSpc>
              <a:spcBef>
                <a:spcPts val="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Teknik random sampling (probability sampling) </a:t>
            </a:r>
            <a:r>
              <a:rPr b="0" i="0" lang="id" sz="1800" u="none" cap="none" strike="noStrike">
                <a:solidFill>
                  <a:srgbClr val="18191E"/>
                </a:solidFill>
                <a:latin typeface="Calibri"/>
                <a:ea typeface="Calibri"/>
                <a:cs typeface="Calibri"/>
                <a:sym typeface="Calibri"/>
              </a:rPr>
              <a:t>atau pengambilan sampling secara acak adalah teknik pengambilan sampel dimana semua individu dalam populasi baik secara sendiri-sendiri atau bersama-sama memiliki kesempatan yang sama untuk dipilih menjadi anggota sampel</a:t>
            </a:r>
            <a:endParaRPr/>
          </a:p>
          <a:p>
            <a:pPr indent="-285750" lvl="0" marL="311150" marR="0" rtl="0" algn="l">
              <a:lnSpc>
                <a:spcPct val="100000"/>
              </a:lnSpc>
              <a:spcBef>
                <a:spcPts val="600"/>
              </a:spcBef>
              <a:spcAft>
                <a:spcPts val="0"/>
              </a:spcAft>
              <a:buClr>
                <a:srgbClr val="181818"/>
              </a:buClr>
              <a:buSzPts val="1440"/>
              <a:buFont typeface="Courier New"/>
              <a:buChar char="o"/>
            </a:pPr>
            <a:r>
              <a:rPr b="1" i="0" lang="id" sz="1800" u="none" cap="none" strike="noStrike">
                <a:solidFill>
                  <a:srgbClr val="18191E"/>
                </a:solidFill>
                <a:latin typeface="Calibri"/>
                <a:ea typeface="Calibri"/>
                <a:cs typeface="Calibri"/>
                <a:sym typeface="Calibri"/>
              </a:rPr>
              <a:t>Teknik non random sampling (non probability sampling) </a:t>
            </a:r>
            <a:r>
              <a:rPr b="0" i="0" lang="id" sz="1800" u="none" cap="none" strike="noStrike">
                <a:solidFill>
                  <a:srgbClr val="18191E"/>
                </a:solidFill>
                <a:latin typeface="Calibri"/>
                <a:ea typeface="Calibri"/>
                <a:cs typeface="Calibri"/>
                <a:sym typeface="Calibri"/>
              </a:rPr>
              <a:t>adalah cara pengambilan sampel dimana tidak semua anggota populasi memiliki kesempatan yang sama untuk dipilih menjadi sampel penelitian. Penggunaan teknik non probability sampling ini terkadang digunakan dengan mempertimbangkan factor-faktor</a:t>
            </a:r>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0" lvl="2" marL="300362" marR="0" rtl="0" algn="l">
              <a:lnSpc>
                <a:spcPct val="100000"/>
              </a:lnSpc>
              <a:spcBef>
                <a:spcPts val="600"/>
              </a:spcBef>
              <a:spcAft>
                <a:spcPts val="0"/>
              </a:spcAft>
              <a:buClr>
                <a:srgbClr val="181818"/>
              </a:buClr>
              <a:buSzPts val="1266"/>
              <a:buFont typeface="Corbel"/>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0" i="0" sz="1582" u="none" cap="none" strike="noStrike">
              <a:solidFill>
                <a:srgbClr val="18191E"/>
              </a:solidFill>
              <a:latin typeface="Calibri"/>
              <a:ea typeface="Calibri"/>
              <a:cs typeface="Calibri"/>
              <a:sym typeface="Calibri"/>
            </a:endParaRPr>
          </a:p>
          <a:p>
            <a:pPr indent="-205384" lvl="2" marL="586112" marR="0" rtl="0" algn="l">
              <a:lnSpc>
                <a:spcPct val="100000"/>
              </a:lnSpc>
              <a:spcBef>
                <a:spcPts val="600"/>
              </a:spcBef>
              <a:spcAft>
                <a:spcPts val="0"/>
              </a:spcAft>
              <a:buClr>
                <a:srgbClr val="181818"/>
              </a:buClr>
              <a:buSzPts val="1266"/>
              <a:buFont typeface="Courier New"/>
              <a:buNone/>
            </a:pPr>
            <a:r>
              <a:t/>
            </a:r>
            <a:endParaRPr b="0" i="0" sz="1582" u="none" cap="none" strike="noStrike">
              <a:solidFill>
                <a:srgbClr val="18191E"/>
              </a:solidFill>
              <a:latin typeface="Calibri"/>
              <a:ea typeface="Calibri"/>
              <a:cs typeface="Calibri"/>
              <a:sym typeface="Calibri"/>
            </a:endParaRPr>
          </a:p>
          <a:p>
            <a:pPr indent="0" lvl="0" marL="25400" marR="0" rtl="0" algn="l">
              <a:lnSpc>
                <a:spcPct val="100000"/>
              </a:lnSpc>
              <a:spcBef>
                <a:spcPts val="600"/>
              </a:spcBef>
              <a:spcAft>
                <a:spcPts val="0"/>
              </a:spcAft>
              <a:buClr>
                <a:srgbClr val="181818"/>
              </a:buClr>
              <a:buSzPts val="1440"/>
              <a:buFont typeface="Corbel"/>
              <a:buNone/>
            </a:pPr>
            <a:r>
              <a:t/>
            </a:r>
            <a:endParaRPr b="0" i="0" sz="1800" u="none" cap="none" strike="noStrike">
              <a:solidFill>
                <a:srgbClr val="18191E"/>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0"/>
          <p:cNvSpPr txBox="1"/>
          <p:nvPr>
            <p:ph idx="1" type="subTitle"/>
          </p:nvPr>
        </p:nvSpPr>
        <p:spPr>
          <a:xfrm>
            <a:off x="-32225" y="4787425"/>
            <a:ext cx="9771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sp>
        <p:nvSpPr>
          <p:cNvPr id="193" name="Google Shape;193;p100"/>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0"/>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F3570"/>
                </a:solidFill>
                <a:latin typeface="Bebas Neue"/>
                <a:ea typeface="Bebas Neue"/>
                <a:cs typeface="Bebas Neue"/>
                <a:sym typeface="Bebas Neue"/>
              </a:rPr>
              <a:t>DTS </a:t>
            </a:r>
            <a:r>
              <a:rPr lang="id"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95" name="Google Shape;195;p100"/>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96" name="Google Shape;196;p100"/>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97" name="Google Shape;197;p100"/>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id" sz="1500">
                <a:solidFill>
                  <a:srgbClr val="00F4AD"/>
                </a:solidFill>
                <a:latin typeface="Bebas Neue"/>
                <a:ea typeface="Bebas Neue"/>
                <a:cs typeface="Bebas Neue"/>
                <a:sym typeface="Bebas Neue"/>
              </a:rPr>
              <a:t>#Jadi</a:t>
            </a:r>
            <a:r>
              <a:rPr lang="id"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grpSp>
        <p:nvGrpSpPr>
          <p:cNvPr id="198" name="Google Shape;198;p100"/>
          <p:cNvGrpSpPr/>
          <p:nvPr/>
        </p:nvGrpSpPr>
        <p:grpSpPr>
          <a:xfrm>
            <a:off x="839367" y="479024"/>
            <a:ext cx="6523285" cy="3840813"/>
            <a:chOff x="839367" y="479024"/>
            <a:chExt cx="6523285" cy="3840813"/>
          </a:xfrm>
        </p:grpSpPr>
        <p:pic>
          <p:nvPicPr>
            <p:cNvPr id="199" name="Google Shape;199;p100"/>
            <p:cNvPicPr preferRelativeResize="0"/>
            <p:nvPr/>
          </p:nvPicPr>
          <p:blipFill rotWithShape="1">
            <a:blip r:embed="rId4">
              <a:alphaModFix/>
            </a:blip>
            <a:srcRect b="0" l="0" r="0" t="0"/>
            <a:stretch/>
          </p:blipFill>
          <p:spPr>
            <a:xfrm>
              <a:off x="839367" y="479024"/>
              <a:ext cx="6523285" cy="3840813"/>
            </a:xfrm>
            <a:prstGeom prst="rect">
              <a:avLst/>
            </a:prstGeom>
            <a:noFill/>
            <a:ln>
              <a:noFill/>
            </a:ln>
          </p:spPr>
        </p:pic>
        <p:sp>
          <p:nvSpPr>
            <p:cNvPr id="200" name="Google Shape;200;p100"/>
            <p:cNvSpPr/>
            <p:nvPr/>
          </p:nvSpPr>
          <p:spPr>
            <a:xfrm>
              <a:off x="5943600" y="2892669"/>
              <a:ext cx="1266092" cy="4396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muhaemin</dc:creator>
</cp:coreProperties>
</file>