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Overlock"/>
      <p:regular r:id="rId56"/>
      <p:bold r:id="rId57"/>
      <p:italic r:id="rId58"/>
      <p:boldItalic r:id="rId59"/>
    </p:embeddedFont>
    <p:embeddedFont>
      <p:font typeface="Roboto"/>
      <p:regular r:id="rId60"/>
      <p:bold r:id="rId61"/>
      <p:italic r:id="rId62"/>
      <p:boldItalic r:id="rId63"/>
    </p:embeddedFont>
    <p:embeddedFont>
      <p:font typeface="Bebas Neue"/>
      <p:regular r:id="rId64"/>
    </p:embeddedFont>
    <p:embeddedFont>
      <p:font typeface="Federo"/>
      <p:regular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0" roundtripDataSignature="AMtx7mgCbyoh5xJ2z46XhmI/7DJtpQaE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BebasNeue-regular.fntdata"/><Relationship Id="rId63" Type="http://schemas.openxmlformats.org/officeDocument/2006/relationships/font" Target="fonts/Roboto-boldItalic.fntdata"/><Relationship Id="rId22" Type="http://schemas.openxmlformats.org/officeDocument/2006/relationships/slide" Target="slides/slide16.xml"/><Relationship Id="rId66" Type="http://schemas.openxmlformats.org/officeDocument/2006/relationships/font" Target="fonts/OpenSans-regular.fntdata"/><Relationship Id="rId21" Type="http://schemas.openxmlformats.org/officeDocument/2006/relationships/slide" Target="slides/slide15.xml"/><Relationship Id="rId65" Type="http://schemas.openxmlformats.org/officeDocument/2006/relationships/font" Target="fonts/Federo-regular.fntdata"/><Relationship Id="rId24" Type="http://schemas.openxmlformats.org/officeDocument/2006/relationships/slide" Target="slides/slide18.xml"/><Relationship Id="rId68" Type="http://schemas.openxmlformats.org/officeDocument/2006/relationships/font" Target="fonts/OpenSans-italic.fntdata"/><Relationship Id="rId23" Type="http://schemas.openxmlformats.org/officeDocument/2006/relationships/slide" Target="slides/slide17.xml"/><Relationship Id="rId67" Type="http://schemas.openxmlformats.org/officeDocument/2006/relationships/font" Target="fonts/OpenSans-bold.fntdata"/><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verlock-bold.fntdata"/><Relationship Id="rId12" Type="http://schemas.openxmlformats.org/officeDocument/2006/relationships/slide" Target="slides/slide6.xml"/><Relationship Id="rId56" Type="http://schemas.openxmlformats.org/officeDocument/2006/relationships/font" Target="fonts/Overlock-regular.fntdata"/><Relationship Id="rId15" Type="http://schemas.openxmlformats.org/officeDocument/2006/relationships/slide" Target="slides/slide9.xml"/><Relationship Id="rId59" Type="http://schemas.openxmlformats.org/officeDocument/2006/relationships/font" Target="fonts/Overlock-boldItalic.fntdata"/><Relationship Id="rId14" Type="http://schemas.openxmlformats.org/officeDocument/2006/relationships/slide" Target="slides/slide8.xml"/><Relationship Id="rId58" Type="http://schemas.openxmlformats.org/officeDocument/2006/relationships/font" Target="fonts/Overlock-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6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6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53"/>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4400"/>
              <a:buNone/>
              <a:defRPr b="1" sz="4000">
                <a:latin typeface="Federo"/>
                <a:ea typeface="Federo"/>
                <a:cs typeface="Federo"/>
                <a:sym typeface="Fede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3"/>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800"/>
              <a:buNone/>
              <a:defRPr sz="1800">
                <a:solidFill>
                  <a:srgbClr val="888888"/>
                </a:solidFill>
              </a:defRPr>
            </a:lvl1pPr>
            <a:lvl2pPr indent="-228600" lvl="1" marL="914400" algn="l">
              <a:lnSpc>
                <a:spcPct val="90000"/>
              </a:lnSpc>
              <a:spcBef>
                <a:spcPts val="500"/>
              </a:spcBef>
              <a:spcAft>
                <a:spcPts val="0"/>
              </a:spcAft>
              <a:buSzPts val="2400"/>
              <a:buNone/>
              <a:defRPr sz="1500">
                <a:solidFill>
                  <a:srgbClr val="888888"/>
                </a:solidFill>
              </a:defRPr>
            </a:lvl2pPr>
            <a:lvl3pPr indent="-228600" lvl="2" marL="1371600" algn="l">
              <a:lnSpc>
                <a:spcPct val="90000"/>
              </a:lnSpc>
              <a:spcBef>
                <a:spcPts val="500"/>
              </a:spcBef>
              <a:spcAft>
                <a:spcPts val="0"/>
              </a:spcAft>
              <a:buSzPts val="2000"/>
              <a:buNone/>
              <a:defRPr sz="1350">
                <a:solidFill>
                  <a:srgbClr val="888888"/>
                </a:solidFill>
              </a:defRPr>
            </a:lvl3pPr>
            <a:lvl4pPr indent="-228600" lvl="3" marL="1828800" algn="l">
              <a:lnSpc>
                <a:spcPct val="90000"/>
              </a:lnSpc>
              <a:spcBef>
                <a:spcPts val="500"/>
              </a:spcBef>
              <a:spcAft>
                <a:spcPts val="0"/>
              </a:spcAft>
              <a:buSzPts val="1800"/>
              <a:buNone/>
              <a:defRPr sz="1200">
                <a:solidFill>
                  <a:srgbClr val="888888"/>
                </a:solidFill>
              </a:defRPr>
            </a:lvl4pPr>
            <a:lvl5pPr indent="-228600" lvl="4" marL="2286000" algn="l">
              <a:lnSpc>
                <a:spcPct val="90000"/>
              </a:lnSpc>
              <a:spcBef>
                <a:spcPts val="500"/>
              </a:spcBef>
              <a:spcAft>
                <a:spcPts val="0"/>
              </a:spcAft>
              <a:buSzPts val="1800"/>
              <a:buNone/>
              <a:defRPr sz="1200">
                <a:solidFill>
                  <a:srgbClr val="888888"/>
                </a:solidFill>
              </a:defRPr>
            </a:lvl5pPr>
            <a:lvl6pPr indent="-228600" lvl="5" marL="2743200" algn="l">
              <a:lnSpc>
                <a:spcPct val="90000"/>
              </a:lnSpc>
              <a:spcBef>
                <a:spcPts val="500"/>
              </a:spcBef>
              <a:spcAft>
                <a:spcPts val="0"/>
              </a:spcAft>
              <a:buSzPts val="1800"/>
              <a:buNone/>
              <a:defRPr sz="1200">
                <a:solidFill>
                  <a:srgbClr val="888888"/>
                </a:solidFill>
              </a:defRPr>
            </a:lvl6pPr>
            <a:lvl7pPr indent="-228600" lvl="6" marL="3200400" algn="l">
              <a:lnSpc>
                <a:spcPct val="90000"/>
              </a:lnSpc>
              <a:spcBef>
                <a:spcPts val="500"/>
              </a:spcBef>
              <a:spcAft>
                <a:spcPts val="0"/>
              </a:spcAft>
              <a:buSzPts val="1800"/>
              <a:buNone/>
              <a:defRPr sz="1200">
                <a:solidFill>
                  <a:srgbClr val="888888"/>
                </a:solidFill>
              </a:defRPr>
            </a:lvl7pPr>
            <a:lvl8pPr indent="-228600" lvl="7" marL="3657600" algn="l">
              <a:lnSpc>
                <a:spcPct val="90000"/>
              </a:lnSpc>
              <a:spcBef>
                <a:spcPts val="500"/>
              </a:spcBef>
              <a:spcAft>
                <a:spcPts val="0"/>
              </a:spcAft>
              <a:buSzPts val="1800"/>
              <a:buNone/>
              <a:defRPr sz="1200">
                <a:solidFill>
                  <a:srgbClr val="888888"/>
                </a:solidFill>
              </a:defRPr>
            </a:lvl8pPr>
            <a:lvl9pPr indent="-228600" lvl="8" marL="4114800" algn="l">
              <a:lnSpc>
                <a:spcPct val="90000"/>
              </a:lnSpc>
              <a:spcBef>
                <a:spcPts val="500"/>
              </a:spcBef>
              <a:spcAft>
                <a:spcPts val="0"/>
              </a:spcAft>
              <a:buSzPts val="1800"/>
              <a:buNone/>
              <a:defRPr sz="1200">
                <a:solidFill>
                  <a:srgbClr val="888888"/>
                </a:solidFill>
              </a:defRPr>
            </a:lvl9pPr>
          </a:lstStyle>
          <a:p/>
        </p:txBody>
      </p:sp>
      <p:sp>
        <p:nvSpPr>
          <p:cNvPr id="61" name="Google Shape;61;p53"/>
          <p:cNvSpPr txBox="1"/>
          <p:nvPr>
            <p:ph idx="10" type="dt"/>
          </p:nvPr>
        </p:nvSpPr>
        <p:spPr>
          <a:xfrm>
            <a:off x="628650" y="4767263"/>
            <a:ext cx="20574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53"/>
          <p:cNvSpPr txBox="1"/>
          <p:nvPr>
            <p:ph idx="11" type="ftr"/>
          </p:nvPr>
        </p:nvSpPr>
        <p:spPr>
          <a:xfrm>
            <a:off x="3028950" y="4767263"/>
            <a:ext cx="3086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53"/>
          <p:cNvSpPr txBox="1"/>
          <p:nvPr>
            <p:ph idx="12" type="sldNum"/>
          </p:nvPr>
        </p:nvSpPr>
        <p:spPr>
          <a:xfrm>
            <a:off x="6270418" y="4777208"/>
            <a:ext cx="2612700" cy="2739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grpSp>
        <p:nvGrpSpPr>
          <p:cNvPr id="64" name="Google Shape;64;p53"/>
          <p:cNvGrpSpPr/>
          <p:nvPr/>
        </p:nvGrpSpPr>
        <p:grpSpPr>
          <a:xfrm>
            <a:off x="0" y="-228600"/>
            <a:ext cx="9161700" cy="707624"/>
            <a:chOff x="0" y="-228600"/>
            <a:chExt cx="9161700" cy="707624"/>
          </a:xfrm>
        </p:grpSpPr>
        <p:sp>
          <p:nvSpPr>
            <p:cNvPr id="65" name="Google Shape;65;p53"/>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53"/>
            <p:cNvPicPr preferRelativeResize="0"/>
            <p:nvPr/>
          </p:nvPicPr>
          <p:blipFill rotWithShape="1">
            <a:blip r:embed="rId2">
              <a:alphaModFix/>
            </a:blip>
            <a:srcRect b="0" l="0" r="0" t="0"/>
            <a:stretch/>
          </p:blipFill>
          <p:spPr>
            <a:xfrm>
              <a:off x="7831000" y="-228600"/>
              <a:ext cx="1301194" cy="707624"/>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9" name="Google Shape;69;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 name="Google Shape;7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54"/>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p54"/>
          <p:cNvPicPr preferRelativeResize="0"/>
          <p:nvPr/>
        </p:nvPicPr>
        <p:blipFill rotWithShape="1">
          <a:blip r:embed="rId2">
            <a:alphaModFix/>
          </a:blip>
          <a:srcRect b="0" l="0" r="0" t="0"/>
          <a:stretch/>
        </p:blipFill>
        <p:spPr>
          <a:xfrm>
            <a:off x="7831000" y="-228600"/>
            <a:ext cx="1301194" cy="707624"/>
          </a:xfrm>
          <a:prstGeom prst="rect">
            <a:avLst/>
          </a:prstGeom>
          <a:noFill/>
          <a:ln>
            <a:noFill/>
          </a:ln>
        </p:spPr>
      </p:pic>
      <p:sp>
        <p:nvSpPr>
          <p:cNvPr id="73" name="Google Shape;73;p54"/>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F3570"/>
                </a:solidFill>
                <a:latin typeface="Bebas Neue"/>
                <a:ea typeface="Bebas Neue"/>
                <a:cs typeface="Bebas Neue"/>
                <a:sym typeface="Bebas Neue"/>
              </a:rPr>
              <a:t>DTS </a:t>
            </a:r>
            <a:r>
              <a:rPr lang="en-US" sz="1500">
                <a:solidFill>
                  <a:srgbClr val="0F3570"/>
                </a:solidFill>
                <a:latin typeface="Bebas Neue"/>
                <a:ea typeface="Bebas Neue"/>
                <a:cs typeface="Bebas Neue"/>
                <a:sym typeface="Bebas Neue"/>
              </a:rPr>
              <a:t>2023</a:t>
            </a:r>
            <a:endParaRPr b="0" i="0" sz="1500" u="none" cap="none" strike="noStrike">
              <a:solidFill>
                <a:srgbClr val="0F3570"/>
              </a:solidFill>
              <a:latin typeface="Bebas Neue"/>
              <a:ea typeface="Bebas Neue"/>
              <a:cs typeface="Bebas Neue"/>
              <a:sym typeface="Bebas Neue"/>
            </a:endParaRPr>
          </a:p>
        </p:txBody>
      </p:sp>
      <p:sp>
        <p:nvSpPr>
          <p:cNvPr id="74" name="Google Shape;74;p54"/>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0F4AD"/>
                </a:solidFill>
                <a:latin typeface="Bebas Neue"/>
                <a:ea typeface="Bebas Neue"/>
                <a:cs typeface="Bebas Neue"/>
                <a:sym typeface="Bebas Neue"/>
              </a:rPr>
              <a:t>#Jadi</a:t>
            </a:r>
            <a:r>
              <a:rPr b="0" i="0" lang="en-US" sz="1500" u="none" cap="none" strike="noStrike">
                <a:solidFill>
                  <a:srgbClr val="0F3570"/>
                </a:solidFill>
                <a:latin typeface="Bebas Neue"/>
                <a:ea typeface="Bebas Neue"/>
                <a:cs typeface="Bebas Neue"/>
                <a:sym typeface="Bebas Neue"/>
              </a:rPr>
              <a:t>jagoandigital</a:t>
            </a:r>
            <a:endParaRPr b="0" i="0" sz="1500" u="none" cap="none" strike="noStrike">
              <a:solidFill>
                <a:srgbClr val="0F3570"/>
              </a:solidFill>
              <a:latin typeface="Bebas Neue"/>
              <a:ea typeface="Bebas Neue"/>
              <a:cs typeface="Bebas Neue"/>
              <a:sym typeface="Bebas Neu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8" name="Google Shape;7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6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6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6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 name="Shape 90"/>
        <p:cNvGrpSpPr/>
        <p:nvPr/>
      </p:nvGrpSpPr>
      <p:grpSpPr>
        <a:xfrm>
          <a:off x="0" y="0"/>
          <a:ext cx="0" cy="0"/>
          <a:chOff x="0" y="0"/>
          <a:chExt cx="0" cy="0"/>
        </a:xfrm>
      </p:grpSpPr>
      <p:sp>
        <p:nvSpPr>
          <p:cNvPr id="91" name="Google Shape;91;p6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 name="Google Shape;92;p6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3" name="Google Shape;93;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p7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6" name="Google Shape;96;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7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0" name="Google Shape;100;p7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1" name="Google Shape;101;p7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7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05" name="Google Shape;105;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7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8" name="Google Shape;108;p7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9" name="Google Shape;109;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6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6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6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52"/>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52"/>
          <p:cNvPicPr preferRelativeResize="0"/>
          <p:nvPr/>
        </p:nvPicPr>
        <p:blipFill rotWithShape="1">
          <a:blip r:embed="rId1">
            <a:alphaModFix/>
          </a:blip>
          <a:srcRect b="0" l="0" r="0" t="0"/>
          <a:stretch/>
        </p:blipFill>
        <p:spPr>
          <a:xfrm>
            <a:off x="7831000" y="-228600"/>
            <a:ext cx="1301194" cy="707624"/>
          </a:xfrm>
          <a:prstGeom prst="rect">
            <a:avLst/>
          </a:prstGeom>
          <a:noFill/>
          <a:ln>
            <a:noFill/>
          </a:ln>
        </p:spPr>
      </p:pic>
      <p:sp>
        <p:nvSpPr>
          <p:cNvPr id="56" name="Google Shape;56;p52"/>
          <p:cNvSpPr txBox="1"/>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F3570"/>
                </a:solidFill>
                <a:latin typeface="Bebas Neue"/>
                <a:ea typeface="Bebas Neue"/>
                <a:cs typeface="Bebas Neue"/>
                <a:sym typeface="Bebas Neue"/>
              </a:rPr>
              <a:t>DTS </a:t>
            </a:r>
            <a:r>
              <a:rPr lang="en-US" sz="1500">
                <a:solidFill>
                  <a:srgbClr val="0F3570"/>
                </a:solidFill>
                <a:latin typeface="Bebas Neue"/>
                <a:ea typeface="Bebas Neue"/>
                <a:cs typeface="Bebas Neue"/>
                <a:sym typeface="Bebas Neue"/>
              </a:rPr>
              <a:t>2023</a:t>
            </a:r>
            <a:endParaRPr b="0" i="0" sz="1500" u="none" cap="none" strike="noStrike">
              <a:solidFill>
                <a:srgbClr val="0F3570"/>
              </a:solidFill>
              <a:latin typeface="Bebas Neue"/>
              <a:ea typeface="Bebas Neue"/>
              <a:cs typeface="Bebas Neue"/>
              <a:sym typeface="Bebas Neue"/>
            </a:endParaRPr>
          </a:p>
        </p:txBody>
      </p:sp>
      <p:sp>
        <p:nvSpPr>
          <p:cNvPr id="57" name="Google Shape;57;p5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0F4AD"/>
                </a:solidFill>
                <a:latin typeface="Bebas Neue"/>
                <a:ea typeface="Bebas Neue"/>
                <a:cs typeface="Bebas Neue"/>
                <a:sym typeface="Bebas Neue"/>
              </a:rPr>
              <a:t>#Jadi</a:t>
            </a:r>
            <a:r>
              <a:rPr b="0" i="0" lang="en-US" sz="1500" u="none" cap="none" strike="noStrike">
                <a:solidFill>
                  <a:srgbClr val="0F3570"/>
                </a:solidFill>
                <a:latin typeface="Bebas Neue"/>
                <a:ea typeface="Bebas Neue"/>
                <a:cs typeface="Bebas Neue"/>
                <a:sym typeface="Bebas Neue"/>
              </a:rPr>
              <a:t>jagoandigital</a:t>
            </a:r>
            <a:endParaRPr b="0" i="0" sz="1500" u="none" cap="none" strike="noStrike">
              <a:solidFill>
                <a:srgbClr val="0F3570"/>
              </a:solidFill>
              <a:latin typeface="Bebas Neue"/>
              <a:ea typeface="Bebas Neue"/>
              <a:cs typeface="Bebas Neue"/>
              <a:sym typeface="Bebas Neue"/>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www.rapid-i.com/" TargetMode="External"/><Relationship Id="rId4" Type="http://schemas.openxmlformats.org/officeDocument/2006/relationships/hyperlink" Target="https://rapidminer.com/" TargetMode="External"/><Relationship Id="rId5" Type="http://schemas.openxmlformats.org/officeDocument/2006/relationships/hyperlink" Target="https://rapidminer.com/platform/education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2.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s://repository.dinus.ac.id/docs/ajar/Belajar_Data_Mining_dengan_RapidMiner.pdf" TargetMode="External"/><Relationship Id="rId4" Type="http://schemas.openxmlformats.org/officeDocument/2006/relationships/hyperlink" Target="https://docs.rapidminer.com/downloads/RapidMiner-v6-user-manual.pdf"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1372625" y="1079756"/>
            <a:ext cx="7125600" cy="114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US" sz="4000">
                <a:solidFill>
                  <a:srgbClr val="00F4AD"/>
                </a:solidFill>
                <a:latin typeface="Bebas Neue"/>
                <a:ea typeface="Bebas Neue"/>
                <a:cs typeface="Bebas Neue"/>
                <a:sym typeface="Bebas Neue"/>
              </a:rPr>
              <a:t>Vocational school graduate academy</a:t>
            </a:r>
            <a:endParaRPr sz="4000">
              <a:solidFill>
                <a:srgbClr val="00F4AD"/>
              </a:solidFill>
              <a:latin typeface="Bebas Neue"/>
              <a:ea typeface="Bebas Neue"/>
              <a:cs typeface="Bebas Neue"/>
              <a:sym typeface="Bebas Neue"/>
            </a:endParaRPr>
          </a:p>
        </p:txBody>
      </p:sp>
      <p:sp>
        <p:nvSpPr>
          <p:cNvPr id="117" name="Google Shape;117;p1"/>
          <p:cNvSpPr txBox="1"/>
          <p:nvPr>
            <p:ph idx="1" type="subTitle"/>
          </p:nvPr>
        </p:nvSpPr>
        <p:spPr>
          <a:xfrm>
            <a:off x="1358375" y="2250925"/>
            <a:ext cx="6978000" cy="514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b="1" lang="en-US">
                <a:solidFill>
                  <a:schemeClr val="lt1"/>
                </a:solidFill>
                <a:latin typeface="Roboto"/>
                <a:ea typeface="Roboto"/>
                <a:cs typeface="Roboto"/>
                <a:sym typeface="Roboto"/>
              </a:rPr>
              <a:t>Associate Data Scientist</a:t>
            </a:r>
            <a:endParaRPr b="1">
              <a:solidFill>
                <a:schemeClr val="lt1"/>
              </a:solidFill>
              <a:latin typeface="Roboto"/>
              <a:ea typeface="Roboto"/>
              <a:cs typeface="Roboto"/>
              <a:sym typeface="Roboto"/>
            </a:endParaRPr>
          </a:p>
        </p:txBody>
      </p:sp>
      <p:sp>
        <p:nvSpPr>
          <p:cNvPr id="118" name="Google Shape;118;p1"/>
          <p:cNvSpPr txBox="1"/>
          <p:nvPr>
            <p:ph idx="1" type="subTitle"/>
          </p:nvPr>
        </p:nvSpPr>
        <p:spPr>
          <a:xfrm>
            <a:off x="1371300" y="2631925"/>
            <a:ext cx="6369900" cy="514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US" sz="1600">
                <a:solidFill>
                  <a:srgbClr val="FFFFFF"/>
                </a:solidFill>
                <a:latin typeface="Roboto"/>
                <a:ea typeface="Roboto"/>
                <a:cs typeface="Roboto"/>
                <a:sym typeface="Roboto"/>
              </a:rPr>
              <a:t>Pertemuan #3- : Kakas Proyek Data Science dengan Rapidminer</a:t>
            </a:r>
            <a:endParaRPr b="1" sz="1600">
              <a:solidFill>
                <a:srgbClr val="FFFFFF"/>
              </a:solidFill>
              <a:latin typeface="Roboto"/>
              <a:ea typeface="Roboto"/>
              <a:cs typeface="Roboto"/>
              <a:sym typeface="Roboto"/>
            </a:endParaRPr>
          </a:p>
        </p:txBody>
      </p:sp>
      <p:sp>
        <p:nvSpPr>
          <p:cNvPr id="119" name="Google Shape;119;p1"/>
          <p:cNvSpPr txBox="1"/>
          <p:nvPr>
            <p:ph idx="1" type="subTitle"/>
          </p:nvPr>
        </p:nvSpPr>
        <p:spPr>
          <a:xfrm>
            <a:off x="1371300" y="3241525"/>
            <a:ext cx="6297300" cy="514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t/>
            </a:r>
            <a:endParaRPr b="1" sz="24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Rapidminer: Kakas Pemrograman Visual</a:t>
            </a:r>
            <a:endParaRPr/>
          </a:p>
        </p:txBody>
      </p:sp>
      <p:sp>
        <p:nvSpPr>
          <p:cNvPr id="186" name="Google Shape;186;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RapidMiner menyediakan GUI (Graphic User Interface) untuk merancang sebuah pipeline analitis. </a:t>
            </a:r>
            <a:endParaRPr/>
          </a:p>
          <a:p>
            <a:pPr indent="-342900" lvl="0" marL="457200" rtl="0" algn="l">
              <a:lnSpc>
                <a:spcPct val="115000"/>
              </a:lnSpc>
              <a:spcBef>
                <a:spcPts val="0"/>
              </a:spcBef>
              <a:spcAft>
                <a:spcPts val="0"/>
              </a:spcAft>
              <a:buSzPts val="1800"/>
              <a:buChar char="●"/>
            </a:pPr>
            <a:r>
              <a:rPr lang="en-US"/>
              <a:t>GUI ini akan menghasilkan file XML (Extensible Markup Language) yang mendefinisikan proses analitis keinginan pengguna untuk diterapkan ke data.</a:t>
            </a:r>
            <a:endParaRPr/>
          </a:p>
          <a:p>
            <a:pPr indent="-342900" lvl="0" marL="457200" rtl="0" algn="l">
              <a:lnSpc>
                <a:spcPct val="115000"/>
              </a:lnSpc>
              <a:spcBef>
                <a:spcPts val="0"/>
              </a:spcBef>
              <a:spcAft>
                <a:spcPts val="0"/>
              </a:spcAft>
              <a:buSzPts val="1800"/>
              <a:buChar char="●"/>
            </a:pPr>
            <a:r>
              <a:rPr lang="en-US"/>
              <a:t>File ini kemudian dibaca oleh RapidMiner untuk menjalankan analis secara otomatis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Penggunaan Rapidminer</a:t>
            </a:r>
            <a:endParaRPr/>
          </a:p>
        </p:txBody>
      </p:sp>
      <p:sp>
        <p:nvSpPr>
          <p:cNvPr id="192" name="Google Shape;19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Ditulis dengan bahasa pemrograman Java sehingga dapat dijalankan di berbagai sistem operasi.</a:t>
            </a:r>
            <a:endParaRPr/>
          </a:p>
          <a:p>
            <a:pPr indent="-342900" lvl="0" marL="457200" rtl="0" algn="l">
              <a:lnSpc>
                <a:spcPct val="115000"/>
              </a:lnSpc>
              <a:spcBef>
                <a:spcPts val="0"/>
              </a:spcBef>
              <a:spcAft>
                <a:spcPts val="0"/>
              </a:spcAft>
              <a:buSzPts val="1800"/>
              <a:buChar char="●"/>
            </a:pPr>
            <a:r>
              <a:rPr lang="en-US"/>
              <a:t>Proses penemuan pengetahuan dimodelkan sebagai operator trees</a:t>
            </a:r>
            <a:endParaRPr/>
          </a:p>
          <a:p>
            <a:pPr indent="-342900" lvl="0" marL="457200" rtl="0" algn="l">
              <a:lnSpc>
                <a:spcPct val="115000"/>
              </a:lnSpc>
              <a:spcBef>
                <a:spcPts val="0"/>
              </a:spcBef>
              <a:spcAft>
                <a:spcPts val="0"/>
              </a:spcAft>
              <a:buSzPts val="1800"/>
              <a:buChar char="●"/>
            </a:pPr>
            <a:r>
              <a:rPr lang="en-US"/>
              <a:t>Representasi XML internal untuk memastikan format standar pertukaran data.</a:t>
            </a:r>
            <a:endParaRPr/>
          </a:p>
          <a:p>
            <a:pPr indent="-342900" lvl="0" marL="457200" rtl="0" algn="l">
              <a:lnSpc>
                <a:spcPct val="115000"/>
              </a:lnSpc>
              <a:spcBef>
                <a:spcPts val="0"/>
              </a:spcBef>
              <a:spcAft>
                <a:spcPts val="0"/>
              </a:spcAft>
              <a:buSzPts val="1800"/>
              <a:buChar char="●"/>
            </a:pPr>
            <a:r>
              <a:rPr lang="en-US"/>
              <a:t>Bahasa scripting memungkinkan untuk eksperimen skala besar dan otomatisasi eksperimen. </a:t>
            </a:r>
            <a:endParaRPr/>
          </a:p>
          <a:p>
            <a:pPr indent="-342900" lvl="0" marL="457200" rtl="0" algn="l">
              <a:lnSpc>
                <a:spcPct val="115000"/>
              </a:lnSpc>
              <a:spcBef>
                <a:spcPts val="0"/>
              </a:spcBef>
              <a:spcAft>
                <a:spcPts val="0"/>
              </a:spcAft>
              <a:buSzPts val="1800"/>
              <a:buChar char="●"/>
            </a:pPr>
            <a:r>
              <a:rPr lang="en-US"/>
              <a:t>Konsep multi-layer untuk menjamin tampilan data yang efisien dan menjamin penanganan data. </a:t>
            </a:r>
            <a:endParaRPr/>
          </a:p>
          <a:p>
            <a:pPr indent="-342900" lvl="0" marL="457200" rtl="0" algn="l">
              <a:lnSpc>
                <a:spcPct val="115000"/>
              </a:lnSpc>
              <a:spcBef>
                <a:spcPts val="0"/>
              </a:spcBef>
              <a:spcAft>
                <a:spcPts val="0"/>
              </a:spcAft>
              <a:buSzPts val="1800"/>
              <a:buChar char="●"/>
            </a:pPr>
            <a:r>
              <a:rPr lang="en-US"/>
              <a:t>Memiliki GUI, command line mode, dan Java API yang dapat dipanggil dari program lain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Fitur-fitur Rapidminer</a:t>
            </a:r>
            <a:endParaRPr/>
          </a:p>
        </p:txBody>
      </p:sp>
      <p:sp>
        <p:nvSpPr>
          <p:cNvPr id="198" name="Google Shape;19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US"/>
              <a:t>Banyaknya algoritma data mining, seperti decision tree dan self-organization map. </a:t>
            </a:r>
            <a:endParaRPr/>
          </a:p>
          <a:p>
            <a:pPr indent="-342900" lvl="0" marL="457200" rtl="0" algn="l">
              <a:lnSpc>
                <a:spcPct val="115000"/>
              </a:lnSpc>
              <a:spcBef>
                <a:spcPts val="0"/>
              </a:spcBef>
              <a:spcAft>
                <a:spcPts val="0"/>
              </a:spcAft>
              <a:buSzPts val="1800"/>
              <a:buChar char="●"/>
            </a:pPr>
            <a:r>
              <a:rPr lang="en-US"/>
              <a:t>Bentuk grafis yang canggih, seperti diagram histogram, tree chart dan 3D Scatter plots. </a:t>
            </a:r>
            <a:endParaRPr/>
          </a:p>
          <a:p>
            <a:pPr indent="-342900" lvl="0" marL="457200" rtl="0" algn="l">
              <a:lnSpc>
                <a:spcPct val="115000"/>
              </a:lnSpc>
              <a:spcBef>
                <a:spcPts val="0"/>
              </a:spcBef>
              <a:spcAft>
                <a:spcPts val="0"/>
              </a:spcAft>
              <a:buSzPts val="1800"/>
              <a:buChar char="●"/>
            </a:pPr>
            <a:r>
              <a:rPr lang="en-US"/>
              <a:t>Banyaknya variasi plugin, seperti text plugin untuk melakukan analisis teks.</a:t>
            </a:r>
            <a:endParaRPr/>
          </a:p>
          <a:p>
            <a:pPr indent="-342900" lvl="0" marL="457200" rtl="0" algn="l">
              <a:lnSpc>
                <a:spcPct val="115000"/>
              </a:lnSpc>
              <a:spcBef>
                <a:spcPts val="0"/>
              </a:spcBef>
              <a:spcAft>
                <a:spcPts val="0"/>
              </a:spcAft>
              <a:buSzPts val="1800"/>
              <a:buChar char="●"/>
            </a:pPr>
            <a:r>
              <a:rPr lang="en-US"/>
              <a:t>Menyediakan prosedur data mining dan machine learning termasuk: ETL (extraction, transformation, loading), data preprocessing, visualisasi, modelling dan evaluasi.</a:t>
            </a:r>
            <a:endParaRPr/>
          </a:p>
          <a:p>
            <a:pPr indent="-342900" lvl="0" marL="457200" rtl="0" algn="l">
              <a:lnSpc>
                <a:spcPct val="115000"/>
              </a:lnSpc>
              <a:spcBef>
                <a:spcPts val="0"/>
              </a:spcBef>
              <a:spcAft>
                <a:spcPts val="0"/>
              </a:spcAft>
              <a:buSzPts val="1800"/>
              <a:buChar char="●"/>
            </a:pPr>
            <a:r>
              <a:rPr lang="en-US"/>
              <a:t>Proses data mining tersusun atas operator-operator yang nestable, dideskripsikan dengan XML, dan dibuat dengan GUI.</a:t>
            </a:r>
            <a:endParaRPr/>
          </a:p>
          <a:p>
            <a:pPr indent="-342900" lvl="0" marL="457200" rtl="0" algn="l">
              <a:lnSpc>
                <a:spcPct val="115000"/>
              </a:lnSpc>
              <a:spcBef>
                <a:spcPts val="0"/>
              </a:spcBef>
              <a:spcAft>
                <a:spcPts val="0"/>
              </a:spcAft>
              <a:buSzPts val="1800"/>
              <a:buChar char="●"/>
            </a:pPr>
            <a:r>
              <a:rPr lang="en-US"/>
              <a:t>Mengintegrasikan proyek data mining Weka dan statistika 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Proses Instalasi</a:t>
            </a:r>
            <a:endParaRPr/>
          </a:p>
        </p:txBody>
      </p:sp>
      <p:sp>
        <p:nvSpPr>
          <p:cNvPr id="204" name="Google Shape;20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Minimum spesifikasi:</a:t>
            </a:r>
            <a:endParaRPr/>
          </a:p>
          <a:p>
            <a:pPr indent="-317500" lvl="1" marL="914400" rtl="0" algn="l">
              <a:lnSpc>
                <a:spcPct val="115000"/>
              </a:lnSpc>
              <a:spcBef>
                <a:spcPts val="0"/>
              </a:spcBef>
              <a:spcAft>
                <a:spcPts val="0"/>
              </a:spcAft>
              <a:buSzPts val="1400"/>
              <a:buChar char="○"/>
            </a:pPr>
            <a:r>
              <a:rPr lang="en-US">
                <a:latin typeface="Cambria"/>
                <a:ea typeface="Cambria"/>
                <a:cs typeface="Cambria"/>
                <a:sym typeface="Cambria"/>
              </a:rPr>
              <a:t>RAM minimal 2 GB (disarankan 4 GB) </a:t>
            </a:r>
            <a:endParaRPr/>
          </a:p>
          <a:p>
            <a:pPr indent="-317500" lvl="1" marL="914400" rtl="0" algn="l">
              <a:lnSpc>
                <a:spcPct val="115000"/>
              </a:lnSpc>
              <a:spcBef>
                <a:spcPts val="0"/>
              </a:spcBef>
              <a:spcAft>
                <a:spcPts val="0"/>
              </a:spcAft>
              <a:buSzPts val="1400"/>
              <a:buChar char="○"/>
            </a:pPr>
            <a:r>
              <a:rPr lang="en-US" sz="1800">
                <a:latin typeface="Cambria"/>
                <a:ea typeface="Cambria"/>
                <a:cs typeface="Cambria"/>
                <a:sym typeface="Cambria"/>
              </a:rPr>
              <a:t>Laptop dengan 32/64-bit processor</a:t>
            </a:r>
            <a:endParaRPr/>
          </a:p>
          <a:p>
            <a:pPr indent="-317500" lvl="1" marL="914400" rtl="0" algn="l">
              <a:lnSpc>
                <a:spcPct val="115000"/>
              </a:lnSpc>
              <a:spcBef>
                <a:spcPts val="0"/>
              </a:spcBef>
              <a:spcAft>
                <a:spcPts val="0"/>
              </a:spcAft>
              <a:buSzPts val="1400"/>
              <a:buChar char="○"/>
            </a:pPr>
            <a:r>
              <a:rPr lang="en-US" sz="1800">
                <a:latin typeface="Cambria"/>
                <a:ea typeface="Cambria"/>
                <a:cs typeface="Cambria"/>
                <a:sym typeface="Cambria"/>
              </a:rPr>
              <a:t>Laptop dengan Operating System Windows 7, 8, 10, MacOS X atau Linux</a:t>
            </a:r>
            <a:endParaRPr/>
          </a:p>
          <a:p>
            <a:pPr indent="-317500" lvl="1" marL="914400" rtl="0" algn="l">
              <a:lnSpc>
                <a:spcPct val="115000"/>
              </a:lnSpc>
              <a:spcBef>
                <a:spcPts val="0"/>
              </a:spcBef>
              <a:spcAft>
                <a:spcPts val="0"/>
              </a:spcAft>
              <a:buSzPts val="1400"/>
              <a:buChar char="○"/>
            </a:pPr>
            <a:r>
              <a:rPr lang="en-US"/>
              <a:t>Java Runtime Environment versi 6</a:t>
            </a:r>
            <a:r>
              <a:rPr lang="en-US">
                <a:latin typeface="Cambria"/>
                <a:ea typeface="Cambria"/>
                <a:cs typeface="Cambria"/>
                <a:sym typeface="Cambria"/>
              </a:rPr>
              <a:t> </a:t>
            </a:r>
            <a:endParaRPr/>
          </a:p>
          <a:p>
            <a:pPr indent="-342900" lvl="0" marL="457200" rtl="0" algn="l">
              <a:lnSpc>
                <a:spcPct val="115000"/>
              </a:lnSpc>
              <a:spcBef>
                <a:spcPts val="0"/>
              </a:spcBef>
              <a:spcAft>
                <a:spcPts val="0"/>
              </a:spcAft>
              <a:buSzPts val="1800"/>
              <a:buChar char="●"/>
            </a:pPr>
            <a:r>
              <a:rPr lang="en-US"/>
              <a:t>RapidMiner dapat diunduh pada situs resminya, yaitu </a:t>
            </a:r>
            <a:r>
              <a:rPr lang="en-US" u="sng">
                <a:solidFill>
                  <a:schemeClr val="hlink"/>
                </a:solidFill>
                <a:hlinkClick r:id="rId3"/>
              </a:rPr>
              <a:t>www.rapid-i.com</a:t>
            </a:r>
            <a:r>
              <a:rPr lang="en-US"/>
              <a:t> atau </a:t>
            </a:r>
            <a:r>
              <a:rPr lang="en-US" u="sng">
                <a:solidFill>
                  <a:schemeClr val="hlink"/>
                </a:solidFill>
                <a:hlinkClick r:id="rId4"/>
              </a:rPr>
              <a:t>https://rapidminer.com/</a:t>
            </a:r>
            <a:r>
              <a:rPr lang="en-US"/>
              <a:t> atau </a:t>
            </a:r>
            <a:r>
              <a:rPr lang="en-US" u="sng">
                <a:solidFill>
                  <a:schemeClr val="hlink"/>
                </a:solidFill>
                <a:hlinkClick r:id="rId5"/>
              </a:rPr>
              <a:t>https://rapidminer.com/platform/educational/</a:t>
            </a:r>
            <a:r>
              <a:rPr lang="en-US"/>
              <a:t> (versi education)</a:t>
            </a:r>
            <a:endParaRPr/>
          </a:p>
          <a:p>
            <a:pPr indent="-342900" lvl="0" marL="457200" rtl="0" algn="l">
              <a:lnSpc>
                <a:spcPct val="115000"/>
              </a:lnSpc>
              <a:spcBef>
                <a:spcPts val="0"/>
              </a:spcBef>
              <a:spcAft>
                <a:spcPts val="0"/>
              </a:spcAft>
              <a:buSzPts val="1800"/>
              <a:buChar char="●"/>
            </a:pPr>
            <a:r>
              <a:rPr lang="en-US"/>
              <a:t>Jalankan proses instalasi seperti biasa hingga berhasil.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Pengenalan Antarmuka</a:t>
            </a:r>
            <a:endParaRPr/>
          </a:p>
        </p:txBody>
      </p:sp>
      <p:sp>
        <p:nvSpPr>
          <p:cNvPr id="210" name="Google Shape;21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RapidMiner menyediakan tampilan yang user friendly untuk memudahkan penggunanya ketika menjalankan aplikasi. </a:t>
            </a:r>
            <a:endParaRPr/>
          </a:p>
          <a:p>
            <a:pPr indent="-342900" lvl="0" marL="457200" rtl="0" algn="l">
              <a:lnSpc>
                <a:spcPct val="115000"/>
              </a:lnSpc>
              <a:spcBef>
                <a:spcPts val="0"/>
              </a:spcBef>
              <a:spcAft>
                <a:spcPts val="0"/>
              </a:spcAft>
              <a:buSzPts val="1800"/>
              <a:buChar char="●"/>
            </a:pPr>
            <a:r>
              <a:rPr lang="en-US"/>
              <a:t>Tampilan pada RapidMiner dikenal dengan istilah Perspective. </a:t>
            </a:r>
            <a:endParaRPr/>
          </a:p>
          <a:p>
            <a:pPr indent="-342900" lvl="0" marL="457200" rtl="0" algn="l">
              <a:lnSpc>
                <a:spcPct val="115000"/>
              </a:lnSpc>
              <a:spcBef>
                <a:spcPts val="0"/>
              </a:spcBef>
              <a:spcAft>
                <a:spcPts val="0"/>
              </a:spcAft>
              <a:buSzPts val="1800"/>
              <a:buChar char="●"/>
            </a:pPr>
            <a:r>
              <a:rPr lang="en-US"/>
              <a:t>Pada RapidMiner terdapat 3 Perspective, yaitu; Welcome Perspective, Design Perspective dan Result Perspective.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Welcome/Home Perspective</a:t>
            </a:r>
            <a:endParaRPr/>
          </a:p>
        </p:txBody>
      </p:sp>
      <p:sp>
        <p:nvSpPr>
          <p:cNvPr id="216" name="Google Shape;216;p15"/>
          <p:cNvSpPr txBox="1"/>
          <p:nvPr>
            <p:ph idx="1" type="body"/>
          </p:nvPr>
        </p:nvSpPr>
        <p:spPr>
          <a:xfrm>
            <a:off x="311700" y="1152475"/>
            <a:ext cx="371166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l">
              <a:lnSpc>
                <a:spcPct val="115000"/>
              </a:lnSpc>
              <a:spcBef>
                <a:spcPts val="0"/>
              </a:spcBef>
              <a:spcAft>
                <a:spcPts val="0"/>
              </a:spcAft>
              <a:buSzPct val="117647"/>
              <a:buChar char="●"/>
            </a:pPr>
            <a:r>
              <a:rPr lang="en-US"/>
              <a:t>Ketika membuka aplikasi Anda akan disambut dengan tampilan yang disebut dengan Welcome Perspective.</a:t>
            </a:r>
            <a:endParaRPr/>
          </a:p>
          <a:p>
            <a:pPr indent="-342900" lvl="0" marL="457200" rtl="0" algn="l">
              <a:lnSpc>
                <a:spcPct val="115000"/>
              </a:lnSpc>
              <a:spcBef>
                <a:spcPts val="0"/>
              </a:spcBef>
              <a:spcAft>
                <a:spcPts val="0"/>
              </a:spcAft>
              <a:buSzPct val="117647"/>
              <a:buChar char="●"/>
            </a:pPr>
            <a:r>
              <a:rPr lang="en-US"/>
              <a:t>Pada bagian toolbar, terdapat toolbar Perspectives yang terdiri dari ikon-ikon untuk menampilkan perspective dari RapidMiner. </a:t>
            </a:r>
            <a:endParaRPr/>
          </a:p>
          <a:p>
            <a:pPr indent="-342900" lvl="0" marL="457200" rtl="0" algn="l">
              <a:lnSpc>
                <a:spcPct val="115000"/>
              </a:lnSpc>
              <a:spcBef>
                <a:spcPts val="0"/>
              </a:spcBef>
              <a:spcAft>
                <a:spcPts val="0"/>
              </a:spcAft>
              <a:buSzPct val="117647"/>
              <a:buChar char="●"/>
            </a:pPr>
            <a:r>
              <a:rPr lang="en-US"/>
              <a:t>Toolbar ini dapat dikonfigurasikan sesuai dengan kebutuhan Anda. Sedangkan Views menunjukkan pandangan (view) yang sedang Anda tampilkan</a:t>
            </a:r>
            <a:endParaRPr/>
          </a:p>
        </p:txBody>
      </p:sp>
      <p:pic>
        <p:nvPicPr>
          <p:cNvPr id="217" name="Google Shape;217;p15"/>
          <p:cNvPicPr preferRelativeResize="0"/>
          <p:nvPr/>
        </p:nvPicPr>
        <p:blipFill rotWithShape="1">
          <a:blip r:embed="rId3">
            <a:alphaModFix/>
          </a:blip>
          <a:srcRect b="0" l="0" r="0" t="0"/>
          <a:stretch/>
        </p:blipFill>
        <p:spPr>
          <a:xfrm>
            <a:off x="4038121" y="1346785"/>
            <a:ext cx="4794179" cy="28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Welcome/Home Perspective</a:t>
            </a:r>
            <a:endParaRPr/>
          </a:p>
        </p:txBody>
      </p:sp>
      <p:sp>
        <p:nvSpPr>
          <p:cNvPr id="223" name="Google Shape;22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Jika komputer Anda terhubung dengan internet, maka pada bagian bawah Welcome Perspective akan menampilkan berita terbaru mengenai RapidMiner. Bagian ini dinamakan News. </a:t>
            </a:r>
            <a:endParaRPr/>
          </a:p>
          <a:p>
            <a:pPr indent="-342900" lvl="0" marL="457200" rtl="0" algn="l">
              <a:lnSpc>
                <a:spcPct val="115000"/>
              </a:lnSpc>
              <a:spcBef>
                <a:spcPts val="0"/>
              </a:spcBef>
              <a:spcAft>
                <a:spcPts val="0"/>
              </a:spcAft>
              <a:buSzPts val="1800"/>
              <a:buChar char="●"/>
            </a:pPr>
            <a:r>
              <a:rPr lang="en-US"/>
              <a:t>Pada bagian tengah halaman terlihat daftar Last Processes (Recent Processes), bagian ini menampilkan daftar proses analisis yang baru saja dilakukan. </a:t>
            </a:r>
            <a:endParaRPr/>
          </a:p>
          <a:p>
            <a:pPr indent="-317500" lvl="1" marL="914400" rtl="0" algn="l">
              <a:lnSpc>
                <a:spcPct val="115000"/>
              </a:lnSpc>
              <a:spcBef>
                <a:spcPts val="0"/>
              </a:spcBef>
              <a:spcAft>
                <a:spcPts val="0"/>
              </a:spcAft>
              <a:buSzPts val="1400"/>
              <a:buChar char="○"/>
            </a:pPr>
            <a:r>
              <a:rPr lang="en-US"/>
              <a:t>Hal ini akan memudahkan Anda jika ingin melanjutkan proses sebelumnya yang sudah ditutup, dengan mengklik dua kali salah satu proses yang ada pada daftar tersebut. </a:t>
            </a:r>
            <a:endParaRPr/>
          </a:p>
          <a:p>
            <a:pPr indent="-342900" lvl="0" marL="457200" rtl="0" algn="l">
              <a:lnSpc>
                <a:spcPct val="115000"/>
              </a:lnSpc>
              <a:spcBef>
                <a:spcPts val="0"/>
              </a:spcBef>
              <a:spcAft>
                <a:spcPts val="0"/>
              </a:spcAft>
              <a:buSzPts val="1800"/>
              <a:buChar char="●"/>
            </a:pPr>
            <a:r>
              <a:rPr lang="en-US"/>
              <a:t>Bagian Actions menunjukkan daftar aksi yang dapat Anda lakukan setelah membuka RapidMiner.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Welcome/Home Perspective</a:t>
            </a:r>
            <a:endParaRPr/>
          </a:p>
        </p:txBody>
      </p:sp>
      <p:sp>
        <p:nvSpPr>
          <p:cNvPr id="229" name="Google Shape;229;p17"/>
          <p:cNvSpPr txBox="1"/>
          <p:nvPr>
            <p:ph idx="1" type="body"/>
          </p:nvPr>
        </p:nvSpPr>
        <p:spPr>
          <a:xfrm>
            <a:off x="311700" y="1152475"/>
            <a:ext cx="37802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RapidMiner dapat menampilkan beberapa view pada saat bersamaan. </a:t>
            </a:r>
            <a:endParaRPr/>
          </a:p>
          <a:p>
            <a:pPr indent="-342900" lvl="0" marL="457200" rtl="0" algn="l">
              <a:lnSpc>
                <a:spcPct val="115000"/>
              </a:lnSpc>
              <a:spcBef>
                <a:spcPts val="0"/>
              </a:spcBef>
              <a:spcAft>
                <a:spcPts val="0"/>
              </a:spcAft>
              <a:buSzPts val="1800"/>
              <a:buChar char="●"/>
            </a:pPr>
            <a:r>
              <a:rPr lang="en-US" sz="1600"/>
              <a:t>Pada tampilan Welcome Perspective terdapat Welcome view dan Log View.</a:t>
            </a:r>
            <a:endParaRPr/>
          </a:p>
          <a:p>
            <a:pPr indent="-317500" lvl="1" marL="914400" rtl="0" algn="l">
              <a:lnSpc>
                <a:spcPct val="115000"/>
              </a:lnSpc>
              <a:spcBef>
                <a:spcPts val="0"/>
              </a:spcBef>
              <a:spcAft>
                <a:spcPts val="0"/>
              </a:spcAft>
              <a:buSzPts val="1400"/>
              <a:buChar char="○"/>
            </a:pPr>
            <a:r>
              <a:rPr lang="en-US" sz="1200"/>
              <a:t>Ukuran dari setiap view tersebut dapat diubah sesuai dengan kebutuhan Anda dengan Mengklik dan menarik garis batas diantara keduanya ke atas atau ke bawah. </a:t>
            </a:r>
            <a:endParaRPr/>
          </a:p>
        </p:txBody>
      </p:sp>
      <p:pic>
        <p:nvPicPr>
          <p:cNvPr id="230" name="Google Shape;230;p17"/>
          <p:cNvPicPr preferRelativeResize="0"/>
          <p:nvPr/>
        </p:nvPicPr>
        <p:blipFill rotWithShape="1">
          <a:blip r:embed="rId3">
            <a:alphaModFix/>
          </a:blip>
          <a:srcRect b="0" l="0" r="0" t="0"/>
          <a:stretch/>
        </p:blipFill>
        <p:spPr>
          <a:xfrm>
            <a:off x="4258531" y="1299764"/>
            <a:ext cx="4573769" cy="27121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Design Perspective</a:t>
            </a:r>
            <a:endParaRPr/>
          </a:p>
        </p:txBody>
      </p:sp>
      <p:sp>
        <p:nvSpPr>
          <p:cNvPr id="236" name="Google Shape;23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Design Perspective merupakan lingkungan kerja RapidMiner. </a:t>
            </a:r>
            <a:endParaRPr/>
          </a:p>
          <a:p>
            <a:pPr indent="-342900" lvl="0" marL="457200" rtl="0" algn="l">
              <a:lnSpc>
                <a:spcPct val="115000"/>
              </a:lnSpc>
              <a:spcBef>
                <a:spcPts val="0"/>
              </a:spcBef>
              <a:spcAft>
                <a:spcPts val="0"/>
              </a:spcAft>
              <a:buSzPts val="1800"/>
              <a:buChar char="●"/>
            </a:pPr>
            <a:r>
              <a:rPr lang="en-US"/>
              <a:t>Dimana Design Perspective ini merupakan perspective utama dari RapidMiner yang digunakan sebagai area kerja untuk membuat dan mengelola proses analisis. </a:t>
            </a:r>
            <a:endParaRPr/>
          </a:p>
          <a:p>
            <a:pPr indent="-342900" lvl="0" marL="457200" rtl="0" algn="l">
              <a:lnSpc>
                <a:spcPct val="115000"/>
              </a:lnSpc>
              <a:spcBef>
                <a:spcPts val="0"/>
              </a:spcBef>
              <a:spcAft>
                <a:spcPts val="0"/>
              </a:spcAft>
              <a:buSzPts val="1800"/>
              <a:buChar char="●"/>
            </a:pPr>
            <a:r>
              <a:rPr lang="en-US"/>
              <a:t>Perspective ini memiliki beberapa view dengan fungsinya masing-masing yang dapat mendukung Anda dalam melakukan proses analisis data mining.</a:t>
            </a:r>
            <a:endParaRPr/>
          </a:p>
          <a:p>
            <a:pPr indent="-317500" lvl="1" marL="914400" rtl="0" algn="l">
              <a:lnSpc>
                <a:spcPct val="115000"/>
              </a:lnSpc>
              <a:spcBef>
                <a:spcPts val="0"/>
              </a:spcBef>
              <a:spcAft>
                <a:spcPts val="0"/>
              </a:spcAft>
              <a:buSzPts val="1400"/>
              <a:buChar char="○"/>
            </a:pPr>
            <a:r>
              <a:rPr lang="en-US"/>
              <a:t>Anda bisa mengganti perspective dengan mengklik salah satu ikon dari </a:t>
            </a:r>
            <a:r>
              <a:rPr lang="en-US"/>
              <a:t>toolbar</a:t>
            </a:r>
            <a:r>
              <a:rPr lang="en-US"/>
              <a:t> perspective.</a:t>
            </a:r>
            <a:endParaRPr/>
          </a:p>
          <a:p>
            <a:pPr indent="-317500" lvl="1" marL="914400" rtl="0" algn="l">
              <a:lnSpc>
                <a:spcPct val="115000"/>
              </a:lnSpc>
              <a:spcBef>
                <a:spcPts val="0"/>
              </a:spcBef>
              <a:spcAft>
                <a:spcPts val="0"/>
              </a:spcAft>
              <a:buSzPts val="1400"/>
              <a:buChar char="○"/>
            </a:pPr>
            <a:r>
              <a:rPr lang="en-US"/>
              <a:t>Selain dengan cara tersebut, Anda juga bisa mengganti perspective dengan mengklik menu view, kemudian pilih perspective, lalu pilih perspective yang ingin Anda tampilkan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Tampilan Design Perspective</a:t>
            </a:r>
            <a:endParaRPr/>
          </a:p>
        </p:txBody>
      </p:sp>
      <p:pic>
        <p:nvPicPr>
          <p:cNvPr id="242" name="Google Shape;242;p19"/>
          <p:cNvPicPr preferRelativeResize="0"/>
          <p:nvPr/>
        </p:nvPicPr>
        <p:blipFill rotWithShape="1">
          <a:blip r:embed="rId3">
            <a:alphaModFix/>
          </a:blip>
          <a:srcRect b="0" l="0" r="0" t="0"/>
          <a:stretch/>
        </p:blipFill>
        <p:spPr>
          <a:xfrm>
            <a:off x="727974" y="1017725"/>
            <a:ext cx="7490196" cy="39147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nvSpPr>
        <p:spPr>
          <a:xfrm>
            <a:off x="171652" y="598775"/>
            <a:ext cx="2258400" cy="3693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chemeClr val="dk1"/>
              </a:buClr>
              <a:buSzPts val="990"/>
              <a:buFont typeface="Calibri"/>
              <a:buNone/>
            </a:pPr>
            <a:r>
              <a:rPr b="1" i="0" lang="en-US" sz="2520" u="none" cap="none" strike="noStrike">
                <a:solidFill>
                  <a:srgbClr val="0F3570"/>
                </a:solidFill>
                <a:latin typeface="Bebas Neue"/>
                <a:ea typeface="Bebas Neue"/>
                <a:cs typeface="Bebas Neue"/>
                <a:sym typeface="Bebas Neue"/>
              </a:rPr>
              <a:t>Profil Pengajar</a:t>
            </a:r>
            <a:endParaRPr b="1" i="0" sz="2520" u="none" cap="none" strike="noStrike">
              <a:solidFill>
                <a:srgbClr val="0F3570"/>
              </a:solidFill>
              <a:latin typeface="Bebas Neue"/>
              <a:ea typeface="Bebas Neue"/>
              <a:cs typeface="Bebas Neue"/>
              <a:sym typeface="Bebas Neue"/>
            </a:endParaRPr>
          </a:p>
        </p:txBody>
      </p:sp>
      <p:sp>
        <p:nvSpPr>
          <p:cNvPr id="125" name="Google Shape;125;p2"/>
          <p:cNvSpPr/>
          <p:nvPr/>
        </p:nvSpPr>
        <p:spPr>
          <a:xfrm>
            <a:off x="278600" y="910700"/>
            <a:ext cx="1686900" cy="211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txBox="1"/>
          <p:nvPr/>
        </p:nvSpPr>
        <p:spPr>
          <a:xfrm>
            <a:off x="2138525" y="800125"/>
            <a:ext cx="54798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Jabatan Akademik (tahun dan jabatan terakhir Pengajar)</a:t>
            </a:r>
            <a:endParaRPr b="1" i="0" sz="10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Latar belakang Pendidikan Pengajar</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AAA</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BBB</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CCC</a:t>
            </a:r>
            <a:endParaRPr b="1" i="0" sz="1350" u="none" cap="none" strike="noStrike">
              <a:solidFill>
                <a:srgbClr val="0F3570"/>
              </a:solidFill>
              <a:latin typeface="Overlock"/>
              <a:ea typeface="Overlock"/>
              <a:cs typeface="Overlock"/>
              <a:sym typeface="Overlock"/>
            </a:endParaRPr>
          </a:p>
          <a:p>
            <a:pPr indent="-128586" lvl="0" marL="214311"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Riwayat Pekerjaan</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AAA</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BBB</a:t>
            </a:r>
            <a:endParaRPr b="1" i="0" sz="1350" u="none" cap="none" strike="noStrike">
              <a:solidFill>
                <a:srgbClr val="0F3570"/>
              </a:solidFill>
              <a:latin typeface="Overlock"/>
              <a:ea typeface="Overlock"/>
              <a:cs typeface="Overlock"/>
              <a:sym typeface="Overlock"/>
            </a:endParaRPr>
          </a:p>
          <a:p>
            <a:pPr indent="-314325" lvl="0" marL="457200" marR="0" rtl="0" algn="l">
              <a:lnSpc>
                <a:spcPct val="100000"/>
              </a:lnSpc>
              <a:spcBef>
                <a:spcPts val="0"/>
              </a:spcBef>
              <a:spcAft>
                <a:spcPts val="0"/>
              </a:spcAft>
              <a:buClr>
                <a:srgbClr val="0F3570"/>
              </a:buClr>
              <a:buSzPts val="1350"/>
              <a:buFont typeface="Overlock"/>
              <a:buChar char="●"/>
            </a:pPr>
            <a:r>
              <a:rPr b="1" i="0" lang="en-US" sz="1350" u="none" cap="none" strike="noStrike">
                <a:solidFill>
                  <a:srgbClr val="0F3570"/>
                </a:solidFill>
                <a:latin typeface="Overlock"/>
                <a:ea typeface="Overlock"/>
                <a:cs typeface="Overlock"/>
                <a:sym typeface="Overlock"/>
              </a:rPr>
              <a:t>CCC</a:t>
            </a:r>
            <a:endParaRPr b="1" i="0" sz="1350" u="none" cap="none" strike="noStrike">
              <a:solidFill>
                <a:srgbClr val="0F3570"/>
              </a:solidFill>
              <a:latin typeface="Overlock"/>
              <a:ea typeface="Overlock"/>
              <a:cs typeface="Overlock"/>
              <a:sym typeface="Overlock"/>
            </a:endParaRPr>
          </a:p>
        </p:txBody>
      </p:sp>
      <p:sp>
        <p:nvSpPr>
          <p:cNvPr id="127" name="Google Shape;127;p2"/>
          <p:cNvSpPr txBox="1"/>
          <p:nvPr/>
        </p:nvSpPr>
        <p:spPr>
          <a:xfrm>
            <a:off x="197750" y="3145100"/>
            <a:ext cx="54798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Contact Pengajar</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Ponsel :</a:t>
            </a:r>
            <a:endParaRPr b="1" i="0" sz="135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Email :</a:t>
            </a:r>
            <a:endParaRPr b="1" i="0" sz="1350" u="none" cap="none" strike="noStrike">
              <a:solidFill>
                <a:srgbClr val="0F3570"/>
              </a:solidFill>
              <a:latin typeface="Overlock"/>
              <a:ea typeface="Overlock"/>
              <a:cs typeface="Overlock"/>
              <a:sym typeface="Overlock"/>
            </a:endParaRPr>
          </a:p>
        </p:txBody>
      </p:sp>
      <p:sp>
        <p:nvSpPr>
          <p:cNvPr id="128" name="Google Shape;128;p2"/>
          <p:cNvSpPr txBox="1"/>
          <p:nvPr/>
        </p:nvSpPr>
        <p:spPr>
          <a:xfrm>
            <a:off x="633500" y="1731875"/>
            <a:ext cx="977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Photo Pengajar</a:t>
            </a:r>
            <a:endParaRPr b="0" i="0" sz="900" u="none" cap="none" strike="noStrike">
              <a:solidFill>
                <a:srgbClr val="000000"/>
              </a:solidFill>
              <a:latin typeface="Arial"/>
              <a:ea typeface="Arial"/>
              <a:cs typeface="Arial"/>
              <a:sym typeface="Arial"/>
            </a:endParaRPr>
          </a:p>
        </p:txBody>
      </p:sp>
      <p:sp>
        <p:nvSpPr>
          <p:cNvPr id="129" name="Google Shape;129;p2"/>
          <p:cNvSpPr txBox="1"/>
          <p:nvPr>
            <p:ph idx="4294967295"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1200"/>
              </a:spcAft>
              <a:buClr>
                <a:schemeClr val="dk2"/>
              </a:buClr>
              <a:buSzPts val="275"/>
              <a:buFont typeface="Arial"/>
              <a:buNone/>
            </a:pPr>
            <a:r>
              <a:rPr b="0" i="0" lang="en-US" sz="1500" u="none" cap="none" strike="noStrike">
                <a:solidFill>
                  <a:srgbClr val="0F3570"/>
                </a:solidFill>
                <a:latin typeface="Bebas Neue"/>
                <a:ea typeface="Bebas Neue"/>
                <a:cs typeface="Bebas Neue"/>
                <a:sym typeface="Bebas Neue"/>
              </a:rPr>
              <a:t>DTS </a:t>
            </a:r>
            <a:r>
              <a:rPr lang="en-US" sz="1500">
                <a:solidFill>
                  <a:srgbClr val="0F3570"/>
                </a:solidFill>
                <a:latin typeface="Bebas Neue"/>
                <a:ea typeface="Bebas Neue"/>
                <a:cs typeface="Bebas Neue"/>
                <a:sym typeface="Bebas Neue"/>
              </a:rPr>
              <a:t>2023</a:t>
            </a:r>
            <a:endParaRPr b="0" i="0" sz="15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Tampilan Operator View</a:t>
            </a:r>
            <a:endParaRPr/>
          </a:p>
        </p:txBody>
      </p:sp>
      <p:pic>
        <p:nvPicPr>
          <p:cNvPr id="248" name="Google Shape;248;p20"/>
          <p:cNvPicPr preferRelativeResize="0"/>
          <p:nvPr/>
        </p:nvPicPr>
        <p:blipFill rotWithShape="1">
          <a:blip r:embed="rId3">
            <a:alphaModFix/>
          </a:blip>
          <a:srcRect b="0" l="0" r="0" t="0"/>
          <a:stretch/>
        </p:blipFill>
        <p:spPr>
          <a:xfrm>
            <a:off x="800100" y="1078975"/>
            <a:ext cx="2743200" cy="3619500"/>
          </a:xfrm>
          <a:prstGeom prst="rect">
            <a:avLst/>
          </a:prstGeom>
          <a:noFill/>
          <a:ln>
            <a:noFill/>
          </a:ln>
        </p:spPr>
      </p:pic>
      <p:sp>
        <p:nvSpPr>
          <p:cNvPr id="249" name="Google Shape;249;p20"/>
          <p:cNvSpPr txBox="1"/>
          <p:nvPr>
            <p:ph idx="1" type="body"/>
          </p:nvPr>
        </p:nvSpPr>
        <p:spPr>
          <a:xfrm>
            <a:off x="3691890" y="1152475"/>
            <a:ext cx="514041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Operator View merupakan view yang paling penting pada perspective ini. Semua operator atau langkah kerja dari RapidMiner disajikan dalam bentuk kelompok hierarki di Operator View ini.</a:t>
            </a:r>
            <a:endParaRPr/>
          </a:p>
          <a:p>
            <a:pPr indent="-342900" lvl="0" marL="457200" rtl="0" algn="l">
              <a:lnSpc>
                <a:spcPct val="115000"/>
              </a:lnSpc>
              <a:spcBef>
                <a:spcPts val="0"/>
              </a:spcBef>
              <a:spcAft>
                <a:spcPts val="0"/>
              </a:spcAft>
              <a:buSzPts val="1800"/>
              <a:buChar char="●"/>
            </a:pPr>
            <a:r>
              <a:rPr lang="en-US" sz="1600"/>
              <a:t>Hal ini akan memudahkan Anda dalam mencari dan menggunakan operator dalam proses analisis yang sesuai dengan kebutuhan</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Operator View (1)</a:t>
            </a:r>
            <a:endParaRPr/>
          </a:p>
        </p:txBody>
      </p:sp>
      <p:sp>
        <p:nvSpPr>
          <p:cNvPr id="255" name="Google Shape;25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Pada Operator View ini terdapat beberapa kelompok operator sebagai berikut</a:t>
            </a:r>
            <a:endParaRPr/>
          </a:p>
          <a:p>
            <a:pPr indent="-317500" lvl="1" marL="914400" rtl="0" algn="l">
              <a:lnSpc>
                <a:spcPct val="115000"/>
              </a:lnSpc>
              <a:spcBef>
                <a:spcPts val="0"/>
              </a:spcBef>
              <a:spcAft>
                <a:spcPts val="0"/>
              </a:spcAft>
              <a:buSzPts val="1400"/>
              <a:buChar char="○"/>
            </a:pPr>
            <a:r>
              <a:rPr lang="en-US"/>
              <a:t>Process Control : Operator ini terdiri dari operator perulangan dan percabangan yang dapat mengatur aliran proses.</a:t>
            </a:r>
            <a:endParaRPr/>
          </a:p>
          <a:p>
            <a:pPr indent="-317500" lvl="1" marL="914400" rtl="0" algn="l">
              <a:lnSpc>
                <a:spcPct val="115000"/>
              </a:lnSpc>
              <a:spcBef>
                <a:spcPts val="0"/>
              </a:spcBef>
              <a:spcAft>
                <a:spcPts val="0"/>
              </a:spcAft>
              <a:buSzPts val="1400"/>
              <a:buChar char="○"/>
            </a:pPr>
            <a:r>
              <a:rPr lang="en-US"/>
              <a:t>Utility : Operator bantuan, seperti operator macros, loggin, subproses, dan lain-lain.</a:t>
            </a:r>
            <a:endParaRPr/>
          </a:p>
          <a:p>
            <a:pPr indent="-317500" lvl="1" marL="914400" rtl="0" algn="l">
              <a:lnSpc>
                <a:spcPct val="115000"/>
              </a:lnSpc>
              <a:spcBef>
                <a:spcPts val="0"/>
              </a:spcBef>
              <a:spcAft>
                <a:spcPts val="0"/>
              </a:spcAft>
              <a:buSzPts val="1400"/>
              <a:buChar char="○"/>
            </a:pPr>
            <a:r>
              <a:rPr lang="en-US"/>
              <a:t>Repository Access : Kelompok ini terdiri dari operator-operator yang dapat digunakan untuk membaca atau menulis akses pada repository.</a:t>
            </a:r>
            <a:endParaRPr/>
          </a:p>
          <a:p>
            <a:pPr indent="-317500" lvl="1" marL="914400" rtl="0" algn="l">
              <a:lnSpc>
                <a:spcPct val="115000"/>
              </a:lnSpc>
              <a:spcBef>
                <a:spcPts val="0"/>
              </a:spcBef>
              <a:spcAft>
                <a:spcPts val="0"/>
              </a:spcAft>
              <a:buSzPts val="1400"/>
              <a:buChar char="○"/>
            </a:pPr>
            <a:r>
              <a:rPr lang="en-US"/>
              <a:t>Import : Kelompok ini terdiri dari banyak operator yang dapat digunakan untuk membaca data dan objek dari format tertentu seperti file, database, dan lain-lain. </a:t>
            </a:r>
            <a:endParaRPr/>
          </a:p>
          <a:p>
            <a:pPr indent="-317500" lvl="1" marL="914400" rtl="0" algn="l">
              <a:lnSpc>
                <a:spcPct val="115000"/>
              </a:lnSpc>
              <a:spcBef>
                <a:spcPts val="0"/>
              </a:spcBef>
              <a:spcAft>
                <a:spcPts val="0"/>
              </a:spcAft>
              <a:buSzPts val="1400"/>
              <a:buChar char="○"/>
            </a:pPr>
            <a:r>
              <a:rPr lang="en-US"/>
              <a:t>Export : Kelompok ini terdiri dari banyak operator yang dapat digunakan untuk menulis data dan objek menjadi format tertentu.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Operator View (2)</a:t>
            </a:r>
            <a:endParaRPr/>
          </a:p>
        </p:txBody>
      </p:sp>
      <p:sp>
        <p:nvSpPr>
          <p:cNvPr id="261" name="Google Shape;26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Pada Operator View ini terdapat beberapa kelompok operator sebagai berikut.</a:t>
            </a:r>
            <a:endParaRPr/>
          </a:p>
          <a:p>
            <a:pPr indent="-317500" lvl="1" marL="914400" rtl="0" algn="l">
              <a:lnSpc>
                <a:spcPct val="115000"/>
              </a:lnSpc>
              <a:spcBef>
                <a:spcPts val="0"/>
              </a:spcBef>
              <a:spcAft>
                <a:spcPts val="0"/>
              </a:spcAft>
              <a:buSzPts val="1400"/>
              <a:buChar char="○"/>
            </a:pPr>
            <a:r>
              <a:rPr lang="en-US"/>
              <a:t>Data Transformation : kelompok ini terdiri dari semua operator yang berguna untuk transformasi data dan </a:t>
            </a:r>
            <a:r>
              <a:rPr lang="en-US"/>
              <a:t>metadata</a:t>
            </a:r>
            <a:r>
              <a:rPr lang="en-US"/>
              <a:t>.</a:t>
            </a:r>
            <a:endParaRPr/>
          </a:p>
          <a:p>
            <a:pPr indent="-317500" lvl="1" marL="914400" rtl="0" algn="l">
              <a:lnSpc>
                <a:spcPct val="115000"/>
              </a:lnSpc>
              <a:spcBef>
                <a:spcPts val="0"/>
              </a:spcBef>
              <a:spcAft>
                <a:spcPts val="0"/>
              </a:spcAft>
              <a:buSzPts val="1400"/>
              <a:buChar char="○"/>
            </a:pPr>
            <a:r>
              <a:rPr lang="en-US"/>
              <a:t>Modeling : </a:t>
            </a:r>
            <a:r>
              <a:rPr lang="en-US"/>
              <a:t>kelompok</a:t>
            </a:r>
            <a:r>
              <a:rPr lang="en-US"/>
              <a:t> ini berisi proses data mining untuk menerapkan model yang dihasilkan menjadi set data yang baru.</a:t>
            </a:r>
            <a:endParaRPr/>
          </a:p>
          <a:p>
            <a:pPr indent="-317500" lvl="1" marL="914400" rtl="0" algn="l">
              <a:lnSpc>
                <a:spcPct val="115000"/>
              </a:lnSpc>
              <a:spcBef>
                <a:spcPts val="0"/>
              </a:spcBef>
              <a:spcAft>
                <a:spcPts val="0"/>
              </a:spcAft>
              <a:buSzPts val="1400"/>
              <a:buChar char="○"/>
            </a:pPr>
            <a:r>
              <a:rPr lang="en-US"/>
              <a:t>Evaluation : kelompok ini berisi operator yang dapat digunakan untuk menghitung kualitas pemodelan dan untuk data baru.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Repository View</a:t>
            </a:r>
            <a:endParaRPr/>
          </a:p>
        </p:txBody>
      </p:sp>
      <p:sp>
        <p:nvSpPr>
          <p:cNvPr id="267" name="Google Shape;26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Repository View merupakan komponen utama dalam Design Perspective selain Operator View. View ini dapat Anda gunakan untuk mengelola dan menata proses Analisis Anda menjadi proyek.</a:t>
            </a:r>
            <a:endParaRPr/>
          </a:p>
          <a:p>
            <a:pPr indent="-342900" lvl="0" marL="457200" rtl="0" algn="l">
              <a:lnSpc>
                <a:spcPct val="115000"/>
              </a:lnSpc>
              <a:spcBef>
                <a:spcPts val="0"/>
              </a:spcBef>
              <a:spcAft>
                <a:spcPts val="0"/>
              </a:spcAft>
              <a:buSzPts val="1800"/>
              <a:buChar char="●"/>
            </a:pPr>
            <a:r>
              <a:rPr lang="en-US"/>
              <a:t>Pada saat yang sama juga dapat digunakan sebagai sumber data dan yang berkaitan dengan </a:t>
            </a:r>
            <a:r>
              <a:rPr lang="en-US"/>
              <a:t>metadata</a:t>
            </a: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Process View</a:t>
            </a:r>
            <a:endParaRPr/>
          </a:p>
        </p:txBody>
      </p:sp>
      <p:sp>
        <p:nvSpPr>
          <p:cNvPr id="273" name="Google Shape;27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Process View menunjukkan langkah-langkah tertentu dalam proses analisis dan sebagai penghubung langkah-langkah tersebut. Anda dapat menambahkan langkah baru dengan beberapa cara. hubungan diantara langkah-langkah ini dapat dibuat dan dilepas kembali. </a:t>
            </a:r>
            <a:endParaRPr/>
          </a:p>
          <a:p>
            <a:pPr indent="-342900" lvl="0" marL="457200" rtl="0" algn="l">
              <a:lnSpc>
                <a:spcPct val="115000"/>
              </a:lnSpc>
              <a:spcBef>
                <a:spcPts val="0"/>
              </a:spcBef>
              <a:spcAft>
                <a:spcPts val="0"/>
              </a:spcAft>
              <a:buSzPts val="1800"/>
              <a:buChar char="●"/>
            </a:pPr>
            <a:r>
              <a:rPr lang="en-US"/>
              <a:t>Pada dasarnya bekerja dengan RapidMiner ialah mendefinisikan proses analisis, yaitu dengan menunjukkan serangkaian langkah kerja tertentu.</a:t>
            </a:r>
            <a:endParaRPr/>
          </a:p>
          <a:p>
            <a:pPr indent="-342900" lvl="0" marL="457200" rtl="0" algn="l">
              <a:lnSpc>
                <a:spcPct val="115000"/>
              </a:lnSpc>
              <a:spcBef>
                <a:spcPts val="0"/>
              </a:spcBef>
              <a:spcAft>
                <a:spcPts val="0"/>
              </a:spcAft>
              <a:buSzPts val="1800"/>
              <a:buChar char="●"/>
            </a:pPr>
            <a:r>
              <a:rPr lang="en-US"/>
              <a:t>Dalam RapidMiner, komponen proses ini dinamakan sebagai operator.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Process View: Operator</a:t>
            </a:r>
            <a:endParaRPr/>
          </a:p>
        </p:txBody>
      </p:sp>
      <p:sp>
        <p:nvSpPr>
          <p:cNvPr id="279" name="Google Shape;27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Deskripsi dari input yang diharapkan.</a:t>
            </a:r>
            <a:endParaRPr/>
          </a:p>
          <a:p>
            <a:pPr indent="-342900" lvl="0" marL="457200" rtl="0" algn="l">
              <a:lnSpc>
                <a:spcPct val="115000"/>
              </a:lnSpc>
              <a:spcBef>
                <a:spcPts val="0"/>
              </a:spcBef>
              <a:spcAft>
                <a:spcPts val="0"/>
              </a:spcAft>
              <a:buSzPts val="1800"/>
              <a:buChar char="●"/>
            </a:pPr>
            <a:r>
              <a:rPr lang="en-US"/>
              <a:t>Deskripsi dari output yang disediakan.</a:t>
            </a:r>
            <a:endParaRPr/>
          </a:p>
          <a:p>
            <a:pPr indent="-342900" lvl="0" marL="457200" rtl="0" algn="l">
              <a:lnSpc>
                <a:spcPct val="115000"/>
              </a:lnSpc>
              <a:spcBef>
                <a:spcPts val="0"/>
              </a:spcBef>
              <a:spcAft>
                <a:spcPts val="0"/>
              </a:spcAft>
              <a:buSzPts val="1800"/>
              <a:buChar char="●"/>
            </a:pPr>
            <a:r>
              <a:rPr lang="en-US"/>
              <a:t>Tindakan yang dilakukan oleh operator pada input, yang akhirnya mengarah dengan penyediaan output.</a:t>
            </a:r>
            <a:endParaRPr/>
          </a:p>
          <a:p>
            <a:pPr indent="-342900" lvl="0" marL="457200" rtl="0" algn="l">
              <a:lnSpc>
                <a:spcPct val="115000"/>
              </a:lnSpc>
              <a:spcBef>
                <a:spcPts val="0"/>
              </a:spcBef>
              <a:spcAft>
                <a:spcPts val="0"/>
              </a:spcAft>
              <a:buSzPts val="1800"/>
              <a:buChar char="●"/>
            </a:pPr>
            <a:r>
              <a:rPr lang="en-US"/>
              <a:t>Sejumlah parameter yang dapat mengontrol action performed.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Parameter View</a:t>
            </a:r>
            <a:endParaRPr/>
          </a:p>
        </p:txBody>
      </p:sp>
      <p:sp>
        <p:nvSpPr>
          <p:cNvPr id="285" name="Google Shape;28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Beberapa operator dalam RapidMiner membutuhkan satu atau lebih parameter agar dapat diindikasikan sebagai fungsionalitas yang benar.</a:t>
            </a:r>
            <a:endParaRPr/>
          </a:p>
          <a:p>
            <a:pPr indent="-342900" lvl="0" marL="457200" rtl="0" algn="l">
              <a:lnSpc>
                <a:spcPct val="115000"/>
              </a:lnSpc>
              <a:spcBef>
                <a:spcPts val="0"/>
              </a:spcBef>
              <a:spcAft>
                <a:spcPts val="0"/>
              </a:spcAft>
              <a:buSzPts val="1800"/>
              <a:buChar char="●"/>
            </a:pPr>
            <a:r>
              <a:rPr lang="en-US"/>
              <a:t>Namun terkadang parameter tidak mutlak dibutuhkan, meskipun eksekusi operator dapat dikendalikan dengan menunjukkan nilai parameter tertentu.</a:t>
            </a:r>
            <a:endParaRPr/>
          </a:p>
          <a:p>
            <a:pPr indent="-342900" lvl="0" marL="457200" rtl="0" algn="l">
              <a:lnSpc>
                <a:spcPct val="115000"/>
              </a:lnSpc>
              <a:spcBef>
                <a:spcPts val="0"/>
              </a:spcBef>
              <a:spcAft>
                <a:spcPts val="0"/>
              </a:spcAft>
              <a:buSzPts val="1800"/>
              <a:buChar char="●"/>
            </a:pPr>
            <a:r>
              <a:rPr lang="en-US"/>
              <a:t>Parameter view memiliki toolbar sendiri sama seperti view-view yang lain, dimana terdapat beberapa ikon dan nama-nama operator terkini yang diikuti dengan aktual parameter.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Parameter View</a:t>
            </a:r>
            <a:endParaRPr/>
          </a:p>
        </p:txBody>
      </p:sp>
      <p:sp>
        <p:nvSpPr>
          <p:cNvPr id="291" name="Google Shape;291;p27"/>
          <p:cNvSpPr txBox="1"/>
          <p:nvPr>
            <p:ph idx="1" type="body"/>
          </p:nvPr>
        </p:nvSpPr>
        <p:spPr>
          <a:xfrm>
            <a:off x="311700" y="1152475"/>
            <a:ext cx="547188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Huruf tebal berarti bahwa parameter mutlak harus didefinisikan oleh analis dan tidak memiliki nilai default. </a:t>
            </a:r>
            <a:endParaRPr/>
          </a:p>
          <a:p>
            <a:pPr indent="-342900" lvl="0" marL="457200" rtl="0" algn="l">
              <a:lnSpc>
                <a:spcPct val="115000"/>
              </a:lnSpc>
              <a:spcBef>
                <a:spcPts val="0"/>
              </a:spcBef>
              <a:spcAft>
                <a:spcPts val="0"/>
              </a:spcAft>
              <a:buSzPts val="1800"/>
              <a:buChar char="●"/>
            </a:pPr>
            <a:r>
              <a:rPr lang="en-US"/>
              <a:t>Sedangkan huruf miring berarti bahwa parameter diklasifikasikan sebagai parameter ahli dan seharusnya tidak harus diubah oleh pemula untuk analisis data.</a:t>
            </a:r>
            <a:endParaRPr/>
          </a:p>
          <a:p>
            <a:pPr indent="-342900" lvl="0" marL="457200" rtl="0" algn="l">
              <a:lnSpc>
                <a:spcPct val="115000"/>
              </a:lnSpc>
              <a:spcBef>
                <a:spcPts val="0"/>
              </a:spcBef>
              <a:spcAft>
                <a:spcPts val="0"/>
              </a:spcAft>
              <a:buSzPts val="1800"/>
              <a:buChar char="●"/>
            </a:pPr>
            <a:r>
              <a:rPr lang="en-US"/>
              <a:t>Poin pentingnya ialah beberapa parameter hanya ditunjukkan ketika parameter lain memiliki nilai tertentu.</a:t>
            </a:r>
            <a:endParaRPr/>
          </a:p>
        </p:txBody>
      </p:sp>
      <p:pic>
        <p:nvPicPr>
          <p:cNvPr id="292" name="Google Shape;292;p27"/>
          <p:cNvPicPr preferRelativeResize="0"/>
          <p:nvPr/>
        </p:nvPicPr>
        <p:blipFill rotWithShape="1">
          <a:blip r:embed="rId3">
            <a:alphaModFix/>
          </a:blip>
          <a:srcRect b="0" l="0" r="0" t="0"/>
          <a:stretch/>
        </p:blipFill>
        <p:spPr>
          <a:xfrm>
            <a:off x="6119812" y="930325"/>
            <a:ext cx="2505075" cy="3638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Help &amp; Comment View</a:t>
            </a:r>
            <a:endParaRPr/>
          </a:p>
        </p:txBody>
      </p:sp>
      <p:sp>
        <p:nvSpPr>
          <p:cNvPr id="298" name="Google Shape;29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Setiap kali Anda memilih operator pada Operator View atau Process View, maka jendela bantuan dalam Help View akan menunjukkan penjelasan mengenai operator ini. </a:t>
            </a:r>
            <a:endParaRPr/>
          </a:p>
          <a:p>
            <a:pPr indent="-342900" lvl="0" marL="457200" rtl="0" algn="l">
              <a:lnSpc>
                <a:spcPct val="115000"/>
              </a:lnSpc>
              <a:spcBef>
                <a:spcPts val="0"/>
              </a:spcBef>
              <a:spcAft>
                <a:spcPts val="0"/>
              </a:spcAft>
              <a:buSzPts val="1800"/>
              <a:buChar char="●"/>
            </a:pPr>
            <a:r>
              <a:rPr lang="en-US"/>
              <a:t>Penjelasn yang ditampilkan dalam Help View meliputi: </a:t>
            </a:r>
            <a:endParaRPr/>
          </a:p>
          <a:p>
            <a:pPr indent="-317500" lvl="1" marL="914400" rtl="0" algn="l">
              <a:lnSpc>
                <a:spcPct val="115000"/>
              </a:lnSpc>
              <a:spcBef>
                <a:spcPts val="0"/>
              </a:spcBef>
              <a:spcAft>
                <a:spcPts val="0"/>
              </a:spcAft>
              <a:buSzPts val="1400"/>
              <a:buChar char="○"/>
            </a:pPr>
            <a:r>
              <a:rPr lang="en-US"/>
              <a:t>Sebuah penjelasan singkat mengenai fungsi operator dalam satu atau beberapa kalimat.</a:t>
            </a:r>
            <a:endParaRPr/>
          </a:p>
          <a:p>
            <a:pPr indent="-317500" lvl="1" marL="914400" rtl="0" algn="l">
              <a:lnSpc>
                <a:spcPct val="115000"/>
              </a:lnSpc>
              <a:spcBef>
                <a:spcPts val="0"/>
              </a:spcBef>
              <a:spcAft>
                <a:spcPts val="0"/>
              </a:spcAft>
              <a:buSzPts val="1400"/>
              <a:buChar char="○"/>
            </a:pPr>
            <a:r>
              <a:rPr lang="en-US"/>
              <a:t>Sebuah penjelasan rinci mengenai fungsi operator. </a:t>
            </a:r>
            <a:endParaRPr/>
          </a:p>
          <a:p>
            <a:pPr indent="-317500" lvl="1" marL="914400" rtl="0" algn="l">
              <a:lnSpc>
                <a:spcPct val="115000"/>
              </a:lnSpc>
              <a:spcBef>
                <a:spcPts val="0"/>
              </a:spcBef>
              <a:spcAft>
                <a:spcPts val="0"/>
              </a:spcAft>
              <a:buSzPts val="1400"/>
              <a:buChar char="○"/>
            </a:pPr>
            <a:r>
              <a:rPr lang="en-US"/>
              <a:t>Daftar semua parameter termasuk deskripsi singkat dari parameter, nilai default (jika tersedia), petunjuk apakah parameter ini adalah parameter ahli serta indikasi parameter dependensi.</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Help &amp; Comment View</a:t>
            </a:r>
            <a:endParaRPr/>
          </a:p>
        </p:txBody>
      </p:sp>
      <p:sp>
        <p:nvSpPr>
          <p:cNvPr id="304" name="Google Shape;304;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Sedangkan Comment View merupakan area bagi Anda untuk menuliskan komentar pada langkah-langkah proses tertentu. </a:t>
            </a:r>
            <a:endParaRPr/>
          </a:p>
          <a:p>
            <a:pPr indent="-342900" lvl="0" marL="457200" rtl="0" algn="l">
              <a:lnSpc>
                <a:spcPct val="115000"/>
              </a:lnSpc>
              <a:spcBef>
                <a:spcPts val="0"/>
              </a:spcBef>
              <a:spcAft>
                <a:spcPts val="0"/>
              </a:spcAft>
              <a:buSzPts val="1800"/>
              <a:buChar char="●"/>
            </a:pPr>
            <a:r>
              <a:rPr lang="en-US"/>
              <a:t>Untuk membuat komentar, Anda hanya perlu memilih operator dan menulis teks di atasnya dalam bidang komentar. </a:t>
            </a:r>
            <a:endParaRPr/>
          </a:p>
          <a:p>
            <a:pPr indent="-342900" lvl="0" marL="457200" rtl="0" algn="l">
              <a:lnSpc>
                <a:spcPct val="115000"/>
              </a:lnSpc>
              <a:spcBef>
                <a:spcPts val="0"/>
              </a:spcBef>
              <a:spcAft>
                <a:spcPts val="0"/>
              </a:spcAft>
              <a:buSzPts val="1800"/>
              <a:buChar char="●"/>
            </a:pPr>
            <a:r>
              <a:rPr lang="en-US"/>
              <a:t>Kemudian komentar tersebut disimpan bersama-sama dengan definisi proses Anda. Komentar ini dapat berguna untuk melacak langkah-langkah tertentu dalam rancangan nantinya.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US" sz="1500">
                <a:solidFill>
                  <a:srgbClr val="0F3570"/>
                </a:solidFill>
                <a:latin typeface="Bebas Neue"/>
                <a:ea typeface="Bebas Neue"/>
                <a:cs typeface="Bebas Neue"/>
                <a:sym typeface="Bebas Neue"/>
              </a:rPr>
              <a:t>DTS </a:t>
            </a:r>
            <a:r>
              <a:rPr lang="en-US" sz="1500">
                <a:solidFill>
                  <a:srgbClr val="0F3570"/>
                </a:solidFill>
                <a:latin typeface="Bebas Neue"/>
                <a:ea typeface="Bebas Neue"/>
                <a:cs typeface="Bebas Neue"/>
                <a:sym typeface="Bebas Neue"/>
              </a:rPr>
              <a:t>2023</a:t>
            </a:r>
            <a:endParaRPr sz="1500">
              <a:solidFill>
                <a:srgbClr val="0F3570"/>
              </a:solidFill>
              <a:latin typeface="Bebas Neue"/>
              <a:ea typeface="Bebas Neue"/>
              <a:cs typeface="Bebas Neue"/>
              <a:sym typeface="Bebas Neue"/>
            </a:endParaRPr>
          </a:p>
        </p:txBody>
      </p:sp>
      <p:pic>
        <p:nvPicPr>
          <p:cNvPr id="136" name="Google Shape;136;p3"/>
          <p:cNvPicPr preferRelativeResize="0"/>
          <p:nvPr/>
        </p:nvPicPr>
        <p:blipFill rotWithShape="1">
          <a:blip r:embed="rId3">
            <a:alphaModFix/>
          </a:blip>
          <a:srcRect b="0" l="0" r="0" t="0"/>
          <a:stretch/>
        </p:blipFill>
        <p:spPr>
          <a:xfrm>
            <a:off x="7831000" y="-228600"/>
            <a:ext cx="1301194" cy="707624"/>
          </a:xfrm>
          <a:prstGeom prst="rect">
            <a:avLst/>
          </a:prstGeom>
          <a:noFill/>
          <a:ln>
            <a:noFill/>
          </a:ln>
        </p:spPr>
      </p:pic>
      <p:sp>
        <p:nvSpPr>
          <p:cNvPr id="137" name="Google Shape;137;p3"/>
          <p:cNvSpPr txBox="1"/>
          <p:nvPr/>
        </p:nvSpPr>
        <p:spPr>
          <a:xfrm>
            <a:off x="127750" y="479025"/>
            <a:ext cx="8935500" cy="392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rgbClr val="0F3570"/>
                </a:solidFill>
                <a:latin typeface="Overlock"/>
                <a:ea typeface="Overlock"/>
                <a:cs typeface="Overlock"/>
                <a:sym typeface="Overlock"/>
              </a:rPr>
              <a:t>Course Definition</a:t>
            </a:r>
            <a:endParaRPr b="1" i="0" sz="1350" u="none" cap="none" strike="noStrike">
              <a:solidFill>
                <a:srgbClr val="0F3570"/>
              </a:solidFill>
              <a:latin typeface="Overlock"/>
              <a:ea typeface="Overlock"/>
              <a:cs typeface="Overlock"/>
              <a:sym typeface="Overlock"/>
            </a:endParaRPr>
          </a:p>
        </p:txBody>
      </p:sp>
      <p:sp>
        <p:nvSpPr>
          <p:cNvPr id="138" name="Google Shape;138;p3"/>
          <p:cNvSpPr txBox="1"/>
          <p:nvPr/>
        </p:nvSpPr>
        <p:spPr>
          <a:xfrm>
            <a:off x="234050" y="800125"/>
            <a:ext cx="87591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0F3570"/>
              </a:solidFill>
              <a:latin typeface="Overlock"/>
              <a:ea typeface="Overlock"/>
              <a:cs typeface="Overlock"/>
              <a:sym typeface="Overlock"/>
            </a:endParaRPr>
          </a:p>
        </p:txBody>
      </p:sp>
      <p:sp>
        <p:nvSpPr>
          <p:cNvPr id="139" name="Google Shape;139;p3"/>
          <p:cNvSpPr txBox="1"/>
          <p:nvPr/>
        </p:nvSpPr>
        <p:spPr>
          <a:xfrm>
            <a:off x="81650" y="871425"/>
            <a:ext cx="8803800" cy="38142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1200"/>
              <a:buFont typeface="Arial"/>
              <a:buNone/>
            </a:pPr>
            <a:r>
              <a:t/>
            </a:r>
            <a:endParaRPr b="0" i="0" sz="1200" u="none" cap="none" strike="noStrike">
              <a:solidFill>
                <a:srgbClr val="0F357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mbria"/>
                <a:ea typeface="Cambria"/>
                <a:cs typeface="Cambria"/>
                <a:sym typeface="Cambria"/>
              </a:rPr>
              <a:t>Tujuan utama dari modul pelatihan ini adalah untuk membahas kakas pemrograman visual data science dengan menjelaskan seperangkat kakas dan teknik yang berkaitan dengan keterampilan dasar dalam ilmu </a:t>
            </a:r>
            <a:r>
              <a:rPr lang="en-US" sz="1800">
                <a:latin typeface="Cambria"/>
                <a:ea typeface="Cambria"/>
                <a:cs typeface="Cambria"/>
                <a:sym typeface="Cambria"/>
              </a:rPr>
              <a:t>k</a:t>
            </a:r>
            <a:r>
              <a:rPr b="0" i="0" lang="en-US" sz="1800" u="none" cap="none" strike="noStrike">
                <a:solidFill>
                  <a:srgbClr val="000000"/>
                </a:solidFill>
                <a:latin typeface="Cambria"/>
                <a:ea typeface="Cambria"/>
                <a:cs typeface="Cambria"/>
                <a:sym typeface="Cambria"/>
              </a:rPr>
              <a:t>omputer (kecerdasan artifisial dan machine learning), matematika, dan statistik untuk melakukan tugas-tugas yang umumnya terkait dengan data science.</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verlock"/>
              <a:ea typeface="Overlock"/>
              <a:cs typeface="Overlock"/>
              <a:sym typeface="Overlock"/>
            </a:endParaRPr>
          </a:p>
        </p:txBody>
      </p:sp>
      <p:sp>
        <p:nvSpPr>
          <p:cNvPr id="140" name="Google Shape;140;p3"/>
          <p:cNvSpPr txBox="1"/>
          <p:nvPr>
            <p:ph idx="1" type="subTitle"/>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US" sz="1500">
                <a:solidFill>
                  <a:srgbClr val="00F4AD"/>
                </a:solidFill>
                <a:latin typeface="Bebas Neue"/>
                <a:ea typeface="Bebas Neue"/>
                <a:cs typeface="Bebas Neue"/>
                <a:sym typeface="Bebas Neue"/>
              </a:rPr>
              <a:t>#Jadi</a:t>
            </a:r>
            <a:r>
              <a:rPr lang="en-US" sz="1500">
                <a:solidFill>
                  <a:srgbClr val="0F3570"/>
                </a:solidFill>
                <a:latin typeface="Bebas Neue"/>
                <a:ea typeface="Bebas Neue"/>
                <a:cs typeface="Bebas Neue"/>
                <a:sym typeface="Bebas Neue"/>
              </a:rPr>
              <a:t>jagoandigital</a:t>
            </a:r>
            <a:endParaRPr sz="1500">
              <a:solidFill>
                <a:srgbClr val="0F3570"/>
              </a:solidFill>
              <a:latin typeface="Bebas Neue"/>
              <a:ea typeface="Bebas Neue"/>
              <a:cs typeface="Bebas Neue"/>
              <a:sym typeface="Bebas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&amp; Log View</a:t>
            </a:r>
            <a:endParaRPr/>
          </a:p>
        </p:txBody>
      </p:sp>
      <p:sp>
        <p:nvSpPr>
          <p:cNvPr id="310" name="Google Shape;31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Problem View merupakan komponen yang sangat berharga dan merupakan sumber bantuan bagi Anda selama merancang proses analisis. </a:t>
            </a:r>
            <a:endParaRPr/>
          </a:p>
          <a:p>
            <a:pPr indent="-342900" lvl="0" marL="457200" rtl="0" algn="l">
              <a:lnSpc>
                <a:spcPct val="115000"/>
              </a:lnSpc>
              <a:spcBef>
                <a:spcPts val="0"/>
              </a:spcBef>
              <a:spcAft>
                <a:spcPts val="0"/>
              </a:spcAft>
              <a:buSzPts val="1800"/>
              <a:buChar char="●"/>
            </a:pPr>
            <a:r>
              <a:rPr lang="en-US"/>
              <a:t>Setiap peringatan dan pesan kesalahan jelas ditunjukkan dalam Problem View, seperti gambar di berikut ini.</a:t>
            </a:r>
            <a:endParaRPr/>
          </a:p>
          <a:p>
            <a:pPr indent="0" lvl="0" marL="114300" rtl="0" algn="l">
              <a:lnSpc>
                <a:spcPct val="115000"/>
              </a:lnSpc>
              <a:spcBef>
                <a:spcPts val="0"/>
              </a:spcBef>
              <a:spcAft>
                <a:spcPts val="0"/>
              </a:spcAft>
              <a:buSzPts val="1800"/>
              <a:buNone/>
            </a:pPr>
            <a:r>
              <a:t/>
            </a:r>
            <a:endParaRPr/>
          </a:p>
        </p:txBody>
      </p:sp>
      <p:pic>
        <p:nvPicPr>
          <p:cNvPr id="311" name="Google Shape;311;p30"/>
          <p:cNvPicPr preferRelativeResize="0"/>
          <p:nvPr/>
        </p:nvPicPr>
        <p:blipFill rotWithShape="1">
          <a:blip r:embed="rId3">
            <a:alphaModFix/>
          </a:blip>
          <a:srcRect b="0" l="0" r="0" t="0"/>
          <a:stretch/>
        </p:blipFill>
        <p:spPr>
          <a:xfrm>
            <a:off x="1804987" y="2719387"/>
            <a:ext cx="5534025" cy="1076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&amp; Log View</a:t>
            </a:r>
            <a:endParaRPr/>
          </a:p>
        </p:txBody>
      </p:sp>
      <p:sp>
        <p:nvSpPr>
          <p:cNvPr id="317" name="Google Shape;31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Pada kolom Message, Anda akan menemukan ringkasan pendek dari masalah. </a:t>
            </a:r>
            <a:endParaRPr/>
          </a:p>
          <a:p>
            <a:pPr indent="-342900" lvl="0" marL="457200" rtl="0" algn="l">
              <a:lnSpc>
                <a:spcPct val="115000"/>
              </a:lnSpc>
              <a:spcBef>
                <a:spcPts val="0"/>
              </a:spcBef>
              <a:spcAft>
                <a:spcPts val="0"/>
              </a:spcAft>
              <a:buSzPts val="1800"/>
              <a:buChar char="●"/>
            </a:pPr>
            <a:r>
              <a:rPr lang="en-US" sz="1600"/>
              <a:t>Kolom Location berisi tempat di mana masalah muncul dalam bentuk nama Operator dan nama port input yang bersangkutan. </a:t>
            </a:r>
            <a:endParaRPr/>
          </a:p>
          <a:p>
            <a:pPr indent="-342900" lvl="0" marL="457200" rtl="0" algn="l">
              <a:lnSpc>
                <a:spcPct val="115000"/>
              </a:lnSpc>
              <a:spcBef>
                <a:spcPts val="0"/>
              </a:spcBef>
              <a:spcAft>
                <a:spcPts val="0"/>
              </a:spcAft>
              <a:buSzPts val="1800"/>
              <a:buChar char="●"/>
            </a:pPr>
            <a:r>
              <a:rPr lang="en-US" sz="1600"/>
              <a:t>Kolom Fixes memberikan gambaran dari kemungkinan solusi tersebut, baik secara langsung sebagai teks (jika hanya ada satu kemungkinan Solusi) atau sebagai indikasi dari berapa banyak kemungkinan yang berbeda untuk memecahkan masalah.</a:t>
            </a:r>
            <a:endParaRPr/>
          </a:p>
        </p:txBody>
      </p:sp>
      <p:pic>
        <p:nvPicPr>
          <p:cNvPr id="318" name="Google Shape;318;p31"/>
          <p:cNvPicPr preferRelativeResize="0"/>
          <p:nvPr/>
        </p:nvPicPr>
        <p:blipFill rotWithShape="1">
          <a:blip r:embed="rId3">
            <a:alphaModFix/>
          </a:blip>
          <a:srcRect b="0" l="0" r="0" t="0"/>
          <a:stretch/>
        </p:blipFill>
        <p:spPr>
          <a:xfrm>
            <a:off x="1896427" y="3073510"/>
            <a:ext cx="5534025" cy="1076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Cara Menggunakan Repository</a:t>
            </a:r>
            <a:endParaRPr/>
          </a:p>
        </p:txBody>
      </p:sp>
      <p:sp>
        <p:nvSpPr>
          <p:cNvPr id="324" name="Google Shape;324;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Repositori merupakan Tabel, database, koleksi teks, yang kita miliki untuk dapat digali datanya untuk mendapatkan informasi yang kita inginkan. </a:t>
            </a:r>
            <a:endParaRPr/>
          </a:p>
          <a:p>
            <a:pPr indent="-342900" lvl="0" marL="457200" rtl="0" algn="l">
              <a:lnSpc>
                <a:spcPct val="115000"/>
              </a:lnSpc>
              <a:spcBef>
                <a:spcPts val="0"/>
              </a:spcBef>
              <a:spcAft>
                <a:spcPts val="0"/>
              </a:spcAft>
              <a:buSzPts val="1800"/>
              <a:buChar char="●"/>
            </a:pPr>
            <a:r>
              <a:rPr lang="en-US"/>
              <a:t>Ini merupakan awal dari seluruh proses Data Mining. Maka dari itu adalah penting bagi kita untuk mengetahui cara menggunakan repository:</a:t>
            </a:r>
            <a:endParaRPr/>
          </a:p>
          <a:p>
            <a:pPr indent="-317500" lvl="1" marL="914400" rtl="0" algn="l">
              <a:lnSpc>
                <a:spcPct val="115000"/>
              </a:lnSpc>
              <a:spcBef>
                <a:spcPts val="0"/>
              </a:spcBef>
              <a:spcAft>
                <a:spcPts val="0"/>
              </a:spcAft>
              <a:buSzPts val="1400"/>
              <a:buChar char="○"/>
            </a:pPr>
            <a:r>
              <a:rPr lang="en-US"/>
              <a:t>Sample data repository</a:t>
            </a:r>
            <a:endParaRPr/>
          </a:p>
          <a:p>
            <a:pPr indent="-317500" lvl="1" marL="914400" rtl="0" algn="l">
              <a:lnSpc>
                <a:spcPct val="115000"/>
              </a:lnSpc>
              <a:spcBef>
                <a:spcPts val="0"/>
              </a:spcBef>
              <a:spcAft>
                <a:spcPts val="0"/>
              </a:spcAft>
              <a:buSzPts val="1400"/>
              <a:buChar char="○"/>
            </a:pPr>
            <a:r>
              <a:rPr lang="en-US"/>
              <a:t>Import repository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Sample Data Repository</a:t>
            </a:r>
            <a:endParaRPr/>
          </a:p>
        </p:txBody>
      </p:sp>
      <p:sp>
        <p:nvSpPr>
          <p:cNvPr id="330" name="Google Shape;330;p33"/>
          <p:cNvSpPr txBox="1"/>
          <p:nvPr>
            <p:ph idx="1" type="body"/>
          </p:nvPr>
        </p:nvSpPr>
        <p:spPr>
          <a:xfrm>
            <a:off x="311700" y="1152475"/>
            <a:ext cx="536901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RapidMiner menyediakan contoh database yang dapat digunakan, berikut cara menggunakan Sample Data Repository.</a:t>
            </a:r>
            <a:endParaRPr/>
          </a:p>
          <a:p>
            <a:pPr indent="-342900" lvl="0" marL="457200" rtl="0" algn="l">
              <a:lnSpc>
                <a:spcPct val="115000"/>
              </a:lnSpc>
              <a:spcBef>
                <a:spcPts val="0"/>
              </a:spcBef>
              <a:spcAft>
                <a:spcPts val="0"/>
              </a:spcAft>
              <a:buSzPts val="1800"/>
              <a:buChar char="●"/>
            </a:pPr>
            <a:r>
              <a:rPr lang="en-US"/>
              <a:t>Pada bagian Repositori terdapat 3 buah lokasi repositori, yakni Samples, DB dan Local Repository.</a:t>
            </a:r>
            <a:endParaRPr/>
          </a:p>
        </p:txBody>
      </p:sp>
      <p:pic>
        <p:nvPicPr>
          <p:cNvPr id="331" name="Google Shape;331;p33"/>
          <p:cNvPicPr preferRelativeResize="0"/>
          <p:nvPr/>
        </p:nvPicPr>
        <p:blipFill rotWithShape="1">
          <a:blip r:embed="rId3">
            <a:alphaModFix/>
          </a:blip>
          <a:srcRect b="0" l="0" r="0" t="0"/>
          <a:stretch/>
        </p:blipFill>
        <p:spPr>
          <a:xfrm>
            <a:off x="5795010" y="1227234"/>
            <a:ext cx="2903220" cy="34712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Sample Data Repository</a:t>
            </a:r>
            <a:endParaRPr/>
          </a:p>
        </p:txBody>
      </p:sp>
      <p:sp>
        <p:nvSpPr>
          <p:cNvPr id="337" name="Google Shape;33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Untuk mengambil Sample Data Repository, buka hirarki Samples, masuk ke folder Data. Sehingga seperti gambar tampilan design perspective awal berikut:</a:t>
            </a:r>
            <a:endParaRPr/>
          </a:p>
        </p:txBody>
      </p:sp>
      <p:pic>
        <p:nvPicPr>
          <p:cNvPr id="338" name="Google Shape;338;p34"/>
          <p:cNvPicPr preferRelativeResize="0"/>
          <p:nvPr/>
        </p:nvPicPr>
        <p:blipFill rotWithShape="1">
          <a:blip r:embed="rId3">
            <a:alphaModFix/>
          </a:blip>
          <a:srcRect b="0" l="0" r="0" t="0"/>
          <a:stretch/>
        </p:blipFill>
        <p:spPr>
          <a:xfrm>
            <a:off x="1931669" y="1824246"/>
            <a:ext cx="5733175" cy="32392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Sample Data Repository</a:t>
            </a:r>
            <a:endParaRPr/>
          </a:p>
        </p:txBody>
      </p:sp>
      <p:sp>
        <p:nvSpPr>
          <p:cNvPr id="344" name="Google Shape;34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Lakukan Drag dan Drop salah satu Example Repository. Kita ambil contoh Golf. Tarik dan lepaskan repository ke dalam Main Process, sehingga seperti gambar berikut.</a:t>
            </a:r>
            <a:endParaRPr/>
          </a:p>
        </p:txBody>
      </p:sp>
      <p:pic>
        <p:nvPicPr>
          <p:cNvPr id="345" name="Google Shape;345;p35"/>
          <p:cNvPicPr preferRelativeResize="0"/>
          <p:nvPr/>
        </p:nvPicPr>
        <p:blipFill rotWithShape="1">
          <a:blip r:embed="rId3">
            <a:alphaModFix/>
          </a:blip>
          <a:srcRect b="0" l="0" r="0" t="0"/>
          <a:stretch/>
        </p:blipFill>
        <p:spPr>
          <a:xfrm>
            <a:off x="1897380" y="1885476"/>
            <a:ext cx="5699168" cy="32580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Sample Data Repository</a:t>
            </a:r>
            <a:endParaRPr/>
          </a:p>
        </p:txBody>
      </p:sp>
      <p:sp>
        <p:nvSpPr>
          <p:cNvPr id="351" name="Google Shape;351;p36"/>
          <p:cNvSpPr txBox="1"/>
          <p:nvPr>
            <p:ph idx="1" type="body"/>
          </p:nvPr>
        </p:nvSpPr>
        <p:spPr>
          <a:xfrm>
            <a:off x="311701" y="1152475"/>
            <a:ext cx="4484792"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Hubungkan output pada Database ke Result seperti Gambar diatas. Lalu klik ikon Play. Berikut adalah Sample data repository dari Golf. </a:t>
            </a:r>
            <a:endParaRPr/>
          </a:p>
        </p:txBody>
      </p:sp>
      <p:pic>
        <p:nvPicPr>
          <p:cNvPr id="352" name="Google Shape;352;p36"/>
          <p:cNvPicPr preferRelativeResize="0"/>
          <p:nvPr/>
        </p:nvPicPr>
        <p:blipFill rotWithShape="1">
          <a:blip r:embed="rId3">
            <a:alphaModFix/>
          </a:blip>
          <a:srcRect b="0" l="0" r="0" t="0"/>
          <a:stretch/>
        </p:blipFill>
        <p:spPr>
          <a:xfrm>
            <a:off x="774385" y="2571750"/>
            <a:ext cx="3797616" cy="982467"/>
          </a:xfrm>
          <a:prstGeom prst="rect">
            <a:avLst/>
          </a:prstGeom>
          <a:noFill/>
          <a:ln>
            <a:noFill/>
          </a:ln>
        </p:spPr>
      </p:pic>
      <p:pic>
        <p:nvPicPr>
          <p:cNvPr id="353" name="Google Shape;353;p36"/>
          <p:cNvPicPr preferRelativeResize="0"/>
          <p:nvPr/>
        </p:nvPicPr>
        <p:blipFill rotWithShape="1">
          <a:blip r:embed="rId4">
            <a:alphaModFix/>
          </a:blip>
          <a:srcRect b="0" l="0" r="0" t="0"/>
          <a:stretch/>
        </p:blipFill>
        <p:spPr>
          <a:xfrm>
            <a:off x="4810190" y="1232852"/>
            <a:ext cx="4022109" cy="325564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59" name="Google Shape;359;p37"/>
          <p:cNvSpPr txBox="1"/>
          <p:nvPr>
            <p:ph idx="1" type="body"/>
          </p:nvPr>
        </p:nvSpPr>
        <p:spPr>
          <a:xfrm>
            <a:off x="311700" y="1152475"/>
            <a:ext cx="5517600" cy="3416400"/>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l">
              <a:lnSpc>
                <a:spcPct val="115000"/>
              </a:lnSpc>
              <a:spcBef>
                <a:spcPts val="0"/>
              </a:spcBef>
              <a:spcAft>
                <a:spcPts val="0"/>
              </a:spcAft>
              <a:buSzPct val="108108"/>
              <a:buChar char="●"/>
            </a:pPr>
            <a:r>
              <a:rPr lang="en-US"/>
              <a:t>RapidMiner menyediakan layanan agar pengguna dapat mengimport database miliknya dengan ekstensi .xls atau .xlsx, yakni file dari Microsoft Excel, Program yang relatif sering digunakan oleh pengguna. </a:t>
            </a:r>
            <a:endParaRPr/>
          </a:p>
          <a:p>
            <a:pPr indent="-342900" lvl="0" marL="457200" rtl="0" algn="l">
              <a:lnSpc>
                <a:spcPct val="115000"/>
              </a:lnSpc>
              <a:spcBef>
                <a:spcPts val="0"/>
              </a:spcBef>
              <a:spcAft>
                <a:spcPts val="0"/>
              </a:spcAft>
              <a:buSzPct val="108108"/>
              <a:buChar char="●"/>
            </a:pPr>
            <a:r>
              <a:rPr lang="en-US"/>
              <a:t>Berikut adalah cara untuk melakukan import file Microsoft Excel.</a:t>
            </a:r>
            <a:endParaRPr/>
          </a:p>
          <a:p>
            <a:pPr indent="-317500" lvl="1" marL="914400" rtl="0" algn="l">
              <a:lnSpc>
                <a:spcPct val="115000"/>
              </a:lnSpc>
              <a:spcBef>
                <a:spcPts val="0"/>
              </a:spcBef>
              <a:spcAft>
                <a:spcPts val="0"/>
              </a:spcAft>
              <a:buSzPct val="108108"/>
              <a:buChar char="○"/>
            </a:pPr>
            <a:r>
              <a:rPr lang="en-US"/>
              <a:t>Lihat pada bagian Repository. Klik pada ikon import</a:t>
            </a:r>
            <a:endParaRPr/>
          </a:p>
          <a:p>
            <a:pPr indent="-317500" lvl="1" marL="914400" rtl="0" algn="l">
              <a:lnSpc>
                <a:spcPct val="115000"/>
              </a:lnSpc>
              <a:spcBef>
                <a:spcPts val="0"/>
              </a:spcBef>
              <a:spcAft>
                <a:spcPts val="0"/>
              </a:spcAft>
              <a:buSzPct val="108108"/>
              <a:buChar char="○"/>
            </a:pPr>
            <a:r>
              <a:rPr lang="en-US"/>
              <a:t>Ada beberapa ekstensi file yang dapat kita masukkan kedalam repository kita. CSV File, Excel Sheen File, Access Database Table File, Database Table, Binary File. </a:t>
            </a:r>
            <a:endParaRPr/>
          </a:p>
          <a:p>
            <a:pPr indent="-317500" lvl="1" marL="914400" rtl="0" algn="l">
              <a:lnSpc>
                <a:spcPct val="115000"/>
              </a:lnSpc>
              <a:spcBef>
                <a:spcPts val="0"/>
              </a:spcBef>
              <a:spcAft>
                <a:spcPts val="0"/>
              </a:spcAft>
              <a:buSzPct val="108108"/>
              <a:buChar char="○"/>
            </a:pPr>
            <a:r>
              <a:rPr lang="en-US"/>
              <a:t>Namun pada Dasarnya cara melakukan import pada semua file ini sama. Sebagai contoh, pilih Import Excel Sheet.</a:t>
            </a:r>
            <a:endParaRPr/>
          </a:p>
        </p:txBody>
      </p:sp>
      <p:pic>
        <p:nvPicPr>
          <p:cNvPr id="360" name="Google Shape;360;p37"/>
          <p:cNvPicPr preferRelativeResize="0"/>
          <p:nvPr/>
        </p:nvPicPr>
        <p:blipFill rotWithShape="1">
          <a:blip r:embed="rId3">
            <a:alphaModFix/>
          </a:blip>
          <a:srcRect b="0" l="0" r="0" t="0"/>
          <a:stretch/>
        </p:blipFill>
        <p:spPr>
          <a:xfrm>
            <a:off x="6005962" y="1017725"/>
            <a:ext cx="2916105" cy="355155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66" name="Google Shape;366;p38"/>
          <p:cNvSpPr txBox="1"/>
          <p:nvPr>
            <p:ph idx="1" type="body"/>
          </p:nvPr>
        </p:nvSpPr>
        <p:spPr>
          <a:xfrm>
            <a:off x="311700" y="1152475"/>
            <a:ext cx="34373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Setelah itu, akan muncul window baru yakni Step 1 dari 5 Step Data import Wizard. Disini akan diarahkan oleh RapidMiner bagaimana langkah untuk melakukan import data.</a:t>
            </a:r>
            <a:endParaRPr/>
          </a:p>
        </p:txBody>
      </p:sp>
      <p:pic>
        <p:nvPicPr>
          <p:cNvPr id="367" name="Google Shape;367;p38"/>
          <p:cNvPicPr preferRelativeResize="0"/>
          <p:nvPr/>
        </p:nvPicPr>
        <p:blipFill rotWithShape="1">
          <a:blip r:embed="rId3">
            <a:alphaModFix/>
          </a:blip>
          <a:srcRect b="0" l="0" r="0" t="0"/>
          <a:stretch/>
        </p:blipFill>
        <p:spPr>
          <a:xfrm>
            <a:off x="3946207" y="1152475"/>
            <a:ext cx="4657725" cy="3648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73" name="Google Shape;373;p39"/>
          <p:cNvSpPr txBox="1"/>
          <p:nvPr>
            <p:ph idx="1" type="body"/>
          </p:nvPr>
        </p:nvSpPr>
        <p:spPr>
          <a:xfrm>
            <a:off x="311700" y="1152475"/>
            <a:ext cx="34373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Kemudian pilih Sheet yang akan dimasukkan. Pada dasarnya, Repository RapidMiner hanya menyediakan 1 repositori untuk 1 buah table.</a:t>
            </a:r>
            <a:endParaRPr/>
          </a:p>
        </p:txBody>
      </p:sp>
      <p:pic>
        <p:nvPicPr>
          <p:cNvPr id="374" name="Google Shape;374;p39"/>
          <p:cNvPicPr preferRelativeResize="0"/>
          <p:nvPr/>
        </p:nvPicPr>
        <p:blipFill rotWithShape="1">
          <a:blip r:embed="rId3">
            <a:alphaModFix/>
          </a:blip>
          <a:srcRect b="0" l="0" r="0" t="0"/>
          <a:stretch/>
        </p:blipFill>
        <p:spPr>
          <a:xfrm>
            <a:off x="3954780" y="1017725"/>
            <a:ext cx="4771073" cy="37537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Capaian Pembelajaran</a:t>
            </a:r>
            <a:endParaRPr/>
          </a:p>
        </p:txBody>
      </p:sp>
      <p:sp>
        <p:nvSpPr>
          <p:cNvPr id="146" name="Google Shape;14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Pada topik ini, kita akan mempelajari:</a:t>
            </a:r>
            <a:endParaRPr/>
          </a:p>
          <a:p>
            <a:pPr indent="-342900" lvl="0" marL="457200" rtl="0" algn="l">
              <a:lnSpc>
                <a:spcPct val="115000"/>
              </a:lnSpc>
              <a:spcBef>
                <a:spcPts val="0"/>
              </a:spcBef>
              <a:spcAft>
                <a:spcPts val="0"/>
              </a:spcAft>
              <a:buSzPts val="1800"/>
              <a:buChar char="●"/>
            </a:pPr>
            <a:r>
              <a:rPr lang="en-US"/>
              <a:t>Pengantar Kakas Rapidminer</a:t>
            </a:r>
            <a:endParaRPr/>
          </a:p>
          <a:p>
            <a:pPr indent="-342900" lvl="0" marL="457200" rtl="0" algn="l">
              <a:lnSpc>
                <a:spcPct val="115000"/>
              </a:lnSpc>
              <a:spcBef>
                <a:spcPts val="0"/>
              </a:spcBef>
              <a:spcAft>
                <a:spcPts val="0"/>
              </a:spcAft>
              <a:buSzPts val="1800"/>
              <a:buChar char="●"/>
            </a:pPr>
            <a:r>
              <a:rPr lang="en-US"/>
              <a:t>Panduan instalasi</a:t>
            </a:r>
            <a:endParaRPr/>
          </a:p>
          <a:p>
            <a:pPr indent="-342900" lvl="0" marL="457200" rtl="0" algn="l">
              <a:lnSpc>
                <a:spcPct val="115000"/>
              </a:lnSpc>
              <a:spcBef>
                <a:spcPts val="0"/>
              </a:spcBef>
              <a:spcAft>
                <a:spcPts val="0"/>
              </a:spcAft>
              <a:buSzPts val="1800"/>
              <a:buChar char="●"/>
            </a:pPr>
            <a:r>
              <a:rPr lang="en-US"/>
              <a:t>Penjelasan fitur-fitur Rapidminer</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80" name="Google Shape;380;p40"/>
          <p:cNvSpPr txBox="1"/>
          <p:nvPr>
            <p:ph idx="1" type="body"/>
          </p:nvPr>
        </p:nvSpPr>
        <p:spPr>
          <a:xfrm>
            <a:off x="311700" y="1152475"/>
            <a:ext cx="34373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Berikutnya ialah memberikan anotasi. Jika data kita tidak memiliki nama attribute, tidak usah melakukan apa-apa pada step 3 ini.</a:t>
            </a:r>
            <a:endParaRPr/>
          </a:p>
        </p:txBody>
      </p:sp>
      <p:pic>
        <p:nvPicPr>
          <p:cNvPr id="381" name="Google Shape;381;p40"/>
          <p:cNvPicPr preferRelativeResize="0"/>
          <p:nvPr/>
        </p:nvPicPr>
        <p:blipFill rotWithShape="1">
          <a:blip r:embed="rId3">
            <a:alphaModFix/>
          </a:blip>
          <a:srcRect b="0" l="0" r="0" t="0"/>
          <a:stretch/>
        </p:blipFill>
        <p:spPr>
          <a:xfrm>
            <a:off x="4011931" y="1053492"/>
            <a:ext cx="4820370" cy="377949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87" name="Google Shape;387;p41"/>
          <p:cNvSpPr txBox="1"/>
          <p:nvPr>
            <p:ph idx="1" type="body"/>
          </p:nvPr>
        </p:nvSpPr>
        <p:spPr>
          <a:xfrm>
            <a:off x="311700" y="1152475"/>
            <a:ext cx="34373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Step ke 4 adalah memberikan tipe data pada tabel kita. Sebenarnya RapidMiner akan memberikan tipe data yang tepat secara otomatis.</a:t>
            </a:r>
            <a:endParaRPr/>
          </a:p>
          <a:p>
            <a:pPr indent="-342900" lvl="0" marL="457200" rtl="0" algn="l">
              <a:lnSpc>
                <a:spcPct val="115000"/>
              </a:lnSpc>
              <a:spcBef>
                <a:spcPts val="0"/>
              </a:spcBef>
              <a:spcAft>
                <a:spcPts val="0"/>
              </a:spcAft>
              <a:buSzPts val="1800"/>
              <a:buChar char="●"/>
            </a:pPr>
            <a:r>
              <a:rPr lang="en-US" sz="1600"/>
              <a:t>Namun, jika kita merasa tipe data yang diberikan RapidMiner tidak cocok, kita bisa mengubahnya</a:t>
            </a:r>
            <a:endParaRPr sz="1600"/>
          </a:p>
        </p:txBody>
      </p:sp>
      <p:pic>
        <p:nvPicPr>
          <p:cNvPr id="388" name="Google Shape;388;p41"/>
          <p:cNvPicPr preferRelativeResize="0"/>
          <p:nvPr/>
        </p:nvPicPr>
        <p:blipFill rotWithShape="1">
          <a:blip r:embed="rId3">
            <a:alphaModFix/>
          </a:blip>
          <a:srcRect b="0" l="0" r="0" t="0"/>
          <a:stretch/>
        </p:blipFill>
        <p:spPr>
          <a:xfrm>
            <a:off x="4045267" y="1152474"/>
            <a:ext cx="4787033" cy="34612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394" name="Google Shape;394;p42"/>
          <p:cNvSpPr txBox="1"/>
          <p:nvPr>
            <p:ph idx="1" type="body"/>
          </p:nvPr>
        </p:nvSpPr>
        <p:spPr>
          <a:xfrm>
            <a:off x="311700" y="1152475"/>
            <a:ext cx="343734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Step ke 5 adalah memasukkan database kita ke dalam repository. </a:t>
            </a:r>
            <a:endParaRPr/>
          </a:p>
          <a:p>
            <a:pPr indent="-342900" lvl="0" marL="457200" rtl="0" algn="l">
              <a:lnSpc>
                <a:spcPct val="115000"/>
              </a:lnSpc>
              <a:spcBef>
                <a:spcPts val="0"/>
              </a:spcBef>
              <a:spcAft>
                <a:spcPts val="0"/>
              </a:spcAft>
              <a:buSzPts val="1800"/>
              <a:buChar char="●"/>
            </a:pPr>
            <a:r>
              <a:rPr lang="en-US" sz="1600"/>
              <a:t>Disarankan untuk memasukkannya kedalam Local Repository untuk memudahkan kita mencarinya.</a:t>
            </a:r>
            <a:endParaRPr/>
          </a:p>
          <a:p>
            <a:pPr indent="-342900" lvl="0" marL="457200" rtl="0" algn="l">
              <a:lnSpc>
                <a:spcPct val="115000"/>
              </a:lnSpc>
              <a:spcBef>
                <a:spcPts val="0"/>
              </a:spcBef>
              <a:spcAft>
                <a:spcPts val="0"/>
              </a:spcAft>
              <a:buSzPts val="1800"/>
              <a:buChar char="●"/>
            </a:pPr>
            <a:r>
              <a:rPr lang="en-US" sz="1600"/>
              <a:t>Jangan lupa untuk memberikan nama repository kita.</a:t>
            </a:r>
            <a:endParaRPr/>
          </a:p>
          <a:p>
            <a:pPr indent="-342900" lvl="0" marL="457200" rtl="0" algn="l">
              <a:lnSpc>
                <a:spcPct val="115000"/>
              </a:lnSpc>
              <a:spcBef>
                <a:spcPts val="0"/>
              </a:spcBef>
              <a:spcAft>
                <a:spcPts val="0"/>
              </a:spcAft>
              <a:buSzPts val="1800"/>
              <a:buChar char="●"/>
            </a:pPr>
            <a:r>
              <a:rPr lang="en-US" sz="1600"/>
              <a:t>Klik tombol </a:t>
            </a:r>
            <a:r>
              <a:rPr b="1" lang="en-US" sz="1600"/>
              <a:t>Finish.</a:t>
            </a:r>
            <a:endParaRPr sz="1600"/>
          </a:p>
        </p:txBody>
      </p:sp>
      <p:pic>
        <p:nvPicPr>
          <p:cNvPr id="395" name="Google Shape;395;p42"/>
          <p:cNvPicPr preferRelativeResize="0"/>
          <p:nvPr/>
        </p:nvPicPr>
        <p:blipFill rotWithShape="1">
          <a:blip r:embed="rId3">
            <a:alphaModFix/>
          </a:blip>
          <a:srcRect b="0" l="0" r="0" t="0"/>
          <a:stretch/>
        </p:blipFill>
        <p:spPr>
          <a:xfrm>
            <a:off x="4007167" y="901275"/>
            <a:ext cx="4953953" cy="39187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401" name="Google Shape;401;p43"/>
          <p:cNvSpPr txBox="1"/>
          <p:nvPr>
            <p:ph idx="1" type="body"/>
          </p:nvPr>
        </p:nvSpPr>
        <p:spPr>
          <a:xfrm>
            <a:off x="311700" y="1152475"/>
            <a:ext cx="39174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Hasil Import Repository akan terlihat pada bagian Repository</a:t>
            </a:r>
            <a:endParaRPr/>
          </a:p>
          <a:p>
            <a:pPr indent="-342900" lvl="0" marL="457200" rtl="0" algn="l">
              <a:lnSpc>
                <a:spcPct val="115000"/>
              </a:lnSpc>
              <a:spcBef>
                <a:spcPts val="0"/>
              </a:spcBef>
              <a:spcAft>
                <a:spcPts val="0"/>
              </a:spcAft>
              <a:buSzPts val="1800"/>
              <a:buChar char="●"/>
            </a:pPr>
            <a:r>
              <a:rPr lang="en-US" sz="1600"/>
              <a:t>Untuk melihat isi dari repository kita, hubungkan output pada repository ke arah result.</a:t>
            </a:r>
            <a:endParaRPr/>
          </a:p>
          <a:p>
            <a:pPr indent="0" lvl="0" marL="114300" rtl="0" algn="l">
              <a:lnSpc>
                <a:spcPct val="115000"/>
              </a:lnSpc>
              <a:spcBef>
                <a:spcPts val="0"/>
              </a:spcBef>
              <a:spcAft>
                <a:spcPts val="0"/>
              </a:spcAft>
              <a:buSzPts val="1800"/>
              <a:buNone/>
            </a:pPr>
            <a:r>
              <a:t/>
            </a:r>
            <a:endParaRPr sz="1600"/>
          </a:p>
        </p:txBody>
      </p:sp>
      <p:pic>
        <p:nvPicPr>
          <p:cNvPr id="402" name="Google Shape;402;p43"/>
          <p:cNvPicPr preferRelativeResize="0"/>
          <p:nvPr/>
        </p:nvPicPr>
        <p:blipFill rotWithShape="1">
          <a:blip r:embed="rId3">
            <a:alphaModFix/>
          </a:blip>
          <a:srcRect b="0" l="0" r="0" t="0"/>
          <a:stretch/>
        </p:blipFill>
        <p:spPr>
          <a:xfrm>
            <a:off x="4753927" y="912812"/>
            <a:ext cx="3248025" cy="3895725"/>
          </a:xfrm>
          <a:prstGeom prst="rect">
            <a:avLst/>
          </a:prstGeom>
          <a:noFill/>
          <a:ln>
            <a:noFill/>
          </a:ln>
        </p:spPr>
      </p:pic>
      <p:pic>
        <p:nvPicPr>
          <p:cNvPr id="403" name="Google Shape;403;p43"/>
          <p:cNvPicPr preferRelativeResize="0"/>
          <p:nvPr/>
        </p:nvPicPr>
        <p:blipFill rotWithShape="1">
          <a:blip r:embed="rId4">
            <a:alphaModFix/>
          </a:blip>
          <a:srcRect b="0" l="0" r="0" t="0"/>
          <a:stretch/>
        </p:blipFill>
        <p:spPr>
          <a:xfrm>
            <a:off x="788671" y="2744788"/>
            <a:ext cx="3601403" cy="94837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Import Repository</a:t>
            </a:r>
            <a:endParaRPr/>
          </a:p>
        </p:txBody>
      </p:sp>
      <p:sp>
        <p:nvSpPr>
          <p:cNvPr id="409" name="Google Shape;409;p44"/>
          <p:cNvSpPr txBox="1"/>
          <p:nvPr>
            <p:ph idx="1" type="body"/>
          </p:nvPr>
        </p:nvSpPr>
        <p:spPr>
          <a:xfrm>
            <a:off x="311700" y="1152475"/>
            <a:ext cx="39174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Setelah klik ikon Play, berikutnya akan muncul isi dari tabel yang kalian miliki.</a:t>
            </a:r>
            <a:endParaRPr sz="1600"/>
          </a:p>
        </p:txBody>
      </p:sp>
      <p:pic>
        <p:nvPicPr>
          <p:cNvPr id="410" name="Google Shape;410;p44"/>
          <p:cNvPicPr preferRelativeResize="0"/>
          <p:nvPr/>
        </p:nvPicPr>
        <p:blipFill rotWithShape="1">
          <a:blip r:embed="rId3">
            <a:alphaModFix/>
          </a:blip>
          <a:srcRect b="0" l="0" r="0" t="0"/>
          <a:stretch/>
        </p:blipFill>
        <p:spPr>
          <a:xfrm>
            <a:off x="4115379" y="885190"/>
            <a:ext cx="4785501" cy="368368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Ringkasan	</a:t>
            </a:r>
            <a:endParaRPr/>
          </a:p>
        </p:txBody>
      </p:sp>
      <p:sp>
        <p:nvSpPr>
          <p:cNvPr id="416" name="Google Shape;416;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Pengolahan data dapat dilakukan dengan berbagai kakas, termasuk penggunaan Rapidminer untuk kalangan non-programmer yang bersifat </a:t>
            </a:r>
            <a:r>
              <a:rPr i="1" lang="en-US"/>
              <a:t>open source</a:t>
            </a:r>
            <a:r>
              <a:rPr lang="en-US"/>
              <a:t>.</a:t>
            </a:r>
            <a:endParaRPr/>
          </a:p>
          <a:p>
            <a:pPr indent="-342900" lvl="0" marL="457200" rtl="0" algn="l">
              <a:lnSpc>
                <a:spcPct val="115000"/>
              </a:lnSpc>
              <a:spcBef>
                <a:spcPts val="0"/>
              </a:spcBef>
              <a:spcAft>
                <a:spcPts val="0"/>
              </a:spcAft>
              <a:buSzPts val="1800"/>
              <a:buChar char="●"/>
            </a:pPr>
            <a:r>
              <a:rPr lang="en-US"/>
              <a:t>Rapidminer merupakan kakas non pemrograman visual yang memanfaatkan </a:t>
            </a:r>
            <a:r>
              <a:rPr i="1" lang="en-US"/>
              <a:t> </a:t>
            </a:r>
            <a:r>
              <a:rPr lang="en-US"/>
              <a:t> metode </a:t>
            </a:r>
            <a:r>
              <a:rPr i="1" lang="en-US"/>
              <a:t>drag and drop, </a:t>
            </a:r>
            <a:r>
              <a:rPr lang="en-US"/>
              <a:t>sehingga lebih </a:t>
            </a:r>
            <a:r>
              <a:rPr i="1" lang="en-US"/>
              <a:t>user-friendly </a:t>
            </a:r>
            <a:r>
              <a:rPr lang="en-US"/>
              <a:t>dan mudah digunakan.</a:t>
            </a:r>
            <a:endParaRPr/>
          </a:p>
          <a:p>
            <a:pPr indent="-342900" lvl="0" marL="457200" rtl="0" algn="l">
              <a:lnSpc>
                <a:spcPct val="115000"/>
              </a:lnSpc>
              <a:spcBef>
                <a:spcPts val="0"/>
              </a:spcBef>
              <a:spcAft>
                <a:spcPts val="0"/>
              </a:spcAft>
              <a:buSzPts val="1800"/>
              <a:buChar char="●"/>
            </a:pPr>
            <a:r>
              <a:rPr lang="en-US"/>
              <a:t>Rapidminer dapat digunakan untuk data science yang melibatkan algoritma </a:t>
            </a:r>
            <a:r>
              <a:rPr i="1" lang="en-US"/>
              <a:t>machine learning</a:t>
            </a:r>
            <a:r>
              <a:rPr lang="en-US"/>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Referensi</a:t>
            </a:r>
            <a:endParaRPr/>
          </a:p>
        </p:txBody>
      </p:sp>
      <p:sp>
        <p:nvSpPr>
          <p:cNvPr id="422" name="Google Shape;42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sz="1600"/>
              <a:t>Dennis Aprilla C, Donny Aji Baskoro, Lia Ambarwati, I Wayan Simri Wicaksana. </a:t>
            </a:r>
            <a:r>
              <a:rPr i="1" lang="en-US" sz="1600"/>
              <a:t>Belajar Data Mining dengan RapidMiner</a:t>
            </a:r>
            <a:r>
              <a:rPr lang="en-US" sz="1600"/>
              <a:t>. 2013. Universitas Dian Nuswantoro. </a:t>
            </a:r>
            <a:r>
              <a:rPr lang="en-US" sz="1600" u="sng">
                <a:solidFill>
                  <a:schemeClr val="hlink"/>
                </a:solidFill>
                <a:hlinkClick r:id="rId3"/>
              </a:rPr>
              <a:t>https://repository.dinus.ac.id/docs/ajar/Belajar_Data_Mining_dengan_RapidMiner.pdf</a:t>
            </a:r>
            <a:r>
              <a:rPr lang="en-US" sz="1600"/>
              <a:t> </a:t>
            </a:r>
            <a:endParaRPr/>
          </a:p>
          <a:p>
            <a:pPr indent="-342900" lvl="0" marL="457200" rtl="0" algn="l">
              <a:lnSpc>
                <a:spcPct val="115000"/>
              </a:lnSpc>
              <a:spcBef>
                <a:spcPts val="0"/>
              </a:spcBef>
              <a:spcAft>
                <a:spcPts val="0"/>
              </a:spcAft>
              <a:buSzPts val="1800"/>
              <a:buChar char="●"/>
            </a:pPr>
            <a:r>
              <a:rPr lang="en-US" sz="1600"/>
              <a:t>Rapidminer Studio Manual, 2014. </a:t>
            </a:r>
            <a:r>
              <a:rPr lang="en-US" sz="1600" u="sng">
                <a:solidFill>
                  <a:schemeClr val="hlink"/>
                </a:solidFill>
                <a:hlinkClick r:id="rId4"/>
              </a:rPr>
              <a:t>https://docs.rapidminer.com/downloads/RapidMiner-v6-user-manual.pdf</a:t>
            </a:r>
            <a:r>
              <a:rPr lang="en-US" sz="1600"/>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Quiz	</a:t>
            </a:r>
            <a:endParaRPr/>
          </a:p>
        </p:txBody>
      </p:sp>
      <p:sp>
        <p:nvSpPr>
          <p:cNvPr id="428" name="Google Shape;42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Pelaksanaan Quiz dilakukan melalui LMS dengan bentuk soal pilihan ganda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Team Teaching	</a:t>
            </a:r>
            <a:endParaRPr/>
          </a:p>
        </p:txBody>
      </p:sp>
      <p:sp>
        <p:nvSpPr>
          <p:cNvPr id="434" name="Google Shape;43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Rizal Dwi Prayogo, S.Si, M.Si, M.Sc</a:t>
            </a:r>
            <a:endParaRPr/>
          </a:p>
          <a:p>
            <a:pPr indent="-342900" lvl="0" marL="457200" rtl="0" algn="l">
              <a:lnSpc>
                <a:spcPct val="115000"/>
              </a:lnSpc>
              <a:spcBef>
                <a:spcPts val="0"/>
              </a:spcBef>
              <a:spcAft>
                <a:spcPts val="0"/>
              </a:spcAft>
              <a:buSzPts val="1800"/>
              <a:buChar char="●"/>
            </a:pPr>
            <a:r>
              <a:rPr lang="en-US"/>
              <a:t>…</a:t>
            </a:r>
            <a:endParaRPr/>
          </a:p>
          <a:p>
            <a:pPr indent="-342900" lvl="0" marL="457200" rtl="0" algn="l">
              <a:lnSpc>
                <a:spcPct val="115000"/>
              </a:lnSpc>
              <a:spcBef>
                <a:spcPts val="0"/>
              </a:spcBef>
              <a:spcAft>
                <a:spcPts val="0"/>
              </a:spcAft>
              <a:buSzPts val="1800"/>
              <a:buChar char="●"/>
            </a:pPr>
            <a:r>
              <a:rPr lang="en-US"/>
              <a:t>…</a:t>
            </a:r>
            <a:endParaRPr/>
          </a:p>
          <a:p>
            <a:pPr indent="-342900" lvl="0" marL="457200" rtl="0" algn="l">
              <a:lnSpc>
                <a:spcPct val="115000"/>
              </a:lnSpc>
              <a:spcBef>
                <a:spcPts val="0"/>
              </a:spcBef>
              <a:spcAft>
                <a:spcPts val="0"/>
              </a:spcAft>
              <a:buSzPts val="1800"/>
              <a:buChar char="●"/>
            </a:pPr>
            <a:r>
              <a:rPr lang="en-US"/>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3570"/>
        </a:solidFill>
      </p:bgPr>
    </p:bg>
    <p:spTree>
      <p:nvGrpSpPr>
        <p:cNvPr id="438" name="Shape 438"/>
        <p:cNvGrpSpPr/>
        <p:nvPr/>
      </p:nvGrpSpPr>
      <p:grpSpPr>
        <a:xfrm>
          <a:off x="0" y="0"/>
          <a:ext cx="0" cy="0"/>
          <a:chOff x="0" y="0"/>
          <a:chExt cx="0" cy="0"/>
        </a:xfrm>
      </p:grpSpPr>
      <p:sp>
        <p:nvSpPr>
          <p:cNvPr id="439" name="Google Shape;439;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a:solidFill>
                  <a:srgbClr val="FFFFFF"/>
                </a:solidFill>
                <a:latin typeface="Bebas Neue"/>
                <a:ea typeface="Bebas Neue"/>
                <a:cs typeface="Bebas Neue"/>
                <a:sym typeface="Bebas Neue"/>
              </a:rPr>
              <a:t>Terima Kasih</a:t>
            </a:r>
            <a:endParaRPr>
              <a:solidFill>
                <a:srgbClr val="FFFFFF"/>
              </a:solidFill>
              <a:latin typeface="Bebas Neue"/>
              <a:ea typeface="Bebas Neue"/>
              <a:cs typeface="Bebas Neue"/>
              <a:sym typeface="Bebas Neue"/>
            </a:endParaRPr>
          </a:p>
        </p:txBody>
      </p:sp>
      <p:pic>
        <p:nvPicPr>
          <p:cNvPr id="440" name="Google Shape;440;p49"/>
          <p:cNvPicPr preferRelativeResize="0"/>
          <p:nvPr/>
        </p:nvPicPr>
        <p:blipFill rotWithShape="1">
          <a:blip r:embed="rId3">
            <a:alphaModFix/>
          </a:blip>
          <a:srcRect b="0" l="0" r="0" t="0"/>
          <a:stretch/>
        </p:blipFill>
        <p:spPr>
          <a:xfrm>
            <a:off x="2046425" y="2616975"/>
            <a:ext cx="5938276" cy="1210100"/>
          </a:xfrm>
          <a:prstGeom prst="rect">
            <a:avLst/>
          </a:prstGeom>
          <a:noFill/>
          <a:ln>
            <a:noFill/>
          </a:ln>
        </p:spPr>
      </p:pic>
      <p:sp>
        <p:nvSpPr>
          <p:cNvPr id="441" name="Google Shape;441;p49"/>
          <p:cNvSpPr txBox="1"/>
          <p:nvPr>
            <p:ph idx="1" type="subTitle"/>
          </p:nvPr>
        </p:nvSpPr>
        <p:spPr>
          <a:xfrm>
            <a:off x="3406000" y="1582625"/>
            <a:ext cx="3120300" cy="681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US" sz="2700">
                <a:solidFill>
                  <a:srgbClr val="00F4AD"/>
                </a:solidFill>
                <a:latin typeface="Bebas Neue"/>
                <a:ea typeface="Bebas Neue"/>
                <a:cs typeface="Bebas Neue"/>
                <a:sym typeface="Bebas Neue"/>
              </a:rPr>
              <a:t>#Jadi</a:t>
            </a:r>
            <a:r>
              <a:rPr lang="en-US" sz="2700">
                <a:solidFill>
                  <a:srgbClr val="FFFFFF"/>
                </a:solidFill>
                <a:latin typeface="Bebas Neue"/>
                <a:ea typeface="Bebas Neue"/>
                <a:cs typeface="Bebas Neue"/>
                <a:sym typeface="Bebas Neue"/>
              </a:rPr>
              <a:t>jagoandigital</a:t>
            </a:r>
            <a:endParaRPr sz="2700">
              <a:solidFill>
                <a:srgbClr val="FFFFFF"/>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Rapidminer</a:t>
            </a:r>
            <a:endParaRPr/>
          </a:p>
        </p:txBody>
      </p:sp>
      <p:sp>
        <p:nvSpPr>
          <p:cNvPr id="152" name="Google Shape;15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US"/>
              <a:t>RapidMiner merupakan perangkat lunak yang bersifat terbuka (open source). </a:t>
            </a:r>
            <a:endParaRPr/>
          </a:p>
          <a:p>
            <a:pPr indent="-342900" lvl="0" marL="457200" rtl="0" algn="l">
              <a:lnSpc>
                <a:spcPct val="115000"/>
              </a:lnSpc>
              <a:spcBef>
                <a:spcPts val="0"/>
              </a:spcBef>
              <a:spcAft>
                <a:spcPts val="0"/>
              </a:spcAft>
              <a:buSzPts val="1800"/>
              <a:buChar char="●"/>
            </a:pPr>
            <a:r>
              <a:rPr lang="en-US"/>
              <a:t>RapidMiner adalah sebuah solusi untuk melakukan analisis terhadap data mining, text mining dan analisis prediksi. </a:t>
            </a:r>
            <a:endParaRPr/>
          </a:p>
          <a:p>
            <a:pPr indent="-342900" lvl="0" marL="457200" rtl="0" algn="l">
              <a:lnSpc>
                <a:spcPct val="115000"/>
              </a:lnSpc>
              <a:spcBef>
                <a:spcPts val="0"/>
              </a:spcBef>
              <a:spcAft>
                <a:spcPts val="0"/>
              </a:spcAft>
              <a:buSzPts val="1800"/>
              <a:buChar char="●"/>
            </a:pPr>
            <a:r>
              <a:rPr lang="en-US"/>
              <a:t>RapidMiner menggunakan berbagai teknik deskriptif dan prediksi dalam memberikan wawasan kepada pengguna sehingga dapat membuat keputusan yang paling baik. </a:t>
            </a:r>
            <a:endParaRPr/>
          </a:p>
        </p:txBody>
      </p:sp>
      <p:pic>
        <p:nvPicPr>
          <p:cNvPr id="153" name="Google Shape;153;p5"/>
          <p:cNvPicPr preferRelativeResize="0"/>
          <p:nvPr/>
        </p:nvPicPr>
        <p:blipFill rotWithShape="1">
          <a:blip r:embed="rId3">
            <a:alphaModFix/>
          </a:blip>
          <a:srcRect b="0" l="0" r="0" t="0"/>
          <a:stretch/>
        </p:blipFill>
        <p:spPr>
          <a:xfrm>
            <a:off x="688657" y="1152475"/>
            <a:ext cx="2143125"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Kelebihan Rapidminer</a:t>
            </a:r>
            <a:endParaRPr/>
          </a:p>
        </p:txBody>
      </p:sp>
      <p:sp>
        <p:nvSpPr>
          <p:cNvPr id="159" name="Google Shape;15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Rapidminer cocok untuk pengguna yang tidak memiliki latar belakang programmer 🡪 non-programming tools.</a:t>
            </a:r>
            <a:endParaRPr/>
          </a:p>
          <a:p>
            <a:pPr indent="-342900" lvl="0" marL="457200" rtl="0" algn="l">
              <a:lnSpc>
                <a:spcPct val="115000"/>
              </a:lnSpc>
              <a:spcBef>
                <a:spcPts val="0"/>
              </a:spcBef>
              <a:spcAft>
                <a:spcPts val="0"/>
              </a:spcAft>
              <a:buSzPts val="1800"/>
              <a:buChar char="●"/>
            </a:pPr>
            <a:r>
              <a:rPr lang="en-US"/>
              <a:t>RapidMiner memiliki kurang lebih 500 operator data mining, termasuk operator untuk input, output, data preprocessing dan visualisasi. </a:t>
            </a:r>
            <a:endParaRPr/>
          </a:p>
          <a:p>
            <a:pPr indent="-342900" lvl="0" marL="457200" rtl="0" algn="l">
              <a:lnSpc>
                <a:spcPct val="115000"/>
              </a:lnSpc>
              <a:spcBef>
                <a:spcPts val="0"/>
              </a:spcBef>
              <a:spcAft>
                <a:spcPts val="0"/>
              </a:spcAft>
              <a:buSzPts val="1800"/>
              <a:buChar char="●"/>
            </a:pPr>
            <a:r>
              <a:rPr lang="en-US"/>
              <a:t>RapidMiner merupakan software yang berdiri sendiri untuk analisis data dan sebagai mesin data mining yang dapat diintegrasikan pada produknya sendiri. </a:t>
            </a:r>
            <a:endParaRPr/>
          </a:p>
          <a:p>
            <a:pPr indent="-342900" lvl="0" marL="457200" rtl="0" algn="l">
              <a:lnSpc>
                <a:spcPct val="115000"/>
              </a:lnSpc>
              <a:spcBef>
                <a:spcPts val="0"/>
              </a:spcBef>
              <a:spcAft>
                <a:spcPts val="0"/>
              </a:spcAft>
              <a:buSzPts val="1800"/>
              <a:buChar char="●"/>
            </a:pPr>
            <a:r>
              <a:rPr lang="en-US"/>
              <a:t>RapidMiner ditulis dengan menggunakan bahasa java sehingga dapat bekerja di semua sistem operasi.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Satu Platform Untuk Semua</a:t>
            </a:r>
            <a:endParaRPr/>
          </a:p>
        </p:txBody>
      </p:sp>
      <p:sp>
        <p:nvSpPr>
          <p:cNvPr id="165" name="Google Shape;165;p7"/>
          <p:cNvSpPr txBox="1"/>
          <p:nvPr>
            <p:ph idx="1" type="body"/>
          </p:nvPr>
        </p:nvSpPr>
        <p:spPr>
          <a:xfrm>
            <a:off x="311700" y="1152475"/>
            <a:ext cx="438603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b="0" i="0" lang="en-US" sz="1400">
                <a:solidFill>
                  <a:srgbClr val="4F5554"/>
                </a:solidFill>
                <a:latin typeface="Open Sans"/>
                <a:ea typeface="Open Sans"/>
                <a:cs typeface="Open Sans"/>
                <a:sym typeface="Open Sans"/>
              </a:rPr>
              <a:t>Dengan menyediakan antarmuka yang intuitif untuk semua orang</a:t>
            </a:r>
            <a:endParaRPr/>
          </a:p>
          <a:p>
            <a:pPr indent="0" lvl="0" marL="114300" rtl="0" algn="l">
              <a:lnSpc>
                <a:spcPct val="115000"/>
              </a:lnSpc>
              <a:spcBef>
                <a:spcPts val="0"/>
              </a:spcBef>
              <a:spcAft>
                <a:spcPts val="0"/>
              </a:spcAft>
              <a:buSzPts val="1800"/>
              <a:buNone/>
            </a:pPr>
            <a:r>
              <a:t/>
            </a:r>
            <a:endParaRPr b="0" i="0" sz="1400">
              <a:solidFill>
                <a:srgbClr val="4F5554"/>
              </a:solidFill>
              <a:latin typeface="Open Sans"/>
              <a:ea typeface="Open Sans"/>
              <a:cs typeface="Open Sans"/>
              <a:sym typeface="Open Sans"/>
            </a:endParaRPr>
          </a:p>
          <a:p>
            <a:pPr indent="0" lvl="0" marL="114300" rtl="0" algn="l">
              <a:lnSpc>
                <a:spcPct val="115000"/>
              </a:lnSpc>
              <a:spcBef>
                <a:spcPts val="0"/>
              </a:spcBef>
              <a:spcAft>
                <a:spcPts val="0"/>
              </a:spcAft>
              <a:buSzPts val="1800"/>
              <a:buNone/>
            </a:pPr>
            <a:r>
              <a:rPr b="0" i="0" lang="en-US" sz="1400">
                <a:solidFill>
                  <a:srgbClr val="4F5554"/>
                </a:solidFill>
                <a:latin typeface="Open Sans"/>
                <a:ea typeface="Open Sans"/>
                <a:cs typeface="Open Sans"/>
                <a:sym typeface="Open Sans"/>
              </a:rPr>
              <a:t>Otomatisasi penuh untuk pemula, lingkungan JupyterLab terintegrasi, dan desain drag-and-drop visual.</a:t>
            </a:r>
            <a:endParaRPr/>
          </a:p>
          <a:p>
            <a:pPr indent="-342900" lvl="0" marL="457200" rtl="0" algn="l">
              <a:lnSpc>
                <a:spcPct val="115000"/>
              </a:lnSpc>
              <a:spcBef>
                <a:spcPts val="0"/>
              </a:spcBef>
              <a:spcAft>
                <a:spcPts val="0"/>
              </a:spcAft>
              <a:buSzPts val="1800"/>
              <a:buFont typeface="Noto Sans Symbols"/>
              <a:buChar char="✔"/>
            </a:pPr>
            <a:r>
              <a:rPr b="0" i="0" lang="en-US" sz="1400">
                <a:solidFill>
                  <a:srgbClr val="4F5554"/>
                </a:solidFill>
                <a:latin typeface="Open Sans"/>
                <a:ea typeface="Open Sans"/>
                <a:cs typeface="Open Sans"/>
                <a:sym typeface="Open Sans"/>
              </a:rPr>
              <a:t>Data Science</a:t>
            </a:r>
            <a:endParaRPr/>
          </a:p>
          <a:p>
            <a:pPr indent="-342900" lvl="0" marL="457200" rtl="0" algn="l">
              <a:lnSpc>
                <a:spcPct val="115000"/>
              </a:lnSpc>
              <a:spcBef>
                <a:spcPts val="0"/>
              </a:spcBef>
              <a:spcAft>
                <a:spcPts val="0"/>
              </a:spcAft>
              <a:buSzPts val="1800"/>
              <a:buFont typeface="Noto Sans Symbols"/>
              <a:buChar char="✔"/>
            </a:pPr>
            <a:r>
              <a:rPr b="0" i="0" lang="en-US" sz="1400">
                <a:solidFill>
                  <a:srgbClr val="4F5554"/>
                </a:solidFill>
                <a:latin typeface="Open Sans"/>
                <a:ea typeface="Open Sans"/>
                <a:cs typeface="Open Sans"/>
                <a:sym typeface="Open Sans"/>
              </a:rPr>
              <a:t>Domain Expert</a:t>
            </a:r>
            <a:endParaRPr/>
          </a:p>
          <a:p>
            <a:pPr indent="-342900" lvl="0" marL="457200" rtl="0" algn="l">
              <a:lnSpc>
                <a:spcPct val="115000"/>
              </a:lnSpc>
              <a:spcBef>
                <a:spcPts val="0"/>
              </a:spcBef>
              <a:spcAft>
                <a:spcPts val="0"/>
              </a:spcAft>
              <a:buSzPts val="1800"/>
              <a:buFont typeface="Noto Sans Symbols"/>
              <a:buChar char="✔"/>
            </a:pPr>
            <a:r>
              <a:rPr b="0" i="0" lang="en-US" sz="1400">
                <a:solidFill>
                  <a:srgbClr val="4F5554"/>
                </a:solidFill>
                <a:latin typeface="Open Sans"/>
                <a:ea typeface="Open Sans"/>
                <a:cs typeface="Open Sans"/>
                <a:sym typeface="Open Sans"/>
              </a:rPr>
              <a:t>IT</a:t>
            </a:r>
            <a:endParaRPr/>
          </a:p>
          <a:p>
            <a:pPr indent="-342900" lvl="0" marL="457200" rtl="0" algn="l">
              <a:lnSpc>
                <a:spcPct val="115000"/>
              </a:lnSpc>
              <a:spcBef>
                <a:spcPts val="0"/>
              </a:spcBef>
              <a:spcAft>
                <a:spcPts val="0"/>
              </a:spcAft>
              <a:buSzPts val="1800"/>
              <a:buFont typeface="Noto Sans Symbols"/>
              <a:buChar char="✔"/>
            </a:pPr>
            <a:r>
              <a:rPr b="0" i="0" lang="en-US" sz="1400">
                <a:solidFill>
                  <a:srgbClr val="4F5554"/>
                </a:solidFill>
                <a:latin typeface="Open Sans"/>
                <a:ea typeface="Open Sans"/>
                <a:cs typeface="Open Sans"/>
                <a:sym typeface="Open Sans"/>
              </a:rPr>
              <a:t>Leadership</a:t>
            </a:r>
            <a:endParaRPr/>
          </a:p>
          <a:p>
            <a:pPr indent="-342900" lvl="0" marL="457200" rtl="0" algn="l">
              <a:lnSpc>
                <a:spcPct val="115000"/>
              </a:lnSpc>
              <a:spcBef>
                <a:spcPts val="0"/>
              </a:spcBef>
              <a:spcAft>
                <a:spcPts val="0"/>
              </a:spcAft>
              <a:buSzPts val="1800"/>
              <a:buFont typeface="Noto Sans Symbols"/>
              <a:buChar char="✔"/>
            </a:pPr>
            <a:r>
              <a:rPr lang="en-US" sz="1400">
                <a:solidFill>
                  <a:srgbClr val="4F5554"/>
                </a:solidFill>
                <a:latin typeface="Open Sans"/>
                <a:ea typeface="Open Sans"/>
                <a:cs typeface="Open Sans"/>
                <a:sym typeface="Open Sans"/>
              </a:rPr>
              <a:t>Non-programmer</a:t>
            </a:r>
            <a:endParaRPr b="0" i="0" sz="1400">
              <a:solidFill>
                <a:srgbClr val="4F5554"/>
              </a:solidFill>
              <a:latin typeface="Open Sans"/>
              <a:ea typeface="Open Sans"/>
              <a:cs typeface="Open Sans"/>
              <a:sym typeface="Open Sans"/>
            </a:endParaRPr>
          </a:p>
        </p:txBody>
      </p:sp>
      <p:pic>
        <p:nvPicPr>
          <p:cNvPr id="166" name="Google Shape;166;p7"/>
          <p:cNvPicPr preferRelativeResize="0"/>
          <p:nvPr/>
        </p:nvPicPr>
        <p:blipFill rotWithShape="1">
          <a:blip r:embed="rId3">
            <a:alphaModFix/>
          </a:blip>
          <a:srcRect b="0" l="0" r="0" t="0"/>
          <a:stretch/>
        </p:blipFill>
        <p:spPr>
          <a:xfrm>
            <a:off x="4868653" y="882912"/>
            <a:ext cx="3963647" cy="3955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 Science Lifecycle</a:t>
            </a:r>
            <a:endParaRPr/>
          </a:p>
        </p:txBody>
      </p:sp>
      <p:sp>
        <p:nvSpPr>
          <p:cNvPr id="172" name="Google Shape;172;p8"/>
          <p:cNvSpPr txBox="1"/>
          <p:nvPr>
            <p:ph idx="1" type="body"/>
          </p:nvPr>
        </p:nvSpPr>
        <p:spPr>
          <a:xfrm>
            <a:off x="311700" y="1152475"/>
            <a:ext cx="44889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RapidMiner membuat data science menarik dan mudah didekati dengan metodologi adopsi terstruktur untuk semua orang. </a:t>
            </a:r>
            <a:endParaRPr/>
          </a:p>
          <a:p>
            <a:pPr indent="-342900" lvl="0" marL="457200" rtl="0" algn="l">
              <a:lnSpc>
                <a:spcPct val="115000"/>
              </a:lnSpc>
              <a:spcBef>
                <a:spcPts val="0"/>
              </a:spcBef>
              <a:spcAft>
                <a:spcPts val="0"/>
              </a:spcAft>
              <a:buSzPts val="1800"/>
              <a:buChar char="●"/>
            </a:pPr>
            <a:r>
              <a:rPr lang="en-US"/>
              <a:t>Platform ini mempercepat seluruh life cycle – mulai dari data preparation hingga membuat model. </a:t>
            </a:r>
            <a:endParaRPr/>
          </a:p>
          <a:p>
            <a:pPr indent="-317500" lvl="1" marL="914400" rtl="0" algn="l">
              <a:lnSpc>
                <a:spcPct val="115000"/>
              </a:lnSpc>
              <a:spcBef>
                <a:spcPts val="0"/>
              </a:spcBef>
              <a:spcAft>
                <a:spcPts val="0"/>
              </a:spcAft>
              <a:buSzPts val="1400"/>
              <a:buChar char="○"/>
            </a:pPr>
            <a:r>
              <a:rPr lang="en-US"/>
              <a:t>Terintegrasi dengan sistem, data, dan bahasa yang ada, serta merampingkan kolaborasi lintas tim, disiplin ilmu, dan geografi.</a:t>
            </a:r>
            <a:endParaRPr/>
          </a:p>
        </p:txBody>
      </p:sp>
      <p:pic>
        <p:nvPicPr>
          <p:cNvPr id="173" name="Google Shape;173;p8"/>
          <p:cNvPicPr preferRelativeResize="0"/>
          <p:nvPr/>
        </p:nvPicPr>
        <p:blipFill rotWithShape="1">
          <a:blip r:embed="rId3">
            <a:alphaModFix/>
          </a:blip>
          <a:srcRect b="0" l="0" r="0" t="0"/>
          <a:stretch/>
        </p:blipFill>
        <p:spPr>
          <a:xfrm>
            <a:off x="5077663" y="1287780"/>
            <a:ext cx="3474834" cy="351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Sejarah Rapidminer	</a:t>
            </a:r>
            <a:endParaRPr/>
          </a:p>
        </p:txBody>
      </p:sp>
      <p:sp>
        <p:nvSpPr>
          <p:cNvPr id="179" name="Google Shape;179;p9"/>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US"/>
              <a:t>RapidMiner sebelumnya bernama YALE (Yet Another Learning Environment), dimana versi awalnya mulai dikembangkan pada tahun 2001 oleh RalfKlinkenberg, Ingo Mierswa, dan Simon Fischer di Artificial Intelligence Unit dari University of Dortmund. </a:t>
            </a:r>
            <a:endParaRPr/>
          </a:p>
          <a:p>
            <a:pPr indent="-342900" lvl="0" marL="457200" rtl="0" algn="l">
              <a:lnSpc>
                <a:spcPct val="115000"/>
              </a:lnSpc>
              <a:spcBef>
                <a:spcPts val="0"/>
              </a:spcBef>
              <a:spcAft>
                <a:spcPts val="0"/>
              </a:spcAft>
              <a:buSzPts val="1800"/>
              <a:buChar char="●"/>
            </a:pPr>
            <a:r>
              <a:rPr lang="en-US"/>
              <a:t>RapidMiner didistribusikan di bawah lisensi AGPL (GNU Affero General Public License) versi 3. </a:t>
            </a:r>
            <a:endParaRPr/>
          </a:p>
          <a:p>
            <a:pPr indent="0" lvl="0" marL="114300" rtl="0" algn="l">
              <a:lnSpc>
                <a:spcPct val="115000"/>
              </a:lnSpc>
              <a:spcBef>
                <a:spcPts val="0"/>
              </a:spcBef>
              <a:spcAft>
                <a:spcPts val="0"/>
              </a:spcAft>
              <a:buSzPts val="1800"/>
              <a:buNone/>
            </a:pPr>
            <a:r>
              <a:t/>
            </a:r>
            <a:endParaRPr/>
          </a:p>
        </p:txBody>
      </p:sp>
      <p:pic>
        <p:nvPicPr>
          <p:cNvPr descr="Databricks Named a Leader in 2021 Gartner Magic Quadrant for Data Science and Machine Learning Platforms" id="180" name="Google Shape;180;p9"/>
          <p:cNvPicPr preferRelativeResize="0"/>
          <p:nvPr/>
        </p:nvPicPr>
        <p:blipFill rotWithShape="1">
          <a:blip r:embed="rId3">
            <a:alphaModFix/>
          </a:blip>
          <a:srcRect b="0" l="0" r="0" t="0"/>
          <a:stretch/>
        </p:blipFill>
        <p:spPr>
          <a:xfrm>
            <a:off x="4861179" y="731375"/>
            <a:ext cx="3785616" cy="4206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