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5" r:id="rId3"/>
    <p:sldId id="286" r:id="rId4"/>
    <p:sldId id="287" r:id="rId5"/>
    <p:sldId id="290" r:id="rId6"/>
    <p:sldId id="288" r:id="rId7"/>
    <p:sldId id="314" r:id="rId8"/>
    <p:sldId id="305" r:id="rId9"/>
    <p:sldId id="306" r:id="rId10"/>
    <p:sldId id="303" r:id="rId11"/>
    <p:sldId id="315" r:id="rId12"/>
    <p:sldId id="298" r:id="rId13"/>
    <p:sldId id="289" r:id="rId14"/>
    <p:sldId id="311" r:id="rId15"/>
    <p:sldId id="322" r:id="rId16"/>
    <p:sldId id="323" r:id="rId17"/>
    <p:sldId id="321" r:id="rId18"/>
    <p:sldId id="316" r:id="rId19"/>
    <p:sldId id="317" r:id="rId20"/>
    <p:sldId id="318" r:id="rId21"/>
    <p:sldId id="319" r:id="rId22"/>
    <p:sldId id="320" r:id="rId23"/>
    <p:sldId id="312" r:id="rId24"/>
    <p:sldId id="309" r:id="rId25"/>
    <p:sldId id="30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DC4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73783" autoAdjust="0"/>
  </p:normalViewPr>
  <p:slideViewPr>
    <p:cSldViewPr snapToGrid="0" snapToObjects="1">
      <p:cViewPr>
        <p:scale>
          <a:sx n="77" d="100"/>
          <a:sy n="77" d="100"/>
        </p:scale>
        <p:origin x="-672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84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E4697-6267-5A42-85AE-77D27DB320F1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73160-09FE-9444-826A-3F0C15D8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1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9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different</a:t>
            </a:r>
            <a:r>
              <a:rPr lang="en-US" baseline="0" dirty="0" smtClean="0"/>
              <a:t> types of functions and methods at high level.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func_name</a:t>
            </a:r>
            <a:r>
              <a:rPr lang="en-US" baseline="0" dirty="0" smtClean="0"/>
              <a:t>(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e.g.   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(s)</a:t>
            </a:r>
          </a:p>
          <a:p>
            <a:r>
              <a:rPr lang="en-US" baseline="0" dirty="0" smtClean="0"/>
              <a:t>Function call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var.func_name</a:t>
            </a:r>
            <a:r>
              <a:rPr lang="en-US" baseline="0" dirty="0" smtClean="0"/>
              <a:t>()</a:t>
            </a:r>
          </a:p>
          <a:p>
            <a:r>
              <a:rPr lang="en-US" baseline="0" dirty="0" smtClean="0"/>
              <a:t>e.g.   </a:t>
            </a:r>
            <a:r>
              <a:rPr lang="en-US" baseline="0" dirty="0" err="1" smtClean="0"/>
              <a:t>s.lower</a:t>
            </a:r>
            <a:r>
              <a:rPr lang="en-US" baseline="0" dirty="0" smtClean="0"/>
              <a:t>()</a:t>
            </a:r>
          </a:p>
          <a:p>
            <a:r>
              <a:rPr lang="en-US" baseline="0" dirty="0" smtClean="0"/>
              <a:t>Method call (special kind of function that is "attached" to and object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5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Immutable,  means that you can’t modify an existing</a:t>
            </a:r>
            <a:r>
              <a:rPr lang="en-US" baseline="0" dirty="0" smtClean="0"/>
              <a:t> string.  You can only create a new one.</a:t>
            </a:r>
          </a:p>
          <a:p>
            <a:endParaRPr lang="en-US" baseline="0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str</a:t>
            </a:r>
            <a:r>
              <a:rPr lang="en-US" dirty="0" smtClean="0"/>
              <a:t>[2] = 'X'</a:t>
            </a:r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"&lt;pyshell#4&gt;", line 1, in &lt;module&gt;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</a:t>
            </a:r>
            <a:r>
              <a:rPr lang="en-US" dirty="0" smtClean="0"/>
              <a:t>[2] = 'X'</a:t>
            </a:r>
          </a:p>
          <a:p>
            <a:r>
              <a:rPr lang="en-US" dirty="0" err="1" smtClean="0"/>
              <a:t>TypeError</a:t>
            </a:r>
            <a:r>
              <a:rPr lang="en-US" dirty="0" smtClean="0"/>
              <a:t>: '</a:t>
            </a:r>
            <a:r>
              <a:rPr lang="en-US" dirty="0" err="1" smtClean="0"/>
              <a:t>str</a:t>
            </a:r>
            <a:r>
              <a:rPr lang="en-US" dirty="0" smtClean="0"/>
              <a:t>' object does not support item assignment</a:t>
            </a:r>
          </a:p>
          <a:p>
            <a:r>
              <a:rPr lang="en-US" dirty="0" smtClean="0"/>
              <a:t>&gt;&gt;&gt;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IN CONTEXT OF CONDITIONALS</a:t>
            </a:r>
          </a:p>
          <a:p>
            <a:endParaRPr lang="en-US" baseline="0" dirty="0" smtClean="0"/>
          </a:p>
          <a:p>
            <a:r>
              <a:rPr lang="en-US" dirty="0" smtClean="0"/>
              <a:t>Note that:</a:t>
            </a:r>
          </a:p>
          <a:p>
            <a:endParaRPr lang="en-US" dirty="0" smtClean="0"/>
          </a:p>
          <a:p>
            <a:r>
              <a:rPr lang="en-US" dirty="0" smtClean="0"/>
              <a:t>[‘’’, 0, and None] all return False,</a:t>
            </a:r>
            <a:r>
              <a:rPr lang="en-US" baseline="0" dirty="0" smtClean="0"/>
              <a:t>  [“&lt;any non empty string&gt;”, any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that is not 0] return TRUE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that None is a variable whose values is unallocated, i.e. it has not pointer to a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an example to illustrate the Also:</a:t>
            </a:r>
          </a:p>
          <a:p>
            <a:endParaRPr lang="en-US" baseline="0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test_str</a:t>
            </a:r>
            <a:r>
              <a:rPr lang="en-US" dirty="0" smtClean="0"/>
              <a:t>(s) :</a:t>
            </a:r>
          </a:p>
          <a:p>
            <a:r>
              <a:rPr lang="en-US" dirty="0" smtClean="0"/>
              <a:t>    if s:</a:t>
            </a:r>
          </a:p>
          <a:p>
            <a:r>
              <a:rPr lang="en-US" dirty="0" smtClean="0"/>
              <a:t>        print("it's a non-empty string")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print("it's empty!")</a:t>
            </a:r>
          </a:p>
          <a:p>
            <a:endParaRPr lang="en-US" dirty="0" smtClean="0"/>
          </a:p>
          <a:p>
            <a:r>
              <a:rPr lang="en-US" dirty="0" smtClean="0"/>
              <a:t>main():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test_str</a:t>
            </a:r>
            <a:r>
              <a:rPr lang="en-US" dirty="0" smtClean="0"/>
              <a:t>("Here is a string")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test_str</a:t>
            </a:r>
            <a:r>
              <a:rPr lang="en-US" dirty="0" smtClean="0"/>
              <a:t>("")</a:t>
            </a:r>
          </a:p>
          <a:p>
            <a:endParaRPr lang="en-US" dirty="0" smtClean="0"/>
          </a:p>
          <a:p>
            <a:r>
              <a:rPr lang="en-US" dirty="0" smtClean="0"/>
              <a:t>main()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43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6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type some</a:t>
            </a:r>
            <a:r>
              <a:rPr lang="en-US" baseline="0" dirty="0" smtClean="0"/>
              <a:t> basic arithmetic and store results in a variable.  Save and execute.  Now show that the declarations in your code can be referenced in the shell.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3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= 10</a:t>
            </a:r>
            <a:r>
              <a:rPr lang="en-US" baseline="0" dirty="0" smtClean="0"/>
              <a:t> creates a variable x that references the value 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= Is not the mathematical equivalent of the equals 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10 = x is illegal.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LHS must be a variable.  (Or something to which a value may be assigned)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x = x + 1 does not make sense as a mathematical equations.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programming, it increments the value references by X by 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x = 10</a:t>
            </a:r>
          </a:p>
          <a:p>
            <a:r>
              <a:rPr lang="en-US" baseline="0" dirty="0" smtClean="0"/>
              <a:t>print(X)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6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many</a:t>
            </a:r>
            <a:r>
              <a:rPr lang="en-US" baseline="0" dirty="0" smtClean="0"/>
              <a:t> languages (C, Java) </a:t>
            </a:r>
            <a:r>
              <a:rPr lang="en-US" dirty="0" smtClean="0"/>
              <a:t>Data types</a:t>
            </a:r>
            <a:r>
              <a:rPr lang="en-US" baseline="0" dirty="0" smtClean="0"/>
              <a:t> constrain what values a variable can hold (not for Python)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types constrain what operations that can be performed on an variable/object.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x = 10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say x is an integer.  10 is also an integer.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10 is an integer literal</a:t>
            </a:r>
          </a:p>
          <a:p>
            <a:r>
              <a:rPr lang="en-US" baseline="0" dirty="0" smtClean="0"/>
              <a:t>“Hello” is a string literal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dynamic type checking </a:t>
            </a:r>
            <a:r>
              <a:rPr lang="en-US" dirty="0" err="1" smtClean="0"/>
              <a:t>vs</a:t>
            </a:r>
            <a:r>
              <a:rPr lang="en-US" dirty="0" smtClean="0"/>
              <a:t> static</a:t>
            </a:r>
            <a:r>
              <a:rPr lang="en-US" baseline="0" dirty="0" smtClean="0"/>
              <a:t> type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now, just remember</a:t>
            </a:r>
            <a:r>
              <a:rPr lang="en-US" baseline="0" dirty="0" smtClean="0"/>
              <a:t>….. strings are actually a built-in class in Python.  Think of the methods as the functions that apply only to string objects (such as upper, and lower), functions apply to different types such as 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() and 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().  Len() is available for multiple types, such as lists.  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() conversion is for any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F73160-09FE-9444-826A-3F0C15D84A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33050" y="1479225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3339821"/>
            <a:ext cx="6480048" cy="736955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9/10/16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b="1" kern="1200" cap="none" spc="0">
          <a:ln w="12700">
            <a:solidFill>
              <a:srgbClr val="DC4D04"/>
            </a:solidFill>
            <a:prstDash val="solid"/>
          </a:ln>
          <a:solidFill>
            <a:srgbClr val="FF6600"/>
          </a:solidFill>
          <a:effectLst>
            <a:outerShdw blurRad="41275" dist="20320" dir="18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ROP Programming/Coding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3050" y="3153680"/>
            <a:ext cx="6480048" cy="1253569"/>
          </a:xfrm>
        </p:spPr>
        <p:txBody>
          <a:bodyPr>
            <a:normAutofit/>
          </a:bodyPr>
          <a:lstStyle/>
          <a:p>
            <a:r>
              <a:rPr lang="en-US" dirty="0" smtClean="0"/>
              <a:t>Ms. Nies</a:t>
            </a:r>
          </a:p>
          <a:p>
            <a:r>
              <a:rPr lang="en-US" dirty="0" smtClean="0"/>
              <a:t>Mon &amp; Wed  4</a:t>
            </a:r>
            <a:r>
              <a:rPr lang="en-US" dirty="0" smtClean="0"/>
              <a:t>:00 </a:t>
            </a:r>
            <a:r>
              <a:rPr lang="en-US" dirty="0" smtClean="0"/>
              <a:t>– </a:t>
            </a:r>
            <a:r>
              <a:rPr lang="en-US" dirty="0" smtClean="0"/>
              <a:t>6:</a:t>
            </a:r>
            <a:r>
              <a:rPr lang="en-US" dirty="0"/>
              <a:t>3</a:t>
            </a:r>
            <a:r>
              <a:rPr lang="en-US" dirty="0" smtClean="0"/>
              <a:t>0 </a:t>
            </a:r>
            <a:r>
              <a:rPr lang="en-US" dirty="0" smtClean="0"/>
              <a:t>P.M.</a:t>
            </a:r>
          </a:p>
          <a:p>
            <a:r>
              <a:rPr lang="en-US" dirty="0" smtClean="0"/>
              <a:t>LBHS Rm. 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0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641477" cy="4525963"/>
          </a:xfrm>
        </p:spPr>
        <p:txBody>
          <a:bodyPr/>
          <a:lstStyle/>
          <a:p>
            <a:r>
              <a:rPr lang="en-US" dirty="0" smtClean="0"/>
              <a:t>Every variable has an implicit type, based on the the </a:t>
            </a:r>
            <a:r>
              <a:rPr lang="en-US" dirty="0" smtClean="0"/>
              <a:t>value that it references.</a:t>
            </a:r>
            <a:endParaRPr lang="en-US" dirty="0" smtClean="0"/>
          </a:p>
          <a:p>
            <a:r>
              <a:rPr lang="en-US" dirty="0" smtClean="0"/>
              <a:t>i.e.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= 10  </a:t>
            </a:r>
            <a:r>
              <a:rPr lang="en-US" dirty="0"/>
              <a:t>– </a:t>
            </a:r>
            <a:r>
              <a:rPr lang="en-US" dirty="0" smtClean="0"/>
              <a:t>  x is an integer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= “hello” – now x is a string</a:t>
            </a:r>
            <a:endParaRPr lang="en-US" dirty="0"/>
          </a:p>
          <a:p>
            <a:r>
              <a:rPr lang="en-US" dirty="0" smtClean="0"/>
              <a:t>The type of a variable determines </a:t>
            </a:r>
            <a:endParaRPr lang="en-US" dirty="0" smtClean="0"/>
          </a:p>
          <a:p>
            <a:pPr lvl="1"/>
            <a:r>
              <a:rPr lang="en-US" dirty="0" smtClean="0"/>
              <a:t>how much memory is allocated</a:t>
            </a:r>
          </a:p>
          <a:p>
            <a:pPr lvl="1"/>
            <a:r>
              <a:rPr lang="en-US" dirty="0" smtClean="0"/>
              <a:t>which </a:t>
            </a:r>
            <a:r>
              <a:rPr lang="en-US" dirty="0" smtClean="0"/>
              <a:t>operations can be performed on </a:t>
            </a:r>
            <a:r>
              <a:rPr lang="en-US" dirty="0" smtClean="0"/>
              <a:t>it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01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dirty="0" smtClean="0"/>
              <a:t>The values that can be computed by a programming language are grouped into various kinds, called types.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All programming languages support basic data types for</a:t>
            </a:r>
          </a:p>
          <a:p>
            <a:r>
              <a:rPr lang="en-US" dirty="0" smtClean="0"/>
              <a:t>numbers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5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Built-in </a:t>
            </a:r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Integer : i.e.  10</a:t>
            </a:r>
          </a:p>
          <a:p>
            <a:r>
              <a:rPr lang="en-US" sz="3600" dirty="0" smtClean="0"/>
              <a:t>Float: i.e. 10.0</a:t>
            </a:r>
          </a:p>
          <a:p>
            <a:r>
              <a:rPr lang="en-US" sz="3600" dirty="0" smtClean="0"/>
              <a:t>String: i.e. “Hello, World!”</a:t>
            </a:r>
          </a:p>
          <a:p>
            <a:r>
              <a:rPr lang="en-US" sz="3600" dirty="0" smtClean="0"/>
              <a:t>Boolean</a:t>
            </a:r>
            <a:r>
              <a:rPr lang="en-US" sz="3600" dirty="0" smtClean="0"/>
              <a:t>: </a:t>
            </a:r>
            <a:r>
              <a:rPr lang="en-US" sz="3600" dirty="0" smtClean="0"/>
              <a:t>True/</a:t>
            </a:r>
            <a:r>
              <a:rPr lang="en-US" sz="3600" dirty="0" smtClean="0"/>
              <a:t>False</a:t>
            </a:r>
          </a:p>
          <a:p>
            <a:endParaRPr lang="en-US" sz="3600" dirty="0"/>
          </a:p>
          <a:p>
            <a:pPr marL="36576" indent="0">
              <a:buNone/>
            </a:pPr>
            <a:r>
              <a:rPr lang="en-US" sz="2600" dirty="0" smtClean="0"/>
              <a:t>e.g.  x = 10</a:t>
            </a:r>
          </a:p>
          <a:p>
            <a:pPr marL="36576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we say, x is an integer</a:t>
            </a:r>
          </a:p>
          <a:p>
            <a:pPr marL="36576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10 is also an integer, an integer </a:t>
            </a:r>
            <a:r>
              <a:rPr lang="en-US" sz="2400" b="1" i="1" dirty="0" smtClean="0"/>
              <a:t>literal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053005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9799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Try typing this into your Python shell:</a:t>
            </a:r>
          </a:p>
          <a:p>
            <a:pPr marL="36576" indent="0">
              <a:buNone/>
            </a:pPr>
            <a:r>
              <a:rPr lang="en-US" sz="2600" dirty="0" smtClean="0"/>
              <a:t>&gt;&gt;&gt;</a:t>
            </a:r>
            <a:r>
              <a:rPr lang="en-US" sz="2600" dirty="0" err="1" smtClean="0"/>
              <a:t>i</a:t>
            </a:r>
            <a:r>
              <a:rPr lang="en-US" sz="2600" dirty="0" smtClean="0"/>
              <a:t> = 10</a:t>
            </a:r>
          </a:p>
          <a:p>
            <a:pPr marL="36576" indent="0">
              <a:buNone/>
            </a:pPr>
            <a:r>
              <a:rPr lang="en-US" sz="2600" dirty="0" smtClean="0"/>
              <a:t>&gt;&gt;&gt;print(</a:t>
            </a:r>
            <a:r>
              <a:rPr lang="en-US" sz="2600" dirty="0" err="1" smtClean="0"/>
              <a:t>i</a:t>
            </a:r>
            <a:r>
              <a:rPr lang="en-US" sz="2600" dirty="0" smtClean="0"/>
              <a:t>)</a:t>
            </a:r>
          </a:p>
          <a:p>
            <a:pPr marL="36576" indent="0">
              <a:buNone/>
            </a:pPr>
            <a:r>
              <a:rPr lang="en-US" sz="2600" dirty="0" smtClean="0"/>
              <a:t>&gt;&gt;&gt;</a:t>
            </a:r>
            <a:r>
              <a:rPr lang="en-US" sz="2600" dirty="0" err="1" smtClean="0"/>
              <a:t>i</a:t>
            </a:r>
            <a:r>
              <a:rPr lang="en-US" sz="2600" dirty="0" smtClean="0"/>
              <a:t> = </a:t>
            </a:r>
            <a:r>
              <a:rPr lang="en-US" sz="2600" dirty="0" err="1" smtClean="0"/>
              <a:t>i</a:t>
            </a:r>
            <a:r>
              <a:rPr lang="en-US" sz="2600" dirty="0" smtClean="0"/>
              <a:t> + 1</a:t>
            </a:r>
          </a:p>
          <a:p>
            <a:pPr marL="36576" indent="0">
              <a:buNone/>
            </a:pPr>
            <a:r>
              <a:rPr lang="en-US" sz="2600" dirty="0" smtClean="0"/>
              <a:t>&gt;&gt;&gt;print(</a:t>
            </a:r>
            <a:r>
              <a:rPr lang="en-US" sz="2600" dirty="0" err="1" smtClean="0"/>
              <a:t>i</a:t>
            </a:r>
            <a:r>
              <a:rPr lang="en-US" sz="2600" dirty="0" smtClean="0"/>
              <a:t>)</a:t>
            </a:r>
          </a:p>
          <a:p>
            <a:pPr marL="36576" indent="0">
              <a:buNone/>
            </a:pPr>
            <a:r>
              <a:rPr lang="en-US" sz="2600" dirty="0" smtClean="0"/>
              <a:t>&gt;&gt;&gt;</a:t>
            </a:r>
            <a:r>
              <a:rPr lang="en-US" sz="2600" dirty="0" err="1" smtClean="0"/>
              <a:t>i</a:t>
            </a:r>
            <a:r>
              <a:rPr lang="en-US" sz="2600" dirty="0" smtClean="0"/>
              <a:t> = “Hello”</a:t>
            </a:r>
          </a:p>
          <a:p>
            <a:pPr marL="36576" indent="0">
              <a:buNone/>
            </a:pPr>
            <a:r>
              <a:rPr lang="en-US" sz="2600" dirty="0" smtClean="0"/>
              <a:t>&gt;&gt;&gt;print(</a:t>
            </a:r>
            <a:r>
              <a:rPr lang="en-US" sz="2600" dirty="0" err="1" smtClean="0"/>
              <a:t>i</a:t>
            </a:r>
            <a:r>
              <a:rPr lang="en-US" sz="2600" dirty="0" smtClean="0"/>
              <a:t>)</a:t>
            </a:r>
          </a:p>
          <a:p>
            <a:pPr marL="36576" indent="0">
              <a:buNone/>
            </a:pPr>
            <a:r>
              <a:rPr lang="en-US" sz="2600" dirty="0" smtClean="0"/>
              <a:t>&gt;&gt;&gt;</a:t>
            </a:r>
            <a:r>
              <a:rPr lang="en-US" sz="2600" dirty="0" err="1" smtClean="0"/>
              <a:t>i</a:t>
            </a:r>
            <a:r>
              <a:rPr lang="en-US" sz="2600" dirty="0" smtClean="0"/>
              <a:t> = </a:t>
            </a:r>
            <a:r>
              <a:rPr lang="en-US" sz="2600" dirty="0" err="1" smtClean="0"/>
              <a:t>i</a:t>
            </a:r>
            <a:r>
              <a:rPr lang="en-US" sz="2600" dirty="0" smtClean="0"/>
              <a:t> + 1                      </a:t>
            </a:r>
            <a:r>
              <a:rPr lang="en-US" sz="2600" dirty="0" smtClean="0">
                <a:solidFill>
                  <a:srgbClr val="FF0000"/>
                </a:solidFill>
              </a:rPr>
              <a:t>*** What happens here?</a:t>
            </a:r>
          </a:p>
          <a:p>
            <a:pPr marL="36576" indent="0">
              <a:buNone/>
            </a:pPr>
            <a:r>
              <a:rPr lang="en-US" sz="2600" dirty="0" smtClean="0"/>
              <a:t>&gt;&gt;&gt;</a:t>
            </a:r>
            <a:r>
              <a:rPr lang="en-US" sz="2600" dirty="0" err="1" smtClean="0"/>
              <a:t>i</a:t>
            </a:r>
            <a:r>
              <a:rPr lang="en-US" sz="2600" dirty="0" smtClean="0"/>
              <a:t> = </a:t>
            </a:r>
            <a:r>
              <a:rPr lang="en-US" sz="2600" dirty="0" err="1" smtClean="0"/>
              <a:t>i</a:t>
            </a:r>
            <a:r>
              <a:rPr lang="en-US" sz="2600" dirty="0" smtClean="0"/>
              <a:t> + “ Chucky”</a:t>
            </a:r>
          </a:p>
          <a:p>
            <a:pPr marL="36576" indent="0">
              <a:buNone/>
            </a:pPr>
            <a:r>
              <a:rPr lang="en-US" sz="2600" dirty="0" smtClean="0"/>
              <a:t>&gt;&gt;&gt;print(</a:t>
            </a:r>
            <a:r>
              <a:rPr lang="en-US" sz="2600" dirty="0" err="1" smtClean="0"/>
              <a:t>i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6499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297767"/>
              </p:ext>
            </p:extLst>
          </p:nvPr>
        </p:nvGraphicFramePr>
        <p:xfrm>
          <a:off x="1265396" y="1550715"/>
          <a:ext cx="6602339" cy="4754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42684"/>
                <a:gridCol w="3859655"/>
              </a:tblGrid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 Float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x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 of x an y</a:t>
                      </a:r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x -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</a:t>
                      </a:r>
                      <a:r>
                        <a:rPr lang="en-US" baseline="0" dirty="0" smtClean="0"/>
                        <a:t> of x and y</a:t>
                      </a:r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x *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of x and y</a:t>
                      </a:r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quotient of x and y</a:t>
                      </a:r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x //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floored quotient of x and y</a:t>
                      </a:r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x %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 of x and y</a:t>
                      </a:r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negated</a:t>
                      </a:r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+x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unchanged</a:t>
                      </a:r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abs(x)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 value of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converted</a:t>
                      </a:r>
                      <a:r>
                        <a:rPr lang="en-US" baseline="0" dirty="0" smtClean="0"/>
                        <a:t> to integer</a:t>
                      </a:r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float(x)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converted</a:t>
                      </a:r>
                      <a:r>
                        <a:rPr lang="en-US" baseline="0" dirty="0" smtClean="0"/>
                        <a:t> o floating point</a:t>
                      </a:r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x **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to the power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54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789925" cy="4525963"/>
          </a:xfrm>
        </p:spPr>
        <p:txBody>
          <a:bodyPr/>
          <a:lstStyle/>
          <a:p>
            <a:r>
              <a:rPr lang="en-US" dirty="0"/>
              <a:t>A function is a block of organized, reusable code that is used to perform a </a:t>
            </a:r>
            <a:r>
              <a:rPr lang="en-US" dirty="0" smtClean="0"/>
              <a:t>single repeatable task.</a:t>
            </a:r>
          </a:p>
          <a:p>
            <a:r>
              <a:rPr lang="en-US" dirty="0" smtClean="0"/>
              <a:t>Function calls</a:t>
            </a:r>
          </a:p>
          <a:p>
            <a:pPr lvl="1"/>
            <a:r>
              <a:rPr lang="en-US" dirty="0" smtClean="0"/>
              <a:t>abs(x)</a:t>
            </a:r>
          </a:p>
          <a:p>
            <a:pPr lvl="1"/>
            <a:r>
              <a:rPr lang="en-US" dirty="0" smtClean="0"/>
              <a:t>print(value)</a:t>
            </a:r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 smtClean="0"/>
              <a:t>&lt;function name&gt;(&lt;argument&gt;)</a:t>
            </a:r>
          </a:p>
          <a:p>
            <a:pPr marL="448056" lvl="1" indent="0">
              <a:buNone/>
            </a:pPr>
            <a:r>
              <a:rPr lang="en-US" dirty="0" smtClean="0"/>
              <a:t>&lt;function name&gt;(&lt;</a:t>
            </a:r>
            <a:r>
              <a:rPr lang="en-US" dirty="0" err="1" smtClean="0"/>
              <a:t>arg</a:t>
            </a:r>
            <a:r>
              <a:rPr lang="en-US" dirty="0" smtClean="0"/>
              <a:t>&gt;, &lt;</a:t>
            </a:r>
            <a:r>
              <a:rPr lang="en-US" dirty="0" err="1" smtClean="0"/>
              <a:t>arg</a:t>
            </a:r>
            <a:r>
              <a:rPr lang="en-US" dirty="0" smtClean="0"/>
              <a:t>&gt;…)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8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calls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789925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Python we can create new types using classes.  A class is an "object-oriented" construct.  (we'll cover classes later….)</a:t>
            </a:r>
          </a:p>
          <a:p>
            <a:r>
              <a:rPr lang="en-US" dirty="0" smtClean="0"/>
              <a:t>A class defines a new type including the functions/operations available on "objects" of that type.  These special functions are called "methods".   Methods are "attached" to objects and called using this format: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obj</a:t>
            </a:r>
            <a:r>
              <a:rPr lang="en-US" dirty="0" smtClean="0"/>
              <a:t>&gt;.&lt;</a:t>
            </a:r>
            <a:r>
              <a:rPr lang="en-US" dirty="0" err="1" smtClean="0"/>
              <a:t>method_name</a:t>
            </a:r>
            <a:r>
              <a:rPr lang="en-US" dirty="0" smtClean="0"/>
              <a:t>&gt;(&lt;</a:t>
            </a:r>
            <a:r>
              <a:rPr lang="en-US" dirty="0" err="1" smtClean="0"/>
              <a:t>args</a:t>
            </a:r>
            <a:r>
              <a:rPr lang="en-US" dirty="0" smtClean="0"/>
              <a:t>&gt;)</a:t>
            </a:r>
          </a:p>
          <a:p>
            <a:pPr marL="36576" indent="0">
              <a:buNone/>
            </a:pPr>
            <a:r>
              <a:rPr lang="en-US" dirty="0"/>
              <a:t>	</a:t>
            </a:r>
            <a:r>
              <a:rPr lang="en-US" dirty="0" smtClean="0"/>
              <a:t>e.g.  </a:t>
            </a:r>
            <a:r>
              <a:rPr lang="en-US" dirty="0" err="1" smtClean="0"/>
              <a:t>str.upper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564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expressions are evaluated like mathematical expressions.</a:t>
            </a:r>
          </a:p>
          <a:p>
            <a:pPr lvl="1"/>
            <a:r>
              <a:rPr lang="en-US" dirty="0" smtClean="0"/>
              <a:t>Operator precedence</a:t>
            </a:r>
          </a:p>
          <a:p>
            <a:pPr lvl="2"/>
            <a:r>
              <a:rPr lang="en-US" dirty="0" smtClean="0"/>
              <a:t>1+10*3       		</a:t>
            </a:r>
            <a:r>
              <a:rPr lang="en-US" dirty="0" err="1" smtClean="0"/>
              <a:t>evals</a:t>
            </a:r>
            <a:r>
              <a:rPr lang="en-US" dirty="0" smtClean="0"/>
              <a:t> to 31</a:t>
            </a:r>
          </a:p>
          <a:p>
            <a:pPr lvl="1"/>
            <a:r>
              <a:rPr lang="en-US" dirty="0" smtClean="0"/>
              <a:t>Parenthesis</a:t>
            </a:r>
          </a:p>
          <a:p>
            <a:pPr lvl="2"/>
            <a:r>
              <a:rPr lang="en-US" dirty="0" smtClean="0"/>
              <a:t>(1+10)*3 		</a:t>
            </a:r>
            <a:r>
              <a:rPr lang="en-US" dirty="0" err="1" smtClean="0"/>
              <a:t>evals</a:t>
            </a:r>
            <a:r>
              <a:rPr lang="en-US" dirty="0" smtClean="0"/>
              <a:t> to 33</a:t>
            </a:r>
          </a:p>
          <a:p>
            <a:pPr lvl="1"/>
            <a:r>
              <a:rPr lang="en-US" dirty="0" smtClean="0"/>
              <a:t>Functions/Nested </a:t>
            </a:r>
            <a:r>
              <a:rPr lang="en-US" dirty="0" err="1" smtClean="0"/>
              <a:t>Fucntions</a:t>
            </a:r>
            <a:endParaRPr lang="en-US" dirty="0" smtClean="0"/>
          </a:p>
          <a:p>
            <a:pPr lvl="2"/>
            <a:r>
              <a:rPr lang="en-US" dirty="0" smtClean="0"/>
              <a:t>abs(-2)		</a:t>
            </a:r>
            <a:r>
              <a:rPr lang="en-US" dirty="0" err="1" smtClean="0"/>
              <a:t>evals</a:t>
            </a:r>
            <a:r>
              <a:rPr lang="en-US" dirty="0" smtClean="0"/>
              <a:t> to 2</a:t>
            </a:r>
          </a:p>
          <a:p>
            <a:pPr lvl="2"/>
            <a:r>
              <a:rPr lang="en-US" dirty="0" smtClean="0"/>
              <a:t>abs(-2*10)		</a:t>
            </a:r>
            <a:r>
              <a:rPr lang="en-US" dirty="0" err="1" smtClean="0"/>
              <a:t>evals</a:t>
            </a:r>
            <a:r>
              <a:rPr lang="en-US" dirty="0" smtClean="0"/>
              <a:t> to -20</a:t>
            </a:r>
          </a:p>
          <a:p>
            <a:pPr lvl="2"/>
            <a:r>
              <a:rPr lang="en-US" dirty="0" smtClean="0"/>
              <a:t>abs(-2*</a:t>
            </a:r>
            <a:r>
              <a:rPr lang="en-US" dirty="0" err="1" smtClean="0"/>
              <a:t>int</a:t>
            </a:r>
            <a:r>
              <a:rPr lang="en-US" dirty="0" smtClean="0"/>
              <a:t>("10"))	</a:t>
            </a:r>
            <a:r>
              <a:rPr lang="en-US" dirty="0" err="1" smtClean="0"/>
              <a:t>evals</a:t>
            </a:r>
            <a:r>
              <a:rPr lang="en-US" dirty="0" smtClean="0"/>
              <a:t> to -20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8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dirty="0" smtClean="0"/>
              <a:t>A string literal begins and ends in single or double quotes.  Beginning and ending quotes must match.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e.g.</a:t>
            </a:r>
          </a:p>
          <a:p>
            <a:pPr marL="36576" indent="0">
              <a:buNone/>
            </a:pPr>
            <a:r>
              <a:rPr lang="en-US" dirty="0" smtClean="0"/>
              <a:t>	str1 </a:t>
            </a:r>
            <a:r>
              <a:rPr lang="en-US" dirty="0"/>
              <a:t>= “This is a string.”</a:t>
            </a:r>
          </a:p>
          <a:p>
            <a:pPr marL="36576" indent="0">
              <a:buNone/>
            </a:pPr>
            <a:r>
              <a:rPr lang="en-US" dirty="0" smtClean="0"/>
              <a:t>	str2 </a:t>
            </a:r>
            <a:r>
              <a:rPr lang="en-US" dirty="0"/>
              <a:t>= ‘This is also a string.’</a:t>
            </a:r>
          </a:p>
          <a:p>
            <a:pPr marL="36576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pi_str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str</a:t>
            </a:r>
            <a:r>
              <a:rPr lang="en-US" dirty="0"/>
              <a:t>(3.14159)</a:t>
            </a:r>
          </a:p>
          <a:p>
            <a:pPr marL="36576" indent="0">
              <a:buNone/>
            </a:pPr>
            <a:r>
              <a:rPr lang="en-US" dirty="0" smtClean="0"/>
              <a:t>	answer = input(“Give me a response: ”)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17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sz="3600" b="1" dirty="0" smtClean="0"/>
              <a:t>Escape characters</a:t>
            </a:r>
          </a:p>
          <a:p>
            <a:pPr marL="36576" indent="0">
              <a:buNone/>
            </a:pPr>
            <a:endParaRPr lang="en-US" sz="3200" b="1" dirty="0" smtClean="0"/>
          </a:p>
          <a:p>
            <a:pPr marL="36576" indent="0">
              <a:buNone/>
            </a:pPr>
            <a:r>
              <a:rPr lang="en-US" sz="3200" dirty="0" smtClean="0"/>
              <a:t>‘This </a:t>
            </a:r>
            <a:r>
              <a:rPr lang="en-US" sz="3200" dirty="0" err="1" smtClean="0"/>
              <a:t>isn</a:t>
            </a:r>
            <a:r>
              <a:rPr lang="en-US" sz="3200" dirty="0" smtClean="0"/>
              <a:t>\’t the end of my string!’</a:t>
            </a:r>
          </a:p>
          <a:p>
            <a:pPr marL="36576" indent="0">
              <a:buNone/>
            </a:pPr>
            <a:r>
              <a:rPr lang="en-US" sz="3200" dirty="0" smtClean="0"/>
              <a:t>“This isn’t the end of my string!”</a:t>
            </a:r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r>
              <a:rPr lang="en-US" sz="3200" dirty="0" smtClean="0"/>
              <a:t>“Monty said, \</a:t>
            </a:r>
            <a:r>
              <a:rPr lang="en-US" sz="3200" dirty="0"/>
              <a:t>“</a:t>
            </a:r>
            <a:r>
              <a:rPr lang="en-US" sz="3200" dirty="0" smtClean="0"/>
              <a:t>Hello, there!\””</a:t>
            </a:r>
          </a:p>
          <a:p>
            <a:pPr marL="36576" indent="0">
              <a:buNone/>
            </a:pPr>
            <a:r>
              <a:rPr lang="en-US" sz="3200" dirty="0" smtClean="0"/>
              <a:t>‘Monty said, “Hello, there!” ’</a:t>
            </a:r>
            <a:endParaRPr lang="en-US" sz="3200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0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IDLE stands for :</a:t>
            </a:r>
          </a:p>
          <a:p>
            <a:pPr marL="36576" indent="0" algn="ctr">
              <a:buNone/>
            </a:pPr>
            <a:r>
              <a:rPr lang="en-US" b="1" dirty="0" smtClean="0"/>
              <a:t>I</a:t>
            </a:r>
            <a:r>
              <a:rPr lang="en-US" dirty="0" smtClean="0"/>
              <a:t>ntegrated </a:t>
            </a:r>
            <a:r>
              <a:rPr lang="en-US" b="1" dirty="0" err="1" smtClean="0"/>
              <a:t>D</a:t>
            </a:r>
            <a:r>
              <a:rPr lang="en-US" dirty="0" err="1" smtClean="0"/>
              <a:t>eve</a:t>
            </a:r>
            <a:r>
              <a:rPr lang="en-US" b="1" dirty="0" err="1" smtClean="0"/>
              <a:t>L</a:t>
            </a:r>
            <a:r>
              <a:rPr lang="en-US" dirty="0" err="1" smtClean="0"/>
              <a:t>opment</a:t>
            </a:r>
            <a:r>
              <a:rPr lang="en-US" dirty="0" smtClean="0"/>
              <a:t> </a:t>
            </a:r>
            <a:r>
              <a:rPr lang="en-US" b="1" dirty="0" smtClean="0"/>
              <a:t>E</a:t>
            </a:r>
            <a:r>
              <a:rPr lang="en-US" dirty="0" smtClean="0"/>
              <a:t>nvironment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/>
              <a:t>It has a Python </a:t>
            </a:r>
            <a:r>
              <a:rPr lang="en-US" b="1" i="1" dirty="0"/>
              <a:t>shell</a:t>
            </a:r>
            <a:r>
              <a:rPr lang="en-US" dirty="0"/>
              <a:t> window, which gives you access to the Python interactive mode</a:t>
            </a:r>
            <a:r>
              <a:rPr lang="en-US" dirty="0" smtClean="0"/>
              <a:t>.</a:t>
            </a:r>
          </a:p>
          <a:p>
            <a:pPr marL="36576" indent="0">
              <a:buNone/>
            </a:pPr>
            <a:r>
              <a:rPr lang="en-US" dirty="0" smtClean="0"/>
              <a:t>It </a:t>
            </a:r>
            <a:r>
              <a:rPr lang="en-US" dirty="0"/>
              <a:t>also has a file </a:t>
            </a:r>
            <a:r>
              <a:rPr lang="en-US" b="1" i="1" dirty="0"/>
              <a:t>editor</a:t>
            </a:r>
            <a:r>
              <a:rPr lang="en-US" dirty="0"/>
              <a:t> that lets you create and edit </a:t>
            </a:r>
            <a:r>
              <a:rPr lang="en-US" dirty="0" smtClean="0"/>
              <a:t>Python </a:t>
            </a:r>
            <a:r>
              <a:rPr lang="en-US" dirty="0"/>
              <a:t>source files.</a:t>
            </a:r>
          </a:p>
        </p:txBody>
      </p:sp>
    </p:spTree>
    <p:extLst>
      <p:ext uri="{BB962C8B-B14F-4D97-AF65-F5344CB8AC3E}">
        <p14:creationId xmlns:p14="http://schemas.microsoft.com/office/powerpoint/2010/main" val="2147835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US" sz="3600" b="1" dirty="0" smtClean="0"/>
              <a:t>newline/return characters</a:t>
            </a:r>
            <a:endParaRPr lang="en-US" sz="3600" b="1" dirty="0" smtClean="0"/>
          </a:p>
          <a:p>
            <a:pPr marL="36576" indent="0">
              <a:buNone/>
            </a:pPr>
            <a:endParaRPr lang="en-US" sz="3200" b="1" dirty="0" smtClean="0"/>
          </a:p>
          <a:p>
            <a:pPr marL="36576" indent="0">
              <a:buNone/>
            </a:pPr>
            <a:r>
              <a:rPr lang="en-US" sz="3200" dirty="0" smtClean="0"/>
              <a:t>&gt;&gt;&gt;print("</a:t>
            </a:r>
            <a:r>
              <a:rPr lang="en-US" sz="3200" dirty="0" err="1" smtClean="0"/>
              <a:t>ab</a:t>
            </a:r>
            <a:r>
              <a:rPr lang="en-US" sz="3200" dirty="0" smtClean="0"/>
              <a:t>")</a:t>
            </a:r>
          </a:p>
          <a:p>
            <a:pPr marL="36576" indent="0">
              <a:buNone/>
            </a:pPr>
            <a:r>
              <a:rPr lang="en-US" sz="3200" dirty="0" err="1" smtClean="0"/>
              <a:t>ab</a:t>
            </a: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r>
              <a:rPr lang="en-US" sz="3200" dirty="0"/>
              <a:t>&gt;&gt;&gt;print("</a:t>
            </a:r>
            <a:r>
              <a:rPr lang="en-US" sz="3200" dirty="0" smtClean="0"/>
              <a:t>a\</a:t>
            </a:r>
            <a:r>
              <a:rPr lang="en-US" sz="3200" dirty="0" err="1" smtClean="0"/>
              <a:t>nb</a:t>
            </a:r>
            <a:r>
              <a:rPr lang="en-US" sz="3200" dirty="0"/>
              <a:t>")</a:t>
            </a:r>
          </a:p>
          <a:p>
            <a:pPr marL="36576" indent="0">
              <a:buNone/>
            </a:pPr>
            <a:r>
              <a:rPr lang="en-US" sz="3200" dirty="0" smtClean="0"/>
              <a:t>a</a:t>
            </a:r>
          </a:p>
          <a:p>
            <a:pPr marL="36576" indent="0">
              <a:buNone/>
            </a:pPr>
            <a:r>
              <a:rPr lang="en-US" sz="3200" dirty="0" smtClean="0"/>
              <a:t>b</a:t>
            </a:r>
            <a:endParaRPr lang="en-US" sz="3200" dirty="0"/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1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600" b="1" i="1" dirty="0" smtClean="0"/>
              <a:t>Concatenation:</a:t>
            </a:r>
          </a:p>
          <a:p>
            <a:pPr marL="36576" indent="0">
              <a:buNone/>
            </a:pPr>
            <a:r>
              <a:rPr lang="en-US" sz="2800" dirty="0"/>
              <a:t>n</a:t>
            </a:r>
            <a:r>
              <a:rPr lang="en-US" sz="2800" dirty="0" smtClean="0"/>
              <a:t>ame = “Monty”</a:t>
            </a:r>
          </a:p>
          <a:p>
            <a:pPr marL="36576" indent="0">
              <a:buNone/>
            </a:pPr>
            <a:r>
              <a:rPr lang="en-US" sz="2800" dirty="0" err="1"/>
              <a:t>f</a:t>
            </a:r>
            <a:r>
              <a:rPr lang="en-US" sz="2800" dirty="0" err="1" smtClean="0"/>
              <a:t>ullname</a:t>
            </a:r>
            <a:r>
              <a:rPr lang="en-US" sz="2800" dirty="0" smtClean="0"/>
              <a:t> = (name + “ Python”)</a:t>
            </a:r>
          </a:p>
          <a:p>
            <a:pPr marL="36576" indent="0">
              <a:buNone/>
            </a:pPr>
            <a:endParaRPr lang="en-US" sz="2800" dirty="0"/>
          </a:p>
          <a:p>
            <a:pPr marL="36576" indent="0">
              <a:buNone/>
            </a:pPr>
            <a:r>
              <a:rPr lang="en-US" sz="2600" b="1" i="1" dirty="0" smtClean="0"/>
              <a:t>String functions:</a:t>
            </a:r>
            <a:endParaRPr lang="en-US" sz="2600" b="1" i="1" dirty="0"/>
          </a:p>
          <a:p>
            <a:pPr marL="36576" indent="0">
              <a:buNone/>
            </a:pPr>
            <a:r>
              <a:rPr lang="en-US" sz="2800" dirty="0" err="1"/>
              <a:t>l</a:t>
            </a:r>
            <a:r>
              <a:rPr lang="en-US" sz="2800" dirty="0" err="1" smtClean="0"/>
              <a:t>en</a:t>
            </a:r>
            <a:r>
              <a:rPr lang="en-US" sz="2800" dirty="0" smtClean="0"/>
              <a:t>(</a:t>
            </a:r>
            <a:r>
              <a:rPr lang="en-US" sz="2800" dirty="0" err="1" smtClean="0"/>
              <a:t>fullname</a:t>
            </a:r>
            <a:r>
              <a:rPr lang="en-US" sz="2800" dirty="0" smtClean="0"/>
              <a:t>)    	 </a:t>
            </a:r>
            <a:r>
              <a:rPr lang="en-US" sz="2800" dirty="0" smtClean="0"/>
              <a:t>gives </a:t>
            </a:r>
            <a:r>
              <a:rPr lang="en-US" sz="2800" dirty="0" smtClean="0"/>
              <a:t> 12</a:t>
            </a:r>
            <a:endParaRPr lang="en-US" sz="2800" dirty="0" smtClean="0"/>
          </a:p>
          <a:p>
            <a:pPr marL="36576" indent="0">
              <a:buNone/>
            </a:pPr>
            <a:r>
              <a:rPr lang="en-US" sz="2800" dirty="0" err="1"/>
              <a:t>f</a:t>
            </a:r>
            <a:r>
              <a:rPr lang="en-US" sz="2800" dirty="0" err="1" smtClean="0"/>
              <a:t>ullname.lower</a:t>
            </a:r>
            <a:r>
              <a:rPr lang="en-US" sz="2800" dirty="0" smtClean="0"/>
              <a:t>()   </a:t>
            </a:r>
            <a:r>
              <a:rPr lang="en-US" sz="2800" dirty="0" smtClean="0"/>
              <a:t>gives </a:t>
            </a:r>
            <a:r>
              <a:rPr lang="en-US" sz="2800" dirty="0" smtClean="0"/>
              <a:t> ’</a:t>
            </a:r>
            <a:r>
              <a:rPr lang="en-US" sz="2800" dirty="0" err="1" smtClean="0"/>
              <a:t>monty</a:t>
            </a:r>
            <a:r>
              <a:rPr lang="en-US" sz="2800" dirty="0" smtClean="0"/>
              <a:t> python’</a:t>
            </a:r>
          </a:p>
          <a:p>
            <a:pPr marL="36576" indent="0">
              <a:buNone/>
            </a:pPr>
            <a:r>
              <a:rPr lang="en-US" sz="2800" dirty="0" err="1"/>
              <a:t>f</a:t>
            </a:r>
            <a:r>
              <a:rPr lang="en-US" sz="2800" dirty="0" err="1" smtClean="0"/>
              <a:t>ullname.upper</a:t>
            </a:r>
            <a:r>
              <a:rPr lang="en-US" sz="2800" dirty="0" smtClean="0"/>
              <a:t>() </a:t>
            </a:r>
            <a:r>
              <a:rPr lang="en-US" sz="2800" dirty="0" smtClean="0"/>
              <a:t>  gives ’MONTY </a:t>
            </a:r>
            <a:r>
              <a:rPr lang="en-US" sz="2800" dirty="0" smtClean="0"/>
              <a:t>PYTHON’</a:t>
            </a:r>
            <a:endParaRPr lang="en-US" sz="2800" dirty="0"/>
          </a:p>
          <a:p>
            <a:pPr marL="36576" indent="0">
              <a:buNone/>
            </a:pPr>
            <a:endParaRPr lang="en-US" sz="2800" dirty="0"/>
          </a:p>
          <a:p>
            <a:pPr marL="36576" indent="0">
              <a:buNone/>
            </a:pPr>
            <a:endParaRPr lang="en-US" sz="2800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9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" indent="0"/>
            <a:r>
              <a:rPr lang="en-US" sz="4800" dirty="0"/>
              <a:t>String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indent="0">
              <a:buNone/>
            </a:pPr>
            <a:r>
              <a:rPr lang="en-US" sz="3200" dirty="0" err="1" smtClean="0"/>
              <a:t>str</a:t>
            </a:r>
            <a:r>
              <a:rPr lang="en-US" sz="3200" dirty="0" smtClean="0"/>
              <a:t> = “ABCDEF”</a:t>
            </a:r>
          </a:p>
          <a:p>
            <a:pPr marL="36576" indent="0">
              <a:buNone/>
            </a:pPr>
            <a:endParaRPr lang="en-US" sz="1400" dirty="0" smtClean="0"/>
          </a:p>
          <a:p>
            <a:pPr marL="36576" indent="0">
              <a:buNone/>
            </a:pPr>
            <a:r>
              <a:rPr lang="en-US" sz="3200" dirty="0" smtClean="0"/>
              <a:t>&gt;&gt;&gt;</a:t>
            </a:r>
            <a:r>
              <a:rPr lang="en-US" sz="3200" dirty="0" err="1" smtClean="0"/>
              <a:t>str</a:t>
            </a:r>
            <a:r>
              <a:rPr lang="en-US" sz="3200" dirty="0" smtClean="0"/>
              <a:t>[0</a:t>
            </a:r>
            <a:r>
              <a:rPr lang="en-US" sz="3200" dirty="0" smtClean="0"/>
              <a:t>]</a:t>
            </a:r>
          </a:p>
          <a:p>
            <a:pPr marL="36576" indent="0">
              <a:buNone/>
            </a:pPr>
            <a:r>
              <a:rPr lang="en-US" sz="3200" dirty="0" smtClean="0"/>
              <a:t>’</a:t>
            </a:r>
            <a:r>
              <a:rPr lang="en-US" sz="3200" dirty="0" smtClean="0"/>
              <a:t>A’</a:t>
            </a:r>
          </a:p>
          <a:p>
            <a:pPr marL="36576" indent="0">
              <a:buNone/>
            </a:pPr>
            <a:r>
              <a:rPr lang="en-US" sz="3200" dirty="0" smtClean="0"/>
              <a:t>&gt;&gt;&gt;</a:t>
            </a:r>
            <a:r>
              <a:rPr lang="en-US" sz="3200" dirty="0" err="1" smtClean="0"/>
              <a:t>str</a:t>
            </a:r>
            <a:r>
              <a:rPr lang="en-US" sz="3200" dirty="0" smtClean="0"/>
              <a:t>[</a:t>
            </a:r>
            <a:r>
              <a:rPr lang="en-US" sz="3200" dirty="0" err="1" smtClean="0"/>
              <a:t>len</a:t>
            </a:r>
            <a:r>
              <a:rPr lang="en-US" sz="3200" dirty="0" smtClean="0"/>
              <a:t>(</a:t>
            </a:r>
            <a:r>
              <a:rPr lang="en-US" sz="3200" dirty="0" err="1" smtClean="0"/>
              <a:t>str</a:t>
            </a:r>
            <a:r>
              <a:rPr lang="en-US" sz="3200" dirty="0" smtClean="0"/>
              <a:t>)-1</a:t>
            </a:r>
            <a:r>
              <a:rPr lang="en-US" sz="3200" dirty="0" smtClean="0"/>
              <a:t>]</a:t>
            </a:r>
          </a:p>
          <a:p>
            <a:pPr marL="36576" indent="0">
              <a:buNone/>
            </a:pPr>
            <a:r>
              <a:rPr lang="en-US" sz="3200" dirty="0" smtClean="0"/>
              <a:t>’</a:t>
            </a:r>
            <a:r>
              <a:rPr lang="en-US" sz="3200" dirty="0" smtClean="0"/>
              <a:t>F’</a:t>
            </a:r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r>
              <a:rPr lang="en-US" sz="3200" dirty="0" err="1"/>
              <a:t>s</a:t>
            </a:r>
            <a:r>
              <a:rPr lang="en-US" sz="3200" dirty="0" err="1" smtClean="0"/>
              <a:t>tr</a:t>
            </a:r>
            <a:r>
              <a:rPr lang="en-US" sz="3200" dirty="0" smtClean="0"/>
              <a:t>[2] = ‘X’       Illegal!!!!!</a:t>
            </a:r>
          </a:p>
          <a:p>
            <a:pPr marL="36576" indent="0">
              <a:buNone/>
            </a:pPr>
            <a:r>
              <a:rPr lang="en-US" sz="3200" dirty="0" smtClean="0"/>
              <a:t>In Python strings are </a:t>
            </a:r>
            <a:r>
              <a:rPr lang="en-US" sz="3200" i="1" dirty="0" smtClean="0"/>
              <a:t>immutable</a:t>
            </a:r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r>
              <a:rPr lang="en-US" sz="3200" dirty="0" smtClean="0"/>
              <a:t>You cannot change a character within a string, you can only create a new string.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2860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438036"/>
              </p:ext>
            </p:extLst>
          </p:nvPr>
        </p:nvGraphicFramePr>
        <p:xfrm>
          <a:off x="1199415" y="2441473"/>
          <a:ext cx="6602339" cy="292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15927"/>
                <a:gridCol w="4486412"/>
              </a:tblGrid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lang="en-US" dirty="0" smtClean="0"/>
                        <a:t>s +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concatenate two strings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* x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concatenate string with itself x times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length of string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s.lower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string converted to upper case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s.upper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string converted to lower case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 any object to a string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2739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indexing, return the character at position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7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7467600" cy="726776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Logical Expressions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sz="1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48025"/>
              </p:ext>
            </p:extLst>
          </p:nvPr>
        </p:nvGraphicFramePr>
        <p:xfrm>
          <a:off x="1003744" y="2276378"/>
          <a:ext cx="6706631" cy="182526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9272"/>
                <a:gridCol w="4427359"/>
              </a:tblGrid>
              <a:tr h="712746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if both operands are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</a:t>
                      </a:r>
                      <a:r>
                        <a:rPr lang="en-US" baseline="0" dirty="0" smtClean="0"/>
                        <a:t>either operand is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Reverses the logical state of its operand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867" y="4750702"/>
            <a:ext cx="259600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" indent="0">
              <a:buNone/>
            </a:pPr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>
                <a:latin typeface="Consolas"/>
                <a:cs typeface="Consolas"/>
              </a:rPr>
              <a:t>&gt;= 1 and x &lt;= 100</a:t>
            </a:r>
          </a:p>
          <a:p>
            <a:pPr marL="36576" indent="0">
              <a:buNone/>
            </a:pPr>
            <a:r>
              <a:rPr lang="en-US" dirty="0" smtClean="0">
                <a:latin typeface="Consolas"/>
                <a:cs typeface="Consolas"/>
              </a:rPr>
              <a:t>x </a:t>
            </a:r>
            <a:r>
              <a:rPr lang="en-US" dirty="0">
                <a:latin typeface="Consolas"/>
                <a:cs typeface="Consolas"/>
              </a:rPr>
              <a:t>!= -1</a:t>
            </a:r>
          </a:p>
          <a:p>
            <a:pPr marL="36576" indent="0">
              <a:buNone/>
            </a:pPr>
            <a:r>
              <a:rPr lang="en-US" dirty="0" smtClean="0">
                <a:latin typeface="Consolas"/>
                <a:cs typeface="Consolas"/>
              </a:rPr>
              <a:t>not </a:t>
            </a:r>
            <a:r>
              <a:rPr lang="en-US" dirty="0">
                <a:latin typeface="Consolas"/>
                <a:cs typeface="Consolas"/>
              </a:rPr>
              <a:t>True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9655" y="4965137"/>
            <a:ext cx="2276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All evaluate to False</a:t>
            </a:r>
          </a:p>
          <a:p>
            <a:pPr marL="36576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298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8289"/>
            <a:ext cx="7467600" cy="11390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expression is any expression that evaluates to True or False.</a:t>
            </a:r>
          </a:p>
          <a:p>
            <a:pPr marL="36576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55298"/>
              </p:ext>
            </p:extLst>
          </p:nvPr>
        </p:nvGraphicFramePr>
        <p:xfrm>
          <a:off x="874195" y="2855204"/>
          <a:ext cx="6911091" cy="32976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02542"/>
                <a:gridCol w="1817851"/>
                <a:gridCol w="2090698"/>
              </a:tblGrid>
              <a:tr h="410827">
                <a:tc>
                  <a:txBody>
                    <a:bodyPr/>
                    <a:lstStyle/>
                    <a:p>
                      <a:r>
                        <a:rPr lang="en-US" dirty="0" smtClean="0"/>
                        <a:t>Comparators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r>
                        <a:rPr lang="en-US" baseline="0" dirty="0" smtClean="0"/>
                        <a:t> 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</a:tr>
              <a:tr h="481131"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481131"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481131"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</a:tr>
              <a:tr h="481131"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481131">
                <a:tc>
                  <a:txBody>
                    <a:bodyPr/>
                    <a:lstStyle/>
                    <a:p>
                      <a:r>
                        <a:rPr lang="en-US" dirty="0" smtClean="0"/>
                        <a:t>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481131"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16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Shell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776"/>
            <a:ext cx="8251764" cy="1105060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en-US" dirty="0" smtClean="0"/>
              <a:t>The shell allows </a:t>
            </a:r>
            <a:r>
              <a:rPr lang="en-US" dirty="0"/>
              <a:t>you to </a:t>
            </a:r>
            <a:r>
              <a:rPr lang="en-US" dirty="0" smtClean="0"/>
              <a:t>type Python </a:t>
            </a:r>
            <a:r>
              <a:rPr lang="en-US" dirty="0"/>
              <a:t>code directly into </a:t>
            </a:r>
            <a:r>
              <a:rPr lang="en-US" dirty="0" smtClean="0"/>
              <a:t>the console at </a:t>
            </a:r>
            <a:r>
              <a:rPr lang="en-US" dirty="0"/>
              <a:t>the '&gt;&gt;&gt;' prompt. Whenever you enter a complete code fragment, it will be executed.</a:t>
            </a:r>
          </a:p>
        </p:txBody>
      </p:sp>
      <p:pic>
        <p:nvPicPr>
          <p:cNvPr id="11" name="Picture 10" descr="IDLE-she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971" y="2440188"/>
            <a:ext cx="5954443" cy="44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268862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 a new file or open an existing file, and save using the File menu.</a:t>
            </a:r>
          </a:p>
          <a:p>
            <a:r>
              <a:rPr lang="en-US" dirty="0" smtClean="0"/>
              <a:t>To execute your code, select your edit window then use Run&gt;Run module (or F5)</a:t>
            </a:r>
          </a:p>
          <a:p>
            <a:pPr lvl="1"/>
            <a:r>
              <a:rPr lang="en-US" dirty="0" smtClean="0"/>
              <a:t>The interpreter will execute each line of your file from top to bottom</a:t>
            </a:r>
          </a:p>
          <a:p>
            <a:pPr lvl="1"/>
            <a:r>
              <a:rPr lang="en-US" dirty="0" smtClean="0"/>
              <a:t>Your output will appear in the shell console window</a:t>
            </a:r>
          </a:p>
          <a:p>
            <a:pPr lvl="1"/>
            <a:endParaRPr lang="en-US" dirty="0"/>
          </a:p>
        </p:txBody>
      </p:sp>
      <p:pic>
        <p:nvPicPr>
          <p:cNvPr id="5" name="Picture 4" descr="IDLE-she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24" y="3995695"/>
            <a:ext cx="7249724" cy="32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3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</a:t>
            </a:r>
            <a:r>
              <a:rPr lang="en-US" dirty="0" smtClean="0"/>
              <a:t>folder on </a:t>
            </a:r>
            <a:r>
              <a:rPr lang="en-US" dirty="0" smtClean="0"/>
              <a:t>the desktop for your working files i.e. “lab1”</a:t>
            </a:r>
          </a:p>
          <a:p>
            <a:r>
              <a:rPr lang="en-US" dirty="0" smtClean="0"/>
              <a:t>Save all your Python files and data files to your working directory</a:t>
            </a:r>
          </a:p>
          <a:p>
            <a:r>
              <a:rPr lang="en-US" dirty="0" smtClean="0"/>
              <a:t>Before you leave, drag your working </a:t>
            </a:r>
            <a:r>
              <a:rPr lang="en-US" dirty="0" smtClean="0"/>
              <a:t>folder into </a:t>
            </a:r>
            <a:r>
              <a:rPr lang="en-US" dirty="0" smtClean="0"/>
              <a:t>your </a:t>
            </a:r>
            <a:r>
              <a:rPr lang="en-US" dirty="0" err="1" smtClean="0"/>
              <a:t>google</a:t>
            </a:r>
            <a:r>
              <a:rPr lang="en-US" dirty="0" smtClean="0"/>
              <a:t> docs (</a:t>
            </a:r>
            <a:r>
              <a:rPr lang="en-US" dirty="0" err="1" smtClean="0"/>
              <a:t>mylbusd.org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Turn in any due assignments to Haiku</a:t>
            </a:r>
          </a:p>
          <a:p>
            <a:r>
              <a:rPr lang="en-US" dirty="0" smtClean="0"/>
              <a:t>AFTER copying your files to your </a:t>
            </a:r>
            <a:r>
              <a:rPr lang="en-US" dirty="0" err="1" smtClean="0"/>
              <a:t>google</a:t>
            </a:r>
            <a:r>
              <a:rPr lang="en-US" dirty="0" smtClean="0"/>
              <a:t> docs, delete your working directory from the desktop.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7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72396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In computer programming, variables are used to store </a:t>
            </a:r>
            <a:r>
              <a:rPr lang="en-US" sz="3600" dirty="0" smtClean="0"/>
              <a:t>values that can be be </a:t>
            </a:r>
            <a:r>
              <a:rPr lang="en-US" sz="3600" dirty="0"/>
              <a:t>referenced and used by programs</a:t>
            </a:r>
            <a:r>
              <a:rPr lang="en-US" sz="36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Variables </a:t>
            </a:r>
            <a:r>
              <a:rPr lang="en-US" sz="3600" dirty="0" smtClean="0"/>
              <a:t>reference reserved </a:t>
            </a:r>
            <a:r>
              <a:rPr lang="en-US" sz="3600" dirty="0"/>
              <a:t>memory locations </a:t>
            </a:r>
            <a:r>
              <a:rPr lang="en-US" sz="3600" dirty="0" smtClean="0"/>
              <a:t>that store </a:t>
            </a:r>
            <a:r>
              <a:rPr lang="en-US" sz="3600" dirty="0"/>
              <a:t>values. 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en-US" sz="3600" dirty="0" smtClean="0"/>
              <a:t>In Python, variables are created with an assignment statement</a:t>
            </a:r>
            <a:r>
              <a:rPr lang="en-US" sz="3600" dirty="0" smtClean="0"/>
              <a:t>.</a:t>
            </a:r>
            <a:endParaRPr lang="en-US" sz="3600" dirty="0" smtClean="0"/>
          </a:p>
          <a:p>
            <a:pPr>
              <a:lnSpc>
                <a:spcPct val="110000"/>
              </a:lnSpc>
            </a:pPr>
            <a:r>
              <a:rPr lang="en-US" sz="3600" dirty="0" smtClean="0"/>
              <a:t>A variable always evaluates to the value that it is currently holding.</a:t>
            </a:r>
          </a:p>
          <a:p>
            <a:pPr marL="36576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613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01247" cy="4525963"/>
          </a:xfrm>
        </p:spPr>
        <p:txBody>
          <a:bodyPr>
            <a:normAutofit fontScale="32500" lnSpcReduction="20000"/>
          </a:bodyPr>
          <a:lstStyle/>
          <a:p>
            <a:pPr marL="36576" indent="0">
              <a:buNone/>
            </a:pPr>
            <a:endParaRPr lang="en-US" sz="6200" dirty="0"/>
          </a:p>
          <a:p>
            <a:pPr marL="36576" indent="0">
              <a:buNone/>
            </a:pPr>
            <a:r>
              <a:rPr lang="en-US" sz="7400" dirty="0" smtClean="0"/>
              <a:t>An assignment statement assigns a value to a variable.</a:t>
            </a:r>
            <a:endParaRPr lang="en-US" sz="7400" dirty="0"/>
          </a:p>
          <a:p>
            <a:pPr marL="36576" indent="0">
              <a:buNone/>
            </a:pPr>
            <a:r>
              <a:rPr lang="en-US" sz="6200" dirty="0" smtClean="0"/>
              <a:t>	e.g.  x </a:t>
            </a:r>
            <a:r>
              <a:rPr lang="en-US" sz="6200" dirty="0"/>
              <a:t>= </a:t>
            </a:r>
            <a:r>
              <a:rPr lang="en-US" sz="6200" dirty="0" smtClean="0"/>
              <a:t>10</a:t>
            </a:r>
          </a:p>
          <a:p>
            <a:pPr marL="36576" indent="0">
              <a:buNone/>
            </a:pPr>
            <a:r>
              <a:rPr lang="en-US" sz="6200" dirty="0" smtClean="0"/>
              <a:t>	creates </a:t>
            </a:r>
            <a:r>
              <a:rPr lang="en-US" sz="6200" dirty="0"/>
              <a:t>a variable x that references the value </a:t>
            </a:r>
            <a:r>
              <a:rPr lang="en-US" sz="6200" dirty="0" smtClean="0"/>
              <a:t>10</a:t>
            </a:r>
          </a:p>
          <a:p>
            <a:pPr marL="36576" indent="0">
              <a:buNone/>
            </a:pPr>
            <a:endParaRPr lang="en-US" sz="6200" dirty="0"/>
          </a:p>
          <a:p>
            <a:pPr marL="36576" indent="0">
              <a:buNone/>
            </a:pPr>
            <a:r>
              <a:rPr lang="en-US" sz="7400" dirty="0" smtClean="0"/>
              <a:t>The LHS of an assignment statement is generally a variable</a:t>
            </a:r>
          </a:p>
          <a:p>
            <a:pPr marL="36576" indent="0">
              <a:buNone/>
            </a:pPr>
            <a:r>
              <a:rPr lang="en-US" sz="7400" dirty="0" smtClean="0"/>
              <a:t>The RHS is an expression that evaluates to a value</a:t>
            </a:r>
          </a:p>
          <a:p>
            <a:endParaRPr lang="en-US" sz="6200" dirty="0"/>
          </a:p>
          <a:p>
            <a:pPr marL="36576" indent="0">
              <a:buNone/>
            </a:pPr>
            <a:r>
              <a:rPr lang="en-US" sz="7400" dirty="0"/>
              <a:t>= </a:t>
            </a:r>
            <a:r>
              <a:rPr lang="en-US" sz="7400" dirty="0" smtClean="0"/>
              <a:t> Is </a:t>
            </a:r>
            <a:r>
              <a:rPr lang="en-US" sz="7400" dirty="0"/>
              <a:t>not the mathematical equivalent of the </a:t>
            </a:r>
            <a:r>
              <a:rPr lang="en-US" sz="7400" dirty="0" smtClean="0"/>
              <a:t>equality sign </a:t>
            </a:r>
          </a:p>
          <a:p>
            <a:pPr marL="36576" indent="0">
              <a:buNone/>
            </a:pPr>
            <a:r>
              <a:rPr lang="en-US" sz="7400" dirty="0" smtClean="0"/>
              <a:t>(that is == in Python)</a:t>
            </a:r>
            <a:endParaRPr lang="en-US" sz="7400" dirty="0"/>
          </a:p>
          <a:p>
            <a:pPr marL="36576" indent="0">
              <a:buNone/>
            </a:pPr>
            <a:r>
              <a:rPr lang="en-US" sz="6200" dirty="0" smtClean="0"/>
              <a:t>	x </a:t>
            </a:r>
            <a:r>
              <a:rPr lang="en-US" sz="6200" dirty="0"/>
              <a:t>= x + 1 does not make sense as a mathematical </a:t>
            </a:r>
            <a:r>
              <a:rPr lang="en-US" sz="6200" dirty="0" smtClean="0"/>
              <a:t>equations</a:t>
            </a:r>
            <a:endParaRPr lang="en-US" sz="6200" dirty="0"/>
          </a:p>
          <a:p>
            <a:pPr marL="36576" indent="0">
              <a:buNone/>
            </a:pPr>
            <a:r>
              <a:rPr lang="en-US" sz="6200" dirty="0" smtClean="0"/>
              <a:t>	In </a:t>
            </a:r>
            <a:r>
              <a:rPr lang="en-US" sz="6200" dirty="0"/>
              <a:t>programming, it increments the value references by </a:t>
            </a:r>
            <a:r>
              <a:rPr lang="en-US" sz="6200" dirty="0" smtClean="0"/>
              <a:t>x by</a:t>
            </a:r>
            <a:endParaRPr lang="en-US" sz="6200" dirty="0"/>
          </a:p>
          <a:p>
            <a:pPr marL="36576" indent="0">
              <a:buNone/>
            </a:pPr>
            <a:endParaRPr lang="en-US" dirty="0"/>
          </a:p>
          <a:p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1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charset="0"/>
              </a:rPr>
              <a:t>Names are given to </a:t>
            </a:r>
            <a:r>
              <a:rPr lang="en-US" dirty="0" smtClean="0">
                <a:cs typeface="Times New Roman" charset="0"/>
              </a:rPr>
              <a:t>variables, functions,  modules, etc. are </a:t>
            </a:r>
            <a:r>
              <a:rPr lang="en-US" dirty="0">
                <a:cs typeface="Times New Roman" charset="0"/>
              </a:rPr>
              <a:t>called </a:t>
            </a:r>
            <a:r>
              <a:rPr lang="en-US" i="1" dirty="0" smtClean="0">
                <a:cs typeface="Times New Roman" charset="0"/>
              </a:rPr>
              <a:t>identifiers.</a:t>
            </a:r>
            <a:endParaRPr lang="en-US" dirty="0">
              <a:cs typeface="Times New Roman" charset="0"/>
            </a:endParaRPr>
          </a:p>
          <a:p>
            <a:r>
              <a:rPr lang="en-US" dirty="0">
                <a:cs typeface="Times New Roman" charset="0"/>
              </a:rPr>
              <a:t>Every identifier must begin with a letter or underscore (</a:t>
            </a:r>
            <a:r>
              <a:rPr lang="ja-JP" altLang="en-US" dirty="0">
                <a:cs typeface="Times New Roman" charset="0"/>
              </a:rPr>
              <a:t>“</a:t>
            </a:r>
            <a:r>
              <a:rPr lang="en-US" dirty="0">
                <a:cs typeface="Times New Roman" charset="0"/>
              </a:rPr>
              <a:t>_</a:t>
            </a:r>
            <a:r>
              <a:rPr lang="ja-JP" altLang="en-US" dirty="0">
                <a:cs typeface="Times New Roman" charset="0"/>
              </a:rPr>
              <a:t>”</a:t>
            </a:r>
            <a:r>
              <a:rPr lang="en-US" dirty="0">
                <a:cs typeface="Times New Roman" charset="0"/>
              </a:rPr>
              <a:t>), followed by any sequence of letters, digits, or underscores</a:t>
            </a:r>
            <a:r>
              <a:rPr lang="en-US" dirty="0" smtClean="0">
                <a:cs typeface="Times New Roman" charset="0"/>
              </a:rPr>
              <a:t>.</a:t>
            </a:r>
          </a:p>
          <a:p>
            <a:r>
              <a:rPr lang="en-US" dirty="0" smtClean="0">
                <a:cs typeface="Times New Roman" charset="0"/>
              </a:rPr>
              <a:t>Names can not be Python keywords (shown in orange in your </a:t>
            </a:r>
            <a:r>
              <a:rPr lang="en-US" dirty="0" smtClean="0">
                <a:cs typeface="Times New Roman" charset="0"/>
              </a:rPr>
              <a:t>IDLE editor</a:t>
            </a:r>
            <a:r>
              <a:rPr lang="en-US" dirty="0" smtClean="0">
                <a:cs typeface="Times New Roman" charset="0"/>
              </a:rPr>
              <a:t>)</a:t>
            </a:r>
            <a:endParaRPr lang="en-US" dirty="0">
              <a:cs typeface="Times New Roman" charset="0"/>
            </a:endParaRPr>
          </a:p>
          <a:p>
            <a:r>
              <a:rPr lang="en-US" dirty="0">
                <a:cs typeface="Times New Roman" charset="0"/>
              </a:rPr>
              <a:t>Identifiers are case sensitive</a:t>
            </a:r>
            <a:r>
              <a:rPr lang="en-US" dirty="0" smtClean="0">
                <a:cs typeface="Times New Roman" charset="0"/>
              </a:rPr>
              <a:t>.</a:t>
            </a:r>
            <a:endParaRPr lang="en-US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cs typeface="Times New Roman" charset="0"/>
              </a:rPr>
              <a:t>These are all </a:t>
            </a:r>
            <a:r>
              <a:rPr lang="en-US" b="1" i="1" dirty="0">
                <a:cs typeface="Times New Roman" charset="0"/>
              </a:rPr>
              <a:t>different</a:t>
            </a:r>
            <a:r>
              <a:rPr lang="en-US" dirty="0">
                <a:cs typeface="Times New Roman" charset="0"/>
              </a:rPr>
              <a:t>, valid </a:t>
            </a:r>
            <a:r>
              <a:rPr lang="en-US" dirty="0" smtClean="0">
                <a:cs typeface="Times New Roman" charset="0"/>
              </a:rPr>
              <a:t>names:</a:t>
            </a:r>
            <a:endParaRPr lang="en-US" dirty="0">
              <a:cs typeface="Times New Roman" charset="0"/>
            </a:endParaRPr>
          </a:p>
          <a:p>
            <a:pPr lvl="2"/>
            <a:r>
              <a:rPr lang="en-US" dirty="0" smtClean="0">
                <a:cs typeface="Times New Roman" charset="0"/>
              </a:rPr>
              <a:t>spam</a:t>
            </a:r>
            <a:endParaRPr lang="en-US" dirty="0">
              <a:cs typeface="Times New Roman" charset="0"/>
            </a:endParaRPr>
          </a:p>
          <a:p>
            <a:pPr lvl="2"/>
            <a:r>
              <a:rPr lang="en-US" dirty="0" err="1">
                <a:cs typeface="Times New Roman" charset="0"/>
              </a:rPr>
              <a:t>spAm</a:t>
            </a:r>
            <a:endParaRPr lang="en-US" dirty="0">
              <a:cs typeface="Times New Roman" charset="0"/>
            </a:endParaRPr>
          </a:p>
          <a:p>
            <a:pPr lvl="2"/>
            <a:r>
              <a:rPr lang="en-US" dirty="0" err="1">
                <a:cs typeface="Times New Roman" charset="0"/>
              </a:rPr>
              <a:t>Spam_and_Eggs</a:t>
            </a:r>
            <a:endParaRPr lang="en-US" dirty="0">
              <a:cs typeface="Times New Roman" charset="0"/>
            </a:endParaRPr>
          </a:p>
          <a:p>
            <a:pPr lvl="2"/>
            <a:r>
              <a:rPr lang="en-US" dirty="0" err="1" smtClean="0">
                <a:cs typeface="Times New Roman" charset="0"/>
              </a:rPr>
              <a:t>spam_and_eggs</a:t>
            </a:r>
            <a:endParaRPr lang="en-US" dirty="0" smtClean="0">
              <a:cs typeface="Times New Roman" charset="0"/>
            </a:endParaRPr>
          </a:p>
          <a:p>
            <a:pPr lvl="2"/>
            <a:r>
              <a:rPr lang="en-US" dirty="0" smtClean="0">
                <a:cs typeface="Times New Roman" charset="0"/>
              </a:rPr>
              <a:t>_</a:t>
            </a:r>
            <a:r>
              <a:rPr lang="en-US" dirty="0" err="1" smtClean="0">
                <a:cs typeface="Times New Roman" charset="0"/>
              </a:rPr>
              <a:t>spam___and___eggs</a:t>
            </a:r>
            <a:endParaRPr lang="en-US" dirty="0" smtClean="0">
              <a:cs typeface="Times New Roman" charset="0"/>
            </a:endParaRPr>
          </a:p>
          <a:p>
            <a:pPr lvl="2"/>
            <a:r>
              <a:rPr lang="en-US" dirty="0" smtClean="0">
                <a:cs typeface="Times New Roman" charset="0"/>
              </a:rPr>
              <a:t>spam_and_2eggs</a:t>
            </a:r>
          </a:p>
          <a:p>
            <a:pPr marL="923544" lvl="1" indent="-457200"/>
            <a:r>
              <a:rPr lang="en-US" dirty="0" smtClean="0">
                <a:cs typeface="Times New Roman" charset="0"/>
              </a:rPr>
              <a:t>These are invalid names:</a:t>
            </a:r>
          </a:p>
          <a:p>
            <a:pPr lvl="2"/>
            <a:r>
              <a:rPr lang="en-US" dirty="0" smtClean="0">
                <a:cs typeface="Times New Roman" charset="0"/>
              </a:rPr>
              <a:t>1egg</a:t>
            </a:r>
          </a:p>
          <a:p>
            <a:pPr lvl="2"/>
            <a:r>
              <a:rPr lang="en-US" dirty="0" smtClean="0">
                <a:cs typeface="Times New Roman" charset="0"/>
              </a:rPr>
              <a:t>Spam!</a:t>
            </a:r>
            <a:endParaRPr lang="en-US" dirty="0">
              <a:cs typeface="Times New Roman" charset="0"/>
            </a:endParaRPr>
          </a:p>
          <a:p>
            <a:pPr lvl="2"/>
            <a:endParaRPr lang="en-US" dirty="0">
              <a:latin typeface="Tahoma" charset="0"/>
              <a:cs typeface="Times New Roman" charset="0"/>
            </a:endParaRPr>
          </a:p>
          <a:p>
            <a:pPr lvl="2"/>
            <a:endParaRPr lang="en-US" dirty="0">
              <a:latin typeface="Tahoma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0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Custom 1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8654</TotalTime>
  <Words>1742</Words>
  <Application>Microsoft Macintosh PowerPoint</Application>
  <PresentationFormat>On-screen Show (4:3)</PresentationFormat>
  <Paragraphs>334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Technic</vt:lpstr>
      <vt:lpstr>ROP Programming/Coding</vt:lpstr>
      <vt:lpstr>IDLE</vt:lpstr>
      <vt:lpstr>IDLE Shell</vt:lpstr>
      <vt:lpstr>IDLE Editor</vt:lpstr>
      <vt:lpstr>Working files</vt:lpstr>
      <vt:lpstr>Variables</vt:lpstr>
      <vt:lpstr>Assignment Statement</vt:lpstr>
      <vt:lpstr>Python Names</vt:lpstr>
      <vt:lpstr>Example identifiers</vt:lpstr>
      <vt:lpstr>Variables and Types</vt:lpstr>
      <vt:lpstr>Python Basic Data Type</vt:lpstr>
      <vt:lpstr>Python Built-in Data Types</vt:lpstr>
      <vt:lpstr>Type Checking</vt:lpstr>
      <vt:lpstr>Numeric Operators</vt:lpstr>
      <vt:lpstr>Functions</vt:lpstr>
      <vt:lpstr>Function calls (continued)</vt:lpstr>
      <vt:lpstr>Expressions</vt:lpstr>
      <vt:lpstr>Strings</vt:lpstr>
      <vt:lpstr>Strings (cont.)</vt:lpstr>
      <vt:lpstr>Strings (cont.)</vt:lpstr>
      <vt:lpstr>String Operations</vt:lpstr>
      <vt:lpstr>String indexing</vt:lpstr>
      <vt:lpstr>String Operators</vt:lpstr>
      <vt:lpstr>More Boolean Expressions</vt:lpstr>
      <vt:lpstr>Boolean Expressions</vt:lpstr>
    </vt:vector>
  </TitlesOfParts>
  <Company>Institute for Software Research, UCI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 Nies</dc:creator>
  <cp:lastModifiedBy>Kari Nies</cp:lastModifiedBy>
  <cp:revision>149</cp:revision>
  <cp:lastPrinted>2015-02-04T15:03:28Z</cp:lastPrinted>
  <dcterms:created xsi:type="dcterms:W3CDTF">2015-01-25T01:46:55Z</dcterms:created>
  <dcterms:modified xsi:type="dcterms:W3CDTF">2016-09-11T21:59:57Z</dcterms:modified>
</cp:coreProperties>
</file>