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A2C52-E2F7-542A-E6EA-9A920034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92B2C-F633-20CD-9B43-478B1B046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4FC2A-6EE9-D2B8-5297-39CFFD22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D407D-5E0B-DB4E-C0C8-3C5A66A7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B4820-1B66-C4B0-991D-FF596CCE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3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EC370-5F58-3118-9FDA-5C3CBB08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D4152F-3956-B04E-CB0F-470412BD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F189B-4DB5-96C6-67B2-E7513333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0FB1E-BB14-DDD2-1450-B9109FB5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983DE-1E3F-FA72-CCA2-BF0E6E9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601925-BB09-10A1-E346-98289471D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BDCEF5-14EE-EAAE-8988-8F6DB06E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BEC12-EC75-8DBC-E6F9-24F4A715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214FC-2ADB-0A80-5DAB-BE0F802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97A25-5BF3-C34B-B256-2AFA3956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1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FF8E3-737B-C830-63EB-432AE015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B9C5E-E7E7-CE5A-2F48-7B4F55E6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F4B8F-BD84-3C0D-6779-CD47098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20AF7-8D20-47DB-BACB-039BA0B8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C731E-1775-D833-0B86-E77E30E6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257FE-775A-B3AA-2451-AC26F1CB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379AB-6370-9D3B-EDCA-7F9118DA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F934-6F3F-4DE7-4BD6-44B2A93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AFC64-9165-A61F-E4E7-08C70633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D07596-C7EE-F947-3F91-78FB80A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DCA1C-51FF-6AF8-19E6-846C4D68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EB8EB-EF5F-095F-41DA-B43204A1E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D63CF1-EF4A-4272-A4A6-29842831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F7AF8B-64BC-C208-4078-C44B69A4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18D17B-02D5-873B-1BCC-481B25CE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76A1B-77E8-78B1-7D4D-C8725C6D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73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34C0E-287E-B8A4-585C-337C946F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A56DA-038D-8124-3D60-78098427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F7BB9-A3AD-86A0-347F-61746C542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C08D-0268-1F9A-02F9-35023EB4B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999E4E-6A83-D5F8-6587-094EB7D6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22D1AF-3BFC-725F-F7D8-BA54311D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B4C04-EC36-C278-54A2-F5CE9A3B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B42BCE-78A6-9C28-A67D-13CA953C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5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85109-BE50-F862-6EB1-B4FD674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B5B7F9-86AB-36C7-58E3-7A2EBFC0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B5568B-B761-45D9-0D01-5086EBE2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1FC4C7-62F4-DC05-6B72-27B948D7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4DE416-23B6-B29F-4D2C-EFEFC8CA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2FB7EF-F330-DF35-0265-47817D3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3675D-F199-AD74-18CA-6E48860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C6FC2-D0EA-95EC-B04A-8831E84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C16F-0FE4-A4DB-CFEB-823FC0FA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085E3D-1824-E42E-9A3C-0077CF59E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21B3D-C4E9-3DB2-1F95-26B1240E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C3718-C035-5876-32E4-3991C592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31D08-A7D9-F578-71CF-0354A5C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18BFC-2B63-9071-626C-8CF112C3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033A35-14E8-F790-A4E2-7F42EA61C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43E0E-85E0-13F8-7BFF-2F6A8AC2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364C11-BEA9-B79E-B2A2-EC08A66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16525-5562-8E3C-58FA-EB9AC921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22F4DF-2684-1DD7-40F8-C03C1B93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7A4146-D9F2-F39A-D860-44785425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7E2EA-A1DB-F29A-3997-0D11C96F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D135D-3A23-D1F2-9541-7A2CE6165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3E911-BF40-49E9-BC23-5F63E3DB783A}" type="datetimeFigureOut">
              <a:rPr lang="de-DE" smtClean="0"/>
              <a:t>06.04.2024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E6312-DE3C-3586-9584-AB360DDF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C3407-066A-557A-FF73-AB2444A7E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39294-B9C7-4080-A047-A15B3E806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748BC9-A078-DFC7-78FC-A1B2E89AB70C}"/>
              </a:ext>
            </a:extLst>
          </p:cNvPr>
          <p:cNvSpPr txBox="1"/>
          <p:nvPr/>
        </p:nvSpPr>
        <p:spPr>
          <a:xfrm>
            <a:off x="954157" y="874643"/>
            <a:ext cx="36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Triangular</a:t>
            </a:r>
            <a:r>
              <a:rPr lang="de-DE" dirty="0"/>
              <a:t>: 1+2+…+N, e.g. 6=1+2+3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9CB3B79-AFE9-190A-9B79-7BC107389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6356"/>
              </p:ext>
            </p:extLst>
          </p:nvPr>
        </p:nvGraphicFramePr>
        <p:xfrm>
          <a:off x="381934" y="4503146"/>
          <a:ext cx="10601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89">
                  <a:extLst>
                    <a:ext uri="{9D8B030D-6E8A-4147-A177-3AD203B41FA5}">
                      <a16:colId xmlns:a16="http://schemas.microsoft.com/office/drawing/2014/main" val="1367214823"/>
                    </a:ext>
                  </a:extLst>
                </a:gridCol>
                <a:gridCol w="610703">
                  <a:extLst>
                    <a:ext uri="{9D8B030D-6E8A-4147-A177-3AD203B41FA5}">
                      <a16:colId xmlns:a16="http://schemas.microsoft.com/office/drawing/2014/main" val="3375406120"/>
                    </a:ext>
                  </a:extLst>
                </a:gridCol>
                <a:gridCol w="633202">
                  <a:extLst>
                    <a:ext uri="{9D8B030D-6E8A-4147-A177-3AD203B41FA5}">
                      <a16:colId xmlns:a16="http://schemas.microsoft.com/office/drawing/2014/main" val="2720441725"/>
                    </a:ext>
                  </a:extLst>
                </a:gridCol>
                <a:gridCol w="579216">
                  <a:extLst>
                    <a:ext uri="{9D8B030D-6E8A-4147-A177-3AD203B41FA5}">
                      <a16:colId xmlns:a16="http://schemas.microsoft.com/office/drawing/2014/main" val="811414789"/>
                    </a:ext>
                  </a:extLst>
                </a:gridCol>
                <a:gridCol w="810903">
                  <a:extLst>
                    <a:ext uri="{9D8B030D-6E8A-4147-A177-3AD203B41FA5}">
                      <a16:colId xmlns:a16="http://schemas.microsoft.com/office/drawing/2014/main" val="214147059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571795979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2250065567"/>
                    </a:ext>
                  </a:extLst>
                </a:gridCol>
                <a:gridCol w="664168">
                  <a:extLst>
                    <a:ext uri="{9D8B030D-6E8A-4147-A177-3AD203B41FA5}">
                      <a16:colId xmlns:a16="http://schemas.microsoft.com/office/drawing/2014/main" val="2419579915"/>
                    </a:ext>
                  </a:extLst>
                </a:gridCol>
                <a:gridCol w="818626">
                  <a:extLst>
                    <a:ext uri="{9D8B030D-6E8A-4147-A177-3AD203B41FA5}">
                      <a16:colId xmlns:a16="http://schemas.microsoft.com/office/drawing/2014/main" val="3445935414"/>
                    </a:ext>
                  </a:extLst>
                </a:gridCol>
                <a:gridCol w="772288">
                  <a:extLst>
                    <a:ext uri="{9D8B030D-6E8A-4147-A177-3AD203B41FA5}">
                      <a16:colId xmlns:a16="http://schemas.microsoft.com/office/drawing/2014/main" val="413558249"/>
                    </a:ext>
                  </a:extLst>
                </a:gridCol>
                <a:gridCol w="718229">
                  <a:extLst>
                    <a:ext uri="{9D8B030D-6E8A-4147-A177-3AD203B41FA5}">
                      <a16:colId xmlns:a16="http://schemas.microsoft.com/office/drawing/2014/main" val="1078355220"/>
                    </a:ext>
                  </a:extLst>
                </a:gridCol>
                <a:gridCol w="1807154">
                  <a:extLst>
                    <a:ext uri="{9D8B030D-6E8A-4147-A177-3AD203B41FA5}">
                      <a16:colId xmlns:a16="http://schemas.microsoft.com/office/drawing/2014/main" val="313136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1st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2nd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de-DE" dirty="0"/>
                        <a:t>rd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36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1225</a:t>
                      </a:r>
                      <a:r>
                        <a:rPr lang="de-DE" dirty="0"/>
                        <a:t>th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Triangular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1,550,625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Rectangular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1,501,850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0488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0544566-DE8B-AFC0-82FC-403192704B26}"/>
              </a:ext>
            </a:extLst>
          </p:cNvPr>
          <p:cNvSpPr txBox="1"/>
          <p:nvPr/>
        </p:nvSpPr>
        <p:spPr>
          <a:xfrm>
            <a:off x="1020388" y="254047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Rectangular</a:t>
            </a:r>
            <a:r>
              <a:rPr lang="de-DE" dirty="0"/>
              <a:t>: N*(N+1), e.g. 6=2*3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F81485-6C09-74B5-2B5B-D550AC89C3AD}"/>
              </a:ext>
            </a:extLst>
          </p:cNvPr>
          <p:cNvSpPr txBox="1"/>
          <p:nvPr/>
        </p:nvSpPr>
        <p:spPr>
          <a:xfrm>
            <a:off x="5301442" y="87464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Square: N*N, e.g. 4=2*2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027A5EC-A057-6703-2D31-770A3702C425}"/>
              </a:ext>
            </a:extLst>
          </p:cNvPr>
          <p:cNvSpPr/>
          <p:nvPr/>
        </p:nvSpPr>
        <p:spPr>
          <a:xfrm>
            <a:off x="220841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652769-33C0-8BAB-5752-48BDBE1FE4A3}"/>
              </a:ext>
            </a:extLst>
          </p:cNvPr>
          <p:cNvSpPr/>
          <p:nvPr/>
        </p:nvSpPr>
        <p:spPr>
          <a:xfrm>
            <a:off x="2205644" y="342899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C9C2C3-41B8-BDAA-4966-45073985E1B3}"/>
              </a:ext>
            </a:extLst>
          </p:cNvPr>
          <p:cNvSpPr/>
          <p:nvPr/>
        </p:nvSpPr>
        <p:spPr>
          <a:xfrm>
            <a:off x="1795548" y="342900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75AA92B-6480-A72D-E83B-43C8AA62312B}"/>
              </a:ext>
            </a:extLst>
          </p:cNvPr>
          <p:cNvSpPr/>
          <p:nvPr/>
        </p:nvSpPr>
        <p:spPr>
          <a:xfrm>
            <a:off x="2615740" y="3011207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120F480-8692-1DCD-AF75-803E3DBB3116}"/>
              </a:ext>
            </a:extLst>
          </p:cNvPr>
          <p:cNvSpPr/>
          <p:nvPr/>
        </p:nvSpPr>
        <p:spPr>
          <a:xfrm>
            <a:off x="2205644" y="30182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6EDCF91-595D-2F08-6D5A-2AEF5E27867E}"/>
              </a:ext>
            </a:extLst>
          </p:cNvPr>
          <p:cNvSpPr/>
          <p:nvPr/>
        </p:nvSpPr>
        <p:spPr>
          <a:xfrm>
            <a:off x="1795548" y="3011208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9CDBF14-D71C-0445-DD06-59D58891B059}"/>
              </a:ext>
            </a:extLst>
          </p:cNvPr>
          <p:cNvSpPr/>
          <p:nvPr/>
        </p:nvSpPr>
        <p:spPr>
          <a:xfrm>
            <a:off x="6198524" y="1721492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9776BFC-E047-B1DF-A6C8-FF11FE34EBA0}"/>
              </a:ext>
            </a:extLst>
          </p:cNvPr>
          <p:cNvSpPr/>
          <p:nvPr/>
        </p:nvSpPr>
        <p:spPr>
          <a:xfrm>
            <a:off x="5838305" y="172000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EF06FCE-FAC8-FF42-12CD-EBDCEE165CDA}"/>
              </a:ext>
            </a:extLst>
          </p:cNvPr>
          <p:cNvSpPr/>
          <p:nvPr/>
        </p:nvSpPr>
        <p:spPr>
          <a:xfrm>
            <a:off x="6198524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CF59D6-74C9-8526-26A7-7B8A11453821}"/>
              </a:ext>
            </a:extLst>
          </p:cNvPr>
          <p:cNvSpPr/>
          <p:nvPr/>
        </p:nvSpPr>
        <p:spPr>
          <a:xfrm>
            <a:off x="583830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65CCDB5-C75A-70AE-4DE5-EED2426D878E}"/>
              </a:ext>
            </a:extLst>
          </p:cNvPr>
          <p:cNvSpPr/>
          <p:nvPr/>
        </p:nvSpPr>
        <p:spPr>
          <a:xfrm>
            <a:off x="2456411" y="17254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5A3DD35-0209-F331-072D-A21508F63B9A}"/>
              </a:ext>
            </a:extLst>
          </p:cNvPr>
          <p:cNvSpPr/>
          <p:nvPr/>
        </p:nvSpPr>
        <p:spPr>
          <a:xfrm>
            <a:off x="1715192" y="2091916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ADDCB36-A6B0-51F1-9224-E96ABCD6B038}"/>
              </a:ext>
            </a:extLst>
          </p:cNvPr>
          <p:cNvSpPr/>
          <p:nvPr/>
        </p:nvSpPr>
        <p:spPr>
          <a:xfrm>
            <a:off x="1974272" y="17223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25AF868-0424-7177-9A5A-687720F2AD83}"/>
              </a:ext>
            </a:extLst>
          </p:cNvPr>
          <p:cNvSpPr/>
          <p:nvPr/>
        </p:nvSpPr>
        <p:spPr>
          <a:xfrm>
            <a:off x="2198716" y="2091445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1DE5909-54ED-0BF8-0E03-4FFD8A953612}"/>
              </a:ext>
            </a:extLst>
          </p:cNvPr>
          <p:cNvSpPr/>
          <p:nvPr/>
        </p:nvSpPr>
        <p:spPr>
          <a:xfrm>
            <a:off x="2682240" y="2091444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C6E6091-280E-0B7C-EB92-C14369FF88FF}"/>
              </a:ext>
            </a:extLst>
          </p:cNvPr>
          <p:cNvSpPr/>
          <p:nvPr/>
        </p:nvSpPr>
        <p:spPr>
          <a:xfrm>
            <a:off x="2615739" y="3436541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B32A751-EB2E-1A40-A5A3-B4B28DC27999}"/>
              </a:ext>
            </a:extLst>
          </p:cNvPr>
          <p:cNvSpPr txBox="1"/>
          <p:nvPr/>
        </p:nvSpPr>
        <p:spPr>
          <a:xfrm>
            <a:off x="5301441" y="2540477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Square </a:t>
            </a:r>
            <a:r>
              <a:rPr lang="de-DE" dirty="0" err="1"/>
              <a:t>Triangular</a:t>
            </a:r>
            <a:r>
              <a:rPr lang="de-DE" dirty="0"/>
              <a:t>: number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triangular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square</a:t>
            </a:r>
            <a:endParaRPr lang="de-DE" dirty="0"/>
          </a:p>
          <a:p>
            <a:r>
              <a:rPr lang="de-DE" dirty="0"/>
              <a:t>1=1*1=1</a:t>
            </a:r>
          </a:p>
          <a:p>
            <a:r>
              <a:rPr lang="de-DE" dirty="0"/>
              <a:t>36=6*6=1+2+…+6</a:t>
            </a:r>
          </a:p>
          <a:p>
            <a:r>
              <a:rPr lang="de-DE" dirty="0"/>
              <a:t>1225=35*35=1+2+…+49</a:t>
            </a:r>
          </a:p>
          <a:p>
            <a:r>
              <a:rPr lang="de-DE" dirty="0"/>
              <a:t>41616=204*204=1+2+…+288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1DC5C2A-6CE6-53CD-F54D-E7008C74538A}"/>
              </a:ext>
            </a:extLst>
          </p:cNvPr>
          <p:cNvSpPr/>
          <p:nvPr/>
        </p:nvSpPr>
        <p:spPr>
          <a:xfrm>
            <a:off x="4445505" y="4256889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AEF84F0-35F7-2923-5BF8-0D14EA276838}"/>
              </a:ext>
            </a:extLst>
          </p:cNvPr>
          <p:cNvSpPr/>
          <p:nvPr/>
        </p:nvSpPr>
        <p:spPr>
          <a:xfrm>
            <a:off x="6028276" y="4256889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EDA4366-903B-969A-D7C6-340459241C8A}"/>
              </a:ext>
            </a:extLst>
          </p:cNvPr>
          <p:cNvSpPr/>
          <p:nvPr/>
        </p:nvSpPr>
        <p:spPr>
          <a:xfrm>
            <a:off x="7640595" y="4274278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22D2A6B-640A-DE71-62C9-FE397E97DD75}"/>
              </a:ext>
            </a:extLst>
          </p:cNvPr>
          <p:cNvSpPr/>
          <p:nvPr/>
        </p:nvSpPr>
        <p:spPr>
          <a:xfrm>
            <a:off x="5250695" y="4274278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86AA510-59C5-6BDD-7078-A43585DA089E}"/>
              </a:ext>
            </a:extLst>
          </p:cNvPr>
          <p:cNvSpPr/>
          <p:nvPr/>
        </p:nvSpPr>
        <p:spPr>
          <a:xfrm>
            <a:off x="6836340" y="4256889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156B438-F496-E980-6D43-2DAE4085ECA0}"/>
              </a:ext>
            </a:extLst>
          </p:cNvPr>
          <p:cNvSpPr/>
          <p:nvPr/>
        </p:nvSpPr>
        <p:spPr>
          <a:xfrm>
            <a:off x="8393963" y="4274278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CB72E0E-A217-C05C-E292-5F7F5A08AAE6}"/>
              </a:ext>
            </a:extLst>
          </p:cNvPr>
          <p:cNvCxnSpPr>
            <a:cxnSpLocks/>
          </p:cNvCxnSpPr>
          <p:nvPr/>
        </p:nvCxnSpPr>
        <p:spPr>
          <a:xfrm flipV="1">
            <a:off x="4940968" y="5069305"/>
            <a:ext cx="1323474" cy="34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CF787A9-4ECF-BB33-C1CC-7C4322230F9F}"/>
              </a:ext>
            </a:extLst>
          </p:cNvPr>
          <p:cNvCxnSpPr>
            <a:cxnSpLocks/>
          </p:cNvCxnSpPr>
          <p:nvPr/>
        </p:nvCxnSpPr>
        <p:spPr>
          <a:xfrm flipV="1">
            <a:off x="6572922" y="4714875"/>
            <a:ext cx="1199478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62CC784-EAB1-F799-24F5-B403CA1ED0E3}"/>
              </a:ext>
            </a:extLst>
          </p:cNvPr>
          <p:cNvCxnSpPr>
            <a:cxnSpLocks/>
          </p:cNvCxnSpPr>
          <p:nvPr/>
        </p:nvCxnSpPr>
        <p:spPr>
          <a:xfrm flipV="1">
            <a:off x="5838305" y="4714875"/>
            <a:ext cx="2734195" cy="699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0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BE6C7-2028-17B8-4039-665F31E1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508D0E-AD30-2579-2C61-C990493463B1}"/>
              </a:ext>
            </a:extLst>
          </p:cNvPr>
          <p:cNvSpPr txBox="1"/>
          <p:nvPr/>
        </p:nvSpPr>
        <p:spPr>
          <a:xfrm>
            <a:off x="954157" y="874643"/>
            <a:ext cx="357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Dreieckig: 1+2+…+N, e.g. 6=1+2+3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0C7870-CF5D-C738-7BB6-0A55A20EA830}"/>
              </a:ext>
            </a:extLst>
          </p:cNvPr>
          <p:cNvSpPr txBox="1"/>
          <p:nvPr/>
        </p:nvSpPr>
        <p:spPr>
          <a:xfrm>
            <a:off x="1020388" y="254047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Rechteckig: N*(N+1), e.g. 6=2*3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C07A2D-7F17-2DB0-6536-CC49C6287397}"/>
              </a:ext>
            </a:extLst>
          </p:cNvPr>
          <p:cNvSpPr txBox="1"/>
          <p:nvPr/>
        </p:nvSpPr>
        <p:spPr>
          <a:xfrm>
            <a:off x="5301442" y="87464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Quadratisch: N*N, e.g. 4=2*2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EA16E0-0819-0C92-CE12-D60A54C6416B}"/>
              </a:ext>
            </a:extLst>
          </p:cNvPr>
          <p:cNvSpPr/>
          <p:nvPr/>
        </p:nvSpPr>
        <p:spPr>
          <a:xfrm>
            <a:off x="220841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2A8801-FA57-82E0-B76C-FC914430774C}"/>
              </a:ext>
            </a:extLst>
          </p:cNvPr>
          <p:cNvSpPr/>
          <p:nvPr/>
        </p:nvSpPr>
        <p:spPr>
          <a:xfrm>
            <a:off x="2205644" y="342899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5577177-8ACC-9CB7-C894-4387F5B52540}"/>
              </a:ext>
            </a:extLst>
          </p:cNvPr>
          <p:cNvSpPr/>
          <p:nvPr/>
        </p:nvSpPr>
        <p:spPr>
          <a:xfrm>
            <a:off x="1795548" y="342900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526EF6D-864A-8AE9-D505-4EF184E51781}"/>
              </a:ext>
            </a:extLst>
          </p:cNvPr>
          <p:cNvSpPr/>
          <p:nvPr/>
        </p:nvSpPr>
        <p:spPr>
          <a:xfrm>
            <a:off x="2615740" y="3011207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94CBCBC-C0EF-270B-46DD-450ACD6866E5}"/>
              </a:ext>
            </a:extLst>
          </p:cNvPr>
          <p:cNvSpPr/>
          <p:nvPr/>
        </p:nvSpPr>
        <p:spPr>
          <a:xfrm>
            <a:off x="2205644" y="30182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B312F8-7215-4444-5FC7-4F4EB08433E8}"/>
              </a:ext>
            </a:extLst>
          </p:cNvPr>
          <p:cNvSpPr/>
          <p:nvPr/>
        </p:nvSpPr>
        <p:spPr>
          <a:xfrm>
            <a:off x="1795548" y="3011208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7993597-E755-42FB-CD7A-2480639B49E8}"/>
              </a:ext>
            </a:extLst>
          </p:cNvPr>
          <p:cNvSpPr/>
          <p:nvPr/>
        </p:nvSpPr>
        <p:spPr>
          <a:xfrm>
            <a:off x="6198524" y="1721492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B59019-05BF-5EEF-ECE5-97D041406E74}"/>
              </a:ext>
            </a:extLst>
          </p:cNvPr>
          <p:cNvSpPr/>
          <p:nvPr/>
        </p:nvSpPr>
        <p:spPr>
          <a:xfrm>
            <a:off x="5838305" y="172000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EEF03A2-D83E-B7D3-99B6-F664CB752C8B}"/>
              </a:ext>
            </a:extLst>
          </p:cNvPr>
          <p:cNvSpPr/>
          <p:nvPr/>
        </p:nvSpPr>
        <p:spPr>
          <a:xfrm>
            <a:off x="6198524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CC105-FA33-3C6E-54B7-360042C0A12F}"/>
              </a:ext>
            </a:extLst>
          </p:cNvPr>
          <p:cNvSpPr/>
          <p:nvPr/>
        </p:nvSpPr>
        <p:spPr>
          <a:xfrm>
            <a:off x="583830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30341B3-C65C-7469-5037-E9C0849D5BAF}"/>
              </a:ext>
            </a:extLst>
          </p:cNvPr>
          <p:cNvSpPr/>
          <p:nvPr/>
        </p:nvSpPr>
        <p:spPr>
          <a:xfrm>
            <a:off x="2456411" y="17254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54000DA-D988-6625-EF3F-421545142667}"/>
              </a:ext>
            </a:extLst>
          </p:cNvPr>
          <p:cNvSpPr/>
          <p:nvPr/>
        </p:nvSpPr>
        <p:spPr>
          <a:xfrm>
            <a:off x="1715192" y="2091916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88545AA-411B-39AD-85AC-4EF4BD640356}"/>
              </a:ext>
            </a:extLst>
          </p:cNvPr>
          <p:cNvSpPr/>
          <p:nvPr/>
        </p:nvSpPr>
        <p:spPr>
          <a:xfrm>
            <a:off x="1974272" y="17223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CD3CFC7-C820-F1B3-C40B-3C71C1C7A993}"/>
              </a:ext>
            </a:extLst>
          </p:cNvPr>
          <p:cNvSpPr/>
          <p:nvPr/>
        </p:nvSpPr>
        <p:spPr>
          <a:xfrm>
            <a:off x="2198716" y="2091445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E9DFBCE-13E1-2267-295C-132516FC6242}"/>
              </a:ext>
            </a:extLst>
          </p:cNvPr>
          <p:cNvSpPr/>
          <p:nvPr/>
        </p:nvSpPr>
        <p:spPr>
          <a:xfrm>
            <a:off x="2682240" y="2091444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3A8A69C-CA46-4273-4867-BFBB5C3CACF0}"/>
              </a:ext>
            </a:extLst>
          </p:cNvPr>
          <p:cNvSpPr/>
          <p:nvPr/>
        </p:nvSpPr>
        <p:spPr>
          <a:xfrm>
            <a:off x="2615739" y="3436541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B66A90A-3942-3B86-3EC2-0080B11E5578}"/>
              </a:ext>
            </a:extLst>
          </p:cNvPr>
          <p:cNvSpPr txBox="1"/>
          <p:nvPr/>
        </p:nvSpPr>
        <p:spPr>
          <a:xfrm>
            <a:off x="5301441" y="2540477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Quadratisch dreieckig: Zahl ist sowohl dreieckig als auch quadratisch</a:t>
            </a:r>
          </a:p>
          <a:p>
            <a:r>
              <a:rPr lang="de-DE" dirty="0"/>
              <a:t>1=1*1=1</a:t>
            </a:r>
          </a:p>
          <a:p>
            <a:r>
              <a:rPr lang="de-DE" dirty="0"/>
              <a:t>36=6*6=1+2+…+6</a:t>
            </a:r>
          </a:p>
          <a:p>
            <a:r>
              <a:rPr lang="de-DE" dirty="0"/>
              <a:t>1225=35*35=1+2+…+49</a:t>
            </a:r>
          </a:p>
          <a:p>
            <a:r>
              <a:rPr lang="de-DE" dirty="0"/>
              <a:t>41616=204*204=1+2+…+288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12178C9-F139-2BE4-9415-5E123B38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40312"/>
              </p:ext>
            </p:extLst>
          </p:nvPr>
        </p:nvGraphicFramePr>
        <p:xfrm>
          <a:off x="429559" y="4710757"/>
          <a:ext cx="10601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89">
                  <a:extLst>
                    <a:ext uri="{9D8B030D-6E8A-4147-A177-3AD203B41FA5}">
                      <a16:colId xmlns:a16="http://schemas.microsoft.com/office/drawing/2014/main" val="1367214823"/>
                    </a:ext>
                  </a:extLst>
                </a:gridCol>
                <a:gridCol w="610703">
                  <a:extLst>
                    <a:ext uri="{9D8B030D-6E8A-4147-A177-3AD203B41FA5}">
                      <a16:colId xmlns:a16="http://schemas.microsoft.com/office/drawing/2014/main" val="3375406120"/>
                    </a:ext>
                  </a:extLst>
                </a:gridCol>
                <a:gridCol w="633202">
                  <a:extLst>
                    <a:ext uri="{9D8B030D-6E8A-4147-A177-3AD203B41FA5}">
                      <a16:colId xmlns:a16="http://schemas.microsoft.com/office/drawing/2014/main" val="2720441725"/>
                    </a:ext>
                  </a:extLst>
                </a:gridCol>
                <a:gridCol w="579216">
                  <a:extLst>
                    <a:ext uri="{9D8B030D-6E8A-4147-A177-3AD203B41FA5}">
                      <a16:colId xmlns:a16="http://schemas.microsoft.com/office/drawing/2014/main" val="811414789"/>
                    </a:ext>
                  </a:extLst>
                </a:gridCol>
                <a:gridCol w="810903">
                  <a:extLst>
                    <a:ext uri="{9D8B030D-6E8A-4147-A177-3AD203B41FA5}">
                      <a16:colId xmlns:a16="http://schemas.microsoft.com/office/drawing/2014/main" val="214147059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571795979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2250065567"/>
                    </a:ext>
                  </a:extLst>
                </a:gridCol>
                <a:gridCol w="664168">
                  <a:extLst>
                    <a:ext uri="{9D8B030D-6E8A-4147-A177-3AD203B41FA5}">
                      <a16:colId xmlns:a16="http://schemas.microsoft.com/office/drawing/2014/main" val="2419579915"/>
                    </a:ext>
                  </a:extLst>
                </a:gridCol>
                <a:gridCol w="818626">
                  <a:extLst>
                    <a:ext uri="{9D8B030D-6E8A-4147-A177-3AD203B41FA5}">
                      <a16:colId xmlns:a16="http://schemas.microsoft.com/office/drawing/2014/main" val="3445935414"/>
                    </a:ext>
                  </a:extLst>
                </a:gridCol>
                <a:gridCol w="772288">
                  <a:extLst>
                    <a:ext uri="{9D8B030D-6E8A-4147-A177-3AD203B41FA5}">
                      <a16:colId xmlns:a16="http://schemas.microsoft.com/office/drawing/2014/main" val="413558249"/>
                    </a:ext>
                  </a:extLst>
                </a:gridCol>
                <a:gridCol w="718229">
                  <a:extLst>
                    <a:ext uri="{9D8B030D-6E8A-4147-A177-3AD203B41FA5}">
                      <a16:colId xmlns:a16="http://schemas.microsoft.com/office/drawing/2014/main" val="1078355220"/>
                    </a:ext>
                  </a:extLst>
                </a:gridCol>
                <a:gridCol w="1807154">
                  <a:extLst>
                    <a:ext uri="{9D8B030D-6E8A-4147-A177-3AD203B41FA5}">
                      <a16:colId xmlns:a16="http://schemas.microsoft.com/office/drawing/2014/main" val="313136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8,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36,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1225,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Dreieckig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750.925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Quadratisch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1.550.625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Rechteckig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1.501.850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04884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C5F3B9E7-42DF-6954-C755-6215E42811C6}"/>
              </a:ext>
            </a:extLst>
          </p:cNvPr>
          <p:cNvSpPr/>
          <p:nvPr/>
        </p:nvSpPr>
        <p:spPr>
          <a:xfrm>
            <a:off x="4493130" y="4464500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552307-A9FC-51C3-906B-2D3AB9E5E57E}"/>
              </a:ext>
            </a:extLst>
          </p:cNvPr>
          <p:cNvSpPr/>
          <p:nvPr/>
        </p:nvSpPr>
        <p:spPr>
          <a:xfrm>
            <a:off x="6075901" y="4464500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EF44FF-66B6-0E3A-3F14-165527C8F8C4}"/>
              </a:ext>
            </a:extLst>
          </p:cNvPr>
          <p:cNvSpPr/>
          <p:nvPr/>
        </p:nvSpPr>
        <p:spPr>
          <a:xfrm>
            <a:off x="7688220" y="4481889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136B8C4-AA0E-955F-3A27-8E1FCB8E255C}"/>
              </a:ext>
            </a:extLst>
          </p:cNvPr>
          <p:cNvSpPr/>
          <p:nvPr/>
        </p:nvSpPr>
        <p:spPr>
          <a:xfrm>
            <a:off x="5298320" y="4481889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6CAE15A-F8F9-BD52-0C9C-9DF5E40B6951}"/>
              </a:ext>
            </a:extLst>
          </p:cNvPr>
          <p:cNvSpPr/>
          <p:nvPr/>
        </p:nvSpPr>
        <p:spPr>
          <a:xfrm>
            <a:off x="6883965" y="4464500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E845E4D-D9AC-D3D5-3D06-37A89718A252}"/>
              </a:ext>
            </a:extLst>
          </p:cNvPr>
          <p:cNvSpPr/>
          <p:nvPr/>
        </p:nvSpPr>
        <p:spPr>
          <a:xfrm>
            <a:off x="8441588" y="4481889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E07F383-0407-02B1-397C-87DAC07FA1F5}"/>
              </a:ext>
            </a:extLst>
          </p:cNvPr>
          <p:cNvCxnSpPr>
            <a:cxnSpLocks/>
          </p:cNvCxnSpPr>
          <p:nvPr/>
        </p:nvCxnSpPr>
        <p:spPr>
          <a:xfrm flipV="1">
            <a:off x="4988593" y="5276916"/>
            <a:ext cx="1323474" cy="34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0BBAAD-B28D-57E4-6F73-9033506500CC}"/>
              </a:ext>
            </a:extLst>
          </p:cNvPr>
          <p:cNvCxnSpPr>
            <a:cxnSpLocks/>
          </p:cNvCxnSpPr>
          <p:nvPr/>
        </p:nvCxnSpPr>
        <p:spPr>
          <a:xfrm flipV="1">
            <a:off x="6620547" y="4922486"/>
            <a:ext cx="1199478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C4224AE-6B2A-E38A-5335-F67E681A18E9}"/>
              </a:ext>
            </a:extLst>
          </p:cNvPr>
          <p:cNvCxnSpPr>
            <a:cxnSpLocks/>
          </p:cNvCxnSpPr>
          <p:nvPr/>
        </p:nvCxnSpPr>
        <p:spPr>
          <a:xfrm flipV="1">
            <a:off x="5885930" y="4922486"/>
            <a:ext cx="2734195" cy="699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C2B0-DA69-4D78-93B9-F389A59A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B884636-7FBD-AF6B-7179-4864AC3E01A8}"/>
              </a:ext>
            </a:extLst>
          </p:cNvPr>
          <p:cNvSpPr txBox="1"/>
          <p:nvPr/>
        </p:nvSpPr>
        <p:spPr>
          <a:xfrm>
            <a:off x="954157" y="874643"/>
            <a:ext cx="325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üçgen</a:t>
            </a:r>
            <a:r>
              <a:rPr lang="de-DE" dirty="0"/>
              <a:t>: 1+2+…+N, e.g. 6=1+2+3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677D0B-9548-A63E-8E28-4CDBE36D111A}"/>
              </a:ext>
            </a:extLst>
          </p:cNvPr>
          <p:cNvSpPr txBox="1"/>
          <p:nvPr/>
        </p:nvSpPr>
        <p:spPr>
          <a:xfrm>
            <a:off x="1020388" y="254047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Dikdörtgen</a:t>
            </a:r>
            <a:r>
              <a:rPr lang="de-DE" dirty="0"/>
              <a:t>: N*(N+1), e.g. 6=2*3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1F0B99-0C27-0CB0-8B05-AB9585F0111F}"/>
              </a:ext>
            </a:extLst>
          </p:cNvPr>
          <p:cNvSpPr txBox="1"/>
          <p:nvPr/>
        </p:nvSpPr>
        <p:spPr>
          <a:xfrm>
            <a:off x="5301442" y="87464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kare</a:t>
            </a:r>
            <a:r>
              <a:rPr lang="de-DE" dirty="0"/>
              <a:t>: N*N, e.g. 4=2*2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87806D6-5B23-6C37-F764-59BD56279BA8}"/>
              </a:ext>
            </a:extLst>
          </p:cNvPr>
          <p:cNvSpPr/>
          <p:nvPr/>
        </p:nvSpPr>
        <p:spPr>
          <a:xfrm>
            <a:off x="220841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236A13-7235-F7F5-728C-91AEBB5A5A33}"/>
              </a:ext>
            </a:extLst>
          </p:cNvPr>
          <p:cNvSpPr/>
          <p:nvPr/>
        </p:nvSpPr>
        <p:spPr>
          <a:xfrm>
            <a:off x="2205644" y="342899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6EDA170-167D-07D8-48FF-65C0B3AE8FB2}"/>
              </a:ext>
            </a:extLst>
          </p:cNvPr>
          <p:cNvSpPr/>
          <p:nvPr/>
        </p:nvSpPr>
        <p:spPr>
          <a:xfrm>
            <a:off x="1795548" y="342900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AA3F28-1515-4371-5F6A-FB19F2B73E00}"/>
              </a:ext>
            </a:extLst>
          </p:cNvPr>
          <p:cNvSpPr/>
          <p:nvPr/>
        </p:nvSpPr>
        <p:spPr>
          <a:xfrm>
            <a:off x="2615740" y="3011207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2E2F601-6DF8-7B23-2AE5-D67E496F1423}"/>
              </a:ext>
            </a:extLst>
          </p:cNvPr>
          <p:cNvSpPr/>
          <p:nvPr/>
        </p:nvSpPr>
        <p:spPr>
          <a:xfrm>
            <a:off x="2205644" y="30182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ABA616C-6469-FB85-CAA0-3AAE1174C52D}"/>
              </a:ext>
            </a:extLst>
          </p:cNvPr>
          <p:cNvSpPr/>
          <p:nvPr/>
        </p:nvSpPr>
        <p:spPr>
          <a:xfrm>
            <a:off x="1795548" y="3011208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D49CCAD-04D4-CD75-1A6A-915F37FC56AD}"/>
              </a:ext>
            </a:extLst>
          </p:cNvPr>
          <p:cNvSpPr/>
          <p:nvPr/>
        </p:nvSpPr>
        <p:spPr>
          <a:xfrm>
            <a:off x="6198524" y="1721492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E00E47E-3C36-32C6-89DB-3B6B1F40F09B}"/>
              </a:ext>
            </a:extLst>
          </p:cNvPr>
          <p:cNvSpPr/>
          <p:nvPr/>
        </p:nvSpPr>
        <p:spPr>
          <a:xfrm>
            <a:off x="5838305" y="1720009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D6E89F-ABDB-A710-E502-7A2578C04D8E}"/>
              </a:ext>
            </a:extLst>
          </p:cNvPr>
          <p:cNvSpPr/>
          <p:nvPr/>
        </p:nvSpPr>
        <p:spPr>
          <a:xfrm>
            <a:off x="6198524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517A69-F340-EDDE-016C-C51EBAEE2220}"/>
              </a:ext>
            </a:extLst>
          </p:cNvPr>
          <p:cNvSpPr/>
          <p:nvPr/>
        </p:nvSpPr>
        <p:spPr>
          <a:xfrm>
            <a:off x="5838305" y="13473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CD3D6BB-9FB6-63CE-384F-9D68272D1E58}"/>
              </a:ext>
            </a:extLst>
          </p:cNvPr>
          <p:cNvSpPr/>
          <p:nvPr/>
        </p:nvSpPr>
        <p:spPr>
          <a:xfrm>
            <a:off x="2456411" y="1725440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C4CDB3E-C2D0-3A6D-9E1C-78237BBE32D6}"/>
              </a:ext>
            </a:extLst>
          </p:cNvPr>
          <p:cNvSpPr/>
          <p:nvPr/>
        </p:nvSpPr>
        <p:spPr>
          <a:xfrm>
            <a:off x="1715192" y="2091916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BAADC-E7BC-F443-CED9-AB1DE2129FE5}"/>
              </a:ext>
            </a:extLst>
          </p:cNvPr>
          <p:cNvSpPr/>
          <p:nvPr/>
        </p:nvSpPr>
        <p:spPr>
          <a:xfrm>
            <a:off x="1974272" y="1722333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8467E3B-3896-4F02-655F-2E481EE6F47E}"/>
              </a:ext>
            </a:extLst>
          </p:cNvPr>
          <p:cNvSpPr/>
          <p:nvPr/>
        </p:nvSpPr>
        <p:spPr>
          <a:xfrm>
            <a:off x="2198716" y="2091445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1FBE5E-41CA-D779-5D71-9CA01D51F734}"/>
              </a:ext>
            </a:extLst>
          </p:cNvPr>
          <p:cNvSpPr/>
          <p:nvPr/>
        </p:nvSpPr>
        <p:spPr>
          <a:xfrm>
            <a:off x="2682240" y="2091444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AE5C784-3A9E-6495-3FE2-CA7B95207CA5}"/>
              </a:ext>
            </a:extLst>
          </p:cNvPr>
          <p:cNvSpPr/>
          <p:nvPr/>
        </p:nvSpPr>
        <p:spPr>
          <a:xfrm>
            <a:off x="2615739" y="3436541"/>
            <a:ext cx="257695" cy="241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00E34B5-F628-2F84-2788-912B9D75F3D7}"/>
              </a:ext>
            </a:extLst>
          </p:cNvPr>
          <p:cNvSpPr txBox="1"/>
          <p:nvPr/>
        </p:nvSpPr>
        <p:spPr>
          <a:xfrm>
            <a:off x="5301441" y="2540477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kare</a:t>
            </a:r>
            <a:r>
              <a:rPr lang="de-DE" dirty="0"/>
              <a:t> </a:t>
            </a:r>
            <a:r>
              <a:rPr lang="de-DE" dirty="0" err="1"/>
              <a:t>üçgen</a:t>
            </a:r>
            <a:r>
              <a:rPr lang="de-DE" dirty="0"/>
              <a:t>: </a:t>
            </a:r>
            <a:r>
              <a:rPr lang="de-DE" dirty="0" err="1"/>
              <a:t>Sayı</a:t>
            </a:r>
            <a:r>
              <a:rPr lang="de-DE" dirty="0"/>
              <a:t> hem </a:t>
            </a:r>
            <a:r>
              <a:rPr lang="de-DE" dirty="0" err="1"/>
              <a:t>üçgen</a:t>
            </a:r>
            <a:r>
              <a:rPr lang="de-DE" dirty="0"/>
              <a:t> hem de </a:t>
            </a:r>
            <a:r>
              <a:rPr lang="de-DE"/>
              <a:t>karedir</a:t>
            </a:r>
            <a:endParaRPr lang="de-DE" dirty="0"/>
          </a:p>
          <a:p>
            <a:r>
              <a:rPr lang="de-DE" dirty="0"/>
              <a:t>1=1*1=1</a:t>
            </a:r>
          </a:p>
          <a:p>
            <a:r>
              <a:rPr lang="de-DE" dirty="0"/>
              <a:t>36=6*6=1+2+…+6</a:t>
            </a:r>
          </a:p>
          <a:p>
            <a:r>
              <a:rPr lang="de-DE" dirty="0"/>
              <a:t>1225=35*35=1+2+…+49</a:t>
            </a:r>
          </a:p>
          <a:p>
            <a:r>
              <a:rPr lang="de-DE" dirty="0"/>
              <a:t>41616=204*204=1+2+…+288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98F0801-4104-6EA3-C32E-E36511A1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78421"/>
              </p:ext>
            </p:extLst>
          </p:nvPr>
        </p:nvGraphicFramePr>
        <p:xfrm>
          <a:off x="429559" y="4710757"/>
          <a:ext cx="10601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89">
                  <a:extLst>
                    <a:ext uri="{9D8B030D-6E8A-4147-A177-3AD203B41FA5}">
                      <a16:colId xmlns:a16="http://schemas.microsoft.com/office/drawing/2014/main" val="1367214823"/>
                    </a:ext>
                  </a:extLst>
                </a:gridCol>
                <a:gridCol w="610703">
                  <a:extLst>
                    <a:ext uri="{9D8B030D-6E8A-4147-A177-3AD203B41FA5}">
                      <a16:colId xmlns:a16="http://schemas.microsoft.com/office/drawing/2014/main" val="3375406120"/>
                    </a:ext>
                  </a:extLst>
                </a:gridCol>
                <a:gridCol w="633202">
                  <a:extLst>
                    <a:ext uri="{9D8B030D-6E8A-4147-A177-3AD203B41FA5}">
                      <a16:colId xmlns:a16="http://schemas.microsoft.com/office/drawing/2014/main" val="2720441725"/>
                    </a:ext>
                  </a:extLst>
                </a:gridCol>
                <a:gridCol w="579216">
                  <a:extLst>
                    <a:ext uri="{9D8B030D-6E8A-4147-A177-3AD203B41FA5}">
                      <a16:colId xmlns:a16="http://schemas.microsoft.com/office/drawing/2014/main" val="811414789"/>
                    </a:ext>
                  </a:extLst>
                </a:gridCol>
                <a:gridCol w="810903">
                  <a:extLst>
                    <a:ext uri="{9D8B030D-6E8A-4147-A177-3AD203B41FA5}">
                      <a16:colId xmlns:a16="http://schemas.microsoft.com/office/drawing/2014/main" val="214147059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571795979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2250065567"/>
                    </a:ext>
                  </a:extLst>
                </a:gridCol>
                <a:gridCol w="664168">
                  <a:extLst>
                    <a:ext uri="{9D8B030D-6E8A-4147-A177-3AD203B41FA5}">
                      <a16:colId xmlns:a16="http://schemas.microsoft.com/office/drawing/2014/main" val="2419579915"/>
                    </a:ext>
                  </a:extLst>
                </a:gridCol>
                <a:gridCol w="818626">
                  <a:extLst>
                    <a:ext uri="{9D8B030D-6E8A-4147-A177-3AD203B41FA5}">
                      <a16:colId xmlns:a16="http://schemas.microsoft.com/office/drawing/2014/main" val="3445935414"/>
                    </a:ext>
                  </a:extLst>
                </a:gridCol>
                <a:gridCol w="772288">
                  <a:extLst>
                    <a:ext uri="{9D8B030D-6E8A-4147-A177-3AD203B41FA5}">
                      <a16:colId xmlns:a16="http://schemas.microsoft.com/office/drawing/2014/main" val="413558249"/>
                    </a:ext>
                  </a:extLst>
                </a:gridCol>
                <a:gridCol w="718229">
                  <a:extLst>
                    <a:ext uri="{9D8B030D-6E8A-4147-A177-3AD203B41FA5}">
                      <a16:colId xmlns:a16="http://schemas.microsoft.com/office/drawing/2014/main" val="1078355220"/>
                    </a:ext>
                  </a:extLst>
                </a:gridCol>
                <a:gridCol w="1807154">
                  <a:extLst>
                    <a:ext uri="{9D8B030D-6E8A-4147-A177-3AD203B41FA5}">
                      <a16:colId xmlns:a16="http://schemas.microsoft.com/office/drawing/2014/main" val="313136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8,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35,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36,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1225,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üçgen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750.925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1.550.625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Dikdörtgen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1.501.850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04884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AC593FC5-F711-4CE6-181F-4F33F590A5D4}"/>
              </a:ext>
            </a:extLst>
          </p:cNvPr>
          <p:cNvSpPr/>
          <p:nvPr/>
        </p:nvSpPr>
        <p:spPr>
          <a:xfrm>
            <a:off x="4493130" y="4464500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A3FB61-1CAC-38B8-FB5F-6AF0E25AF94D}"/>
              </a:ext>
            </a:extLst>
          </p:cNvPr>
          <p:cNvSpPr/>
          <p:nvPr/>
        </p:nvSpPr>
        <p:spPr>
          <a:xfrm>
            <a:off x="6075901" y="4464500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D012C03-D825-59AA-69BC-B0F1A4A8489D}"/>
              </a:ext>
            </a:extLst>
          </p:cNvPr>
          <p:cNvSpPr/>
          <p:nvPr/>
        </p:nvSpPr>
        <p:spPr>
          <a:xfrm>
            <a:off x="7688220" y="4481889"/>
            <a:ext cx="804255" cy="186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536A3C-A36A-5FCE-FB3D-5BCE27781FB0}"/>
              </a:ext>
            </a:extLst>
          </p:cNvPr>
          <p:cNvSpPr/>
          <p:nvPr/>
        </p:nvSpPr>
        <p:spPr>
          <a:xfrm>
            <a:off x="5298320" y="4481889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8DFABD6-7072-29EB-801B-4D3ABCEA625F}"/>
              </a:ext>
            </a:extLst>
          </p:cNvPr>
          <p:cNvSpPr/>
          <p:nvPr/>
        </p:nvSpPr>
        <p:spPr>
          <a:xfrm>
            <a:off x="6883965" y="4464500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F239A6B-4EBF-751B-5190-FF1C24B9D6A4}"/>
              </a:ext>
            </a:extLst>
          </p:cNvPr>
          <p:cNvSpPr/>
          <p:nvPr/>
        </p:nvSpPr>
        <p:spPr>
          <a:xfrm>
            <a:off x="8441588" y="4481889"/>
            <a:ext cx="804255" cy="1869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ADB3AFF-98D2-3E56-53A2-019AF0D1D83B}"/>
              </a:ext>
            </a:extLst>
          </p:cNvPr>
          <p:cNvCxnSpPr>
            <a:cxnSpLocks/>
          </p:cNvCxnSpPr>
          <p:nvPr/>
        </p:nvCxnSpPr>
        <p:spPr>
          <a:xfrm flipV="1">
            <a:off x="4988593" y="5276916"/>
            <a:ext cx="1323474" cy="344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86BBA1E-ACD3-D846-DDF5-819CAE2FC199}"/>
              </a:ext>
            </a:extLst>
          </p:cNvPr>
          <p:cNvCxnSpPr>
            <a:cxnSpLocks/>
          </p:cNvCxnSpPr>
          <p:nvPr/>
        </p:nvCxnSpPr>
        <p:spPr>
          <a:xfrm flipV="1">
            <a:off x="6620547" y="4922486"/>
            <a:ext cx="1199478" cy="31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F55099-0D65-7BB4-1C2E-DF2B08E1392B}"/>
              </a:ext>
            </a:extLst>
          </p:cNvPr>
          <p:cNvCxnSpPr>
            <a:cxnSpLocks/>
          </p:cNvCxnSpPr>
          <p:nvPr/>
        </p:nvCxnSpPr>
        <p:spPr>
          <a:xfrm flipV="1">
            <a:off x="5885930" y="4922486"/>
            <a:ext cx="2734195" cy="699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165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6</cp:revision>
  <dcterms:created xsi:type="dcterms:W3CDTF">2024-02-17T19:49:58Z</dcterms:created>
  <dcterms:modified xsi:type="dcterms:W3CDTF">2024-04-06T18:27:05Z</dcterms:modified>
</cp:coreProperties>
</file>