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2"/>
    <p:restoredTop sz="94673"/>
  </p:normalViewPr>
  <p:slideViewPr>
    <p:cSldViewPr snapToGrid="0" snapToObjects="1">
      <p:cViewPr varScale="1">
        <p:scale>
          <a:sx n="122" d="100"/>
          <a:sy n="122" d="100"/>
        </p:scale>
        <p:origin x="21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BA82-1768-034B-862A-39EA7CC3E176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75D4-5EBE-F742-9E6A-D0BBC3B3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BA82-1768-034B-862A-39EA7CC3E176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75D4-5EBE-F742-9E6A-D0BBC3B3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BA82-1768-034B-862A-39EA7CC3E176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75D4-5EBE-F742-9E6A-D0BBC3B3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BA82-1768-034B-862A-39EA7CC3E176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75D4-5EBE-F742-9E6A-D0BBC3B3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BA82-1768-034B-862A-39EA7CC3E176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75D4-5EBE-F742-9E6A-D0BBC3B3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BA82-1768-034B-862A-39EA7CC3E176}" type="datetimeFigureOut">
              <a:rPr lang="en-US" smtClean="0"/>
              <a:t>6/25/17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75D4-5EBE-F742-9E6A-D0BBC3B3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BA82-1768-034B-862A-39EA7CC3E176}" type="datetimeFigureOut">
              <a:rPr lang="en-US" smtClean="0"/>
              <a:t>6/25/17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75D4-5EBE-F742-9E6A-D0BBC3B3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BA82-1768-034B-862A-39EA7CC3E176}" type="datetimeFigureOut">
              <a:rPr lang="en-US" smtClean="0"/>
              <a:t>6/25/17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75D4-5EBE-F742-9E6A-D0BBC3B3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BA82-1768-034B-862A-39EA7CC3E176}" type="datetimeFigureOut">
              <a:rPr lang="en-US" smtClean="0"/>
              <a:t>6/25/17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75D4-5EBE-F742-9E6A-D0BBC3B3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BA82-1768-034B-862A-39EA7CC3E176}" type="datetimeFigureOut">
              <a:rPr lang="en-US" smtClean="0"/>
              <a:t>6/25/17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75D4-5EBE-F742-9E6A-D0BBC3B3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BA82-1768-034B-862A-39EA7CC3E176}" type="datetimeFigureOut">
              <a:rPr lang="en-US" smtClean="0"/>
              <a:t>6/25/17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75D4-5EBE-F742-9E6A-D0BBC3B3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BA82-1768-034B-862A-39EA7CC3E176}" type="datetimeFigureOut">
              <a:rPr lang="en-US" smtClean="0"/>
              <a:t>6/25/17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75D4-5EBE-F742-9E6A-D0BBC3B3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41990" y="3649060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04873" y="2337937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8540" y="3649060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527357" y="2923304"/>
            <a:ext cx="777949" cy="826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6" idx="1"/>
          </p:cNvCxnSpPr>
          <p:nvPr/>
        </p:nvCxnSpPr>
        <p:spPr>
          <a:xfrm>
            <a:off x="2790240" y="2923304"/>
            <a:ext cx="1128733" cy="826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736" y="4487260"/>
            <a:ext cx="13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Focal node </a:t>
            </a:r>
            <a:r>
              <a:rPr lang="en-US" b="1" i="1" dirty="0" err="1" smtClean="0"/>
              <a:t>i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13060" y="1492477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Intermediary nodes </a:t>
            </a:r>
            <a:r>
              <a:rPr lang="en-US" b="1" i="1" smtClean="0"/>
              <a:t>k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507286" y="448726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node </a:t>
            </a:r>
            <a:r>
              <a:rPr lang="en-US" b="1" i="1" dirty="0" smtClean="0"/>
              <a:t>j</a:t>
            </a:r>
            <a:endParaRPr lang="en-US" b="1" i="1" dirty="0"/>
          </a:p>
        </p:txBody>
      </p:sp>
      <p:cxnSp>
        <p:nvCxnSpPr>
          <p:cNvPr id="19" name="Straight Arrow Connector 18"/>
          <p:cNvCxnSpPr>
            <a:stCxn id="4" idx="6"/>
            <a:endCxn id="6" idx="2"/>
          </p:cNvCxnSpPr>
          <p:nvPr/>
        </p:nvCxnSpPr>
        <p:spPr>
          <a:xfrm>
            <a:off x="1627790" y="3991960"/>
            <a:ext cx="21907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270" y="359041"/>
            <a:ext cx="455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Transitive closure </a:t>
            </a:r>
            <a:r>
              <a:rPr lang="en-US" dirty="0" smtClean="0"/>
              <a:t>(GWESP Outgoing two-path)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106307" y="3649060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982857" y="3649060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95053" y="4487260"/>
            <a:ext cx="13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Focal node </a:t>
            </a:r>
            <a:r>
              <a:rPr lang="en-US" b="1" i="1" dirty="0" err="1" smtClean="0"/>
              <a:t>i</a:t>
            </a:r>
            <a:endParaRPr lang="en-US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9671603" y="448726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node </a:t>
            </a:r>
            <a:r>
              <a:rPr lang="en-US" b="1" i="1" dirty="0" smtClean="0"/>
              <a:t>j</a:t>
            </a:r>
            <a:endParaRPr lang="en-US" b="1" i="1" dirty="0"/>
          </a:p>
        </p:txBody>
      </p:sp>
      <p:cxnSp>
        <p:nvCxnSpPr>
          <p:cNvPr id="29" name="Straight Arrow Connector 28"/>
          <p:cNvCxnSpPr>
            <a:stCxn id="23" idx="2"/>
            <a:endCxn id="21" idx="6"/>
          </p:cNvCxnSpPr>
          <p:nvPr/>
        </p:nvCxnSpPr>
        <p:spPr>
          <a:xfrm flipH="1">
            <a:off x="7792107" y="3991960"/>
            <a:ext cx="21907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59923" y="391124"/>
            <a:ext cx="416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Cyclic closure </a:t>
            </a:r>
            <a:r>
              <a:rPr lang="en-US" dirty="0" smtClean="0"/>
              <a:t>(GWESP Incoming two-path)</a:t>
            </a:r>
            <a:endParaRPr 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705780" y="5057886"/>
            <a:ext cx="419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Implies that j has higher status than k and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34" name="TextBox 333"/>
          <p:cNvSpPr txBox="1"/>
          <p:nvPr/>
        </p:nvSpPr>
        <p:spPr>
          <a:xfrm>
            <a:off x="6739739" y="5003638"/>
            <a:ext cx="4364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Implies that all three nodes has equal </a:t>
            </a:r>
            <a:r>
              <a:rPr lang="en-US" smtClean="0"/>
              <a:t>status </a:t>
            </a:r>
          </a:p>
          <a:p>
            <a:r>
              <a:rPr lang="en-US" dirty="0" smtClean="0"/>
              <a:t>(generalized exchange)</a:t>
            </a:r>
            <a:endParaRPr lang="en-US" dirty="0"/>
          </a:p>
        </p:txBody>
      </p:sp>
      <p:cxnSp>
        <p:nvCxnSpPr>
          <p:cNvPr id="335" name="Straight Arrow Connector 334"/>
          <p:cNvCxnSpPr/>
          <p:nvPr/>
        </p:nvCxnSpPr>
        <p:spPr>
          <a:xfrm flipV="1">
            <a:off x="7613270" y="2071268"/>
            <a:ext cx="845078" cy="1577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360" idx="5"/>
          </p:cNvCxnSpPr>
          <p:nvPr/>
        </p:nvCxnSpPr>
        <p:spPr>
          <a:xfrm>
            <a:off x="8876153" y="2111819"/>
            <a:ext cx="1201445" cy="1627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695270" y="5930974"/>
            <a:ext cx="10902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 transitivity closure and negative cyclic closure means node </a:t>
            </a:r>
            <a:r>
              <a:rPr lang="en-US" b="1" dirty="0" err="1" smtClean="0"/>
              <a:t>i</a:t>
            </a:r>
            <a:r>
              <a:rPr lang="en-US" b="1" dirty="0" smtClean="0"/>
              <a:t> is more likely than chance to send a tie to j, </a:t>
            </a:r>
          </a:p>
          <a:p>
            <a:r>
              <a:rPr lang="en-US" b="1" dirty="0" smtClean="0"/>
              <a:t>but j are less like than chance to send a tie back to </a:t>
            </a:r>
            <a:r>
              <a:rPr lang="en-US" b="1" dirty="0" err="1" smtClean="0"/>
              <a:t>i</a:t>
            </a:r>
            <a:r>
              <a:rPr lang="en-US" b="1" dirty="0" smtClean="0"/>
              <a:t>, suggesting network has a hierarchical structure.  </a:t>
            </a:r>
            <a:endParaRPr lang="en-US" b="1" dirty="0"/>
          </a:p>
        </p:txBody>
      </p:sp>
      <p:sp>
        <p:nvSpPr>
          <p:cNvPr id="343" name="Oval 342"/>
          <p:cNvSpPr/>
          <p:nvPr/>
        </p:nvSpPr>
        <p:spPr>
          <a:xfrm>
            <a:off x="2204873" y="1601921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2204873" y="835654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Straight Arrow Connector 345"/>
          <p:cNvCxnSpPr>
            <a:stCxn id="4" idx="7"/>
            <a:endCxn id="343" idx="3"/>
          </p:cNvCxnSpPr>
          <p:nvPr/>
        </p:nvCxnSpPr>
        <p:spPr>
          <a:xfrm flipV="1">
            <a:off x="1527357" y="2187288"/>
            <a:ext cx="777949" cy="156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4" idx="7"/>
            <a:endCxn id="344" idx="3"/>
          </p:cNvCxnSpPr>
          <p:nvPr/>
        </p:nvCxnSpPr>
        <p:spPr>
          <a:xfrm flipV="1">
            <a:off x="1527357" y="1421021"/>
            <a:ext cx="777949" cy="232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343" idx="5"/>
            <a:endCxn id="6" idx="1"/>
          </p:cNvCxnSpPr>
          <p:nvPr/>
        </p:nvCxnSpPr>
        <p:spPr>
          <a:xfrm>
            <a:off x="2790240" y="2187288"/>
            <a:ext cx="1128733" cy="156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344" idx="5"/>
            <a:endCxn id="6" idx="1"/>
          </p:cNvCxnSpPr>
          <p:nvPr/>
        </p:nvCxnSpPr>
        <p:spPr>
          <a:xfrm>
            <a:off x="2790240" y="1421021"/>
            <a:ext cx="1128733" cy="232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Oval 357"/>
          <p:cNvSpPr/>
          <p:nvPr/>
        </p:nvSpPr>
        <p:spPr>
          <a:xfrm>
            <a:off x="8290786" y="2280057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9" name="Straight Arrow Connector 358"/>
          <p:cNvCxnSpPr>
            <a:stCxn id="360" idx="7"/>
            <a:endCxn id="361" idx="3"/>
          </p:cNvCxnSpPr>
          <p:nvPr/>
        </p:nvCxnSpPr>
        <p:spPr>
          <a:xfrm flipV="1">
            <a:off x="7613270" y="2865424"/>
            <a:ext cx="777949" cy="826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8290786" y="1526452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8290786" y="777774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Straight Arrow Connector 362"/>
          <p:cNvCxnSpPr>
            <a:endCxn id="361" idx="3"/>
          </p:cNvCxnSpPr>
          <p:nvPr/>
        </p:nvCxnSpPr>
        <p:spPr>
          <a:xfrm flipV="1">
            <a:off x="7593577" y="1363141"/>
            <a:ext cx="797642" cy="2285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361" idx="5"/>
            <a:endCxn id="23" idx="1"/>
          </p:cNvCxnSpPr>
          <p:nvPr/>
        </p:nvCxnSpPr>
        <p:spPr>
          <a:xfrm>
            <a:off x="8876153" y="1363141"/>
            <a:ext cx="1207137" cy="2386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58" idx="5"/>
            <a:endCxn id="23" idx="1"/>
          </p:cNvCxnSpPr>
          <p:nvPr/>
        </p:nvCxnSpPr>
        <p:spPr>
          <a:xfrm>
            <a:off x="8876153" y="2865424"/>
            <a:ext cx="1207137" cy="88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41990" y="3649060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8540" y="3649060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7"/>
            <a:endCxn id="285" idx="3"/>
          </p:cNvCxnSpPr>
          <p:nvPr/>
        </p:nvCxnSpPr>
        <p:spPr>
          <a:xfrm flipV="1">
            <a:off x="1527357" y="2187288"/>
            <a:ext cx="777949" cy="156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736" y="4487260"/>
            <a:ext cx="13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Focal node </a:t>
            </a:r>
            <a:r>
              <a:rPr lang="en-US" b="1" i="1" dirty="0" err="1" smtClean="0"/>
              <a:t>i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038294" y="996427"/>
            <a:ext cx="244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target nodes </a:t>
            </a:r>
            <a:r>
              <a:rPr lang="en-US" b="1" i="1" dirty="0" smtClean="0"/>
              <a:t>k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72551" y="443280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</a:t>
            </a:r>
            <a:r>
              <a:rPr lang="en-US" b="1" i="1" dirty="0" smtClean="0"/>
              <a:t>j</a:t>
            </a:r>
            <a:endParaRPr lang="en-US" b="1" i="1" dirty="0"/>
          </a:p>
        </p:txBody>
      </p: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1627790" y="3991960"/>
            <a:ext cx="21907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3472" y="401936"/>
            <a:ext cx="432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Shared activity closure </a:t>
            </a:r>
            <a:r>
              <a:rPr lang="en-US" dirty="0" smtClean="0"/>
              <a:t>(GWESP Out-shared)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106307" y="3649060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82857" y="3649060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95053" y="4487260"/>
            <a:ext cx="13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Focal node </a:t>
            </a:r>
            <a:r>
              <a:rPr lang="en-US" b="1" i="1" dirty="0" err="1" smtClean="0"/>
              <a:t>i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9072849" y="98213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Common source </a:t>
            </a:r>
            <a:r>
              <a:rPr lang="en-US" smtClean="0"/>
              <a:t>nodes </a:t>
            </a:r>
            <a:r>
              <a:rPr lang="en-US" b="1" i="1" dirty="0" smtClean="0"/>
              <a:t>k</a:t>
            </a:r>
            <a:endParaRPr lang="en-US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05197" y="401936"/>
            <a:ext cx="534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Shared popularity closure </a:t>
            </a:r>
            <a:r>
              <a:rPr lang="en-US" dirty="0" smtClean="0"/>
              <a:t>(GWESP Incoming two-path)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0736" y="5071139"/>
            <a:ext cx="4881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Implies that </a:t>
            </a:r>
            <a:r>
              <a:rPr lang="en-US" dirty="0" err="1" smtClean="0"/>
              <a:t>i</a:t>
            </a:r>
            <a:r>
              <a:rPr lang="en-US" dirty="0" smtClean="0"/>
              <a:t> and j has common</a:t>
            </a:r>
          </a:p>
          <a:p>
            <a:r>
              <a:rPr lang="en-US" dirty="0" smtClean="0"/>
              <a:t>(selecting same poster -&gt; common characteristics)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84641" y="5090044"/>
            <a:ext cx="522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Implies that </a:t>
            </a:r>
            <a:r>
              <a:rPr lang="en-US" dirty="0" err="1" smtClean="0"/>
              <a:t>i</a:t>
            </a:r>
            <a:r>
              <a:rPr lang="en-US" dirty="0" smtClean="0"/>
              <a:t> and j has common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selected by same viewers -&gt; common characteristics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943282" y="2071267"/>
            <a:ext cx="1134316" cy="1667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endCxn id="286" idx="3"/>
          </p:cNvCxnSpPr>
          <p:nvPr/>
        </p:nvCxnSpPr>
        <p:spPr>
          <a:xfrm flipV="1">
            <a:off x="1474031" y="1421021"/>
            <a:ext cx="831275" cy="2296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/>
          <p:cNvSpPr/>
          <p:nvPr/>
        </p:nvSpPr>
        <p:spPr>
          <a:xfrm>
            <a:off x="941990" y="3649060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2204873" y="2337937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3818540" y="3649060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" name="Straight Arrow Connector 269"/>
          <p:cNvCxnSpPr>
            <a:stCxn id="269" idx="7"/>
            <a:endCxn id="270" idx="3"/>
          </p:cNvCxnSpPr>
          <p:nvPr/>
        </p:nvCxnSpPr>
        <p:spPr>
          <a:xfrm flipV="1">
            <a:off x="1527357" y="2923304"/>
            <a:ext cx="777949" cy="826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630736" y="4487260"/>
            <a:ext cx="13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Focal node </a:t>
            </a:r>
            <a:r>
              <a:rPr lang="en-US" b="1" i="1" dirty="0" err="1" smtClean="0"/>
              <a:t>i</a:t>
            </a:r>
            <a:endParaRPr lang="en-US" b="1" i="1" dirty="0"/>
          </a:p>
        </p:txBody>
      </p:sp>
      <p:cxnSp>
        <p:nvCxnSpPr>
          <p:cNvPr id="275" name="Straight Arrow Connector 274"/>
          <p:cNvCxnSpPr>
            <a:stCxn id="269" idx="6"/>
          </p:cNvCxnSpPr>
          <p:nvPr/>
        </p:nvCxnSpPr>
        <p:spPr>
          <a:xfrm>
            <a:off x="1627790" y="3991960"/>
            <a:ext cx="21907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7106307" y="3649060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9982857" y="3649060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6795053" y="4487260"/>
            <a:ext cx="13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Focal node </a:t>
            </a:r>
            <a:r>
              <a:rPr lang="en-US" b="1" i="1" dirty="0" err="1" smtClean="0"/>
              <a:t>i</a:t>
            </a:r>
            <a:endParaRPr lang="en-US" b="1" i="1" dirty="0"/>
          </a:p>
        </p:txBody>
      </p:sp>
      <p:cxnSp>
        <p:nvCxnSpPr>
          <p:cNvPr id="284" name="Straight Arrow Connector 283"/>
          <p:cNvCxnSpPr>
            <a:stCxn id="294" idx="3"/>
            <a:endCxn id="277" idx="0"/>
          </p:cNvCxnSpPr>
          <p:nvPr/>
        </p:nvCxnSpPr>
        <p:spPr>
          <a:xfrm flipH="1">
            <a:off x="7449207" y="1363141"/>
            <a:ext cx="942012" cy="2285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2204873" y="1601921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2204873" y="835654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Arrow Connector 288"/>
          <p:cNvCxnSpPr>
            <a:stCxn id="6" idx="1"/>
            <a:endCxn id="285" idx="5"/>
          </p:cNvCxnSpPr>
          <p:nvPr/>
        </p:nvCxnSpPr>
        <p:spPr>
          <a:xfrm flipH="1" flipV="1">
            <a:off x="2790240" y="2187288"/>
            <a:ext cx="1128733" cy="156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69" idx="1"/>
            <a:endCxn id="286" idx="5"/>
          </p:cNvCxnSpPr>
          <p:nvPr/>
        </p:nvCxnSpPr>
        <p:spPr>
          <a:xfrm flipH="1" flipV="1">
            <a:off x="2790240" y="1421021"/>
            <a:ext cx="1128733" cy="232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/>
          <p:cNvSpPr/>
          <p:nvPr/>
        </p:nvSpPr>
        <p:spPr>
          <a:xfrm>
            <a:off x="8290786" y="2280057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8290786" y="1526452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8290786" y="777774"/>
            <a:ext cx="685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Arrow Connector 295"/>
          <p:cNvCxnSpPr/>
          <p:nvPr/>
        </p:nvCxnSpPr>
        <p:spPr>
          <a:xfrm>
            <a:off x="8897504" y="1331357"/>
            <a:ext cx="1207137" cy="2386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8876153" y="2865424"/>
            <a:ext cx="1207137" cy="88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269" idx="1"/>
            <a:endCxn id="268" idx="5"/>
          </p:cNvCxnSpPr>
          <p:nvPr/>
        </p:nvCxnSpPr>
        <p:spPr>
          <a:xfrm flipH="1" flipV="1">
            <a:off x="2790240" y="2923304"/>
            <a:ext cx="1128733" cy="826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9936868" y="448190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</a:t>
            </a:r>
            <a:r>
              <a:rPr lang="en-US" b="1" i="1" dirty="0" smtClean="0"/>
              <a:t>j</a:t>
            </a:r>
            <a:endParaRPr lang="en-US" b="1" i="1" dirty="0"/>
          </a:p>
        </p:txBody>
      </p:sp>
      <p:cxnSp>
        <p:nvCxnSpPr>
          <p:cNvPr id="363" name="Straight Arrow Connector 362"/>
          <p:cNvCxnSpPr>
            <a:stCxn id="293" idx="3"/>
            <a:endCxn id="277" idx="0"/>
          </p:cNvCxnSpPr>
          <p:nvPr/>
        </p:nvCxnSpPr>
        <p:spPr>
          <a:xfrm flipH="1">
            <a:off x="7449207" y="2111819"/>
            <a:ext cx="942012" cy="1537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291" idx="3"/>
            <a:endCxn id="277" idx="0"/>
          </p:cNvCxnSpPr>
          <p:nvPr/>
        </p:nvCxnSpPr>
        <p:spPr>
          <a:xfrm flipH="1">
            <a:off x="7449207" y="2865424"/>
            <a:ext cx="942012" cy="783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/>
          <p:nvPr/>
        </p:nvCxnSpPr>
        <p:spPr>
          <a:xfrm>
            <a:off x="7802129" y="3991960"/>
            <a:ext cx="21907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2960278" y="5967022"/>
            <a:ext cx="611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 shared activity closure and shared popularity </a:t>
            </a:r>
            <a:r>
              <a:rPr lang="en-US" b="1" smtClean="0"/>
              <a:t>closure </a:t>
            </a:r>
          </a:p>
          <a:p>
            <a:r>
              <a:rPr lang="en-US" b="1" dirty="0" smtClean="0"/>
              <a:t>signifies structural bases of homophily in their characteristics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169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181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Hyunjin (Jin) Song</dc:creator>
  <cp:keywords/>
  <dc:description/>
  <cp:lastModifiedBy>Hyunjin (Jin) Song</cp:lastModifiedBy>
  <cp:revision>4</cp:revision>
  <dcterms:created xsi:type="dcterms:W3CDTF">2017-06-25T14:18:47Z</dcterms:created>
  <dcterms:modified xsi:type="dcterms:W3CDTF">2017-06-25T14:56:35Z</dcterms:modified>
  <cp:category/>
</cp:coreProperties>
</file>