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7" r:id="rId6"/>
    <p:sldId id="264" r:id="rId7"/>
    <p:sldId id="265" r:id="rId8"/>
    <p:sldId id="266" r:id="rId9"/>
    <p:sldId id="268" r:id="rId10"/>
    <p:sldId id="267" r:id="rId11"/>
    <p:sldId id="260" r:id="rId12"/>
    <p:sldId id="270" r:id="rId13"/>
    <p:sldId id="271" r:id="rId14"/>
    <p:sldId id="272" r:id="rId15"/>
    <p:sldId id="258" r:id="rId16"/>
    <p:sldId id="273" r:id="rId17"/>
    <p:sldId id="277" r:id="rId18"/>
    <p:sldId id="259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07C2-4BE7-4126-89A3-DFB22CC14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6BF8F-A262-4D71-8BA8-6EC4080F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2953-7DE6-431B-91DF-2322AC84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94B-D438-44E8-8904-C84FB46A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955E-C81B-4D12-8B7D-C3C8AAF5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8A3C-CA05-4F51-99F1-545D0C1C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9C065-F0AD-4D7B-8115-93B47617D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46AD-60A2-4D9E-A300-80247A0A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7386-FE83-468B-B5F1-CE57EF57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E69EA-DFE9-47F2-B862-857F7BB2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2B309-6CE1-4284-9BAA-49DE2A126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3E7DB-11FB-45F4-B87C-F1B0C9EA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F858-929B-4598-9FA1-AB35DE6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4F1E-664D-4E2F-914C-C404076E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75AF3-3238-449C-942B-89F67D91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5082-45D7-46D0-825E-0709BBB8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26A2-046E-403E-8A54-4EBB11D1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994C-4FFB-48C3-BED8-9BA078B5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B36F-3F91-4E94-AD5A-A71CF38B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A17C-075B-40E4-9969-020D5C3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711E-4342-431D-AF53-DD9F1CB1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18BF8-154A-4FD2-8B3F-678285D8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724E-F38C-4242-9CF3-F209C8BB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6B23-A76B-4809-AD0E-529B90AE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9759-E631-4AFF-AE1C-39E27B9B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B5AF-B890-4AC5-9A4F-C3F5CF9D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6184-AE24-4919-8641-836354749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8DB9-96B8-4A6E-9198-28F01B5F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9322-FDDE-4DD2-B310-5BC31CD1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BD5C-A2BE-40F0-A937-65F5E654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3DF1-3D6B-448F-ADFB-80B1973E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8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6ED5-1D71-417A-85C8-B2E6A72F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324D7-1C4B-42D2-B94B-3725D921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BD02A-BABF-450E-B574-90B001A9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FDA04-63FE-4611-A101-6C9D7439D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CBF1E-3A6D-49A8-9E65-AA3B78369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B224D-CF95-462A-9C55-032C931F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51409-AB7B-42B2-919B-39FA4E38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0C214-AD90-4067-9134-1D2F5B65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034B-827A-465B-850C-8526BE72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0B9BF-D801-4A12-AA3D-D4FAE973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1CEAA-C57A-40D1-B959-AD24B76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4DE4B-7F4B-4B46-83D3-D0D32850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1B3DD-30F5-49C7-A56C-6A974F9A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CED76-49CB-4518-9B78-993B0F81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E50F9-FD52-4464-B6B9-1431CA1D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8AB4-F091-47C7-B563-394570AE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FD73-F06B-48D6-AA4F-B5C2A008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2A6A-C1FB-4C0C-8060-4BA20A36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FEE13-A44D-4A91-894B-3789F28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95D57-10A3-48C0-AE95-4980C27E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B7B5-9A73-42E4-8766-DDCD7F5F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0B80-FED7-4428-A0DD-15653AED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EAA77-EC15-4A44-B560-B81CD4034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DA57-E586-428A-B8D5-00CD19E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A6EF6-AF01-4DCF-8A2C-8025119D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2C20-720E-4314-8D1B-ADE0AEED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6BA58-FC76-437B-A842-58710660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82691-E6FB-4D1E-81B1-E901553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03301-82B8-4EB2-BE74-65A07F02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E0AB-3549-4D58-AFF7-CD092FCEF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4D78-C3EC-4EDD-9083-899C490D962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F8CF-1042-4282-9CC1-317B36860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4EEA-E4F9-4633-80DD-B9E7AB08D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18AD-7D24-4A4D-BF5C-E1FA186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9BF5E-3B80-43F4-9BA4-D18878A9A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Python: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40C71-3566-4E08-9F76-327F52499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Programming for Analytics: MPBA G507</a:t>
            </a:r>
            <a:endParaRPr lang="en-US"/>
          </a:p>
          <a:p>
            <a:pPr algn="l"/>
            <a:r>
              <a:rPr lang="en-US" dirty="0"/>
              <a:t>Dr. Revendranath T</a:t>
            </a:r>
            <a:endParaRPr lang="en-US"/>
          </a:p>
          <a:p>
            <a:pPr algn="l"/>
            <a:r>
              <a:rPr lang="en-US" dirty="0"/>
              <a:t>12-Nov-2021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1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C742-4828-494F-B4D9-D5BB2C6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in Python: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AB9F-83B5-4261-8F92-8110148D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458263"/>
          </a:xfrm>
        </p:spPr>
        <p:txBody>
          <a:bodyPr>
            <a:normAutofit fontScale="92500" lnSpcReduction="10000"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# Illustration of Customer Class Construction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class Customer():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__(self, email, phone,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place_order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cancel_order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self.email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email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self.phone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phone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self.place_order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place_order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self.cancel_order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cancel_order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def greet(self):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print("Welcome!")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self.place_order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== "Y":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print("Your order is placed.")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print("Your order is not placed.")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self.cancel_order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== "Y":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print("Your order is cancelled.")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print("Your order is not cancelled.")</a:t>
            </a:r>
          </a:p>
        </p:txBody>
      </p:sp>
    </p:spTree>
    <p:extLst>
      <p:ext uri="{BB962C8B-B14F-4D97-AF65-F5344CB8AC3E}">
        <p14:creationId xmlns:p14="http://schemas.microsoft.com/office/powerpoint/2010/main" val="105096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CF9F-2C0E-4074-A5F9-92FC3D9B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</a:t>
            </a:r>
          </a:p>
        </p:txBody>
      </p:sp>
      <p:pic>
        <p:nvPicPr>
          <p:cNvPr id="4" name="Picture 3" descr="A picture containing text, toy, close&#10;&#10;Description automatically generated">
            <a:extLst>
              <a:ext uri="{FF2B5EF4-FFF2-40B4-BE49-F238E27FC236}">
                <a16:creationId xmlns:a16="http://schemas.microsoft.com/office/drawing/2014/main" id="{5CC780C2-5F23-449B-9497-9FE3540D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33" y="2418690"/>
            <a:ext cx="5905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FA7-EB71-4563-99B1-13AC9F2C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AA59-9DE3-46A1-AC9A-4F9B9960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the defined class with actual values</a:t>
            </a:r>
          </a:p>
          <a:p>
            <a:r>
              <a:rPr lang="en-US" dirty="0"/>
              <a:t>Many instances of different values can be associated with a class</a:t>
            </a:r>
          </a:p>
          <a:p>
            <a:r>
              <a:rPr lang="en-US" dirty="0"/>
              <a:t>Each instance is independent</a:t>
            </a:r>
          </a:p>
          <a:p>
            <a:r>
              <a:rPr lang="en-US" dirty="0"/>
              <a:t>After creating objects through instantiation, the </a:t>
            </a:r>
            <a:r>
              <a:rPr lang="en-US" b="1" dirty="0"/>
              <a:t>self </a:t>
            </a:r>
            <a:r>
              <a:rPr lang="en-US" dirty="0"/>
              <a:t>parameters are usually not required</a:t>
            </a:r>
          </a:p>
        </p:txBody>
      </p:sp>
    </p:spTree>
    <p:extLst>
      <p:ext uri="{BB962C8B-B14F-4D97-AF65-F5344CB8AC3E}">
        <p14:creationId xmlns:p14="http://schemas.microsoft.com/office/powerpoint/2010/main" val="21385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9087-D1C0-48C8-9E90-32F9A4E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46D3-7B3D-4BE4-AA7D-ED17D7E4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8240"/>
          </a:xfrm>
        </p:spPr>
        <p:txBody>
          <a:bodyPr>
            <a:normAutofit/>
          </a:bodyPr>
          <a:lstStyle/>
          <a:p>
            <a:r>
              <a:rPr lang="en-US" sz="3200" dirty="0"/>
              <a:t>Attributes as </a:t>
            </a:r>
            <a:r>
              <a:rPr lang="en-US" sz="3200" b="1" dirty="0"/>
              <a:t>self </a:t>
            </a:r>
            <a:r>
              <a:rPr lang="en-US" sz="3200" dirty="0"/>
              <a:t>parameters</a:t>
            </a:r>
          </a:p>
          <a:p>
            <a:r>
              <a:rPr lang="en-US" sz="3200" dirty="0"/>
              <a:t>Attributes without </a:t>
            </a:r>
            <a:r>
              <a:rPr lang="en-US" sz="3200" b="1" dirty="0"/>
              <a:t>self</a:t>
            </a:r>
          </a:p>
          <a:p>
            <a:pPr lvl="1"/>
            <a:r>
              <a:rPr lang="en-US" sz="2800" dirty="0"/>
              <a:t>Illustration: count the number of customers in Customer() class</a:t>
            </a:r>
          </a:p>
          <a:p>
            <a:pPr marL="457200" lvl="1" indent="0">
              <a:buNone/>
            </a:pPr>
            <a:r>
              <a:rPr lang="en-US" sz="2800" dirty="0"/>
              <a:t> [Illustration code shown in the next page]</a:t>
            </a:r>
          </a:p>
        </p:txBody>
      </p:sp>
    </p:spTree>
    <p:extLst>
      <p:ext uri="{BB962C8B-B14F-4D97-AF65-F5344CB8AC3E}">
        <p14:creationId xmlns:p14="http://schemas.microsoft.com/office/powerpoint/2010/main" val="283045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9708-9764-4D4C-A27A-B1F91EEA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3" y="0"/>
            <a:ext cx="1051560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Attributes: Illustration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E8C06-B809-4DC1-98BE-F00B07D9C9FB}"/>
              </a:ext>
            </a:extLst>
          </p:cNvPr>
          <p:cNvSpPr txBox="1"/>
          <p:nvPr/>
        </p:nvSpPr>
        <p:spPr>
          <a:xfrm>
            <a:off x="641254" y="662781"/>
            <a:ext cx="106269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class Customer():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count_customers</a:t>
            </a:r>
            <a:r>
              <a:rPr lang="en-US" b="0" dirty="0"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effectLst/>
                <a:latin typeface="Consolas" panose="020B0609020204030204" pitchFamily="49" charset="0"/>
              </a:rPr>
              <a:t>__(self, email, phone,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place_order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cancel_order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self.email</a:t>
            </a:r>
            <a:r>
              <a:rPr lang="en-US" b="0" dirty="0">
                <a:effectLst/>
                <a:latin typeface="Consolas" panose="020B0609020204030204" pitchFamily="49" charset="0"/>
              </a:rPr>
              <a:t> = email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self.phone</a:t>
            </a:r>
            <a:r>
              <a:rPr lang="en-US" b="0" dirty="0">
                <a:effectLst/>
                <a:latin typeface="Consolas" panose="020B0609020204030204" pitchFamily="49" charset="0"/>
              </a:rPr>
              <a:t> = phone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self.place_order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place_order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self.cancel_order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cancel_order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Customer.count_customers</a:t>
            </a:r>
            <a:r>
              <a:rPr lang="en-US" b="0" dirty="0">
                <a:effectLst/>
                <a:latin typeface="Consolas" panose="020B0609020204030204" pitchFamily="49" charset="0"/>
              </a:rPr>
              <a:t> += 1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def greet(self):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print("Welcome!")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self.place_order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 == "Y":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print("Your order is placed.")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print("Your order is not placed.")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self.cancel_order</a:t>
            </a:r>
            <a:r>
              <a:rPr lang="en-US" b="0" dirty="0">
                <a:effectLst/>
                <a:latin typeface="Consolas" panose="020B0609020204030204" pitchFamily="49" charset="0"/>
              </a:rPr>
              <a:t> == "Y":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print("Your order is cancelled.")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print("Your order is not cancelled.")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def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num_of_customers</a:t>
            </a:r>
            <a:r>
              <a:rPr lang="en-US" b="0" dirty="0"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print("Current number of customers are :" +str(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Customer.count_customers</a:t>
            </a:r>
            <a:r>
              <a:rPr lang="en-US" b="0" dirty="0"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2401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4515-0363-47DC-8553-53C51754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Inheritance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23F85B-41C6-421A-89AF-3A79D46D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06" y="1971015"/>
            <a:ext cx="7374988" cy="41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4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D02-ED40-4509-9C3C-DB74C88D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pPr algn="ctr"/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E239-FE31-494A-AE3C-A2E0E6BA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297121"/>
          </a:xfrm>
        </p:spPr>
        <p:txBody>
          <a:bodyPr/>
          <a:lstStyle/>
          <a:p>
            <a:r>
              <a:rPr lang="en-US" dirty="0"/>
              <a:t>Used to make OOP code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Develop relationship between classes</a:t>
            </a:r>
          </a:p>
          <a:p>
            <a:r>
              <a:rPr lang="en-US" dirty="0"/>
              <a:t>Inherits from </a:t>
            </a:r>
            <a:r>
              <a:rPr lang="en-US" b="1" dirty="0"/>
              <a:t>parent class</a:t>
            </a:r>
            <a:r>
              <a:rPr lang="en-US" dirty="0"/>
              <a:t> or </a:t>
            </a:r>
            <a:r>
              <a:rPr lang="en-US" b="1" dirty="0"/>
              <a:t>super class</a:t>
            </a:r>
            <a:r>
              <a:rPr lang="en-US" dirty="0"/>
              <a:t> and create a </a:t>
            </a:r>
            <a:r>
              <a:rPr lang="en-US" b="1" dirty="0"/>
              <a:t>child class</a:t>
            </a:r>
          </a:p>
          <a:p>
            <a:pPr lvl="1"/>
            <a:r>
              <a:rPr lang="en-US" b="1" dirty="0"/>
              <a:t>Parent class </a:t>
            </a:r>
            <a:r>
              <a:rPr lang="en-US" dirty="0"/>
              <a:t>is generic type</a:t>
            </a:r>
          </a:p>
          <a:p>
            <a:pPr lvl="1"/>
            <a:r>
              <a:rPr lang="en-US" b="1" dirty="0"/>
              <a:t>Child class </a:t>
            </a:r>
            <a:r>
              <a:rPr lang="en-US" dirty="0"/>
              <a:t>is special type</a:t>
            </a:r>
          </a:p>
          <a:p>
            <a:r>
              <a:rPr lang="en-US" dirty="0"/>
              <a:t>Construction of class for inheritance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(superclass):</a:t>
            </a:r>
          </a:p>
          <a:p>
            <a:pPr lvl="2"/>
            <a:r>
              <a:rPr lang="en-US" dirty="0"/>
              <a:t>Code</a:t>
            </a:r>
          </a:p>
          <a:p>
            <a:pPr lvl="1"/>
            <a:r>
              <a:rPr lang="en-US" dirty="0"/>
              <a:t>The newly created child class can inherit all attributes and methods from super class</a:t>
            </a:r>
          </a:p>
        </p:txBody>
      </p:sp>
    </p:spTree>
    <p:extLst>
      <p:ext uri="{BB962C8B-B14F-4D97-AF65-F5344CB8AC3E}">
        <p14:creationId xmlns:p14="http://schemas.microsoft.com/office/powerpoint/2010/main" val="44728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7DFB-2A73-499A-9441-281D16C2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518A-DE0B-431A-A09A-A80B8FCF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Inheriting and Method Overriding</a:t>
            </a:r>
          </a:p>
          <a:p>
            <a:pPr lvl="1"/>
            <a:r>
              <a:rPr lang="en-US" dirty="0"/>
              <a:t>When different attributes should be passed</a:t>
            </a:r>
          </a:p>
          <a:p>
            <a:r>
              <a:rPr lang="en-US" dirty="0"/>
              <a:t>Inheriting and Updating Attributes with Super</a:t>
            </a:r>
          </a:p>
          <a:p>
            <a:pPr lvl="1"/>
            <a:r>
              <a:rPr lang="en-US" dirty="0"/>
              <a:t>When an additional </a:t>
            </a:r>
            <a:r>
              <a:rPr lang="en-US" dirty="0" err="1"/>
              <a:t>attirubute</a:t>
            </a:r>
            <a:r>
              <a:rPr lang="en-US" dirty="0"/>
              <a:t>(s) is needed:</a:t>
            </a:r>
          </a:p>
          <a:p>
            <a:pPr lvl="1"/>
            <a:r>
              <a:rPr lang="en-US" dirty="0"/>
              <a:t>Instead of re-writing the whole class, a </a:t>
            </a:r>
            <a:r>
              <a:rPr lang="en-US" b="1" dirty="0"/>
              <a:t>super </a:t>
            </a:r>
            <a:r>
              <a:rPr lang="en-US" dirty="0"/>
              <a:t>method is used</a:t>
            </a:r>
          </a:p>
          <a:p>
            <a:r>
              <a:rPr lang="en-US" dirty="0"/>
              <a:t>Illustrations are provided on </a:t>
            </a:r>
            <a:r>
              <a:rPr lang="en-US" dirty="0" err="1"/>
              <a:t>Github</a:t>
            </a:r>
            <a:r>
              <a:rPr lang="en-US" dirty="0"/>
              <a:t> file: “</a:t>
            </a:r>
            <a:r>
              <a:rPr lang="en-US" dirty="0" err="1"/>
              <a:t>Inheritance.ipynb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63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C1-1B5E-45FC-BC1D-4D03AC64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Encapsulation</a:t>
            </a:r>
          </a:p>
        </p:txBody>
      </p:sp>
      <p:pic>
        <p:nvPicPr>
          <p:cNvPr id="4" name="Picture 3" descr="Website&#10;&#10;Description automatically generated">
            <a:extLst>
              <a:ext uri="{FF2B5EF4-FFF2-40B4-BE49-F238E27FC236}">
                <a16:creationId xmlns:a16="http://schemas.microsoft.com/office/drawing/2014/main" id="{BDFA3EBD-F435-4AF4-88B3-4F47927AE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93" y="1491176"/>
            <a:ext cx="6305211" cy="51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4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D02-ED40-4509-9C3C-DB74C88D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E239-FE31-494A-AE3C-A2E0E6BA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OOP code</a:t>
            </a:r>
          </a:p>
          <a:p>
            <a:pPr lvl="1"/>
            <a:r>
              <a:rPr lang="en-US" dirty="0"/>
              <a:t>To hide private details of a class from other objects</a:t>
            </a:r>
          </a:p>
          <a:p>
            <a:pPr lvl="1"/>
            <a:r>
              <a:rPr lang="en-US" dirty="0"/>
              <a:t>The idea is to restrict access to attributes and methods in a class</a:t>
            </a:r>
          </a:p>
          <a:p>
            <a:pPr lvl="1"/>
            <a:r>
              <a:rPr lang="en-US" dirty="0"/>
              <a:t>Primarily hide complex code as well as prevent data from being changed accidentally</a:t>
            </a:r>
          </a:p>
          <a:p>
            <a:r>
              <a:rPr lang="en-US" dirty="0"/>
              <a:t>Python achieves encapsulation using</a:t>
            </a:r>
          </a:p>
          <a:p>
            <a:pPr lvl="1"/>
            <a:r>
              <a:rPr lang="en-US" dirty="0"/>
              <a:t>_</a:t>
            </a:r>
          </a:p>
          <a:p>
            <a:pPr lvl="1"/>
            <a:r>
              <a:rPr lang="en-US" dirty="0"/>
              <a:t>__</a:t>
            </a:r>
          </a:p>
          <a:p>
            <a:r>
              <a:rPr lang="en-US" dirty="0"/>
              <a:t>Illustration is provided in “</a:t>
            </a:r>
            <a:r>
              <a:rPr lang="en-US" dirty="0" err="1"/>
              <a:t>Encapsulation.ipynb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Say you want to protect the number of stocks purchased</a:t>
            </a:r>
          </a:p>
        </p:txBody>
      </p:sp>
    </p:spTree>
    <p:extLst>
      <p:ext uri="{BB962C8B-B14F-4D97-AF65-F5344CB8AC3E}">
        <p14:creationId xmlns:p14="http://schemas.microsoft.com/office/powerpoint/2010/main" val="36548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1BB8614-835C-4E33-BACE-C5C6D0217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62" y="441341"/>
            <a:ext cx="6986075" cy="57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D02-ED40-4509-9C3C-DB74C88D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E239-FE31-494A-AE3C-A2E0E6BA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OOP code</a:t>
            </a:r>
          </a:p>
          <a:p>
            <a:pPr lvl="1"/>
            <a:r>
              <a:rPr lang="en-US" dirty="0"/>
              <a:t>To use common operation in different formats</a:t>
            </a:r>
          </a:p>
          <a:p>
            <a:r>
              <a:rPr lang="en-US" dirty="0"/>
              <a:t>Illustration is provided in “</a:t>
            </a:r>
            <a:r>
              <a:rPr lang="en-US" dirty="0" err="1"/>
              <a:t>Polymorphism.ipynb</a:t>
            </a:r>
            <a:r>
              <a:rPr lang="en-US" dirty="0"/>
              <a:t>”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2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A11D-E0B3-499D-9067-CA1A44B8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Example: </a:t>
            </a:r>
            <a:r>
              <a:rPr lang="en-US" b="1" dirty="0" err="1"/>
              <a:t>Pokemon</a:t>
            </a:r>
            <a:endParaRPr lang="en-US" b="1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E7FBEAE-E09B-4E8E-9D3C-26EDCA6B0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52" y="2059598"/>
            <a:ext cx="7715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4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F38F-794C-4901-BE96-A97C4CE5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7B03-9000-4325-996A-FA11A9F6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Objects</a:t>
            </a:r>
          </a:p>
          <a:p>
            <a:r>
              <a:rPr lang="en-US" dirty="0"/>
              <a:t>Class is a blueprint</a:t>
            </a:r>
          </a:p>
          <a:p>
            <a:pPr lvl="1"/>
            <a:r>
              <a:rPr lang="en-US" dirty="0"/>
              <a:t>A structure that business wants</a:t>
            </a:r>
          </a:p>
          <a:p>
            <a:r>
              <a:rPr lang="en-US" dirty="0"/>
              <a:t>Object is an instance of class with real values</a:t>
            </a:r>
          </a:p>
          <a:p>
            <a:r>
              <a:rPr lang="en-US" b="1" dirty="0"/>
              <a:t>Special Note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a special method in Python classes that are executed when a class object is instantiated</a:t>
            </a:r>
          </a:p>
          <a:p>
            <a:pPr lvl="1"/>
            <a:r>
              <a:rPr lang="en-US" dirty="0"/>
              <a:t>Attributes in </a:t>
            </a:r>
            <a:r>
              <a:rPr lang="en-US" b="1" dirty="0"/>
              <a:t> self </a:t>
            </a:r>
            <a:r>
              <a:rPr lang="en-US" dirty="0"/>
              <a:t> parameters are accessible across the classes in Python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8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40C6564-3251-499A-B64A-8C99C68E8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3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ED9D-9D3E-4C14-B904-29A9F56C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Think in Classes: Car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DFE9B29-232F-4283-BEC2-99C6D915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60" y="1690688"/>
            <a:ext cx="8089279" cy="52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277C-8BC4-40D2-B206-3C21C1B9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Think in Classes: Customer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41BD797-464B-46C8-BFB0-6505EDA19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09" y="1690688"/>
            <a:ext cx="7610543" cy="51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C742-4828-494F-B4D9-D5BB2C6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in Python: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AB9F-83B5-4261-8F92-8110148D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Illustration of Car Class Construction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class Car():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effectLst/>
                <a:latin typeface="Consolas" panose="020B0609020204030204" pitchFamily="49" charset="0"/>
              </a:rPr>
              <a:t>__(self,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colour</a:t>
            </a:r>
            <a:r>
              <a:rPr lang="en-US" b="0" dirty="0">
                <a:effectLst/>
                <a:latin typeface="Consolas" panose="020B0609020204030204" pitchFamily="49" charset="0"/>
              </a:rPr>
              <a:t>, manufacturer, model):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self.colour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colour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self.manufacturer</a:t>
            </a:r>
            <a:r>
              <a:rPr lang="en-US" b="0" dirty="0">
                <a:effectLst/>
                <a:latin typeface="Consolas" panose="020B0609020204030204" pitchFamily="49" charset="0"/>
              </a:rPr>
              <a:t> = manufacturer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self.model</a:t>
            </a:r>
            <a:r>
              <a:rPr lang="en-US" b="0" dirty="0">
                <a:effectLst/>
                <a:latin typeface="Consolas" panose="020B0609020204030204" pitchFamily="49" charset="0"/>
              </a:rPr>
              <a:t> = model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def greet(self):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print("Congratulations you purchased,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self.model</a:t>
            </a:r>
            <a:r>
              <a:rPr lang="en-US" b="0" dirty="0">
                <a:effectLst/>
                <a:latin typeface="Consolas" panose="020B0609020204030204" pitchFamily="49" charset="0"/>
              </a:rPr>
              <a:t> + "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self.manufacturer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1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ED82-4DC0-4736-9EAD-C486647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in Python: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3173-46AD-4D48-BB94-E8187CD7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</a:t>
            </a:r>
            <a:r>
              <a:rPr lang="en-US" dirty="0">
                <a:solidFill>
                  <a:srgbClr val="FF0000"/>
                </a:solidFill>
              </a:rPr>
              <a:t>Car()</a:t>
            </a:r>
          </a:p>
          <a:p>
            <a:r>
              <a:rPr lang="en-US" dirty="0"/>
              <a:t>Data are </a:t>
            </a:r>
            <a:r>
              <a:rPr lang="en-US" dirty="0">
                <a:solidFill>
                  <a:srgbClr val="FF0000"/>
                </a:solidFill>
              </a:rPr>
              <a:t>color, manufacturer &amp; model</a:t>
            </a:r>
          </a:p>
          <a:p>
            <a:r>
              <a:rPr lang="en-US" dirty="0"/>
              <a:t>Method is </a:t>
            </a:r>
            <a:r>
              <a:rPr lang="en-US" dirty="0">
                <a:solidFill>
                  <a:srgbClr val="FF0000"/>
                </a:solidFill>
              </a:rPr>
              <a:t>greet()</a:t>
            </a:r>
          </a:p>
        </p:txBody>
      </p:sp>
    </p:spTree>
    <p:extLst>
      <p:ext uri="{BB962C8B-B14F-4D97-AF65-F5344CB8AC3E}">
        <p14:creationId xmlns:p14="http://schemas.microsoft.com/office/powerpoint/2010/main" val="391579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770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Python: Object Oriented Programming</vt:lpstr>
      <vt:lpstr>PowerPoint Presentation</vt:lpstr>
      <vt:lpstr>Class Example: Pokemon</vt:lpstr>
      <vt:lpstr>Object Oriented Programming (OOP)</vt:lpstr>
      <vt:lpstr>PowerPoint Presentation</vt:lpstr>
      <vt:lpstr>Think in Classes: Car</vt:lpstr>
      <vt:lpstr>Think in Classes: Customer</vt:lpstr>
      <vt:lpstr>Class Construction in Python: Car</vt:lpstr>
      <vt:lpstr>Class Construction in Python: Car</vt:lpstr>
      <vt:lpstr>Class Construction in Python: Customer</vt:lpstr>
      <vt:lpstr>Object</vt:lpstr>
      <vt:lpstr>Object</vt:lpstr>
      <vt:lpstr>Attributes</vt:lpstr>
      <vt:lpstr>Attributes: Illustration</vt:lpstr>
      <vt:lpstr>Inheritance</vt:lpstr>
      <vt:lpstr>Inheritance</vt:lpstr>
      <vt:lpstr>Inheritance</vt:lpstr>
      <vt:lpstr>Encapsulation</vt:lpstr>
      <vt:lpstr>Encapsulation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Object Oriented Programming</dc:title>
  <dc:creator>Revendranath Tirumalsety</dc:creator>
  <cp:lastModifiedBy>Revendranath Tirumalsety</cp:lastModifiedBy>
  <cp:revision>24</cp:revision>
  <dcterms:created xsi:type="dcterms:W3CDTF">2021-11-11T22:54:17Z</dcterms:created>
  <dcterms:modified xsi:type="dcterms:W3CDTF">2021-11-16T06:20:47Z</dcterms:modified>
</cp:coreProperties>
</file>