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5"/>
  </p:handoutMasterIdLst>
  <p:sldIdLst>
    <p:sldId id="1919" r:id="rId3"/>
    <p:sldId id="1916" r:id="rId5"/>
    <p:sldId id="1993" r:id="rId6"/>
    <p:sldId id="1918" r:id="rId7"/>
    <p:sldId id="1847" r:id="rId8"/>
    <p:sldId id="1912" r:id="rId9"/>
    <p:sldId id="1924" r:id="rId10"/>
    <p:sldId id="1791" r:id="rId11"/>
    <p:sldId id="1943" r:id="rId12"/>
    <p:sldId id="1944" r:id="rId13"/>
    <p:sldId id="1945" r:id="rId14"/>
    <p:sldId id="1883" r:id="rId15"/>
    <p:sldId id="1845" r:id="rId16"/>
    <p:sldId id="1948" r:id="rId17"/>
    <p:sldId id="1949" r:id="rId18"/>
    <p:sldId id="1950" r:id="rId19"/>
    <p:sldId id="1951" r:id="rId20"/>
    <p:sldId id="1952" r:id="rId21"/>
    <p:sldId id="1953" r:id="rId22"/>
    <p:sldId id="1954" r:id="rId23"/>
    <p:sldId id="1955" r:id="rId24"/>
    <p:sldId id="1957" r:id="rId25"/>
    <p:sldId id="1981" r:id="rId26"/>
    <p:sldId id="1961" r:id="rId27"/>
    <p:sldId id="1968" r:id="rId28"/>
    <p:sldId id="1982" r:id="rId29"/>
    <p:sldId id="1983" r:id="rId30"/>
    <p:sldId id="1977" r:id="rId31"/>
    <p:sldId id="1984" r:id="rId32"/>
    <p:sldId id="2021" r:id="rId33"/>
    <p:sldId id="1853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κiζs_緈鍢" initials="κ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C4C3"/>
    <a:srgbClr val="DEDDDF"/>
    <a:srgbClr val="517399"/>
    <a:srgbClr val="464747"/>
    <a:srgbClr val="F1EFF2"/>
    <a:srgbClr val="9292A0"/>
    <a:srgbClr val="B2B2BC"/>
    <a:srgbClr val="2F3652"/>
    <a:srgbClr val="BF6566"/>
    <a:srgbClr val="F0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64" autoAdjust="0"/>
    <p:restoredTop sz="93095" autoAdjust="0"/>
  </p:normalViewPr>
  <p:slideViewPr>
    <p:cSldViewPr>
      <p:cViewPr varScale="1">
        <p:scale>
          <a:sx n="112" d="100"/>
          <a:sy n="112" d="100"/>
        </p:scale>
        <p:origin x="426" y="114"/>
      </p:cViewPr>
      <p:guideLst>
        <p:guide orient="horz" pos="218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0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commentAuthors" Target="commentAuthors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71216A-7A78-4F6E-AA82-29CFEC3443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DDCEE-B938-4AE8-98CF-EB91900D4C2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6B68A-6829-4462-AE1C-23173783F840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69E05-33B4-4031-B6A0-786CF90A18A7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69E05-33B4-4031-B6A0-786CF90A18A7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69E05-33B4-4031-B6A0-786CF90A18A7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69E05-33B4-4031-B6A0-786CF90A18A7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6B68A-6829-4462-AE1C-23173783F840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/>
        </p:nvSpPr>
        <p:spPr bwMode="auto">
          <a:xfrm>
            <a:off x="1" y="1"/>
            <a:ext cx="10639981" cy="1992553"/>
          </a:xfrm>
          <a:custGeom>
            <a:avLst/>
            <a:gdLst>
              <a:gd name="connsiteX0" fmla="*/ 0 w 10639981"/>
              <a:gd name="connsiteY0" fmla="*/ 0 h 1992553"/>
              <a:gd name="connsiteX1" fmla="*/ 10639981 w 10639981"/>
              <a:gd name="connsiteY1" fmla="*/ 0 h 1992553"/>
              <a:gd name="connsiteX2" fmla="*/ 10543239 w 10639981"/>
              <a:gd name="connsiteY2" fmla="*/ 96470 h 1992553"/>
              <a:gd name="connsiteX3" fmla="*/ 10217588 w 10639981"/>
              <a:gd name="connsiteY3" fmla="*/ 421207 h 1992553"/>
              <a:gd name="connsiteX4" fmla="*/ 9107358 w 10639981"/>
              <a:gd name="connsiteY4" fmla="*/ 883197 h 1992553"/>
              <a:gd name="connsiteX5" fmla="*/ 1761501 w 10639981"/>
              <a:gd name="connsiteY5" fmla="*/ 883197 h 1992553"/>
              <a:gd name="connsiteX6" fmla="*/ 647996 w 10639981"/>
              <a:gd name="connsiteY6" fmla="*/ 1345186 h 1992553"/>
              <a:gd name="connsiteX7" fmla="*/ 62623 w 10639981"/>
              <a:gd name="connsiteY7" fmla="*/ 1929991 h 1992553"/>
              <a:gd name="connsiteX8" fmla="*/ 0 w 10639981"/>
              <a:gd name="connsiteY8" fmla="*/ 1992553 h 1992553"/>
              <a:gd name="connsiteX9" fmla="*/ 0 w 10639981"/>
              <a:gd name="connsiteY9" fmla="*/ 0 h 199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639981" h="1992553">
                <a:moveTo>
                  <a:pt x="0" y="0"/>
                </a:moveTo>
                <a:lnTo>
                  <a:pt x="10639981" y="0"/>
                </a:lnTo>
                <a:lnTo>
                  <a:pt x="10543239" y="96470"/>
                </a:lnTo>
                <a:cubicBezTo>
                  <a:pt x="10217588" y="421207"/>
                  <a:pt x="10217588" y="421207"/>
                  <a:pt x="10217588" y="421207"/>
                </a:cubicBezTo>
                <a:cubicBezTo>
                  <a:pt x="9922836" y="716094"/>
                  <a:pt x="9523285" y="883197"/>
                  <a:pt x="9107358" y="883197"/>
                </a:cubicBezTo>
                <a:cubicBezTo>
                  <a:pt x="1761501" y="883197"/>
                  <a:pt x="1761501" y="883197"/>
                  <a:pt x="1761501" y="883197"/>
                </a:cubicBezTo>
                <a:cubicBezTo>
                  <a:pt x="1342299" y="883197"/>
                  <a:pt x="942747" y="1050299"/>
                  <a:pt x="647996" y="1345186"/>
                </a:cubicBezTo>
                <a:cubicBezTo>
                  <a:pt x="433380" y="1559594"/>
                  <a:pt x="238885" y="1753901"/>
                  <a:pt x="62623" y="1929991"/>
                </a:cubicBezTo>
                <a:lnTo>
                  <a:pt x="0" y="1992553"/>
                </a:lnTo>
                <a:lnTo>
                  <a:pt x="0" y="0"/>
                </a:lnTo>
                <a:close/>
              </a:path>
            </a:pathLst>
          </a:custGeom>
          <a:solidFill>
            <a:srgbClr val="51739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 bwMode="auto">
          <a:xfrm>
            <a:off x="1" y="1"/>
            <a:ext cx="12191999" cy="759695"/>
          </a:xfrm>
          <a:custGeom>
            <a:avLst/>
            <a:gdLst>
              <a:gd name="connsiteX0" fmla="*/ 11702859 w 12184285"/>
              <a:gd name="connsiteY0" fmla="*/ 0 h 759695"/>
              <a:gd name="connsiteX1" fmla="*/ 12184285 w 12184285"/>
              <a:gd name="connsiteY1" fmla="*/ 0 h 759695"/>
              <a:gd name="connsiteX2" fmla="*/ 12166467 w 12184285"/>
              <a:gd name="connsiteY2" fmla="*/ 17824 h 759695"/>
              <a:gd name="connsiteX3" fmla="*/ 11881257 w 12184285"/>
              <a:gd name="connsiteY3" fmla="*/ 303125 h 759695"/>
              <a:gd name="connsiteX4" fmla="*/ 11543931 w 12184285"/>
              <a:gd name="connsiteY4" fmla="*/ 443996 h 759695"/>
              <a:gd name="connsiteX5" fmla="*/ 520264 w 12184285"/>
              <a:gd name="connsiteY5" fmla="*/ 443996 h 759695"/>
              <a:gd name="connsiteX6" fmla="*/ 179664 w 12184285"/>
              <a:gd name="connsiteY6" fmla="*/ 581590 h 759695"/>
              <a:gd name="connsiteX7" fmla="*/ 14233 w 12184285"/>
              <a:gd name="connsiteY7" fmla="*/ 745585 h 759695"/>
              <a:gd name="connsiteX8" fmla="*/ 0 w 12184285"/>
              <a:gd name="connsiteY8" fmla="*/ 759695 h 759695"/>
              <a:gd name="connsiteX9" fmla="*/ 0 w 12184285"/>
              <a:gd name="connsiteY9" fmla="*/ 344895 h 759695"/>
              <a:gd name="connsiteX10" fmla="*/ 65858 w 12184285"/>
              <a:gd name="connsiteY10" fmla="*/ 325290 h 759695"/>
              <a:gd name="connsiteX11" fmla="*/ 160014 w 12184285"/>
              <a:gd name="connsiteY11" fmla="*/ 316230 h 759695"/>
              <a:gd name="connsiteX12" fmla="*/ 11186956 w 12184285"/>
              <a:gd name="connsiteY12" fmla="*/ 316230 h 759695"/>
              <a:gd name="connsiteX13" fmla="*/ 11527556 w 12184285"/>
              <a:gd name="connsiteY13" fmla="*/ 175359 h 759695"/>
              <a:gd name="connsiteX14" fmla="*/ 11660147 w 12184285"/>
              <a:gd name="connsiteY14" fmla="*/ 42725 h 759695"/>
              <a:gd name="connsiteX15" fmla="*/ 11702859 w 12184285"/>
              <a:gd name="connsiteY15" fmla="*/ 0 h 759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84285" h="759695">
                <a:moveTo>
                  <a:pt x="11702859" y="0"/>
                </a:moveTo>
                <a:lnTo>
                  <a:pt x="12184285" y="0"/>
                </a:lnTo>
                <a:lnTo>
                  <a:pt x="12166467" y="17824"/>
                </a:lnTo>
                <a:cubicBezTo>
                  <a:pt x="11881257" y="303125"/>
                  <a:pt x="11881257" y="303125"/>
                  <a:pt x="11881257" y="303125"/>
                </a:cubicBezTo>
                <a:cubicBezTo>
                  <a:pt x="11792832" y="391579"/>
                  <a:pt x="11671656" y="443996"/>
                  <a:pt x="11543931" y="443996"/>
                </a:cubicBezTo>
                <a:cubicBezTo>
                  <a:pt x="520264" y="443996"/>
                  <a:pt x="520264" y="443996"/>
                  <a:pt x="520264" y="443996"/>
                </a:cubicBezTo>
                <a:cubicBezTo>
                  <a:pt x="392539" y="443996"/>
                  <a:pt x="271364" y="493136"/>
                  <a:pt x="179664" y="581590"/>
                </a:cubicBezTo>
                <a:cubicBezTo>
                  <a:pt x="122761" y="638000"/>
                  <a:pt x="67636" y="692646"/>
                  <a:pt x="14233" y="745585"/>
                </a:cubicBezTo>
                <a:lnTo>
                  <a:pt x="0" y="759695"/>
                </a:lnTo>
                <a:lnTo>
                  <a:pt x="0" y="344895"/>
                </a:lnTo>
                <a:lnTo>
                  <a:pt x="65858" y="325290"/>
                </a:lnTo>
                <a:cubicBezTo>
                  <a:pt x="96561" y="319301"/>
                  <a:pt x="128083" y="316230"/>
                  <a:pt x="160014" y="316230"/>
                </a:cubicBezTo>
                <a:cubicBezTo>
                  <a:pt x="11186956" y="316230"/>
                  <a:pt x="11186956" y="316230"/>
                  <a:pt x="11186956" y="316230"/>
                </a:cubicBezTo>
                <a:cubicBezTo>
                  <a:pt x="11314681" y="316230"/>
                  <a:pt x="11435856" y="267089"/>
                  <a:pt x="11527556" y="175359"/>
                </a:cubicBezTo>
                <a:cubicBezTo>
                  <a:pt x="11574634" y="128266"/>
                  <a:pt x="11618770" y="84116"/>
                  <a:pt x="11660147" y="42725"/>
                </a:cubicBezTo>
                <a:lnTo>
                  <a:pt x="1170285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 bwMode="auto">
          <a:xfrm>
            <a:off x="2032399" y="5066570"/>
            <a:ext cx="10159601" cy="1791430"/>
          </a:xfrm>
          <a:custGeom>
            <a:avLst/>
            <a:gdLst>
              <a:gd name="connsiteX0" fmla="*/ 10159601 w 10159601"/>
              <a:gd name="connsiteY0" fmla="*/ 0 h 1791430"/>
              <a:gd name="connsiteX1" fmla="*/ 10159601 w 10159601"/>
              <a:gd name="connsiteY1" fmla="*/ 1420170 h 1791430"/>
              <a:gd name="connsiteX2" fmla="*/ 10102438 w 10159601"/>
              <a:gd name="connsiteY2" fmla="*/ 1447278 h 1791430"/>
              <a:gd name="connsiteX3" fmla="*/ 9518580 w 10159601"/>
              <a:gd name="connsiteY3" fmla="*/ 1563780 h 1791430"/>
              <a:gd name="connsiteX4" fmla="*/ 2410886 w 10159601"/>
              <a:gd name="connsiteY4" fmla="*/ 1563780 h 1791430"/>
              <a:gd name="connsiteX5" fmla="*/ 1695763 w 10159601"/>
              <a:gd name="connsiteY5" fmla="*/ 1743956 h 1791430"/>
              <a:gd name="connsiteX6" fmla="*/ 1616720 w 10159601"/>
              <a:gd name="connsiteY6" fmla="*/ 1791430 h 1791430"/>
              <a:gd name="connsiteX7" fmla="*/ 0 w 10159601"/>
              <a:gd name="connsiteY7" fmla="*/ 1791430 h 1791430"/>
              <a:gd name="connsiteX8" fmla="*/ 39558 w 10159601"/>
              <a:gd name="connsiteY8" fmla="*/ 1751856 h 1791430"/>
              <a:gd name="connsiteX9" fmla="*/ 598313 w 10159601"/>
              <a:gd name="connsiteY9" fmla="*/ 1192877 h 1791430"/>
              <a:gd name="connsiteX10" fmla="*/ 1675716 w 10159601"/>
              <a:gd name="connsiteY10" fmla="*/ 749062 h 1791430"/>
              <a:gd name="connsiteX11" fmla="*/ 8783411 w 10159601"/>
              <a:gd name="connsiteY11" fmla="*/ 749062 h 1791430"/>
              <a:gd name="connsiteX12" fmla="*/ 9857646 w 10159601"/>
              <a:gd name="connsiteY12" fmla="*/ 302076 h 1791430"/>
              <a:gd name="connsiteX13" fmla="*/ 10159378 w 10159601"/>
              <a:gd name="connsiteY13" fmla="*/ 223 h 1791430"/>
              <a:gd name="connsiteX14" fmla="*/ 10159601 w 10159601"/>
              <a:gd name="connsiteY14" fmla="*/ 0 h 179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159601" h="1791430">
                <a:moveTo>
                  <a:pt x="10159601" y="0"/>
                </a:moveTo>
                <a:lnTo>
                  <a:pt x="10159601" y="1420170"/>
                </a:lnTo>
                <a:lnTo>
                  <a:pt x="10102438" y="1447278"/>
                </a:lnTo>
                <a:cubicBezTo>
                  <a:pt x="9919438" y="1523361"/>
                  <a:pt x="9721386" y="1563780"/>
                  <a:pt x="9518580" y="1563780"/>
                </a:cubicBezTo>
                <a:cubicBezTo>
                  <a:pt x="9518580" y="1563780"/>
                  <a:pt x="9518580" y="1563780"/>
                  <a:pt x="2410886" y="1563780"/>
                </a:cubicBezTo>
                <a:cubicBezTo>
                  <a:pt x="2159360" y="1563780"/>
                  <a:pt x="1914023" y="1626935"/>
                  <a:pt x="1695763" y="1743956"/>
                </a:cubicBezTo>
                <a:lnTo>
                  <a:pt x="1616720" y="1791430"/>
                </a:lnTo>
                <a:lnTo>
                  <a:pt x="0" y="1791430"/>
                </a:lnTo>
                <a:lnTo>
                  <a:pt x="39558" y="1751856"/>
                </a:lnTo>
                <a:cubicBezTo>
                  <a:pt x="175472" y="1615889"/>
                  <a:pt x="356689" y="1434598"/>
                  <a:pt x="598313" y="1192877"/>
                </a:cubicBezTo>
                <a:cubicBezTo>
                  <a:pt x="883508" y="907567"/>
                  <a:pt x="1270105" y="749062"/>
                  <a:pt x="1675716" y="749062"/>
                </a:cubicBezTo>
                <a:cubicBezTo>
                  <a:pt x="1675716" y="749062"/>
                  <a:pt x="1675716" y="749062"/>
                  <a:pt x="8783411" y="749062"/>
                </a:cubicBezTo>
                <a:cubicBezTo>
                  <a:pt x="9185853" y="749062"/>
                  <a:pt x="9572451" y="587386"/>
                  <a:pt x="9857646" y="302076"/>
                </a:cubicBezTo>
                <a:cubicBezTo>
                  <a:pt x="9857646" y="302076"/>
                  <a:pt x="9857646" y="302076"/>
                  <a:pt x="10159378" y="223"/>
                </a:cubicBezTo>
                <a:lnTo>
                  <a:pt x="10159601" y="0"/>
                </a:lnTo>
                <a:close/>
              </a:path>
            </a:pathLst>
          </a:custGeom>
          <a:solidFill>
            <a:srgbClr val="51739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10" name="任意多边形 9"/>
          <p:cNvSpPr/>
          <p:nvPr userDrawn="1"/>
        </p:nvSpPr>
        <p:spPr bwMode="auto">
          <a:xfrm>
            <a:off x="0" y="5740026"/>
            <a:ext cx="12191999" cy="1117975"/>
          </a:xfrm>
          <a:custGeom>
            <a:avLst/>
            <a:gdLst>
              <a:gd name="connsiteX0" fmla="*/ 12173368 w 12173368"/>
              <a:gd name="connsiteY0" fmla="*/ 0 h 1117975"/>
              <a:gd name="connsiteX1" fmla="*/ 12173368 w 12173368"/>
              <a:gd name="connsiteY1" fmla="*/ 468367 h 1117975"/>
              <a:gd name="connsiteX2" fmla="*/ 12162765 w 12173368"/>
              <a:gd name="connsiteY2" fmla="*/ 478874 h 1117975"/>
              <a:gd name="connsiteX3" fmla="*/ 12153449 w 12173368"/>
              <a:gd name="connsiteY3" fmla="*/ 488107 h 1117975"/>
              <a:gd name="connsiteX4" fmla="*/ 11827061 w 12173368"/>
              <a:gd name="connsiteY4" fmla="*/ 621200 h 1117975"/>
              <a:gd name="connsiteX5" fmla="*/ 1154508 w 12173368"/>
              <a:gd name="connsiteY5" fmla="*/ 621200 h 1117975"/>
              <a:gd name="connsiteX6" fmla="*/ 828121 w 12173368"/>
              <a:gd name="connsiteY6" fmla="*/ 757462 h 1117975"/>
              <a:gd name="connsiteX7" fmla="*/ 490220 w 12173368"/>
              <a:gd name="connsiteY7" fmla="*/ 1095370 h 1117975"/>
              <a:gd name="connsiteX8" fmla="*/ 467616 w 12173368"/>
              <a:gd name="connsiteY8" fmla="*/ 1117975 h 1117975"/>
              <a:gd name="connsiteX9" fmla="*/ 0 w 12173368"/>
              <a:gd name="connsiteY9" fmla="*/ 1117975 h 1117975"/>
              <a:gd name="connsiteX10" fmla="*/ 27207 w 12173368"/>
              <a:gd name="connsiteY10" fmla="*/ 1090869 h 1117975"/>
              <a:gd name="connsiteX11" fmla="*/ 482720 w 12173368"/>
              <a:gd name="connsiteY11" fmla="*/ 637045 h 1117975"/>
              <a:gd name="connsiteX12" fmla="*/ 809108 w 12173368"/>
              <a:gd name="connsiteY12" fmla="*/ 500783 h 1117975"/>
              <a:gd name="connsiteX13" fmla="*/ 11478492 w 12173368"/>
              <a:gd name="connsiteY13" fmla="*/ 500783 h 1117975"/>
              <a:gd name="connsiteX14" fmla="*/ 11804879 w 12173368"/>
              <a:gd name="connsiteY14" fmla="*/ 364521 h 1117975"/>
              <a:gd name="connsiteX15" fmla="*/ 12115011 w 12173368"/>
              <a:gd name="connsiteY15" fmla="*/ 57729 h 1117975"/>
              <a:gd name="connsiteX16" fmla="*/ 12173368 w 12173368"/>
              <a:gd name="connsiteY16" fmla="*/ 0 h 111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73368" h="1117975">
                <a:moveTo>
                  <a:pt x="12173368" y="0"/>
                </a:moveTo>
                <a:lnTo>
                  <a:pt x="12173368" y="468367"/>
                </a:lnTo>
                <a:lnTo>
                  <a:pt x="12162765" y="478874"/>
                </a:lnTo>
                <a:cubicBezTo>
                  <a:pt x="12153449" y="488107"/>
                  <a:pt x="12153449" y="488107"/>
                  <a:pt x="12153449" y="488107"/>
                </a:cubicBezTo>
                <a:cubicBezTo>
                  <a:pt x="12064722" y="573667"/>
                  <a:pt x="11947476" y="621200"/>
                  <a:pt x="11827061" y="621200"/>
                </a:cubicBezTo>
                <a:cubicBezTo>
                  <a:pt x="1154508" y="621200"/>
                  <a:pt x="1154508" y="621200"/>
                  <a:pt x="1154508" y="621200"/>
                </a:cubicBezTo>
                <a:cubicBezTo>
                  <a:pt x="1030924" y="621200"/>
                  <a:pt x="913678" y="671902"/>
                  <a:pt x="828121" y="757462"/>
                </a:cubicBezTo>
                <a:cubicBezTo>
                  <a:pt x="691466" y="894120"/>
                  <a:pt x="580434" y="1005155"/>
                  <a:pt x="490220" y="1095370"/>
                </a:cubicBezTo>
                <a:lnTo>
                  <a:pt x="467616" y="1117975"/>
                </a:lnTo>
                <a:lnTo>
                  <a:pt x="0" y="1117975"/>
                </a:lnTo>
                <a:lnTo>
                  <a:pt x="27207" y="1090869"/>
                </a:lnTo>
                <a:cubicBezTo>
                  <a:pt x="482720" y="637045"/>
                  <a:pt x="482720" y="637045"/>
                  <a:pt x="482720" y="637045"/>
                </a:cubicBezTo>
                <a:cubicBezTo>
                  <a:pt x="568278" y="548316"/>
                  <a:pt x="688693" y="500783"/>
                  <a:pt x="809108" y="500783"/>
                </a:cubicBezTo>
                <a:cubicBezTo>
                  <a:pt x="11478492" y="500783"/>
                  <a:pt x="11478492" y="500783"/>
                  <a:pt x="11478492" y="500783"/>
                </a:cubicBezTo>
                <a:cubicBezTo>
                  <a:pt x="11598907" y="500783"/>
                  <a:pt x="11716153" y="453249"/>
                  <a:pt x="11804879" y="364521"/>
                </a:cubicBezTo>
                <a:cubicBezTo>
                  <a:pt x="11914995" y="255591"/>
                  <a:pt x="12018229" y="153469"/>
                  <a:pt x="12115011" y="57729"/>
                </a:cubicBezTo>
                <a:lnTo>
                  <a:pt x="1217336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/>
        </p:nvSpPr>
        <p:spPr bwMode="auto">
          <a:xfrm>
            <a:off x="2032399" y="5066570"/>
            <a:ext cx="10159601" cy="1791430"/>
          </a:xfrm>
          <a:custGeom>
            <a:avLst/>
            <a:gdLst>
              <a:gd name="connsiteX0" fmla="*/ 10159601 w 10159601"/>
              <a:gd name="connsiteY0" fmla="*/ 0 h 1791430"/>
              <a:gd name="connsiteX1" fmla="*/ 10159601 w 10159601"/>
              <a:gd name="connsiteY1" fmla="*/ 1420170 h 1791430"/>
              <a:gd name="connsiteX2" fmla="*/ 10102438 w 10159601"/>
              <a:gd name="connsiteY2" fmla="*/ 1447278 h 1791430"/>
              <a:gd name="connsiteX3" fmla="*/ 9518580 w 10159601"/>
              <a:gd name="connsiteY3" fmla="*/ 1563780 h 1791430"/>
              <a:gd name="connsiteX4" fmla="*/ 2410886 w 10159601"/>
              <a:gd name="connsiteY4" fmla="*/ 1563780 h 1791430"/>
              <a:gd name="connsiteX5" fmla="*/ 1695763 w 10159601"/>
              <a:gd name="connsiteY5" fmla="*/ 1743956 h 1791430"/>
              <a:gd name="connsiteX6" fmla="*/ 1616720 w 10159601"/>
              <a:gd name="connsiteY6" fmla="*/ 1791430 h 1791430"/>
              <a:gd name="connsiteX7" fmla="*/ 0 w 10159601"/>
              <a:gd name="connsiteY7" fmla="*/ 1791430 h 1791430"/>
              <a:gd name="connsiteX8" fmla="*/ 39558 w 10159601"/>
              <a:gd name="connsiteY8" fmla="*/ 1751856 h 1791430"/>
              <a:gd name="connsiteX9" fmla="*/ 598313 w 10159601"/>
              <a:gd name="connsiteY9" fmla="*/ 1192877 h 1791430"/>
              <a:gd name="connsiteX10" fmla="*/ 1675716 w 10159601"/>
              <a:gd name="connsiteY10" fmla="*/ 749062 h 1791430"/>
              <a:gd name="connsiteX11" fmla="*/ 8783411 w 10159601"/>
              <a:gd name="connsiteY11" fmla="*/ 749062 h 1791430"/>
              <a:gd name="connsiteX12" fmla="*/ 9857646 w 10159601"/>
              <a:gd name="connsiteY12" fmla="*/ 302076 h 1791430"/>
              <a:gd name="connsiteX13" fmla="*/ 10159378 w 10159601"/>
              <a:gd name="connsiteY13" fmla="*/ 223 h 1791430"/>
              <a:gd name="connsiteX14" fmla="*/ 10159601 w 10159601"/>
              <a:gd name="connsiteY14" fmla="*/ 0 h 179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159601" h="1791430">
                <a:moveTo>
                  <a:pt x="10159601" y="0"/>
                </a:moveTo>
                <a:lnTo>
                  <a:pt x="10159601" y="1420170"/>
                </a:lnTo>
                <a:lnTo>
                  <a:pt x="10102438" y="1447278"/>
                </a:lnTo>
                <a:cubicBezTo>
                  <a:pt x="9919438" y="1523361"/>
                  <a:pt x="9721386" y="1563780"/>
                  <a:pt x="9518580" y="1563780"/>
                </a:cubicBezTo>
                <a:cubicBezTo>
                  <a:pt x="9518580" y="1563780"/>
                  <a:pt x="9518580" y="1563780"/>
                  <a:pt x="2410886" y="1563780"/>
                </a:cubicBezTo>
                <a:cubicBezTo>
                  <a:pt x="2159360" y="1563780"/>
                  <a:pt x="1914023" y="1626935"/>
                  <a:pt x="1695763" y="1743956"/>
                </a:cubicBezTo>
                <a:lnTo>
                  <a:pt x="1616720" y="1791430"/>
                </a:lnTo>
                <a:lnTo>
                  <a:pt x="0" y="1791430"/>
                </a:lnTo>
                <a:lnTo>
                  <a:pt x="39558" y="1751856"/>
                </a:lnTo>
                <a:cubicBezTo>
                  <a:pt x="175472" y="1615889"/>
                  <a:pt x="356689" y="1434598"/>
                  <a:pt x="598313" y="1192877"/>
                </a:cubicBezTo>
                <a:cubicBezTo>
                  <a:pt x="883508" y="907567"/>
                  <a:pt x="1270105" y="749062"/>
                  <a:pt x="1675716" y="749062"/>
                </a:cubicBezTo>
                <a:cubicBezTo>
                  <a:pt x="1675716" y="749062"/>
                  <a:pt x="1675716" y="749062"/>
                  <a:pt x="8783411" y="749062"/>
                </a:cubicBezTo>
                <a:cubicBezTo>
                  <a:pt x="9185853" y="749062"/>
                  <a:pt x="9572451" y="587386"/>
                  <a:pt x="9857646" y="302076"/>
                </a:cubicBezTo>
                <a:cubicBezTo>
                  <a:pt x="9857646" y="302076"/>
                  <a:pt x="9857646" y="302076"/>
                  <a:pt x="10159378" y="223"/>
                </a:cubicBezTo>
                <a:lnTo>
                  <a:pt x="10159601" y="0"/>
                </a:lnTo>
                <a:close/>
              </a:path>
            </a:pathLst>
          </a:custGeom>
          <a:solidFill>
            <a:srgbClr val="51739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 bwMode="auto">
          <a:xfrm>
            <a:off x="0" y="5740026"/>
            <a:ext cx="12191999" cy="1117975"/>
          </a:xfrm>
          <a:custGeom>
            <a:avLst/>
            <a:gdLst>
              <a:gd name="connsiteX0" fmla="*/ 12173368 w 12173368"/>
              <a:gd name="connsiteY0" fmla="*/ 0 h 1117975"/>
              <a:gd name="connsiteX1" fmla="*/ 12173368 w 12173368"/>
              <a:gd name="connsiteY1" fmla="*/ 468367 h 1117975"/>
              <a:gd name="connsiteX2" fmla="*/ 12162765 w 12173368"/>
              <a:gd name="connsiteY2" fmla="*/ 478874 h 1117975"/>
              <a:gd name="connsiteX3" fmla="*/ 12153449 w 12173368"/>
              <a:gd name="connsiteY3" fmla="*/ 488107 h 1117975"/>
              <a:gd name="connsiteX4" fmla="*/ 11827061 w 12173368"/>
              <a:gd name="connsiteY4" fmla="*/ 621200 h 1117975"/>
              <a:gd name="connsiteX5" fmla="*/ 1154508 w 12173368"/>
              <a:gd name="connsiteY5" fmla="*/ 621200 h 1117975"/>
              <a:gd name="connsiteX6" fmla="*/ 828121 w 12173368"/>
              <a:gd name="connsiteY6" fmla="*/ 757462 h 1117975"/>
              <a:gd name="connsiteX7" fmla="*/ 490220 w 12173368"/>
              <a:gd name="connsiteY7" fmla="*/ 1095370 h 1117975"/>
              <a:gd name="connsiteX8" fmla="*/ 467616 w 12173368"/>
              <a:gd name="connsiteY8" fmla="*/ 1117975 h 1117975"/>
              <a:gd name="connsiteX9" fmla="*/ 0 w 12173368"/>
              <a:gd name="connsiteY9" fmla="*/ 1117975 h 1117975"/>
              <a:gd name="connsiteX10" fmla="*/ 27207 w 12173368"/>
              <a:gd name="connsiteY10" fmla="*/ 1090869 h 1117975"/>
              <a:gd name="connsiteX11" fmla="*/ 482720 w 12173368"/>
              <a:gd name="connsiteY11" fmla="*/ 637045 h 1117975"/>
              <a:gd name="connsiteX12" fmla="*/ 809108 w 12173368"/>
              <a:gd name="connsiteY12" fmla="*/ 500783 h 1117975"/>
              <a:gd name="connsiteX13" fmla="*/ 11478492 w 12173368"/>
              <a:gd name="connsiteY13" fmla="*/ 500783 h 1117975"/>
              <a:gd name="connsiteX14" fmla="*/ 11804879 w 12173368"/>
              <a:gd name="connsiteY14" fmla="*/ 364521 h 1117975"/>
              <a:gd name="connsiteX15" fmla="*/ 12115011 w 12173368"/>
              <a:gd name="connsiteY15" fmla="*/ 57729 h 1117975"/>
              <a:gd name="connsiteX16" fmla="*/ 12173368 w 12173368"/>
              <a:gd name="connsiteY16" fmla="*/ 0 h 111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73368" h="1117975">
                <a:moveTo>
                  <a:pt x="12173368" y="0"/>
                </a:moveTo>
                <a:lnTo>
                  <a:pt x="12173368" y="468367"/>
                </a:lnTo>
                <a:lnTo>
                  <a:pt x="12162765" y="478874"/>
                </a:lnTo>
                <a:cubicBezTo>
                  <a:pt x="12153449" y="488107"/>
                  <a:pt x="12153449" y="488107"/>
                  <a:pt x="12153449" y="488107"/>
                </a:cubicBezTo>
                <a:cubicBezTo>
                  <a:pt x="12064722" y="573667"/>
                  <a:pt x="11947476" y="621200"/>
                  <a:pt x="11827061" y="621200"/>
                </a:cubicBezTo>
                <a:cubicBezTo>
                  <a:pt x="1154508" y="621200"/>
                  <a:pt x="1154508" y="621200"/>
                  <a:pt x="1154508" y="621200"/>
                </a:cubicBezTo>
                <a:cubicBezTo>
                  <a:pt x="1030924" y="621200"/>
                  <a:pt x="913678" y="671902"/>
                  <a:pt x="828121" y="757462"/>
                </a:cubicBezTo>
                <a:cubicBezTo>
                  <a:pt x="691466" y="894120"/>
                  <a:pt x="580434" y="1005155"/>
                  <a:pt x="490220" y="1095370"/>
                </a:cubicBezTo>
                <a:lnTo>
                  <a:pt x="467616" y="1117975"/>
                </a:lnTo>
                <a:lnTo>
                  <a:pt x="0" y="1117975"/>
                </a:lnTo>
                <a:lnTo>
                  <a:pt x="27207" y="1090869"/>
                </a:lnTo>
                <a:cubicBezTo>
                  <a:pt x="482720" y="637045"/>
                  <a:pt x="482720" y="637045"/>
                  <a:pt x="482720" y="637045"/>
                </a:cubicBezTo>
                <a:cubicBezTo>
                  <a:pt x="568278" y="548316"/>
                  <a:pt x="688693" y="500783"/>
                  <a:pt x="809108" y="500783"/>
                </a:cubicBezTo>
                <a:cubicBezTo>
                  <a:pt x="11478492" y="500783"/>
                  <a:pt x="11478492" y="500783"/>
                  <a:pt x="11478492" y="500783"/>
                </a:cubicBezTo>
                <a:cubicBezTo>
                  <a:pt x="11598907" y="500783"/>
                  <a:pt x="11716153" y="453249"/>
                  <a:pt x="11804879" y="364521"/>
                </a:cubicBezTo>
                <a:cubicBezTo>
                  <a:pt x="11914995" y="255591"/>
                  <a:pt x="12018229" y="153469"/>
                  <a:pt x="12115011" y="57729"/>
                </a:cubicBezTo>
                <a:lnTo>
                  <a:pt x="1217336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 rot="10800000">
            <a:off x="9525" y="4868428"/>
            <a:ext cx="12184285" cy="1992553"/>
            <a:chOff x="1" y="1"/>
            <a:chExt cx="12184285" cy="1992553"/>
          </a:xfrm>
        </p:grpSpPr>
        <p:sp>
          <p:nvSpPr>
            <p:cNvPr id="5" name="任意多边形 4"/>
            <p:cNvSpPr/>
            <p:nvPr/>
          </p:nvSpPr>
          <p:spPr bwMode="auto">
            <a:xfrm>
              <a:off x="1" y="1"/>
              <a:ext cx="10639981" cy="1992553"/>
            </a:xfrm>
            <a:custGeom>
              <a:avLst/>
              <a:gdLst>
                <a:gd name="connsiteX0" fmla="*/ 0 w 10639981"/>
                <a:gd name="connsiteY0" fmla="*/ 0 h 1992553"/>
                <a:gd name="connsiteX1" fmla="*/ 10639981 w 10639981"/>
                <a:gd name="connsiteY1" fmla="*/ 0 h 1992553"/>
                <a:gd name="connsiteX2" fmla="*/ 10543239 w 10639981"/>
                <a:gd name="connsiteY2" fmla="*/ 96470 h 1992553"/>
                <a:gd name="connsiteX3" fmla="*/ 10217588 w 10639981"/>
                <a:gd name="connsiteY3" fmla="*/ 421207 h 1992553"/>
                <a:gd name="connsiteX4" fmla="*/ 9107358 w 10639981"/>
                <a:gd name="connsiteY4" fmla="*/ 883197 h 1992553"/>
                <a:gd name="connsiteX5" fmla="*/ 1761501 w 10639981"/>
                <a:gd name="connsiteY5" fmla="*/ 883197 h 1992553"/>
                <a:gd name="connsiteX6" fmla="*/ 647996 w 10639981"/>
                <a:gd name="connsiteY6" fmla="*/ 1345186 h 1992553"/>
                <a:gd name="connsiteX7" fmla="*/ 62623 w 10639981"/>
                <a:gd name="connsiteY7" fmla="*/ 1929991 h 1992553"/>
                <a:gd name="connsiteX8" fmla="*/ 0 w 10639981"/>
                <a:gd name="connsiteY8" fmla="*/ 1992553 h 1992553"/>
                <a:gd name="connsiteX9" fmla="*/ 0 w 10639981"/>
                <a:gd name="connsiteY9" fmla="*/ 0 h 199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639981" h="1992553">
                  <a:moveTo>
                    <a:pt x="0" y="0"/>
                  </a:moveTo>
                  <a:lnTo>
                    <a:pt x="10639981" y="0"/>
                  </a:lnTo>
                  <a:lnTo>
                    <a:pt x="10543239" y="96470"/>
                  </a:lnTo>
                  <a:cubicBezTo>
                    <a:pt x="10217588" y="421207"/>
                    <a:pt x="10217588" y="421207"/>
                    <a:pt x="10217588" y="421207"/>
                  </a:cubicBezTo>
                  <a:cubicBezTo>
                    <a:pt x="9922836" y="716094"/>
                    <a:pt x="9523285" y="883197"/>
                    <a:pt x="9107358" y="883197"/>
                  </a:cubicBezTo>
                  <a:cubicBezTo>
                    <a:pt x="1761501" y="883197"/>
                    <a:pt x="1761501" y="883197"/>
                    <a:pt x="1761501" y="883197"/>
                  </a:cubicBezTo>
                  <a:cubicBezTo>
                    <a:pt x="1342299" y="883197"/>
                    <a:pt x="942747" y="1050299"/>
                    <a:pt x="647996" y="1345186"/>
                  </a:cubicBezTo>
                  <a:cubicBezTo>
                    <a:pt x="433380" y="1559594"/>
                    <a:pt x="238885" y="1753901"/>
                    <a:pt x="62623" y="1929991"/>
                  </a:cubicBezTo>
                  <a:lnTo>
                    <a:pt x="0" y="1992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6" name="任意多边形 5"/>
            <p:cNvSpPr/>
            <p:nvPr/>
          </p:nvSpPr>
          <p:spPr bwMode="auto">
            <a:xfrm>
              <a:off x="1" y="1"/>
              <a:ext cx="12184285" cy="759695"/>
            </a:xfrm>
            <a:custGeom>
              <a:avLst/>
              <a:gdLst>
                <a:gd name="connsiteX0" fmla="*/ 11702859 w 12184285"/>
                <a:gd name="connsiteY0" fmla="*/ 0 h 759695"/>
                <a:gd name="connsiteX1" fmla="*/ 12184285 w 12184285"/>
                <a:gd name="connsiteY1" fmla="*/ 0 h 759695"/>
                <a:gd name="connsiteX2" fmla="*/ 12166467 w 12184285"/>
                <a:gd name="connsiteY2" fmla="*/ 17824 h 759695"/>
                <a:gd name="connsiteX3" fmla="*/ 11881257 w 12184285"/>
                <a:gd name="connsiteY3" fmla="*/ 303125 h 759695"/>
                <a:gd name="connsiteX4" fmla="*/ 11543931 w 12184285"/>
                <a:gd name="connsiteY4" fmla="*/ 443996 h 759695"/>
                <a:gd name="connsiteX5" fmla="*/ 520264 w 12184285"/>
                <a:gd name="connsiteY5" fmla="*/ 443996 h 759695"/>
                <a:gd name="connsiteX6" fmla="*/ 179664 w 12184285"/>
                <a:gd name="connsiteY6" fmla="*/ 581590 h 759695"/>
                <a:gd name="connsiteX7" fmla="*/ 14233 w 12184285"/>
                <a:gd name="connsiteY7" fmla="*/ 745585 h 759695"/>
                <a:gd name="connsiteX8" fmla="*/ 0 w 12184285"/>
                <a:gd name="connsiteY8" fmla="*/ 759695 h 759695"/>
                <a:gd name="connsiteX9" fmla="*/ 0 w 12184285"/>
                <a:gd name="connsiteY9" fmla="*/ 344895 h 759695"/>
                <a:gd name="connsiteX10" fmla="*/ 65858 w 12184285"/>
                <a:gd name="connsiteY10" fmla="*/ 325290 h 759695"/>
                <a:gd name="connsiteX11" fmla="*/ 160014 w 12184285"/>
                <a:gd name="connsiteY11" fmla="*/ 316230 h 759695"/>
                <a:gd name="connsiteX12" fmla="*/ 11186956 w 12184285"/>
                <a:gd name="connsiteY12" fmla="*/ 316230 h 759695"/>
                <a:gd name="connsiteX13" fmla="*/ 11527556 w 12184285"/>
                <a:gd name="connsiteY13" fmla="*/ 175359 h 759695"/>
                <a:gd name="connsiteX14" fmla="*/ 11660147 w 12184285"/>
                <a:gd name="connsiteY14" fmla="*/ 42725 h 759695"/>
                <a:gd name="connsiteX15" fmla="*/ 11702859 w 12184285"/>
                <a:gd name="connsiteY15" fmla="*/ 0 h 759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184285" h="759695">
                  <a:moveTo>
                    <a:pt x="11702859" y="0"/>
                  </a:moveTo>
                  <a:lnTo>
                    <a:pt x="12184285" y="0"/>
                  </a:lnTo>
                  <a:lnTo>
                    <a:pt x="12166467" y="17824"/>
                  </a:lnTo>
                  <a:cubicBezTo>
                    <a:pt x="11881257" y="303125"/>
                    <a:pt x="11881257" y="303125"/>
                    <a:pt x="11881257" y="303125"/>
                  </a:cubicBezTo>
                  <a:cubicBezTo>
                    <a:pt x="11792832" y="391579"/>
                    <a:pt x="11671656" y="443996"/>
                    <a:pt x="11543931" y="443996"/>
                  </a:cubicBezTo>
                  <a:cubicBezTo>
                    <a:pt x="520264" y="443996"/>
                    <a:pt x="520264" y="443996"/>
                    <a:pt x="520264" y="443996"/>
                  </a:cubicBezTo>
                  <a:cubicBezTo>
                    <a:pt x="392539" y="443996"/>
                    <a:pt x="271364" y="493136"/>
                    <a:pt x="179664" y="581590"/>
                  </a:cubicBezTo>
                  <a:cubicBezTo>
                    <a:pt x="122761" y="638000"/>
                    <a:pt x="67636" y="692646"/>
                    <a:pt x="14233" y="745585"/>
                  </a:cubicBezTo>
                  <a:lnTo>
                    <a:pt x="0" y="759695"/>
                  </a:lnTo>
                  <a:lnTo>
                    <a:pt x="0" y="344895"/>
                  </a:lnTo>
                  <a:lnTo>
                    <a:pt x="65858" y="325290"/>
                  </a:lnTo>
                  <a:cubicBezTo>
                    <a:pt x="96561" y="319301"/>
                    <a:pt x="128083" y="316230"/>
                    <a:pt x="160014" y="316230"/>
                  </a:cubicBezTo>
                  <a:cubicBezTo>
                    <a:pt x="11186956" y="316230"/>
                    <a:pt x="11186956" y="316230"/>
                    <a:pt x="11186956" y="316230"/>
                  </a:cubicBezTo>
                  <a:cubicBezTo>
                    <a:pt x="11314681" y="316230"/>
                    <a:pt x="11435856" y="267089"/>
                    <a:pt x="11527556" y="175359"/>
                  </a:cubicBezTo>
                  <a:cubicBezTo>
                    <a:pt x="11574634" y="128266"/>
                    <a:pt x="11618770" y="84116"/>
                    <a:pt x="11660147" y="42725"/>
                  </a:cubicBezTo>
                  <a:lnTo>
                    <a:pt x="117028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 userDrawn="1"/>
        </p:nvSpPr>
        <p:spPr>
          <a:xfrm>
            <a:off x="11264324" y="407462"/>
            <a:ext cx="357242" cy="35724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Shape 13"/>
          <p:cNvSpPr txBox="1"/>
          <p:nvPr userDrawn="1"/>
        </p:nvSpPr>
        <p:spPr>
          <a:xfrm>
            <a:off x="11177835" y="446535"/>
            <a:ext cx="503762" cy="276981"/>
          </a:xfrm>
          <a:prstGeom prst="rect">
            <a:avLst/>
          </a:prstGeom>
          <a:noFill/>
          <a:ln>
            <a:noFill/>
          </a:ln>
        </p:spPr>
        <p:txBody>
          <a:bodyPr lIns="91413" tIns="45700" rIns="9141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 spc="0" baseline="0">
                <a:solidFill>
                  <a:schemeClr val="bg1"/>
                </a:solidFill>
                <a:latin typeface="+mj-lt"/>
                <a:ea typeface="Lato"/>
                <a:cs typeface="Lato"/>
                <a:sym typeface="Lato"/>
              </a:rPr>
            </a:fld>
            <a:endParaRPr lang="en-US" sz="1400" b="0" i="0" u="none" strike="noStrike" cap="none" spc="0" baseline="0" dirty="0">
              <a:solidFill>
                <a:schemeClr val="bg1"/>
              </a:solidFill>
              <a:latin typeface="+mj-lt"/>
              <a:ea typeface="Lato"/>
              <a:cs typeface="Lato"/>
              <a:sym typeface="Lato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576353" y="908720"/>
            <a:ext cx="11045213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 userDrawn="1"/>
        </p:nvSpPr>
        <p:spPr bwMode="auto">
          <a:xfrm>
            <a:off x="0" y="1588"/>
            <a:ext cx="12192000" cy="6856412"/>
          </a:xfrm>
          <a:prstGeom prst="rect">
            <a:avLst/>
          </a:prstGeom>
          <a:solidFill>
            <a:srgbClr val="2F365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379378" y="535019"/>
            <a:ext cx="11418921" cy="6011695"/>
          </a:xfrm>
          <a:prstGeom prst="rect">
            <a:avLst/>
          </a:prstGeom>
          <a:solidFill>
            <a:srgbClr val="F1EFF2"/>
          </a:solidFill>
          <a:ln>
            <a:noFill/>
          </a:ln>
          <a:effectLst>
            <a:outerShdw blurRad="88900" dist="889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1775520" y="387941"/>
            <a:ext cx="9751349" cy="0"/>
          </a:xfrm>
          <a:prstGeom prst="line">
            <a:avLst/>
          </a:prstGeom>
          <a:ln w="6350">
            <a:solidFill>
              <a:srgbClr val="8288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 userDrawn="1"/>
        </p:nvSpPr>
        <p:spPr>
          <a:xfrm>
            <a:off x="292500" y="257762"/>
            <a:ext cx="15424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spc="3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GRADUATION REPLY</a:t>
            </a:r>
            <a:endParaRPr lang="zh-CN" altLang="en-US" sz="600" spc="300" dirty="0"/>
          </a:p>
        </p:txBody>
      </p:sp>
      <p:sp>
        <p:nvSpPr>
          <p:cNvPr id="6" name="Shape 13"/>
          <p:cNvSpPr txBox="1"/>
          <p:nvPr userDrawn="1"/>
        </p:nvSpPr>
        <p:spPr>
          <a:xfrm>
            <a:off x="11465414" y="244688"/>
            <a:ext cx="503762" cy="276981"/>
          </a:xfrm>
          <a:prstGeom prst="rect">
            <a:avLst/>
          </a:prstGeom>
          <a:noFill/>
          <a:ln>
            <a:noFill/>
          </a:ln>
        </p:spPr>
        <p:txBody>
          <a:bodyPr lIns="91413" tIns="45700" rIns="9141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 spc="200" baseline="0">
                <a:solidFill>
                  <a:srgbClr val="F0EFF1"/>
                </a:solidFill>
                <a:latin typeface="+mn-lt"/>
                <a:ea typeface="Lato"/>
                <a:cs typeface="Lato"/>
                <a:sym typeface="Lato"/>
              </a:rPr>
            </a:fld>
            <a:endParaRPr lang="en-US" sz="900" b="0" i="0" u="none" strike="noStrike" cap="none" spc="200" baseline="0" dirty="0">
              <a:solidFill>
                <a:srgbClr val="F0EFF1"/>
              </a:solidFill>
              <a:latin typeface="+mn-lt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直接连接符 40"/>
          <p:cNvCxnSpPr/>
          <p:nvPr userDrawn="1"/>
        </p:nvCxnSpPr>
        <p:spPr>
          <a:xfrm>
            <a:off x="836127" y="922868"/>
            <a:ext cx="1051974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hape 13"/>
          <p:cNvSpPr txBox="1"/>
          <p:nvPr userDrawn="1"/>
        </p:nvSpPr>
        <p:spPr>
          <a:xfrm>
            <a:off x="10920536" y="404664"/>
            <a:ext cx="503762" cy="276981"/>
          </a:xfrm>
          <a:prstGeom prst="rect">
            <a:avLst/>
          </a:prstGeom>
          <a:noFill/>
          <a:ln>
            <a:noFill/>
          </a:ln>
        </p:spPr>
        <p:txBody>
          <a:bodyPr lIns="91413" tIns="45700" rIns="91413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accent3"/>
                </a:solidFill>
                <a:latin typeface="+mj-lt"/>
                <a:ea typeface="Lato"/>
                <a:cs typeface="Lato"/>
                <a:sym typeface="Lato"/>
              </a:rPr>
            </a:fld>
            <a:endParaRPr lang="en-US" sz="1800" b="0" i="0" u="none" strike="noStrike" cap="none" dirty="0">
              <a:solidFill>
                <a:schemeClr val="accent3"/>
              </a:solidFill>
              <a:latin typeface="+mj-lt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jpe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jpeg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tags" Target="../tags/tag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1" Type="http://schemas.openxmlformats.org/officeDocument/2006/relationships/tags" Target="../tags/tag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3" Type="http://schemas.openxmlformats.org/officeDocument/2006/relationships/tags" Target="../tags/tag2.xml"/><Relationship Id="rId2" Type="http://schemas.openxmlformats.org/officeDocument/2006/relationships/image" Target="../media/image1.jpe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jpeg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3910150" y="4320862"/>
            <a:ext cx="4371711" cy="184845"/>
          </a:xfrm>
          <a:prstGeom prst="roundRect">
            <a:avLst>
              <a:gd name="adj" fmla="val 50000"/>
            </a:avLst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804169" y="2900980"/>
            <a:ext cx="6583680" cy="10147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75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r>
              <a:rPr lang="zh-CN" altLang="en-US" sz="6000" spc="300" dirty="0" smtClean="0">
                <a:solidFill>
                  <a:srgbClr val="517399"/>
                </a:solidFill>
                <a:effectLst/>
                <a:latin typeface="+mj-ea"/>
              </a:rPr>
              <a:t>机器学习课程设计</a:t>
            </a:r>
            <a:endParaRPr lang="zh-CN" altLang="en-US" sz="6000" spc="300" dirty="0" smtClean="0">
              <a:solidFill>
                <a:srgbClr val="517399"/>
              </a:solidFill>
              <a:effectLst/>
              <a:latin typeface="+mj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648075" y="2493011"/>
            <a:ext cx="4907280" cy="3067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algn="ctr">
              <a:defRPr sz="44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r>
              <a:rPr lang="en-US" altLang="zh-CN" sz="1400" spc="1500" dirty="0" smtClean="0">
                <a:solidFill>
                  <a:srgbClr val="517399"/>
                </a:solidFill>
                <a:effectLst/>
                <a:latin typeface="+mj-lt"/>
                <a:ea typeface="思源宋体 CN" panose="02020700000000000000" pitchFamily="18" charset="-122"/>
              </a:rPr>
              <a:t>AI</a:t>
            </a:r>
            <a:endParaRPr lang="en-US" altLang="zh-CN" sz="1400" spc="1500" dirty="0" smtClean="0">
              <a:solidFill>
                <a:srgbClr val="517399"/>
              </a:solidFill>
              <a:effectLst/>
              <a:latin typeface="+mj-lt"/>
              <a:ea typeface="思源宋体 CN" panose="02020700000000000000" pitchFamily="18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445768" y="4917326"/>
            <a:ext cx="1300480" cy="33718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r>
              <a:rPr lang="zh-CN" altLang="en-US" sz="1600" dirty="0">
                <a:solidFill>
                  <a:srgbClr val="517399"/>
                </a:solidFill>
                <a:effectLst/>
                <a:latin typeface="+mn-ea"/>
                <a:ea typeface="+mn-ea"/>
              </a:rPr>
              <a:t>           </a:t>
            </a:r>
            <a:endParaRPr lang="zh-CN" altLang="en-US" sz="1600" dirty="0">
              <a:solidFill>
                <a:srgbClr val="517399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5" name="Freeform 7"/>
          <p:cNvSpPr>
            <a:spLocks noEditPoints="1"/>
          </p:cNvSpPr>
          <p:nvPr/>
        </p:nvSpPr>
        <p:spPr bwMode="auto">
          <a:xfrm>
            <a:off x="5533460" y="1484784"/>
            <a:ext cx="1125079" cy="617728"/>
          </a:xfrm>
          <a:custGeom>
            <a:avLst/>
            <a:gdLst>
              <a:gd name="T0" fmla="*/ 72 w 316"/>
              <a:gd name="T1" fmla="*/ 96 h 179"/>
              <a:gd name="T2" fmla="*/ 72 w 316"/>
              <a:gd name="T3" fmla="*/ 133 h 179"/>
              <a:gd name="T4" fmla="*/ 244 w 316"/>
              <a:gd name="T5" fmla="*/ 133 h 179"/>
              <a:gd name="T6" fmla="*/ 244 w 316"/>
              <a:gd name="T7" fmla="*/ 96 h 179"/>
              <a:gd name="T8" fmla="*/ 237 w 316"/>
              <a:gd name="T9" fmla="*/ 91 h 179"/>
              <a:gd name="T10" fmla="*/ 163 w 316"/>
              <a:gd name="T11" fmla="*/ 122 h 179"/>
              <a:gd name="T12" fmla="*/ 153 w 316"/>
              <a:gd name="T13" fmla="*/ 122 h 179"/>
              <a:gd name="T14" fmla="*/ 80 w 316"/>
              <a:gd name="T15" fmla="*/ 91 h 179"/>
              <a:gd name="T16" fmla="*/ 72 w 316"/>
              <a:gd name="T17" fmla="*/ 96 h 179"/>
              <a:gd name="T18" fmla="*/ 39 w 316"/>
              <a:gd name="T19" fmla="*/ 73 h 179"/>
              <a:gd name="T20" fmla="*/ 39 w 316"/>
              <a:gd name="T21" fmla="*/ 106 h 179"/>
              <a:gd name="T22" fmla="*/ 39 w 316"/>
              <a:gd name="T23" fmla="*/ 107 h 179"/>
              <a:gd name="T24" fmla="*/ 41 w 316"/>
              <a:gd name="T25" fmla="*/ 107 h 179"/>
              <a:gd name="T26" fmla="*/ 45 w 316"/>
              <a:gd name="T27" fmla="*/ 112 h 179"/>
              <a:gd name="T28" fmla="*/ 44 w 316"/>
              <a:gd name="T29" fmla="*/ 119 h 179"/>
              <a:gd name="T30" fmla="*/ 44 w 316"/>
              <a:gd name="T31" fmla="*/ 119 h 179"/>
              <a:gd name="T32" fmla="*/ 44 w 316"/>
              <a:gd name="T33" fmla="*/ 123 h 179"/>
              <a:gd name="T34" fmla="*/ 44 w 316"/>
              <a:gd name="T35" fmla="*/ 124 h 179"/>
              <a:gd name="T36" fmla="*/ 42 w 316"/>
              <a:gd name="T37" fmla="*/ 174 h 179"/>
              <a:gd name="T38" fmla="*/ 41 w 316"/>
              <a:gd name="T39" fmla="*/ 174 h 179"/>
              <a:gd name="T40" fmla="*/ 42 w 316"/>
              <a:gd name="T41" fmla="*/ 169 h 179"/>
              <a:gd name="T42" fmla="*/ 40 w 316"/>
              <a:gd name="T43" fmla="*/ 169 h 179"/>
              <a:gd name="T44" fmla="*/ 35 w 316"/>
              <a:gd name="T45" fmla="*/ 179 h 179"/>
              <a:gd name="T46" fmla="*/ 34 w 316"/>
              <a:gd name="T47" fmla="*/ 178 h 179"/>
              <a:gd name="T48" fmla="*/ 33 w 316"/>
              <a:gd name="T49" fmla="*/ 168 h 179"/>
              <a:gd name="T50" fmla="*/ 31 w 316"/>
              <a:gd name="T51" fmla="*/ 166 h 179"/>
              <a:gd name="T52" fmla="*/ 31 w 316"/>
              <a:gd name="T53" fmla="*/ 172 h 179"/>
              <a:gd name="T54" fmla="*/ 30 w 316"/>
              <a:gd name="T55" fmla="*/ 172 h 179"/>
              <a:gd name="T56" fmla="*/ 29 w 316"/>
              <a:gd name="T57" fmla="*/ 168 h 179"/>
              <a:gd name="T58" fmla="*/ 28 w 316"/>
              <a:gd name="T59" fmla="*/ 169 h 179"/>
              <a:gd name="T60" fmla="*/ 28 w 316"/>
              <a:gd name="T61" fmla="*/ 174 h 179"/>
              <a:gd name="T62" fmla="*/ 27 w 316"/>
              <a:gd name="T63" fmla="*/ 175 h 179"/>
              <a:gd name="T64" fmla="*/ 26 w 316"/>
              <a:gd name="T65" fmla="*/ 123 h 179"/>
              <a:gd name="T66" fmla="*/ 26 w 316"/>
              <a:gd name="T67" fmla="*/ 122 h 179"/>
              <a:gd name="T68" fmla="*/ 26 w 316"/>
              <a:gd name="T69" fmla="*/ 118 h 179"/>
              <a:gd name="T70" fmla="*/ 26 w 316"/>
              <a:gd name="T71" fmla="*/ 118 h 179"/>
              <a:gd name="T72" fmla="*/ 25 w 316"/>
              <a:gd name="T73" fmla="*/ 112 h 179"/>
              <a:gd name="T74" fmla="*/ 30 w 316"/>
              <a:gd name="T75" fmla="*/ 105 h 179"/>
              <a:gd name="T76" fmla="*/ 32 w 316"/>
              <a:gd name="T77" fmla="*/ 105 h 179"/>
              <a:gd name="T78" fmla="*/ 32 w 316"/>
              <a:gd name="T79" fmla="*/ 104 h 179"/>
              <a:gd name="T80" fmla="*/ 32 w 316"/>
              <a:gd name="T81" fmla="*/ 68 h 179"/>
              <a:gd name="T82" fmla="*/ 30 w 316"/>
              <a:gd name="T83" fmla="*/ 65 h 179"/>
              <a:gd name="T84" fmla="*/ 4 w 316"/>
              <a:gd name="T85" fmla="*/ 54 h 179"/>
              <a:gd name="T86" fmla="*/ 4 w 316"/>
              <a:gd name="T87" fmla="*/ 45 h 179"/>
              <a:gd name="T88" fmla="*/ 154 w 316"/>
              <a:gd name="T89" fmla="*/ 0 h 179"/>
              <a:gd name="T90" fmla="*/ 162 w 316"/>
              <a:gd name="T91" fmla="*/ 0 h 179"/>
              <a:gd name="T92" fmla="*/ 311 w 316"/>
              <a:gd name="T93" fmla="*/ 45 h 179"/>
              <a:gd name="T94" fmla="*/ 312 w 316"/>
              <a:gd name="T95" fmla="*/ 54 h 179"/>
              <a:gd name="T96" fmla="*/ 163 w 316"/>
              <a:gd name="T97" fmla="*/ 116 h 179"/>
              <a:gd name="T98" fmla="*/ 153 w 316"/>
              <a:gd name="T99" fmla="*/ 116 h 179"/>
              <a:gd name="T100" fmla="*/ 43 w 316"/>
              <a:gd name="T101" fmla="*/ 70 h 179"/>
              <a:gd name="T102" fmla="*/ 39 w 316"/>
              <a:gd name="T103" fmla="*/ 73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16" h="179">
                <a:moveTo>
                  <a:pt x="72" y="96"/>
                </a:moveTo>
                <a:cubicBezTo>
                  <a:pt x="72" y="133"/>
                  <a:pt x="72" y="133"/>
                  <a:pt x="72" y="133"/>
                </a:cubicBezTo>
                <a:cubicBezTo>
                  <a:pt x="72" y="177"/>
                  <a:pt x="244" y="177"/>
                  <a:pt x="244" y="133"/>
                </a:cubicBezTo>
                <a:cubicBezTo>
                  <a:pt x="244" y="96"/>
                  <a:pt x="244" y="96"/>
                  <a:pt x="244" y="96"/>
                </a:cubicBezTo>
                <a:cubicBezTo>
                  <a:pt x="244" y="92"/>
                  <a:pt x="240" y="89"/>
                  <a:pt x="237" y="91"/>
                </a:cubicBezTo>
                <a:cubicBezTo>
                  <a:pt x="163" y="122"/>
                  <a:pt x="163" y="122"/>
                  <a:pt x="163" y="122"/>
                </a:cubicBezTo>
                <a:cubicBezTo>
                  <a:pt x="160" y="123"/>
                  <a:pt x="156" y="123"/>
                  <a:pt x="153" y="122"/>
                </a:cubicBezTo>
                <a:cubicBezTo>
                  <a:pt x="80" y="91"/>
                  <a:pt x="80" y="91"/>
                  <a:pt x="80" y="91"/>
                </a:cubicBezTo>
                <a:cubicBezTo>
                  <a:pt x="76" y="89"/>
                  <a:pt x="72" y="92"/>
                  <a:pt x="72" y="96"/>
                </a:cubicBezTo>
                <a:close/>
                <a:moveTo>
                  <a:pt x="39" y="73"/>
                </a:moveTo>
                <a:cubicBezTo>
                  <a:pt x="39" y="106"/>
                  <a:pt x="39" y="106"/>
                  <a:pt x="39" y="106"/>
                </a:cubicBezTo>
                <a:cubicBezTo>
                  <a:pt x="39" y="106"/>
                  <a:pt x="39" y="106"/>
                  <a:pt x="39" y="107"/>
                </a:cubicBezTo>
                <a:cubicBezTo>
                  <a:pt x="40" y="107"/>
                  <a:pt x="40" y="107"/>
                  <a:pt x="41" y="107"/>
                </a:cubicBezTo>
                <a:cubicBezTo>
                  <a:pt x="45" y="105"/>
                  <a:pt x="45" y="109"/>
                  <a:pt x="45" y="112"/>
                </a:cubicBezTo>
                <a:cubicBezTo>
                  <a:pt x="45" y="114"/>
                  <a:pt x="45" y="117"/>
                  <a:pt x="44" y="119"/>
                </a:cubicBezTo>
                <a:cubicBezTo>
                  <a:pt x="44" y="119"/>
                  <a:pt x="44" y="119"/>
                  <a:pt x="44" y="119"/>
                </a:cubicBezTo>
                <a:cubicBezTo>
                  <a:pt x="46" y="120"/>
                  <a:pt x="46" y="123"/>
                  <a:pt x="44" y="123"/>
                </a:cubicBezTo>
                <a:cubicBezTo>
                  <a:pt x="44" y="123"/>
                  <a:pt x="44" y="124"/>
                  <a:pt x="44" y="124"/>
                </a:cubicBezTo>
                <a:cubicBezTo>
                  <a:pt x="53" y="139"/>
                  <a:pt x="57" y="161"/>
                  <a:pt x="42" y="174"/>
                </a:cubicBezTo>
                <a:cubicBezTo>
                  <a:pt x="41" y="175"/>
                  <a:pt x="41" y="175"/>
                  <a:pt x="41" y="174"/>
                </a:cubicBezTo>
                <a:cubicBezTo>
                  <a:pt x="41" y="172"/>
                  <a:pt x="42" y="171"/>
                  <a:pt x="42" y="169"/>
                </a:cubicBezTo>
                <a:cubicBezTo>
                  <a:pt x="43" y="163"/>
                  <a:pt x="42" y="163"/>
                  <a:pt x="40" y="169"/>
                </a:cubicBezTo>
                <a:cubicBezTo>
                  <a:pt x="39" y="173"/>
                  <a:pt x="37" y="176"/>
                  <a:pt x="35" y="179"/>
                </a:cubicBezTo>
                <a:cubicBezTo>
                  <a:pt x="35" y="179"/>
                  <a:pt x="34" y="179"/>
                  <a:pt x="34" y="178"/>
                </a:cubicBezTo>
                <a:cubicBezTo>
                  <a:pt x="34" y="175"/>
                  <a:pt x="34" y="172"/>
                  <a:pt x="33" y="168"/>
                </a:cubicBezTo>
                <a:cubicBezTo>
                  <a:pt x="33" y="161"/>
                  <a:pt x="32" y="160"/>
                  <a:pt x="31" y="166"/>
                </a:cubicBezTo>
                <a:cubicBezTo>
                  <a:pt x="31" y="168"/>
                  <a:pt x="31" y="170"/>
                  <a:pt x="31" y="172"/>
                </a:cubicBezTo>
                <a:cubicBezTo>
                  <a:pt x="31" y="173"/>
                  <a:pt x="31" y="174"/>
                  <a:pt x="30" y="172"/>
                </a:cubicBezTo>
                <a:cubicBezTo>
                  <a:pt x="30" y="171"/>
                  <a:pt x="30" y="170"/>
                  <a:pt x="29" y="168"/>
                </a:cubicBezTo>
                <a:cubicBezTo>
                  <a:pt x="28" y="165"/>
                  <a:pt x="28" y="165"/>
                  <a:pt x="28" y="169"/>
                </a:cubicBezTo>
                <a:cubicBezTo>
                  <a:pt x="28" y="171"/>
                  <a:pt x="28" y="172"/>
                  <a:pt x="28" y="174"/>
                </a:cubicBezTo>
                <a:cubicBezTo>
                  <a:pt x="28" y="175"/>
                  <a:pt x="28" y="175"/>
                  <a:pt x="27" y="175"/>
                </a:cubicBezTo>
                <a:cubicBezTo>
                  <a:pt x="13" y="162"/>
                  <a:pt x="13" y="142"/>
                  <a:pt x="26" y="123"/>
                </a:cubicBezTo>
                <a:cubicBezTo>
                  <a:pt x="26" y="123"/>
                  <a:pt x="26" y="123"/>
                  <a:pt x="26" y="122"/>
                </a:cubicBezTo>
                <a:cubicBezTo>
                  <a:pt x="23" y="122"/>
                  <a:pt x="23" y="119"/>
                  <a:pt x="26" y="118"/>
                </a:cubicBezTo>
                <a:cubicBezTo>
                  <a:pt x="26" y="118"/>
                  <a:pt x="26" y="118"/>
                  <a:pt x="26" y="118"/>
                </a:cubicBezTo>
                <a:cubicBezTo>
                  <a:pt x="26" y="116"/>
                  <a:pt x="25" y="114"/>
                  <a:pt x="25" y="112"/>
                </a:cubicBezTo>
                <a:cubicBezTo>
                  <a:pt x="25" y="110"/>
                  <a:pt x="27" y="104"/>
                  <a:pt x="30" y="105"/>
                </a:cubicBezTo>
                <a:cubicBezTo>
                  <a:pt x="31" y="106"/>
                  <a:pt x="31" y="106"/>
                  <a:pt x="32" y="105"/>
                </a:cubicBezTo>
                <a:cubicBezTo>
                  <a:pt x="32" y="105"/>
                  <a:pt x="32" y="105"/>
                  <a:pt x="32" y="104"/>
                </a:cubicBezTo>
                <a:cubicBezTo>
                  <a:pt x="32" y="68"/>
                  <a:pt x="32" y="68"/>
                  <a:pt x="32" y="68"/>
                </a:cubicBezTo>
                <a:cubicBezTo>
                  <a:pt x="32" y="67"/>
                  <a:pt x="32" y="65"/>
                  <a:pt x="30" y="65"/>
                </a:cubicBezTo>
                <a:cubicBezTo>
                  <a:pt x="4" y="54"/>
                  <a:pt x="4" y="54"/>
                  <a:pt x="4" y="54"/>
                </a:cubicBezTo>
                <a:cubicBezTo>
                  <a:pt x="0" y="52"/>
                  <a:pt x="0" y="46"/>
                  <a:pt x="4" y="45"/>
                </a:cubicBezTo>
                <a:cubicBezTo>
                  <a:pt x="154" y="0"/>
                  <a:pt x="154" y="0"/>
                  <a:pt x="154" y="0"/>
                </a:cubicBezTo>
                <a:cubicBezTo>
                  <a:pt x="157" y="0"/>
                  <a:pt x="159" y="0"/>
                  <a:pt x="162" y="0"/>
                </a:cubicBezTo>
                <a:cubicBezTo>
                  <a:pt x="311" y="45"/>
                  <a:pt x="311" y="45"/>
                  <a:pt x="311" y="45"/>
                </a:cubicBezTo>
                <a:cubicBezTo>
                  <a:pt x="316" y="46"/>
                  <a:pt x="316" y="52"/>
                  <a:pt x="312" y="54"/>
                </a:cubicBezTo>
                <a:cubicBezTo>
                  <a:pt x="163" y="116"/>
                  <a:pt x="163" y="116"/>
                  <a:pt x="163" y="116"/>
                </a:cubicBezTo>
                <a:cubicBezTo>
                  <a:pt x="160" y="118"/>
                  <a:pt x="156" y="118"/>
                  <a:pt x="153" y="116"/>
                </a:cubicBezTo>
                <a:cubicBezTo>
                  <a:pt x="43" y="70"/>
                  <a:pt x="43" y="70"/>
                  <a:pt x="43" y="70"/>
                </a:cubicBezTo>
                <a:cubicBezTo>
                  <a:pt x="41" y="69"/>
                  <a:pt x="39" y="71"/>
                  <a:pt x="39" y="73"/>
                </a:cubicBezTo>
                <a:close/>
              </a:path>
            </a:pathLst>
          </a:custGeom>
          <a:solidFill>
            <a:schemeClr val="accent1">
              <a:lumMod val="90000"/>
            </a:schemeClr>
          </a:solidFill>
          <a:ln w="9525">
            <a:noFill/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8580" tIns="64290" rIns="128580" bIns="64290" numCol="1" anchor="t" anchorCtr="0" compatLnSpc="1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033018" y="4094936"/>
            <a:ext cx="21259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spc="150" dirty="0">
                <a:solidFill>
                  <a:srgbClr val="517399"/>
                </a:solidFill>
                <a:latin typeface="+mj-ea"/>
                <a:ea typeface="+mj-ea"/>
              </a:rPr>
              <a:t>浙江工业</a:t>
            </a:r>
            <a:r>
              <a:rPr lang="zh-CN" altLang="en-US" sz="2400" spc="150" dirty="0">
                <a:solidFill>
                  <a:srgbClr val="517399"/>
                </a:solidFill>
                <a:latin typeface="+mj-ea"/>
                <a:ea typeface="+mj-ea"/>
              </a:rPr>
              <a:t>大学</a:t>
            </a:r>
            <a:endParaRPr lang="zh-CN" altLang="en-US" sz="2400" spc="150" dirty="0">
              <a:solidFill>
                <a:srgbClr val="517399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39490" y="4966970"/>
            <a:ext cx="536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答辩人：童文韬、王子平、钱浩</a:t>
            </a:r>
            <a:r>
              <a:rPr lang="zh-CN" altLang="en-US"/>
              <a:t>天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507716" y="347117"/>
            <a:ext cx="231648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400" dirty="0">
                <a:solidFill>
                  <a:schemeClr val="accent2"/>
                </a:solidFill>
                <a:latin typeface="+mj-ea"/>
                <a:ea typeface="+mj-ea"/>
              </a:rPr>
              <a:t>研究</a:t>
            </a:r>
            <a:r>
              <a:rPr lang="zh-CN" altLang="en-US" sz="2400" dirty="0">
                <a:solidFill>
                  <a:schemeClr val="accent2"/>
                </a:solidFill>
                <a:latin typeface="+mj-ea"/>
                <a:ea typeface="+mj-ea"/>
              </a:rPr>
              <a:t>思路与方法</a:t>
            </a:r>
            <a:endParaRPr lang="zh-CN" altLang="en-US" sz="24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08051" y="5701576"/>
            <a:ext cx="3216482" cy="144016"/>
          </a:xfrm>
          <a:prstGeom prst="rect">
            <a:avLst/>
          </a:prstGeom>
          <a:solidFill>
            <a:schemeClr val="accent3"/>
          </a:solidFill>
          <a:ln w="3175">
            <a:noFill/>
            <a:prstDash val="solid"/>
            <a:round/>
          </a:ln>
          <a:effectLst/>
        </p:spPr>
        <p:txBody>
          <a:bodyPr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6" name="矩形: 剪去单角 437"/>
          <p:cNvSpPr/>
          <p:nvPr/>
        </p:nvSpPr>
        <p:spPr>
          <a:xfrm>
            <a:off x="904339" y="1916832"/>
            <a:ext cx="3216482" cy="3928760"/>
          </a:xfrm>
          <a:prstGeom prst="snip1Rect">
            <a:avLst>
              <a:gd name="adj" fmla="val 29383"/>
            </a:avLst>
          </a:prstGeom>
          <a:noFill/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任意多边形: 形状 438"/>
          <p:cNvSpPr/>
          <p:nvPr/>
        </p:nvSpPr>
        <p:spPr bwMode="auto">
          <a:xfrm>
            <a:off x="3309319" y="1916832"/>
            <a:ext cx="811504" cy="835696"/>
          </a:xfrm>
          <a:custGeom>
            <a:avLst/>
            <a:gdLst>
              <a:gd name="T0" fmla="*/ 608 w 608"/>
              <a:gd name="T1" fmla="*/ 0 h 608"/>
              <a:gd name="T2" fmla="*/ 0 w 608"/>
              <a:gd name="T3" fmla="*/ 0 h 608"/>
              <a:gd name="T4" fmla="*/ 608 w 608"/>
              <a:gd name="T5" fmla="*/ 608 h 608"/>
              <a:gd name="T6" fmla="*/ 608 w 608"/>
              <a:gd name="T7" fmla="*/ 0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08" h="608">
                <a:moveTo>
                  <a:pt x="608" y="0"/>
                </a:moveTo>
                <a:lnTo>
                  <a:pt x="0" y="0"/>
                </a:lnTo>
                <a:lnTo>
                  <a:pt x="608" y="608"/>
                </a:lnTo>
                <a:lnTo>
                  <a:pt x="608" y="0"/>
                </a:lnTo>
                <a:close/>
              </a:path>
            </a:pathLst>
          </a:custGeom>
          <a:solidFill>
            <a:schemeClr val="accent2"/>
          </a:solidFill>
          <a:ln w="3175">
            <a:noFill/>
            <a:prstDash val="solid"/>
            <a:round/>
          </a:ln>
          <a:effectLst/>
        </p:spPr>
        <p:txBody>
          <a:bodyPr vert="horz" wrap="square" lIns="121920" tIns="60960" rIns="121920" bIns="60960" anchor="t" anchorCtr="0" compatLnSpc="1">
            <a:normAutofit/>
          </a:bodyPr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280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rPr>
              <a:t>3</a:t>
            </a:r>
            <a:endParaRPr kumimoji="0" lang="en-US" altLang="ko-KR" sz="280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199139" y="2429840"/>
            <a:ext cx="6731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pPr algn="l"/>
            <a:r>
              <a:rPr lang="en-US" altLang="zh-CN" sz="1800">
                <a:solidFill>
                  <a:schemeClr val="tx1"/>
                </a:solidFill>
                <a:sym typeface="+mn-ea"/>
              </a:rPr>
              <a:t>NLP</a:t>
            </a:r>
            <a:endParaRPr lang="en-US" altLang="zh-CN" sz="1800">
              <a:solidFill>
                <a:schemeClr val="tx1"/>
              </a:solidFill>
              <a:sym typeface="+mn-ea"/>
            </a:endParaRPr>
          </a:p>
        </p:txBody>
      </p:sp>
      <p:sp>
        <p:nvSpPr>
          <p:cNvPr id="43" name="PA_矩形 10"/>
          <p:cNvSpPr/>
          <p:nvPr>
            <p:custDataLst>
              <p:tags r:id="rId1"/>
            </p:custDataLst>
          </p:nvPr>
        </p:nvSpPr>
        <p:spPr>
          <a:xfrm>
            <a:off x="1199139" y="2995111"/>
            <a:ext cx="2590381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spc="100" dirty="0">
                <a:solidFill>
                  <a:schemeClr val="tx1"/>
                </a:solidFill>
                <a:ea typeface="苹方 常规" panose="020B0300000000000000" pitchFamily="34" charset="-122"/>
              </a:rPr>
              <a:t>包括哪些呢？</a:t>
            </a:r>
            <a:endParaRPr lang="zh-CN" altLang="en-US" sz="3200" b="1" spc="100" dirty="0">
              <a:solidFill>
                <a:schemeClr val="tx1"/>
              </a:solidFill>
              <a:ea typeface="苹方 常规" panose="020B0300000000000000" pitchFamily="34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1300039" y="2893264"/>
            <a:ext cx="72008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内容占位符 2"/>
          <p:cNvSpPr>
            <a:spLocks noGrp="1"/>
          </p:cNvSpPr>
          <p:nvPr/>
        </p:nvSpPr>
        <p:spPr>
          <a:xfrm>
            <a:off x="4439920" y="2439670"/>
            <a:ext cx="7795260" cy="2884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175" indent="-384175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NB,SVM</a:t>
            </a:r>
            <a:endParaRPr lang="en-US" altLang="zh-CN"/>
          </a:p>
          <a:p>
            <a:r>
              <a:rPr lang="zh-CN" altLang="en-US"/>
              <a:t>深度学习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这里</a:t>
            </a:r>
            <a:r>
              <a:rPr lang="en-US" altLang="zh-CN"/>
              <a:t>NB,SVM</a:t>
            </a:r>
            <a:r>
              <a:rPr lang="zh-CN" altLang="en-US"/>
              <a:t>更好，容易实现并且由于店铺名称字数少，语义较为简单，没有必要用神经网络</a:t>
            </a:r>
            <a:r>
              <a:rPr lang="en-US" altLang="zh-CN"/>
              <a:t>,</a:t>
            </a:r>
            <a:r>
              <a:rPr lang="zh-CN" altLang="en-US"/>
              <a:t>用</a:t>
            </a:r>
            <a:r>
              <a:rPr lang="en-US" altLang="zh-CN"/>
              <a:t>NB,</a:t>
            </a:r>
            <a:r>
              <a:rPr lang="zh-CN" altLang="en-US"/>
              <a:t>或者</a:t>
            </a:r>
            <a:r>
              <a:rPr lang="en-US" altLang="zh-CN"/>
              <a:t>SVM</a:t>
            </a:r>
            <a:r>
              <a:rPr lang="zh-CN" altLang="en-US"/>
              <a:t>即可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507716" y="347117"/>
            <a:ext cx="231648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400" dirty="0">
                <a:solidFill>
                  <a:schemeClr val="accent2"/>
                </a:solidFill>
                <a:latin typeface="+mj-ea"/>
                <a:ea typeface="+mj-ea"/>
              </a:rPr>
              <a:t>研究</a:t>
            </a:r>
            <a:r>
              <a:rPr lang="zh-CN" altLang="en-US" sz="2400" dirty="0">
                <a:solidFill>
                  <a:schemeClr val="accent2"/>
                </a:solidFill>
                <a:latin typeface="+mj-ea"/>
                <a:ea typeface="+mj-ea"/>
              </a:rPr>
              <a:t>思路与方法</a:t>
            </a:r>
            <a:endParaRPr lang="zh-CN" altLang="en-US" sz="24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08051" y="5701576"/>
            <a:ext cx="3216482" cy="144016"/>
          </a:xfrm>
          <a:prstGeom prst="rect">
            <a:avLst/>
          </a:prstGeom>
          <a:solidFill>
            <a:schemeClr val="accent3"/>
          </a:solidFill>
          <a:ln w="3175">
            <a:noFill/>
            <a:prstDash val="solid"/>
            <a:round/>
          </a:ln>
          <a:effectLst/>
        </p:spPr>
        <p:txBody>
          <a:bodyPr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6" name="矩形: 剪去单角 437"/>
          <p:cNvSpPr/>
          <p:nvPr/>
        </p:nvSpPr>
        <p:spPr>
          <a:xfrm>
            <a:off x="904339" y="1916832"/>
            <a:ext cx="3216482" cy="3928760"/>
          </a:xfrm>
          <a:prstGeom prst="snip1Rect">
            <a:avLst>
              <a:gd name="adj" fmla="val 29383"/>
            </a:avLst>
          </a:prstGeom>
          <a:noFill/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任意多边形: 形状 438"/>
          <p:cNvSpPr/>
          <p:nvPr/>
        </p:nvSpPr>
        <p:spPr bwMode="auto">
          <a:xfrm>
            <a:off x="3309319" y="1916832"/>
            <a:ext cx="811504" cy="835696"/>
          </a:xfrm>
          <a:custGeom>
            <a:avLst/>
            <a:gdLst>
              <a:gd name="T0" fmla="*/ 608 w 608"/>
              <a:gd name="T1" fmla="*/ 0 h 608"/>
              <a:gd name="T2" fmla="*/ 0 w 608"/>
              <a:gd name="T3" fmla="*/ 0 h 608"/>
              <a:gd name="T4" fmla="*/ 608 w 608"/>
              <a:gd name="T5" fmla="*/ 608 h 608"/>
              <a:gd name="T6" fmla="*/ 608 w 608"/>
              <a:gd name="T7" fmla="*/ 0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08" h="608">
                <a:moveTo>
                  <a:pt x="608" y="0"/>
                </a:moveTo>
                <a:lnTo>
                  <a:pt x="0" y="0"/>
                </a:lnTo>
                <a:lnTo>
                  <a:pt x="608" y="608"/>
                </a:lnTo>
                <a:lnTo>
                  <a:pt x="608" y="0"/>
                </a:lnTo>
                <a:close/>
              </a:path>
            </a:pathLst>
          </a:custGeom>
          <a:solidFill>
            <a:schemeClr val="accent2"/>
          </a:solidFill>
          <a:ln w="3175">
            <a:noFill/>
            <a:prstDash val="solid"/>
            <a:round/>
          </a:ln>
          <a:effectLst/>
        </p:spPr>
        <p:txBody>
          <a:bodyPr vert="horz" wrap="square" lIns="121920" tIns="60960" rIns="121920" bIns="60960" anchor="t" anchorCtr="0" compatLnSpc="1">
            <a:normAutofit/>
          </a:bodyPr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280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rPr>
              <a:t>4</a:t>
            </a:r>
            <a:endParaRPr kumimoji="0" lang="en-US" altLang="ko-KR" sz="280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199139" y="242984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pPr algn="l"/>
            <a:r>
              <a:rPr lang="zh-CN" altLang="en-US" sz="1800">
                <a:solidFill>
                  <a:schemeClr val="tx1"/>
                </a:solidFill>
                <a:sym typeface="+mn-ea"/>
              </a:rPr>
              <a:t>设计的总体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思路</a:t>
            </a:r>
            <a:endParaRPr lang="zh-CN" altLang="en-US" sz="1800">
              <a:solidFill>
                <a:schemeClr val="tx1"/>
              </a:solidFill>
              <a:sym typeface="+mn-ea"/>
            </a:endParaRPr>
          </a:p>
        </p:txBody>
      </p:sp>
      <p:sp>
        <p:nvSpPr>
          <p:cNvPr id="43" name="PA_矩形 10"/>
          <p:cNvSpPr/>
          <p:nvPr>
            <p:custDataLst>
              <p:tags r:id="rId1"/>
            </p:custDataLst>
          </p:nvPr>
        </p:nvSpPr>
        <p:spPr>
          <a:xfrm>
            <a:off x="1199139" y="2995111"/>
            <a:ext cx="2590381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spc="100" dirty="0">
                <a:solidFill>
                  <a:schemeClr val="tx1"/>
                </a:solidFill>
                <a:ea typeface="苹方 常规" panose="020B0300000000000000" pitchFamily="34" charset="-122"/>
              </a:rPr>
              <a:t>由之前思路进行总结</a:t>
            </a:r>
            <a:endParaRPr lang="zh-CN" altLang="en-US" sz="3200" b="1" spc="100" dirty="0">
              <a:solidFill>
                <a:schemeClr val="tx1"/>
              </a:solidFill>
              <a:ea typeface="苹方 常规" panose="020B0300000000000000" pitchFamily="34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1300039" y="2893264"/>
            <a:ext cx="72008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448300" y="2493010"/>
            <a:ext cx="556323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①首先就是通过</a:t>
            </a:r>
            <a:r>
              <a:rPr lang="en-US" altLang="zh-CN">
                <a:sym typeface="+mn-ea"/>
              </a:rPr>
              <a:t>OCR</a:t>
            </a:r>
            <a:r>
              <a:rPr lang="zh-CN" altLang="en-US">
                <a:sym typeface="+mn-ea"/>
              </a:rPr>
              <a:t>提取出店铺名称等字样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zh-CN" altLang="en-US">
                <a:sym typeface="+mn-ea"/>
              </a:rPr>
              <a:t>②然后对提取出的文字进行自然语言处理，分析语义，通过给定标签训练自然语言处理模型，并且定义一个词袋</a:t>
            </a:r>
            <a:endParaRPr lang="zh-CN" altLang="en-US"/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③最后进行测试，观察模型效果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3863752" y="2967439"/>
            <a:ext cx="4464496" cy="26227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469780" y="3527080"/>
            <a:ext cx="725244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algn="ctr">
              <a:defRPr sz="44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200" spc="200" dirty="0" smtClean="0">
                <a:solidFill>
                  <a:schemeClr val="tx2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LOREM IPSUM DOLOR SIT AMET CONSECTETUR ADIPISICING ELIT, SED DO EIUSMOD TEMPOR INCIDIDUNT</a:t>
            </a:r>
            <a:endParaRPr lang="en-US" altLang="zh-CN" sz="1200" spc="200" dirty="0">
              <a:solidFill>
                <a:schemeClr val="tx2"/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028768" y="2471441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accent2"/>
                </a:solidFill>
                <a:latin typeface="+mj-ea"/>
                <a:ea typeface="+mj-ea"/>
              </a:rPr>
              <a:t>研究步骤与成果</a:t>
            </a:r>
            <a:endParaRPr lang="zh-CN" altLang="en-US" sz="44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373767" y="1700808"/>
            <a:ext cx="1444467" cy="363648"/>
          </a:xfrm>
          <a:prstGeom prst="roundRect">
            <a:avLst>
              <a:gd name="adj" fmla="val 50000"/>
            </a:avLst>
          </a:prstGeom>
          <a:solidFill>
            <a:schemeClr val="accent3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第</a:t>
            </a:r>
            <a:r>
              <a:rPr lang="zh-CN" altLang="en-US" dirty="0">
                <a:solidFill>
                  <a:schemeClr val="bg1"/>
                </a:solidFill>
              </a:rPr>
              <a:t>三</a:t>
            </a:r>
            <a:r>
              <a:rPr lang="zh-CN" altLang="en-US" dirty="0" smtClean="0">
                <a:solidFill>
                  <a:schemeClr val="bg1"/>
                </a:solidFill>
              </a:rPr>
              <a:t>部分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507716" y="346472"/>
            <a:ext cx="233910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400" dirty="0">
                <a:solidFill>
                  <a:schemeClr val="accent2"/>
                </a:solidFill>
                <a:latin typeface="+mj-ea"/>
                <a:ea typeface="+mj-ea"/>
              </a:rPr>
              <a:t>研究步骤与成果</a:t>
            </a:r>
            <a:endParaRPr lang="zh-CN" altLang="en-US" sz="24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551815" y="1053084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一</a:t>
            </a:r>
            <a:r>
              <a:rPr lang="en-US" altLang="zh-CN" dirty="0"/>
              <a:t>.</a:t>
            </a:r>
            <a:r>
              <a:rPr lang="en-US" altLang="zh-CN" dirty="0" err="1"/>
              <a:t>Ocr</a:t>
            </a:r>
            <a:r>
              <a:rPr lang="zh-CN" altLang="en-US" dirty="0"/>
              <a:t>部分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551815" y="1628775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175" indent="-384175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说到</a:t>
            </a:r>
            <a:r>
              <a:rPr lang="en-US" altLang="zh-CN" dirty="0" err="1"/>
              <a:t>Ocr</a:t>
            </a:r>
            <a:r>
              <a:rPr lang="zh-CN" altLang="en-US" dirty="0"/>
              <a:t>，就会有很多很多的问题</a:t>
            </a:r>
            <a:r>
              <a:rPr lang="en-US" altLang="zh-CN" dirty="0"/>
              <a:t>,</a:t>
            </a:r>
            <a:r>
              <a:rPr lang="zh-CN" altLang="en-US" dirty="0"/>
              <a:t>例如下图</a:t>
            </a:r>
            <a:r>
              <a:rPr lang="en-US" altLang="zh-CN" dirty="0"/>
              <a:t>:(</a:t>
            </a:r>
            <a:r>
              <a:rPr lang="zh-CN" altLang="en-US" dirty="0"/>
              <a:t>扭曲的文字</a:t>
            </a:r>
            <a:r>
              <a:rPr lang="en-US" altLang="zh-CN" dirty="0"/>
              <a:t>)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				</a:t>
            </a:r>
            <a:r>
              <a:rPr lang="en-US" altLang="zh-CN" dirty="0" err="1"/>
              <a:t>Ocr</a:t>
            </a:r>
            <a:r>
              <a:rPr lang="zh-CN" altLang="en-US" dirty="0"/>
              <a:t>的结果</a:t>
            </a:r>
            <a:r>
              <a:rPr lang="en-US" altLang="zh-CN" dirty="0"/>
              <a:t>: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 descr="餐饮_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1860" y="2925445"/>
            <a:ext cx="3296285" cy="3530600"/>
          </a:xfrm>
          <a:prstGeom prst="rect">
            <a:avLst/>
          </a:prstGeom>
        </p:spPr>
      </p:pic>
      <p:pic>
        <p:nvPicPr>
          <p:cNvPr id="6" name="图片 5" descr="resul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820" y="2882900"/>
            <a:ext cx="5772150" cy="3140710"/>
          </a:xfrm>
          <a:prstGeom prst="rect">
            <a:avLst/>
          </a:prstGeom>
        </p:spPr>
      </p:pic>
      <p:pic>
        <p:nvPicPr>
          <p:cNvPr id="7" name="图片 6" descr="KHV@{2MRXY1~S}6XOPF8~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748" y="6092698"/>
            <a:ext cx="6581712" cy="579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507716" y="346472"/>
            <a:ext cx="233910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400" dirty="0">
                <a:solidFill>
                  <a:schemeClr val="accent2"/>
                </a:solidFill>
                <a:latin typeface="+mj-ea"/>
                <a:ea typeface="+mj-ea"/>
              </a:rPr>
              <a:t>研究步骤与成果</a:t>
            </a:r>
            <a:endParaRPr lang="zh-CN" altLang="en-US" sz="24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508000" y="1196975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又例如</a:t>
            </a:r>
            <a:r>
              <a:rPr lang="en-US" altLang="zh-CN"/>
              <a:t>:</a:t>
            </a:r>
            <a:r>
              <a:rPr lang="zh-CN" altLang="en-US"/>
              <a:t>繁体字，目前看来效果不错</a:t>
            </a:r>
            <a:endParaRPr lang="zh-CN" altLang="en-US"/>
          </a:p>
        </p:txBody>
      </p:sp>
      <p:pic>
        <p:nvPicPr>
          <p:cNvPr id="8" name="图片 7" descr="()DC]E2_T(186MT]EL`45P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0815" y="3220720"/>
            <a:ext cx="6858000" cy="3076575"/>
          </a:xfrm>
          <a:prstGeom prst="rect">
            <a:avLst/>
          </a:prstGeom>
        </p:spPr>
      </p:pic>
      <p:pic>
        <p:nvPicPr>
          <p:cNvPr id="9" name="图片 8" descr="其它_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70" y="2060575"/>
            <a:ext cx="4627245" cy="477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507716" y="346472"/>
            <a:ext cx="233910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400" dirty="0">
                <a:solidFill>
                  <a:schemeClr val="accent2"/>
                </a:solidFill>
                <a:latin typeface="+mj-ea"/>
                <a:ea typeface="+mj-ea"/>
              </a:rPr>
              <a:t>研究步骤与成果</a:t>
            </a:r>
            <a:endParaRPr lang="zh-CN" altLang="en-US" sz="24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1343660" y="98044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有遮挡，而且图像也很模糊</a:t>
            </a:r>
            <a:endParaRPr lang="zh-CN" altLang="en-US"/>
          </a:p>
        </p:txBody>
      </p:sp>
      <p:sp>
        <p:nvSpPr>
          <p:cNvPr id="10" name="内容占位符 3"/>
          <p:cNvSpPr>
            <a:spLocks noGrp="1"/>
          </p:cNvSpPr>
          <p:nvPr/>
        </p:nvSpPr>
        <p:spPr>
          <a:xfrm>
            <a:off x="6525403" y="2285999"/>
            <a:ext cx="4447786" cy="3581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175" indent="-384175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OCR</a:t>
            </a:r>
            <a:r>
              <a:rPr lang="zh-CN" altLang="en-US"/>
              <a:t>结果</a:t>
            </a:r>
            <a:r>
              <a:rPr lang="en-US" altLang="zh-CN"/>
              <a:t>:</a:t>
            </a:r>
            <a:r>
              <a:rPr lang="zh-CN" altLang="en-US"/>
              <a:t>什么也没有</a:t>
            </a:r>
            <a:endParaRPr lang="zh-CN" altLang="en-US"/>
          </a:p>
        </p:txBody>
      </p:sp>
      <p:pic>
        <p:nvPicPr>
          <p:cNvPr id="11" name="图片 10" descr="J)[_[@{8W6L%_FSV8F2IG{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6615" y="2324100"/>
            <a:ext cx="6255385" cy="3609340"/>
          </a:xfrm>
          <a:prstGeom prst="rect">
            <a:avLst/>
          </a:prstGeom>
        </p:spPr>
      </p:pic>
      <p:pic>
        <p:nvPicPr>
          <p:cNvPr id="12" name="图片 11" descr="商店_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15" y="1916430"/>
            <a:ext cx="4780915" cy="4108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507716" y="346472"/>
            <a:ext cx="233910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400" dirty="0">
                <a:solidFill>
                  <a:schemeClr val="accent2"/>
                </a:solidFill>
                <a:latin typeface="+mj-ea"/>
                <a:ea typeface="+mj-ea"/>
              </a:rPr>
              <a:t>研究步骤与成果</a:t>
            </a:r>
            <a:endParaRPr lang="zh-CN" altLang="en-US" sz="24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1416050" y="913765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倾斜文字</a:t>
            </a:r>
            <a:r>
              <a:rPr lang="en-US" altLang="zh-CN"/>
              <a:t>(</a:t>
            </a:r>
            <a:r>
              <a:rPr lang="zh-CN" altLang="en-US"/>
              <a:t>目前看来效果不错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/>
        </p:nvSpPr>
        <p:spPr>
          <a:xfrm>
            <a:off x="1371600" y="2340864"/>
            <a:ext cx="4443984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30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原图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/>
        </p:nvSpPr>
        <p:spPr>
          <a:xfrm>
            <a:off x="6525014" y="2340864"/>
            <a:ext cx="4443984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30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OCr</a:t>
            </a:r>
            <a:r>
              <a:rPr lang="zh-CN" altLang="en-US"/>
              <a:t>结果</a:t>
            </a:r>
            <a:endParaRPr lang="zh-CN" altLang="en-US"/>
          </a:p>
        </p:txBody>
      </p:sp>
      <p:pic>
        <p:nvPicPr>
          <p:cNvPr id="8" name="图片 7" descr="商店_18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6360" y="2505075"/>
            <a:ext cx="4124325" cy="4075430"/>
          </a:xfrm>
          <a:prstGeom prst="rect">
            <a:avLst/>
          </a:prstGeom>
        </p:spPr>
      </p:pic>
      <p:pic>
        <p:nvPicPr>
          <p:cNvPr id="9" name="图片 8" descr="A6NMTG[]YQBY0PWC7I[9_I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320" y="2437765"/>
            <a:ext cx="6410325" cy="4142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507716" y="346472"/>
            <a:ext cx="233910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400" dirty="0">
                <a:solidFill>
                  <a:schemeClr val="accent2"/>
                </a:solidFill>
                <a:latin typeface="+mj-ea"/>
                <a:ea typeface="+mj-ea"/>
              </a:rPr>
              <a:t>研究步骤与成果</a:t>
            </a:r>
            <a:endParaRPr lang="zh-CN" altLang="en-US" sz="24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767715" y="2204720"/>
            <a:ext cx="5912485" cy="3737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175" indent="-384175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这个项目我们初始设定是用</a:t>
            </a:r>
            <a:r>
              <a:rPr lang="en-US" altLang="zh-CN"/>
              <a:t>SVM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首先要将文本转化成特征向量，贴上标签进行训练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如何转换</a:t>
            </a:r>
            <a:r>
              <a:rPr lang="en-US" altLang="zh-CN"/>
              <a:t>?</a:t>
            </a:r>
            <a:endParaRPr lang="en-US" altLang="zh-CN"/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839470" y="105283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2.</a:t>
            </a:r>
            <a:r>
              <a:rPr lang="zh-CN" altLang="en-US"/>
              <a:t>自然语言处理模块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507716" y="346472"/>
            <a:ext cx="233910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400" dirty="0">
                <a:solidFill>
                  <a:schemeClr val="accent2"/>
                </a:solidFill>
                <a:latin typeface="+mj-ea"/>
                <a:ea typeface="+mj-ea"/>
              </a:rPr>
              <a:t>研究步骤与成果</a:t>
            </a:r>
            <a:endParaRPr lang="zh-CN" altLang="en-US" sz="24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56005" y="2061210"/>
            <a:ext cx="35096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代码</a:t>
            </a:r>
            <a:r>
              <a:rPr lang="zh-CN" altLang="en-US"/>
              <a:t>展示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507716" y="346472"/>
            <a:ext cx="233910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400" dirty="0">
                <a:solidFill>
                  <a:schemeClr val="accent2"/>
                </a:solidFill>
                <a:latin typeface="+mj-ea"/>
                <a:ea typeface="+mj-ea"/>
              </a:rPr>
              <a:t>研究步骤与成果</a:t>
            </a:r>
            <a:endParaRPr lang="zh-CN" altLang="en-US" sz="24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/>
        </p:nvSpPr>
        <p:spPr bwMode="auto">
          <a:xfrm>
            <a:off x="3288030" y="980123"/>
            <a:ext cx="8806815" cy="563118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marL="384175" indent="-384175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  <a:t>def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charset="-122"/>
                <a:ea typeface="JetBrains Mono"/>
              </a:rPr>
              <a:t>nlp_with_svm_train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():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    x = []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    y = []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    x_canteen=[]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    x_shop=[]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    x_service=[]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    x_others=[]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    file_canteen =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charset="-122"/>
                <a:ea typeface="JetBrains Mono"/>
              </a:rPr>
              <a:t>open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(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charset="-122"/>
                <a:ea typeface="JetBrains Mono"/>
              </a:rPr>
              <a:t>'./result_ocr/canteen.txt'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  <a:t>,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charset="-122"/>
                <a:ea typeface="JetBrains Mono"/>
              </a:rPr>
              <a:t>'r'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  <a:t>,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charset="-122"/>
                <a:ea typeface="JetBrains Mono"/>
              </a:rPr>
              <a:t>encoding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=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charset="-122"/>
                <a:ea typeface="JetBrains Mono"/>
              </a:rPr>
              <a:t>'gbk'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    lines_canteen = file_canteen.readlines()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  <a:t>for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line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  <a:t>in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lines_canteen: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        temp =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charset="-122"/>
                <a:ea typeface="JetBrains Mono"/>
              </a:rPr>
              <a:t>""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charset="-122"/>
                <a:ea typeface="JetBrains Mono"/>
              </a:rPr>
              <a:t>      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  <a:t>for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db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  <a:t>in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line.split():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            temp = temp + db +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charset="-122"/>
                <a:ea typeface="JetBrains Mono"/>
              </a:rPr>
              <a:t>" "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charset="-122"/>
                <a:ea typeface="JetBrains Mono"/>
              </a:rPr>
              <a:t>      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x_canteen.append(temp)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    num_canteen =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charset="-122"/>
                <a:ea typeface="JetBrains Mono"/>
              </a:rPr>
              <a:t>len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(x_canteen)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</a:b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    file_shop =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charset="-122"/>
                <a:ea typeface="JetBrains Mono"/>
              </a:rPr>
              <a:t>open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(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charset="-122"/>
                <a:ea typeface="JetBrains Mono"/>
              </a:rPr>
              <a:t>'./result_ocr/shop.txt'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  <a:t>,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charset="-122"/>
                <a:ea typeface="JetBrains Mono"/>
              </a:rPr>
              <a:t>'r'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  <a:t>,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charset="-122"/>
                <a:ea typeface="JetBrains Mono"/>
              </a:rPr>
              <a:t>encoding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=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charset="-122"/>
                <a:ea typeface="JetBrains Mono"/>
              </a:rPr>
              <a:t>'gbk'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    lines_shop = file_shop.readlines()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</a:b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 panose="020B0604020202020204" charset="-122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6410" y="2375535"/>
            <a:ext cx="22256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首先需要</a:t>
            </a:r>
            <a:r>
              <a:rPr lang="zh-CN" altLang="en-US"/>
              <a:t>读入文本数据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圆角矩形 30"/>
          <p:cNvSpPr/>
          <p:nvPr/>
        </p:nvSpPr>
        <p:spPr>
          <a:xfrm>
            <a:off x="1939851" y="2177765"/>
            <a:ext cx="3848308" cy="59655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tIns="0" rIns="0" bIns="0" rtlCol="0" anchor="ctr"/>
          <a:lstStyle/>
          <a:p>
            <a:r>
              <a:rPr lang="zh-CN" altLang="en-US" sz="2600" dirty="0">
                <a:solidFill>
                  <a:schemeClr val="bg1"/>
                </a:solidFill>
                <a:latin typeface="+mj-ea"/>
                <a:ea typeface="+mj-ea"/>
              </a:rPr>
              <a:t>课程设计</a:t>
            </a:r>
            <a:r>
              <a:rPr lang="zh-CN" altLang="en-US" sz="2600" dirty="0">
                <a:solidFill>
                  <a:schemeClr val="bg1"/>
                </a:solidFill>
                <a:latin typeface="+mj-ea"/>
                <a:ea typeface="+mj-ea"/>
              </a:rPr>
              <a:t>介绍</a:t>
            </a:r>
            <a:endParaRPr lang="zh-CN" altLang="en-US" sz="2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567608" y="2834139"/>
            <a:ext cx="3519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250" dirty="0" smtClean="0">
                <a:solidFill>
                  <a:schemeClr val="tx2"/>
                </a:solidFill>
                <a:latin typeface="+mj-lt"/>
              </a:rPr>
              <a:t>BACKGROUND AND SIGNIFICANCE</a:t>
            </a:r>
            <a:endParaRPr lang="en-US" altLang="zh-CN" sz="1200" spc="25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7365704" y="2177765"/>
            <a:ext cx="3698848" cy="59655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tIns="0" rIns="0" bIns="0" rtlCol="0" anchor="ctr"/>
          <a:lstStyle/>
          <a:p>
            <a:r>
              <a:rPr lang="zh-CN" altLang="en-US" sz="2600" dirty="0">
                <a:solidFill>
                  <a:schemeClr val="bg1"/>
                </a:solidFill>
                <a:latin typeface="+mj-ea"/>
                <a:ea typeface="+mj-ea"/>
              </a:rPr>
              <a:t>研究</a:t>
            </a:r>
            <a:r>
              <a:rPr lang="zh-CN" altLang="en-US" sz="2600" dirty="0">
                <a:solidFill>
                  <a:schemeClr val="bg1"/>
                </a:solidFill>
                <a:latin typeface="+mj-ea"/>
                <a:ea typeface="+mj-ea"/>
              </a:rPr>
              <a:t>思路与方法</a:t>
            </a:r>
            <a:endParaRPr lang="zh-CN" altLang="en-US" sz="2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000636" y="2834139"/>
            <a:ext cx="2757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250" dirty="0" smtClean="0">
                <a:solidFill>
                  <a:schemeClr val="tx2"/>
                </a:solidFill>
                <a:latin typeface="+mj-lt"/>
              </a:rPr>
              <a:t>CONTENTS AND METHODS</a:t>
            </a:r>
            <a:endParaRPr lang="en-US" altLang="zh-CN" sz="1200" spc="25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1939851" y="3575747"/>
            <a:ext cx="3848308" cy="59655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tIns="0" rIns="0" bIns="0" rtlCol="0" anchor="ctr"/>
          <a:lstStyle/>
          <a:p>
            <a:r>
              <a:rPr lang="zh-CN" altLang="en-US" sz="2600" dirty="0">
                <a:solidFill>
                  <a:schemeClr val="bg1"/>
                </a:solidFill>
                <a:latin typeface="+mj-ea"/>
                <a:ea typeface="+mj-ea"/>
              </a:rPr>
              <a:t>研究步骤与成果</a:t>
            </a:r>
            <a:endParaRPr lang="zh-CN" altLang="en-US" sz="2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567608" y="4232121"/>
            <a:ext cx="219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250" dirty="0" smtClean="0">
                <a:solidFill>
                  <a:schemeClr val="tx2"/>
                </a:solidFill>
                <a:latin typeface="+mj-lt"/>
              </a:rPr>
              <a:t>STEPS AND RESULTS</a:t>
            </a:r>
            <a:endParaRPr lang="en-US" altLang="zh-CN" sz="1200" spc="25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59496" y="511005"/>
            <a:ext cx="1375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pc="300" dirty="0" smtClean="0">
                <a:solidFill>
                  <a:srgbClr val="517399"/>
                </a:solidFill>
                <a:latin typeface="+mj-lt"/>
              </a:rPr>
              <a:t>/CONTENT</a:t>
            </a:r>
            <a:endParaRPr lang="en-US" altLang="zh-CN" sz="1400" spc="300" dirty="0">
              <a:solidFill>
                <a:srgbClr val="517399"/>
              </a:solidFill>
              <a:latin typeface="+mj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59061" y="24078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517399"/>
                </a:solidFill>
                <a:latin typeface="+mj-ea"/>
                <a:ea typeface="+mj-ea"/>
              </a:rPr>
              <a:t>目录</a:t>
            </a:r>
            <a:endParaRPr lang="zh-CN" altLang="en-US" sz="3600" dirty="0">
              <a:solidFill>
                <a:srgbClr val="517399"/>
              </a:solidFill>
              <a:latin typeface="+mj-ea"/>
              <a:ea typeface="+mj-ea"/>
            </a:endParaRPr>
          </a:p>
        </p:txBody>
      </p:sp>
      <p:sp>
        <p:nvSpPr>
          <p:cNvPr id="19" name="任意多边形 18"/>
          <p:cNvSpPr/>
          <p:nvPr/>
        </p:nvSpPr>
        <p:spPr bwMode="auto">
          <a:xfrm>
            <a:off x="2032399" y="5066570"/>
            <a:ext cx="10159601" cy="1791430"/>
          </a:xfrm>
          <a:custGeom>
            <a:avLst/>
            <a:gdLst>
              <a:gd name="connsiteX0" fmla="*/ 10159601 w 10159601"/>
              <a:gd name="connsiteY0" fmla="*/ 0 h 1791430"/>
              <a:gd name="connsiteX1" fmla="*/ 10159601 w 10159601"/>
              <a:gd name="connsiteY1" fmla="*/ 1420170 h 1791430"/>
              <a:gd name="connsiteX2" fmla="*/ 10102438 w 10159601"/>
              <a:gd name="connsiteY2" fmla="*/ 1447278 h 1791430"/>
              <a:gd name="connsiteX3" fmla="*/ 9518580 w 10159601"/>
              <a:gd name="connsiteY3" fmla="*/ 1563780 h 1791430"/>
              <a:gd name="connsiteX4" fmla="*/ 2410886 w 10159601"/>
              <a:gd name="connsiteY4" fmla="*/ 1563780 h 1791430"/>
              <a:gd name="connsiteX5" fmla="*/ 1695763 w 10159601"/>
              <a:gd name="connsiteY5" fmla="*/ 1743956 h 1791430"/>
              <a:gd name="connsiteX6" fmla="*/ 1616720 w 10159601"/>
              <a:gd name="connsiteY6" fmla="*/ 1791430 h 1791430"/>
              <a:gd name="connsiteX7" fmla="*/ 0 w 10159601"/>
              <a:gd name="connsiteY7" fmla="*/ 1791430 h 1791430"/>
              <a:gd name="connsiteX8" fmla="*/ 39558 w 10159601"/>
              <a:gd name="connsiteY8" fmla="*/ 1751856 h 1791430"/>
              <a:gd name="connsiteX9" fmla="*/ 598313 w 10159601"/>
              <a:gd name="connsiteY9" fmla="*/ 1192877 h 1791430"/>
              <a:gd name="connsiteX10" fmla="*/ 1675716 w 10159601"/>
              <a:gd name="connsiteY10" fmla="*/ 749062 h 1791430"/>
              <a:gd name="connsiteX11" fmla="*/ 8783411 w 10159601"/>
              <a:gd name="connsiteY11" fmla="*/ 749062 h 1791430"/>
              <a:gd name="connsiteX12" fmla="*/ 9857646 w 10159601"/>
              <a:gd name="connsiteY12" fmla="*/ 302076 h 1791430"/>
              <a:gd name="connsiteX13" fmla="*/ 10159378 w 10159601"/>
              <a:gd name="connsiteY13" fmla="*/ 223 h 1791430"/>
              <a:gd name="connsiteX14" fmla="*/ 10159601 w 10159601"/>
              <a:gd name="connsiteY14" fmla="*/ 0 h 179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159601" h="1791430">
                <a:moveTo>
                  <a:pt x="10159601" y="0"/>
                </a:moveTo>
                <a:lnTo>
                  <a:pt x="10159601" y="1420170"/>
                </a:lnTo>
                <a:lnTo>
                  <a:pt x="10102438" y="1447278"/>
                </a:lnTo>
                <a:cubicBezTo>
                  <a:pt x="9919438" y="1523361"/>
                  <a:pt x="9721386" y="1563780"/>
                  <a:pt x="9518580" y="1563780"/>
                </a:cubicBezTo>
                <a:cubicBezTo>
                  <a:pt x="9518580" y="1563780"/>
                  <a:pt x="9518580" y="1563780"/>
                  <a:pt x="2410886" y="1563780"/>
                </a:cubicBezTo>
                <a:cubicBezTo>
                  <a:pt x="2159360" y="1563780"/>
                  <a:pt x="1914023" y="1626935"/>
                  <a:pt x="1695763" y="1743956"/>
                </a:cubicBezTo>
                <a:lnTo>
                  <a:pt x="1616720" y="1791430"/>
                </a:lnTo>
                <a:lnTo>
                  <a:pt x="0" y="1791430"/>
                </a:lnTo>
                <a:lnTo>
                  <a:pt x="39558" y="1751856"/>
                </a:lnTo>
                <a:cubicBezTo>
                  <a:pt x="175472" y="1615889"/>
                  <a:pt x="356689" y="1434598"/>
                  <a:pt x="598313" y="1192877"/>
                </a:cubicBezTo>
                <a:cubicBezTo>
                  <a:pt x="883508" y="907567"/>
                  <a:pt x="1270105" y="749062"/>
                  <a:pt x="1675716" y="749062"/>
                </a:cubicBezTo>
                <a:cubicBezTo>
                  <a:pt x="1675716" y="749062"/>
                  <a:pt x="1675716" y="749062"/>
                  <a:pt x="8783411" y="749062"/>
                </a:cubicBezTo>
                <a:cubicBezTo>
                  <a:pt x="9185853" y="749062"/>
                  <a:pt x="9572451" y="587386"/>
                  <a:pt x="9857646" y="302076"/>
                </a:cubicBezTo>
                <a:cubicBezTo>
                  <a:pt x="9857646" y="302076"/>
                  <a:pt x="9857646" y="302076"/>
                  <a:pt x="10159378" y="223"/>
                </a:cubicBezTo>
                <a:lnTo>
                  <a:pt x="10159601" y="0"/>
                </a:lnTo>
                <a:close/>
              </a:path>
            </a:pathLst>
          </a:custGeom>
          <a:solidFill>
            <a:srgbClr val="51739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20" name="任意多边形 19"/>
          <p:cNvSpPr/>
          <p:nvPr/>
        </p:nvSpPr>
        <p:spPr bwMode="auto">
          <a:xfrm>
            <a:off x="0" y="5740026"/>
            <a:ext cx="12191999" cy="1117975"/>
          </a:xfrm>
          <a:custGeom>
            <a:avLst/>
            <a:gdLst>
              <a:gd name="connsiteX0" fmla="*/ 12173368 w 12173368"/>
              <a:gd name="connsiteY0" fmla="*/ 0 h 1117975"/>
              <a:gd name="connsiteX1" fmla="*/ 12173368 w 12173368"/>
              <a:gd name="connsiteY1" fmla="*/ 468367 h 1117975"/>
              <a:gd name="connsiteX2" fmla="*/ 12162765 w 12173368"/>
              <a:gd name="connsiteY2" fmla="*/ 478874 h 1117975"/>
              <a:gd name="connsiteX3" fmla="*/ 12153449 w 12173368"/>
              <a:gd name="connsiteY3" fmla="*/ 488107 h 1117975"/>
              <a:gd name="connsiteX4" fmla="*/ 11827061 w 12173368"/>
              <a:gd name="connsiteY4" fmla="*/ 621200 h 1117975"/>
              <a:gd name="connsiteX5" fmla="*/ 1154508 w 12173368"/>
              <a:gd name="connsiteY5" fmla="*/ 621200 h 1117975"/>
              <a:gd name="connsiteX6" fmla="*/ 828121 w 12173368"/>
              <a:gd name="connsiteY6" fmla="*/ 757462 h 1117975"/>
              <a:gd name="connsiteX7" fmla="*/ 490220 w 12173368"/>
              <a:gd name="connsiteY7" fmla="*/ 1095370 h 1117975"/>
              <a:gd name="connsiteX8" fmla="*/ 467616 w 12173368"/>
              <a:gd name="connsiteY8" fmla="*/ 1117975 h 1117975"/>
              <a:gd name="connsiteX9" fmla="*/ 0 w 12173368"/>
              <a:gd name="connsiteY9" fmla="*/ 1117975 h 1117975"/>
              <a:gd name="connsiteX10" fmla="*/ 27207 w 12173368"/>
              <a:gd name="connsiteY10" fmla="*/ 1090869 h 1117975"/>
              <a:gd name="connsiteX11" fmla="*/ 482720 w 12173368"/>
              <a:gd name="connsiteY11" fmla="*/ 637045 h 1117975"/>
              <a:gd name="connsiteX12" fmla="*/ 809108 w 12173368"/>
              <a:gd name="connsiteY12" fmla="*/ 500783 h 1117975"/>
              <a:gd name="connsiteX13" fmla="*/ 11478492 w 12173368"/>
              <a:gd name="connsiteY13" fmla="*/ 500783 h 1117975"/>
              <a:gd name="connsiteX14" fmla="*/ 11804879 w 12173368"/>
              <a:gd name="connsiteY14" fmla="*/ 364521 h 1117975"/>
              <a:gd name="connsiteX15" fmla="*/ 12115011 w 12173368"/>
              <a:gd name="connsiteY15" fmla="*/ 57729 h 1117975"/>
              <a:gd name="connsiteX16" fmla="*/ 12173368 w 12173368"/>
              <a:gd name="connsiteY16" fmla="*/ 0 h 111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73368" h="1117975">
                <a:moveTo>
                  <a:pt x="12173368" y="0"/>
                </a:moveTo>
                <a:lnTo>
                  <a:pt x="12173368" y="468367"/>
                </a:lnTo>
                <a:lnTo>
                  <a:pt x="12162765" y="478874"/>
                </a:lnTo>
                <a:cubicBezTo>
                  <a:pt x="12153449" y="488107"/>
                  <a:pt x="12153449" y="488107"/>
                  <a:pt x="12153449" y="488107"/>
                </a:cubicBezTo>
                <a:cubicBezTo>
                  <a:pt x="12064722" y="573667"/>
                  <a:pt x="11947476" y="621200"/>
                  <a:pt x="11827061" y="621200"/>
                </a:cubicBezTo>
                <a:cubicBezTo>
                  <a:pt x="1154508" y="621200"/>
                  <a:pt x="1154508" y="621200"/>
                  <a:pt x="1154508" y="621200"/>
                </a:cubicBezTo>
                <a:cubicBezTo>
                  <a:pt x="1030924" y="621200"/>
                  <a:pt x="913678" y="671902"/>
                  <a:pt x="828121" y="757462"/>
                </a:cubicBezTo>
                <a:cubicBezTo>
                  <a:pt x="691466" y="894120"/>
                  <a:pt x="580434" y="1005155"/>
                  <a:pt x="490220" y="1095370"/>
                </a:cubicBezTo>
                <a:lnTo>
                  <a:pt x="467616" y="1117975"/>
                </a:lnTo>
                <a:lnTo>
                  <a:pt x="0" y="1117975"/>
                </a:lnTo>
                <a:lnTo>
                  <a:pt x="27207" y="1090869"/>
                </a:lnTo>
                <a:cubicBezTo>
                  <a:pt x="482720" y="637045"/>
                  <a:pt x="482720" y="637045"/>
                  <a:pt x="482720" y="637045"/>
                </a:cubicBezTo>
                <a:cubicBezTo>
                  <a:pt x="568278" y="548316"/>
                  <a:pt x="688693" y="500783"/>
                  <a:pt x="809108" y="500783"/>
                </a:cubicBezTo>
                <a:cubicBezTo>
                  <a:pt x="11478492" y="500783"/>
                  <a:pt x="11478492" y="500783"/>
                  <a:pt x="11478492" y="500783"/>
                </a:cubicBezTo>
                <a:cubicBezTo>
                  <a:pt x="11598907" y="500783"/>
                  <a:pt x="11716153" y="453249"/>
                  <a:pt x="11804879" y="364521"/>
                </a:cubicBezTo>
                <a:cubicBezTo>
                  <a:pt x="11914995" y="255591"/>
                  <a:pt x="12018229" y="153469"/>
                  <a:pt x="12115011" y="57729"/>
                </a:cubicBezTo>
                <a:lnTo>
                  <a:pt x="1217336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1055440" y="2177764"/>
            <a:ext cx="1444467" cy="596552"/>
          </a:xfrm>
          <a:prstGeom prst="roundRect">
            <a:avLst>
              <a:gd name="adj" fmla="val 50000"/>
            </a:avLst>
          </a:prstGeom>
          <a:solidFill>
            <a:schemeClr val="accent3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第一部分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1055440" y="3575747"/>
            <a:ext cx="1444467" cy="596552"/>
          </a:xfrm>
          <a:prstGeom prst="roundRect">
            <a:avLst>
              <a:gd name="adj" fmla="val 50000"/>
            </a:avLst>
          </a:prstGeom>
          <a:solidFill>
            <a:schemeClr val="accent3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第三部分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456040" y="2177764"/>
            <a:ext cx="1444467" cy="596552"/>
          </a:xfrm>
          <a:prstGeom prst="roundRect">
            <a:avLst>
              <a:gd name="adj" fmla="val 50000"/>
            </a:avLst>
          </a:prstGeom>
          <a:solidFill>
            <a:schemeClr val="accent3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第二部分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507716" y="346472"/>
            <a:ext cx="233910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400" dirty="0">
                <a:solidFill>
                  <a:schemeClr val="accent2"/>
                </a:solidFill>
                <a:latin typeface="+mj-ea"/>
                <a:ea typeface="+mj-ea"/>
              </a:rPr>
              <a:t>研究步骤与成果</a:t>
            </a:r>
            <a:endParaRPr lang="zh-CN" altLang="en-US" sz="24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/>
        </p:nvSpPr>
        <p:spPr bwMode="auto">
          <a:xfrm>
            <a:off x="4655820" y="808355"/>
            <a:ext cx="7118350" cy="600075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marL="384175" indent="-384175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  <a:t>for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line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  <a:t>in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lines_shop: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    temp 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charset="-122"/>
                <a:ea typeface="JetBrains Mono"/>
              </a:rPr>
              <a:t>""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  <a:t>for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db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  <a:t>in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line.split():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        temp = temp + db +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charset="-122"/>
                <a:ea typeface="JetBrains Mono"/>
              </a:rPr>
              <a:t>" "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x_shop.append(temp)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num_shop 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charset="-122"/>
                <a:ea typeface="JetBrains Mono"/>
              </a:rPr>
              <a:t>len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(x_shop)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charset="-122"/>
                <a:ea typeface="JetBrains Mono"/>
              </a:rPr>
              <a:t>#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得到数据标签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file_service 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charset="-122"/>
                <a:ea typeface="JetBrains Mono"/>
              </a:rPr>
              <a:t>open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charset="-122"/>
                <a:ea typeface="JetBrains Mono"/>
              </a:rPr>
              <a:t>'./result_ocr/service.txt'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charset="-122"/>
                <a:ea typeface="JetBrains Mono"/>
              </a:rPr>
              <a:t>'r'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charset="-122"/>
                <a:ea typeface="JetBrains Mono"/>
              </a:rPr>
              <a:t>encoding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charset="-122"/>
                <a:ea typeface="JetBrains Mono"/>
              </a:rPr>
              <a:t>'gbk'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lines_service = file_service.readlines()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  <a:t>for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line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  <a:t>in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lines_service: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    temp 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charset="-122"/>
                <a:ea typeface="JetBrains Mono"/>
              </a:rPr>
              <a:t>""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  <a:t>for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db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  <a:t>in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line.split():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        temp = temp + db +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charset="-122"/>
                <a:ea typeface="JetBrains Mono"/>
              </a:rPr>
              <a:t>" "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x_service.append(temp)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num_service 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charset="-122"/>
                <a:ea typeface="JetBrains Mono"/>
              </a:rPr>
              <a:t>len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(x_service)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file_others 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charset="-122"/>
                <a:ea typeface="JetBrains Mono"/>
              </a:rPr>
              <a:t>open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charset="-122"/>
                <a:ea typeface="JetBrains Mono"/>
              </a:rPr>
              <a:t>'./result_ocr/others.txt'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charset="-122"/>
                <a:ea typeface="JetBrains Mono"/>
              </a:rPr>
              <a:t>'r'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charset="-122"/>
                <a:ea typeface="JetBrains Mono"/>
              </a:rPr>
              <a:t>encoding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charset="-122"/>
                <a:ea typeface="JetBrains Mono"/>
              </a:rPr>
              <a:t>'gbk'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lines_others = file_others.readlines()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  <a:t>for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line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  <a:t>in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lines_others: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    temp 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charset="-122"/>
                <a:ea typeface="JetBrains Mono"/>
              </a:rPr>
              <a:t>""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  <a:t>for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db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  <a:t>in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line.split():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        temp = temp + db +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charset="-122"/>
                <a:ea typeface="JetBrains Mono"/>
              </a:rPr>
              <a:t>" "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x_others.append(temp)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num_others 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charset="-122"/>
                <a:ea typeface="JetBrains Mono"/>
              </a:rPr>
              <a:t>len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(x_others)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 panose="020B0604020202020204" charset="-122"/>
              <a:ea typeface="JetBrains Mono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39920" y="332740"/>
            <a:ext cx="2122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给数据</a:t>
            </a:r>
            <a:r>
              <a:rPr lang="zh-CN" altLang="en-US"/>
              <a:t>加标签</a:t>
            </a:r>
            <a:endParaRPr lang="zh-CN" altLang="en-US"/>
          </a:p>
        </p:txBody>
      </p:sp>
      <p:sp>
        <p:nvSpPr>
          <p:cNvPr id="5" name="Rectangle 1"/>
          <p:cNvSpPr>
            <a:spLocks noGrp="1" noChangeArrowheads="1"/>
          </p:cNvSpPr>
          <p:nvPr/>
        </p:nvSpPr>
        <p:spPr bwMode="auto">
          <a:xfrm>
            <a:off x="508000" y="931228"/>
            <a:ext cx="3674745" cy="575437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marL="384175" indent="-384175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  <a:t>for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i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  <a:t>in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charset="-122"/>
                <a:ea typeface="JetBrains Mono"/>
              </a:rPr>
              <a:t>range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(num_canteen):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    y.append(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charset="-122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  <a:t>for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i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  <a:t>in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charset="-122"/>
                <a:ea typeface="JetBrains Mono"/>
              </a:rPr>
              <a:t>range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(num_shop):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    y.append(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charset="-122"/>
                <a:ea typeface="JetBrains Mono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  <a:t>for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i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  <a:t>in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charset="-122"/>
                <a:ea typeface="JetBrains Mono"/>
              </a:rPr>
              <a:t>range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(num_service):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    y.append(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charset="-122"/>
                <a:ea typeface="JetBrains Mono"/>
              </a:rPr>
              <a:t>2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  <a:t>for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i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  <a:t>in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charset="-122"/>
                <a:ea typeface="JetBrains Mono"/>
              </a:rPr>
              <a:t>range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(num_others):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    y.append(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charset="-122"/>
                <a:ea typeface="JetBrains Mono"/>
              </a:rPr>
              <a:t>3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  <a:t>for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element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  <a:t>in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x_canteen: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    x.append(element)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  <a:t>for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element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  <a:t>in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x_shop: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    x.append(element)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  <a:t>for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element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  <a:t>in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x_service: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    x.append(element)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  <a:t>for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element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  <a:t>in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x_others: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    x.append(element)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507716" y="346472"/>
            <a:ext cx="233910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400" dirty="0">
                <a:solidFill>
                  <a:schemeClr val="accent2"/>
                </a:solidFill>
                <a:latin typeface="+mj-ea"/>
                <a:ea typeface="+mj-ea"/>
              </a:rPr>
              <a:t>研究步骤与成果</a:t>
            </a:r>
            <a:endParaRPr lang="zh-CN" altLang="en-US" sz="24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/>
        </p:nvSpPr>
        <p:spPr bwMode="auto">
          <a:xfrm>
            <a:off x="3148330" y="1162368"/>
            <a:ext cx="8177530" cy="396938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marL="384175" indent="-384175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x_train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x_test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y_train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y_test = train_test_split(x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charset="-122"/>
                <a:ea typeface="JetBrains Mono"/>
              </a:rPr>
              <a:t>test_size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charset="-122"/>
                <a:ea typeface="JetBrains Mono"/>
              </a:rPr>
              <a:t>0.2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)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charset="-122"/>
                <a:ea typeface="JetBrains Mono"/>
              </a:rPr>
              <a:t>#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随机划分，训练过程暂时没有使用测试数据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stopword_file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charset="-122"/>
                <a:ea typeface="JetBrains Mono"/>
              </a:rPr>
              <a:t>open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charset="-122"/>
                <a:ea typeface="JetBrains Mono"/>
              </a:rPr>
              <a:t>"./result_ocr/stopword.txt"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charset="-122"/>
                <a:ea typeface="JetBrains Mono"/>
              </a:rPr>
              <a:t>'r'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)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charset="-122"/>
                <a:ea typeface="JetBrains Mono"/>
              </a:rPr>
              <a:t># stopwords.txt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是停用词存储所在的文件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stopword_content = stopword_file.read()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stopword_list = stopword_content.splitlines()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stopword_file.close()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count_vect = CountVectorizer(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charset="-122"/>
                <a:ea typeface="JetBrains Mono"/>
              </a:rPr>
              <a:t>stop_words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=stopword_list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charset="-122"/>
                <a:ea typeface="JetBrains Mono"/>
              </a:rPr>
              <a:t>token_pattern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charset="-122"/>
                <a:ea typeface="JetBrains Mono"/>
              </a:rPr>
              <a:t>r"(?u)\b\w+\b"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train_count = count_vect.fit_transform(x_train)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charset="-122"/>
                <a:ea typeface="JetBrains Mono"/>
              </a:rPr>
              <a:t>"""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charset="-122"/>
                <a:ea typeface="JetBrains Mono"/>
              </a:rPr>
              <a:t>tf-idf chi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特征选择；类似将自然语言转成机器能识别的向量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charset="-122"/>
                <a:ea typeface="JetBrains Mono"/>
              </a:rPr>
              <a:t>"""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tfidf_trainformer = TfidfTransformer()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train_tfidf = tfidf_trainformer.fit_transform(train_count)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select = SelectKBest(chi2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charset="-122"/>
                <a:ea typeface="JetBrains Mono"/>
              </a:rPr>
              <a:t>k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charset="-122"/>
                <a:ea typeface="JetBrains Mono"/>
              </a:rPr>
              <a:t>'all'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Arial Unicode MS" panose="020B0604020202020204" charset="-122"/>
                <a:ea typeface="JetBrains Mono"/>
              </a:rPr>
              <a:t>train_tfidf_chi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= select.fit_transform(train_tfidf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y_train)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svc = SVC(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charset="-122"/>
                <a:ea typeface="JetBrains Mono"/>
              </a:rPr>
              <a:t>C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charset="-122"/>
                <a:ea typeface="JetBrains Mono"/>
              </a:rPr>
              <a:t>1.0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charset="-122"/>
                <a:ea typeface="JetBrains Mono"/>
              </a:rPr>
              <a:t>kernel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charset="-122"/>
                <a:ea typeface="JetBrains Mono"/>
              </a:rPr>
              <a:t>'rbf'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charset="-122"/>
                <a:ea typeface="JetBrains Mono"/>
              </a:rPr>
              <a:t>gamma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charset="-122"/>
                <a:ea typeface="JetBrains Mono"/>
              </a:rPr>
              <a:t>0.5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svc.fit(train_tfidf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y_train)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charset="-122"/>
                <a:ea typeface="JetBrains Mono"/>
              </a:rPr>
              <a:t>#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模型训练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charset="-122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charset="-122"/>
                <a:ea typeface="JetBrains Mono"/>
              </a:rPr>
              <a:t>"train accurancy:"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svc.score(train_tfidf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y_train))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charset="-122"/>
                <a:ea typeface="JetBrains Mono"/>
              </a:rPr>
              <a:t># important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准确值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train_pre = svc.predict(train_tfidf)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charset="-122"/>
                <a:ea typeface="JetBrains Mono"/>
              </a:rPr>
              <a:t>#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预测值（结果内容是识别的具体值）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charset="-122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(classification_report(train_pre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y_train))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charset="-122"/>
                <a:ea typeface="JetBrains Mono"/>
              </a:rPr>
              <a:t>#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输出分类报告（大概就是准确率、召回率）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5130" y="2228215"/>
            <a:ext cx="2234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训练的</a:t>
            </a:r>
            <a:r>
              <a:rPr lang="zh-CN" altLang="en-US"/>
              <a:t>过程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507716" y="346472"/>
            <a:ext cx="233910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400" dirty="0">
                <a:solidFill>
                  <a:schemeClr val="accent2"/>
                </a:solidFill>
                <a:latin typeface="+mj-ea"/>
                <a:ea typeface="+mj-ea"/>
              </a:rPr>
              <a:t>研究步骤与成果</a:t>
            </a:r>
            <a:endParaRPr lang="zh-CN" altLang="en-US" sz="24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/>
        </p:nvSpPr>
        <p:spPr bwMode="auto">
          <a:xfrm>
            <a:off x="507933" y="1124888"/>
            <a:ext cx="6019282" cy="38164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marL="384175" indent="-384175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  <a:t>def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charset="-122"/>
                <a:ea typeface="JetBrains Mono"/>
              </a:rPr>
              <a:t>test_model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():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    x_test= []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    file1_test =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charset="-122"/>
                <a:ea typeface="JetBrains Mono"/>
              </a:rPr>
              <a:t>open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(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charset="-122"/>
                <a:ea typeface="JetBrains Mono"/>
              </a:rPr>
              <a:t>"./result_ocr/test.txt"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  <a:t>,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charset="-122"/>
                <a:ea typeface="JetBrains Mono"/>
              </a:rPr>
              <a:t>'r'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  <a:t>,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charset="-122"/>
                <a:ea typeface="JetBrains Mono"/>
              </a:rPr>
              <a:t>encoding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=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charset="-122"/>
                <a:ea typeface="JetBrains Mono"/>
              </a:rPr>
              <a:t>'gbk'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    lines_test = file1_test.readlines()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  <a:t>for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line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  <a:t>in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lines_test: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        temp =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charset="-122"/>
                <a:ea typeface="JetBrains Mono"/>
              </a:rPr>
              <a:t>""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charset="-122"/>
                <a:ea typeface="JetBrains Mono"/>
              </a:rPr>
              <a:t>      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  <a:t>for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db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  <a:t>in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line.split():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            temp = temp + db +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charset="-122"/>
                <a:ea typeface="JetBrains Mono"/>
              </a:rPr>
              <a:t>" "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charset="-122"/>
                <a:ea typeface="JetBrains Mono"/>
              </a:rPr>
              <a:t>      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x_test.append(temp)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Arial Unicode MS" panose="020B0604020202020204" charset="-122"/>
                <a:ea typeface="JetBrains Mono"/>
              </a:rPr>
              <a:t>num_test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=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charset="-122"/>
                <a:ea typeface="JetBrains Mono"/>
              </a:rPr>
              <a:t>len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(x_test)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 panose="020B0604020202020204" charset="-122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/>
        </p:nvSpPr>
        <p:spPr bwMode="auto">
          <a:xfrm>
            <a:off x="5499579" y="1124888"/>
            <a:ext cx="6385081" cy="535531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spAutoFit/>
          </a:bodyPr>
          <a:lstStyle>
            <a:lvl1pPr marL="384175" indent="-384175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  <a:t>with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charset="-122"/>
                <a:ea typeface="JetBrains Mono"/>
              </a:rPr>
              <a:t>open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(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charset="-122"/>
                <a:ea typeface="JetBrains Mono"/>
              </a:rPr>
              <a:t>'svm.pickle'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  <a:t>,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charset="-122"/>
                <a:ea typeface="JetBrains Mono"/>
              </a:rPr>
              <a:t>'rb'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)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  <a:t>as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svm: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      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Arial Unicode MS" panose="020B0604020202020204" charset="-122"/>
                <a:ea typeface="JetBrains Mono"/>
              </a:rPr>
              <a:t>svm1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= pickle.load(svm)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</a:b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  <a:t>with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charset="-122"/>
                <a:ea typeface="JetBrains Mono"/>
              </a:rPr>
              <a:t>open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(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charset="-122"/>
                <a:ea typeface="JetBrains Mono"/>
              </a:rPr>
              <a:t>'count_vect.pickle'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  <a:t>,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charset="-122"/>
                <a:ea typeface="JetBrains Mono"/>
              </a:rPr>
              <a:t>'rb'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)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  <a:t>as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count_vect: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        count_vect1 = pickle.load(count_vect)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</a:b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  <a:t>with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charset="-122"/>
                <a:ea typeface="JetBrains Mono"/>
              </a:rPr>
              <a:t>open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(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charset="-122"/>
                <a:ea typeface="JetBrains Mono"/>
              </a:rPr>
              <a:t>'tfidf_trainformer.pickle'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  <a:t>,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charset="-122"/>
                <a:ea typeface="JetBrains Mono"/>
              </a:rPr>
              <a:t>'rb'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)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  <a:t>as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tfidf_trainformer: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        tfidf_trainformer1 = pickle.load(tfidf_trainformer)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</a:b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charset="-122"/>
                <a:ea typeface="JetBrains Mono"/>
              </a:rPr>
              <a:t>"""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停用词处理等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charset="-122"/>
                <a:ea typeface="JetBrains Mono"/>
              </a:rPr>
              <a:t>    """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test_count = count_vect1.transform(x_test)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</a:b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charset="-122"/>
                <a:ea typeface="JetBrains Mono"/>
              </a:rPr>
              <a:t>"""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特征选择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charset="-122"/>
                <a:ea typeface="JetBrains Mono"/>
              </a:rPr>
              <a:t>    """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Arial Unicode MS" panose="020B0604020202020204" charset="-122"/>
                <a:ea typeface="JetBrains Mono"/>
              </a:rPr>
              <a:t>test_tfidf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= tfidf_trainformer1.transform(test_count)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nlp_with_svm_train()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507716" y="346472"/>
            <a:ext cx="233910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400" dirty="0">
                <a:solidFill>
                  <a:schemeClr val="accent2"/>
                </a:solidFill>
                <a:latin typeface="+mj-ea"/>
                <a:ea typeface="+mj-ea"/>
              </a:rPr>
              <a:t>研究步骤与成果</a:t>
            </a:r>
            <a:endParaRPr lang="zh-CN" altLang="en-US" sz="24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7715" y="1412875"/>
            <a:ext cx="23945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支持向量机训练结果</a:t>
            </a:r>
            <a:r>
              <a:rPr lang="en-US" altLang="zh-CN"/>
              <a:t>(</a:t>
            </a:r>
            <a:r>
              <a:rPr lang="zh-CN" altLang="en-US"/>
              <a:t>高斯核</a:t>
            </a:r>
            <a:r>
              <a:rPr lang="en-US" altLang="zh-CN"/>
              <a:t>):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8328660" y="1412875"/>
            <a:ext cx="23945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支持向量机训练结果</a:t>
            </a:r>
            <a:r>
              <a:rPr lang="en-US" altLang="zh-CN"/>
              <a:t>(</a:t>
            </a:r>
            <a:r>
              <a:rPr lang="zh-CN" altLang="en-US"/>
              <a:t>线性核</a:t>
            </a:r>
            <a:r>
              <a:rPr lang="en-US" altLang="zh-CN"/>
              <a:t>):</a:t>
            </a:r>
            <a:endParaRPr lang="en-US" altLang="zh-CN"/>
          </a:p>
        </p:txBody>
      </p:sp>
      <p:pic>
        <p:nvPicPr>
          <p:cNvPr id="100" name="图片 9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986270" y="2492375"/>
            <a:ext cx="5079365" cy="28917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119380" y="2492375"/>
            <a:ext cx="4591050" cy="28917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507716" y="346472"/>
            <a:ext cx="233910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400" dirty="0">
                <a:solidFill>
                  <a:schemeClr val="accent2"/>
                </a:solidFill>
                <a:latin typeface="+mj-ea"/>
                <a:ea typeface="+mj-ea"/>
              </a:rPr>
              <a:t>研究步骤与成果</a:t>
            </a:r>
            <a:endParaRPr lang="zh-CN" altLang="en-US" sz="24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87805" y="2421255"/>
            <a:ext cx="77876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/>
              <a:t>实验表明</a:t>
            </a:r>
            <a:r>
              <a:rPr lang="en-US" altLang="zh-CN" sz="3600" b="1"/>
              <a:t>SVM</a:t>
            </a:r>
            <a:r>
              <a:rPr lang="zh-CN" altLang="en-US" sz="3600" b="1"/>
              <a:t>采用线性核函数的效果远远好于采用</a:t>
            </a:r>
            <a:r>
              <a:rPr lang="zh-CN" altLang="en-US" sz="3600" b="1"/>
              <a:t>高斯核函数</a:t>
            </a:r>
            <a:endParaRPr lang="zh-CN" altLang="en-US" sz="36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507716" y="346472"/>
            <a:ext cx="233910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400" dirty="0">
                <a:solidFill>
                  <a:schemeClr val="accent2"/>
                </a:solidFill>
                <a:latin typeface="+mj-ea"/>
                <a:ea typeface="+mj-ea"/>
              </a:rPr>
              <a:t>研究步骤与成果</a:t>
            </a:r>
            <a:endParaRPr lang="zh-CN" altLang="en-US" sz="24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87805" y="1125220"/>
            <a:ext cx="86455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ym typeface="+mn-ea"/>
              </a:rPr>
              <a:t>进一步采用神经网络算法进行实验</a:t>
            </a:r>
            <a:endParaRPr lang="zh-CN" altLang="en-US" sz="3600" b="1"/>
          </a:p>
        </p:txBody>
      </p:sp>
      <p:pic>
        <p:nvPicPr>
          <p:cNvPr id="102" name="图片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1127760" y="1917065"/>
            <a:ext cx="8464550" cy="4762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507716" y="346472"/>
            <a:ext cx="233910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400" dirty="0">
                <a:solidFill>
                  <a:schemeClr val="accent2"/>
                </a:solidFill>
                <a:latin typeface="+mj-ea"/>
                <a:ea typeface="+mj-ea"/>
              </a:rPr>
              <a:t>研究步骤与成果</a:t>
            </a:r>
            <a:endParaRPr lang="zh-CN" altLang="en-US" sz="24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59785" y="1628775"/>
            <a:ext cx="7778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其实可以很明显地看到，数据出现了过拟合的</a:t>
            </a:r>
            <a:r>
              <a:rPr lang="zh-CN" altLang="en-US"/>
              <a:t>现象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507716" y="346472"/>
            <a:ext cx="233910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400" dirty="0">
                <a:solidFill>
                  <a:schemeClr val="accent2"/>
                </a:solidFill>
                <a:latin typeface="+mj-ea"/>
                <a:ea typeface="+mj-ea"/>
              </a:rPr>
              <a:t>研究步骤与成果</a:t>
            </a:r>
            <a:endParaRPr lang="zh-CN" altLang="en-US" sz="24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39695" y="1052830"/>
            <a:ext cx="77876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/>
              <a:t>word2vec</a:t>
            </a:r>
            <a:r>
              <a:rPr lang="zh-CN" altLang="en-US" sz="3600" b="1"/>
              <a:t>使用：缺乏</a:t>
            </a:r>
            <a:r>
              <a:rPr lang="zh-CN" altLang="en-US" sz="3600" b="1"/>
              <a:t>数据集</a:t>
            </a:r>
            <a:endParaRPr lang="zh-CN" altLang="en-US" sz="3600" b="1"/>
          </a:p>
        </p:txBody>
      </p:sp>
      <p:sp>
        <p:nvSpPr>
          <p:cNvPr id="4" name="文本框 3"/>
          <p:cNvSpPr txBox="1"/>
          <p:nvPr/>
        </p:nvSpPr>
        <p:spPr>
          <a:xfrm>
            <a:off x="2496185" y="2348865"/>
            <a:ext cx="75977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神经网络缺乏数据集就会产生很严重的过拟合现象</a:t>
            </a:r>
            <a:r>
              <a:rPr lang="en-US" altLang="zh-CN"/>
              <a:t>,</a:t>
            </a:r>
            <a:r>
              <a:rPr lang="zh-CN" altLang="en-US"/>
              <a:t>并且</a:t>
            </a:r>
            <a:r>
              <a:rPr lang="en-US" altLang="zh-CN"/>
              <a:t>word2vec</a:t>
            </a:r>
            <a:r>
              <a:rPr lang="zh-CN" altLang="en-US"/>
              <a:t>如果缺数据的话会导致很多词语他不知道是什么有</a:t>
            </a:r>
            <a:r>
              <a:rPr lang="zh-CN" altLang="en-US"/>
              <a:t>意思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95960" y="260350"/>
            <a:ext cx="3091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实验结果并不是</a:t>
            </a:r>
            <a:r>
              <a:rPr lang="zh-CN" altLang="en-US"/>
              <a:t>很好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95960" y="980440"/>
            <a:ext cx="4955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太缺</a:t>
            </a:r>
            <a:r>
              <a:rPr lang="zh-CN" altLang="en-US"/>
              <a:t>数据集了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79425" y="1700530"/>
            <a:ext cx="3900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卷积神经网络的训练结果</a:t>
            </a:r>
            <a:r>
              <a:rPr lang="en-US" altLang="zh-CN"/>
              <a:t>:</a:t>
            </a:r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95960" y="260350"/>
            <a:ext cx="3091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实验结果并不是</a:t>
            </a:r>
            <a:r>
              <a:rPr lang="zh-CN" altLang="en-US"/>
              <a:t>很好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67715" y="980440"/>
            <a:ext cx="4955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最后还是决定用支持</a:t>
            </a:r>
            <a:r>
              <a:rPr lang="zh-CN" altLang="en-US"/>
              <a:t>向量机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99135" y="1624965"/>
            <a:ext cx="33089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并且对数据进行了一定的预处理</a:t>
            </a:r>
            <a:r>
              <a:rPr lang="en-US" altLang="zh-CN"/>
              <a:t>,</a:t>
            </a:r>
            <a:r>
              <a:rPr lang="zh-CN" altLang="en-US"/>
              <a:t>用</a:t>
            </a:r>
            <a:r>
              <a:rPr lang="en-US" altLang="zh-CN"/>
              <a:t>jieba</a:t>
            </a:r>
            <a:r>
              <a:rPr lang="zh-CN" altLang="en-US"/>
              <a:t>库对文本进行</a:t>
            </a:r>
            <a:r>
              <a:rPr lang="zh-CN" altLang="en-US"/>
              <a:t>分词</a:t>
            </a:r>
            <a:endParaRPr lang="zh-CN" altLang="en-US"/>
          </a:p>
          <a:p>
            <a:r>
              <a:rPr lang="zh-CN" altLang="en-US"/>
              <a:t>实验结果</a:t>
            </a:r>
            <a:r>
              <a:rPr lang="zh-CN" altLang="en-US"/>
              <a:t>如上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3863752" y="2967439"/>
            <a:ext cx="4464496" cy="26227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469780" y="3527080"/>
            <a:ext cx="725244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algn="ctr">
              <a:defRPr sz="44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200" spc="200" dirty="0" smtClean="0">
                <a:solidFill>
                  <a:schemeClr val="tx2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LOREM IPSUM DOLOR SIT AMET CONSECTETUR ADIPISICING ELIT, SED DO EIUSMOD TEMPOR INCIDIDUNT</a:t>
            </a:r>
            <a:endParaRPr lang="en-US" altLang="zh-CN" sz="1200" spc="200" dirty="0">
              <a:solidFill>
                <a:schemeClr val="tx2"/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328161" y="2471441"/>
            <a:ext cx="35356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accent2"/>
                </a:solidFill>
                <a:latin typeface="+mj-ea"/>
                <a:ea typeface="+mj-ea"/>
              </a:rPr>
              <a:t>课程设计介绍</a:t>
            </a:r>
            <a:endParaRPr lang="zh-CN" altLang="en-US" sz="44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373767" y="1700808"/>
            <a:ext cx="1444467" cy="363648"/>
          </a:xfrm>
          <a:prstGeom prst="roundRect">
            <a:avLst>
              <a:gd name="adj" fmla="val 50000"/>
            </a:avLst>
          </a:prstGeom>
          <a:solidFill>
            <a:schemeClr val="accent3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第一部分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71905" y="1340485"/>
            <a:ext cx="876300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1794517" y="2993371"/>
            <a:ext cx="8602980" cy="82994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75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r>
              <a:rPr lang="zh-CN" altLang="en-US" sz="4800" spc="300" dirty="0">
                <a:solidFill>
                  <a:srgbClr val="517399"/>
                </a:solidFill>
                <a:effectLst/>
                <a:latin typeface="+mj-ea"/>
              </a:rPr>
              <a:t>恳请各位同学</a:t>
            </a:r>
            <a:r>
              <a:rPr lang="zh-CN" altLang="en-US" sz="4800" spc="300" dirty="0">
                <a:solidFill>
                  <a:srgbClr val="517399"/>
                </a:solidFill>
                <a:effectLst/>
                <a:latin typeface="+mj-ea"/>
              </a:rPr>
              <a:t>及老师批评指正</a:t>
            </a:r>
            <a:endParaRPr lang="zh-CN" altLang="en-US" sz="4800" spc="300" dirty="0">
              <a:solidFill>
                <a:srgbClr val="517399"/>
              </a:solidFill>
              <a:effectLst/>
              <a:latin typeface="+mj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491948" y="2496121"/>
            <a:ext cx="320812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44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r>
              <a:rPr lang="en-US" altLang="zh-CN" sz="1800" spc="1500" dirty="0">
                <a:solidFill>
                  <a:srgbClr val="517399"/>
                </a:solidFill>
                <a:effectLst/>
                <a:latin typeface="+mj-lt"/>
                <a:ea typeface="思源宋体 CN" panose="02020700000000000000" pitchFamily="18" charset="-122"/>
              </a:rPr>
              <a:t>THANK YOU</a:t>
            </a:r>
            <a:endParaRPr lang="en-US" altLang="zh-CN" sz="1800" spc="1500" dirty="0">
              <a:solidFill>
                <a:srgbClr val="517399"/>
              </a:solidFill>
              <a:effectLst/>
              <a:latin typeface="+mj-lt"/>
              <a:ea typeface="思源宋体 CN" panose="02020700000000000000" pitchFamily="18" charset="-122"/>
            </a:endParaRPr>
          </a:p>
        </p:txBody>
      </p:sp>
      <p:sp>
        <p:nvSpPr>
          <p:cNvPr id="19" name="Freeform 7"/>
          <p:cNvSpPr>
            <a:spLocks noEditPoints="1"/>
          </p:cNvSpPr>
          <p:nvPr/>
        </p:nvSpPr>
        <p:spPr bwMode="auto">
          <a:xfrm>
            <a:off x="5533460" y="1484784"/>
            <a:ext cx="1125079" cy="617728"/>
          </a:xfrm>
          <a:custGeom>
            <a:avLst/>
            <a:gdLst>
              <a:gd name="T0" fmla="*/ 72 w 316"/>
              <a:gd name="T1" fmla="*/ 96 h 179"/>
              <a:gd name="T2" fmla="*/ 72 w 316"/>
              <a:gd name="T3" fmla="*/ 133 h 179"/>
              <a:gd name="T4" fmla="*/ 244 w 316"/>
              <a:gd name="T5" fmla="*/ 133 h 179"/>
              <a:gd name="T6" fmla="*/ 244 w 316"/>
              <a:gd name="T7" fmla="*/ 96 h 179"/>
              <a:gd name="T8" fmla="*/ 237 w 316"/>
              <a:gd name="T9" fmla="*/ 91 h 179"/>
              <a:gd name="T10" fmla="*/ 163 w 316"/>
              <a:gd name="T11" fmla="*/ 122 h 179"/>
              <a:gd name="T12" fmla="*/ 153 w 316"/>
              <a:gd name="T13" fmla="*/ 122 h 179"/>
              <a:gd name="T14" fmla="*/ 80 w 316"/>
              <a:gd name="T15" fmla="*/ 91 h 179"/>
              <a:gd name="T16" fmla="*/ 72 w 316"/>
              <a:gd name="T17" fmla="*/ 96 h 179"/>
              <a:gd name="T18" fmla="*/ 39 w 316"/>
              <a:gd name="T19" fmla="*/ 73 h 179"/>
              <a:gd name="T20" fmla="*/ 39 w 316"/>
              <a:gd name="T21" fmla="*/ 106 h 179"/>
              <a:gd name="T22" fmla="*/ 39 w 316"/>
              <a:gd name="T23" fmla="*/ 107 h 179"/>
              <a:gd name="T24" fmla="*/ 41 w 316"/>
              <a:gd name="T25" fmla="*/ 107 h 179"/>
              <a:gd name="T26" fmla="*/ 45 w 316"/>
              <a:gd name="T27" fmla="*/ 112 h 179"/>
              <a:gd name="T28" fmla="*/ 44 w 316"/>
              <a:gd name="T29" fmla="*/ 119 h 179"/>
              <a:gd name="T30" fmla="*/ 44 w 316"/>
              <a:gd name="T31" fmla="*/ 119 h 179"/>
              <a:gd name="T32" fmla="*/ 44 w 316"/>
              <a:gd name="T33" fmla="*/ 123 h 179"/>
              <a:gd name="T34" fmla="*/ 44 w 316"/>
              <a:gd name="T35" fmla="*/ 124 h 179"/>
              <a:gd name="T36" fmla="*/ 42 w 316"/>
              <a:gd name="T37" fmla="*/ 174 h 179"/>
              <a:gd name="T38" fmla="*/ 41 w 316"/>
              <a:gd name="T39" fmla="*/ 174 h 179"/>
              <a:gd name="T40" fmla="*/ 42 w 316"/>
              <a:gd name="T41" fmla="*/ 169 h 179"/>
              <a:gd name="T42" fmla="*/ 40 w 316"/>
              <a:gd name="T43" fmla="*/ 169 h 179"/>
              <a:gd name="T44" fmla="*/ 35 w 316"/>
              <a:gd name="T45" fmla="*/ 179 h 179"/>
              <a:gd name="T46" fmla="*/ 34 w 316"/>
              <a:gd name="T47" fmla="*/ 178 h 179"/>
              <a:gd name="T48" fmla="*/ 33 w 316"/>
              <a:gd name="T49" fmla="*/ 168 h 179"/>
              <a:gd name="T50" fmla="*/ 31 w 316"/>
              <a:gd name="T51" fmla="*/ 166 h 179"/>
              <a:gd name="T52" fmla="*/ 31 w 316"/>
              <a:gd name="T53" fmla="*/ 172 h 179"/>
              <a:gd name="T54" fmla="*/ 30 w 316"/>
              <a:gd name="T55" fmla="*/ 172 h 179"/>
              <a:gd name="T56" fmla="*/ 29 w 316"/>
              <a:gd name="T57" fmla="*/ 168 h 179"/>
              <a:gd name="T58" fmla="*/ 28 w 316"/>
              <a:gd name="T59" fmla="*/ 169 h 179"/>
              <a:gd name="T60" fmla="*/ 28 w 316"/>
              <a:gd name="T61" fmla="*/ 174 h 179"/>
              <a:gd name="T62" fmla="*/ 27 w 316"/>
              <a:gd name="T63" fmla="*/ 175 h 179"/>
              <a:gd name="T64" fmla="*/ 26 w 316"/>
              <a:gd name="T65" fmla="*/ 123 h 179"/>
              <a:gd name="T66" fmla="*/ 26 w 316"/>
              <a:gd name="T67" fmla="*/ 122 h 179"/>
              <a:gd name="T68" fmla="*/ 26 w 316"/>
              <a:gd name="T69" fmla="*/ 118 h 179"/>
              <a:gd name="T70" fmla="*/ 26 w 316"/>
              <a:gd name="T71" fmla="*/ 118 h 179"/>
              <a:gd name="T72" fmla="*/ 25 w 316"/>
              <a:gd name="T73" fmla="*/ 112 h 179"/>
              <a:gd name="T74" fmla="*/ 30 w 316"/>
              <a:gd name="T75" fmla="*/ 105 h 179"/>
              <a:gd name="T76" fmla="*/ 32 w 316"/>
              <a:gd name="T77" fmla="*/ 105 h 179"/>
              <a:gd name="T78" fmla="*/ 32 w 316"/>
              <a:gd name="T79" fmla="*/ 104 h 179"/>
              <a:gd name="T80" fmla="*/ 32 w 316"/>
              <a:gd name="T81" fmla="*/ 68 h 179"/>
              <a:gd name="T82" fmla="*/ 30 w 316"/>
              <a:gd name="T83" fmla="*/ 65 h 179"/>
              <a:gd name="T84" fmla="*/ 4 w 316"/>
              <a:gd name="T85" fmla="*/ 54 h 179"/>
              <a:gd name="T86" fmla="*/ 4 w 316"/>
              <a:gd name="T87" fmla="*/ 45 h 179"/>
              <a:gd name="T88" fmla="*/ 154 w 316"/>
              <a:gd name="T89" fmla="*/ 0 h 179"/>
              <a:gd name="T90" fmla="*/ 162 w 316"/>
              <a:gd name="T91" fmla="*/ 0 h 179"/>
              <a:gd name="T92" fmla="*/ 311 w 316"/>
              <a:gd name="T93" fmla="*/ 45 h 179"/>
              <a:gd name="T94" fmla="*/ 312 w 316"/>
              <a:gd name="T95" fmla="*/ 54 h 179"/>
              <a:gd name="T96" fmla="*/ 163 w 316"/>
              <a:gd name="T97" fmla="*/ 116 h 179"/>
              <a:gd name="T98" fmla="*/ 153 w 316"/>
              <a:gd name="T99" fmla="*/ 116 h 179"/>
              <a:gd name="T100" fmla="*/ 43 w 316"/>
              <a:gd name="T101" fmla="*/ 70 h 179"/>
              <a:gd name="T102" fmla="*/ 39 w 316"/>
              <a:gd name="T103" fmla="*/ 73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16" h="179">
                <a:moveTo>
                  <a:pt x="72" y="96"/>
                </a:moveTo>
                <a:cubicBezTo>
                  <a:pt x="72" y="133"/>
                  <a:pt x="72" y="133"/>
                  <a:pt x="72" y="133"/>
                </a:cubicBezTo>
                <a:cubicBezTo>
                  <a:pt x="72" y="177"/>
                  <a:pt x="244" y="177"/>
                  <a:pt x="244" y="133"/>
                </a:cubicBezTo>
                <a:cubicBezTo>
                  <a:pt x="244" y="96"/>
                  <a:pt x="244" y="96"/>
                  <a:pt x="244" y="96"/>
                </a:cubicBezTo>
                <a:cubicBezTo>
                  <a:pt x="244" y="92"/>
                  <a:pt x="240" y="89"/>
                  <a:pt x="237" y="91"/>
                </a:cubicBezTo>
                <a:cubicBezTo>
                  <a:pt x="163" y="122"/>
                  <a:pt x="163" y="122"/>
                  <a:pt x="163" y="122"/>
                </a:cubicBezTo>
                <a:cubicBezTo>
                  <a:pt x="160" y="123"/>
                  <a:pt x="156" y="123"/>
                  <a:pt x="153" y="122"/>
                </a:cubicBezTo>
                <a:cubicBezTo>
                  <a:pt x="80" y="91"/>
                  <a:pt x="80" y="91"/>
                  <a:pt x="80" y="91"/>
                </a:cubicBezTo>
                <a:cubicBezTo>
                  <a:pt x="76" y="89"/>
                  <a:pt x="72" y="92"/>
                  <a:pt x="72" y="96"/>
                </a:cubicBezTo>
                <a:close/>
                <a:moveTo>
                  <a:pt x="39" y="73"/>
                </a:moveTo>
                <a:cubicBezTo>
                  <a:pt x="39" y="106"/>
                  <a:pt x="39" y="106"/>
                  <a:pt x="39" y="106"/>
                </a:cubicBezTo>
                <a:cubicBezTo>
                  <a:pt x="39" y="106"/>
                  <a:pt x="39" y="106"/>
                  <a:pt x="39" y="107"/>
                </a:cubicBezTo>
                <a:cubicBezTo>
                  <a:pt x="40" y="107"/>
                  <a:pt x="40" y="107"/>
                  <a:pt x="41" y="107"/>
                </a:cubicBezTo>
                <a:cubicBezTo>
                  <a:pt x="45" y="105"/>
                  <a:pt x="45" y="109"/>
                  <a:pt x="45" y="112"/>
                </a:cubicBezTo>
                <a:cubicBezTo>
                  <a:pt x="45" y="114"/>
                  <a:pt x="45" y="117"/>
                  <a:pt x="44" y="119"/>
                </a:cubicBezTo>
                <a:cubicBezTo>
                  <a:pt x="44" y="119"/>
                  <a:pt x="44" y="119"/>
                  <a:pt x="44" y="119"/>
                </a:cubicBezTo>
                <a:cubicBezTo>
                  <a:pt x="46" y="120"/>
                  <a:pt x="46" y="123"/>
                  <a:pt x="44" y="123"/>
                </a:cubicBezTo>
                <a:cubicBezTo>
                  <a:pt x="44" y="123"/>
                  <a:pt x="44" y="124"/>
                  <a:pt x="44" y="124"/>
                </a:cubicBezTo>
                <a:cubicBezTo>
                  <a:pt x="53" y="139"/>
                  <a:pt x="57" y="161"/>
                  <a:pt x="42" y="174"/>
                </a:cubicBezTo>
                <a:cubicBezTo>
                  <a:pt x="41" y="175"/>
                  <a:pt x="41" y="175"/>
                  <a:pt x="41" y="174"/>
                </a:cubicBezTo>
                <a:cubicBezTo>
                  <a:pt x="41" y="172"/>
                  <a:pt x="42" y="171"/>
                  <a:pt x="42" y="169"/>
                </a:cubicBezTo>
                <a:cubicBezTo>
                  <a:pt x="43" y="163"/>
                  <a:pt x="42" y="163"/>
                  <a:pt x="40" y="169"/>
                </a:cubicBezTo>
                <a:cubicBezTo>
                  <a:pt x="39" y="173"/>
                  <a:pt x="37" y="176"/>
                  <a:pt x="35" y="179"/>
                </a:cubicBezTo>
                <a:cubicBezTo>
                  <a:pt x="35" y="179"/>
                  <a:pt x="34" y="179"/>
                  <a:pt x="34" y="178"/>
                </a:cubicBezTo>
                <a:cubicBezTo>
                  <a:pt x="34" y="175"/>
                  <a:pt x="34" y="172"/>
                  <a:pt x="33" y="168"/>
                </a:cubicBezTo>
                <a:cubicBezTo>
                  <a:pt x="33" y="161"/>
                  <a:pt x="32" y="160"/>
                  <a:pt x="31" y="166"/>
                </a:cubicBezTo>
                <a:cubicBezTo>
                  <a:pt x="31" y="168"/>
                  <a:pt x="31" y="170"/>
                  <a:pt x="31" y="172"/>
                </a:cubicBezTo>
                <a:cubicBezTo>
                  <a:pt x="31" y="173"/>
                  <a:pt x="31" y="174"/>
                  <a:pt x="30" y="172"/>
                </a:cubicBezTo>
                <a:cubicBezTo>
                  <a:pt x="30" y="171"/>
                  <a:pt x="30" y="170"/>
                  <a:pt x="29" y="168"/>
                </a:cubicBezTo>
                <a:cubicBezTo>
                  <a:pt x="28" y="165"/>
                  <a:pt x="28" y="165"/>
                  <a:pt x="28" y="169"/>
                </a:cubicBezTo>
                <a:cubicBezTo>
                  <a:pt x="28" y="171"/>
                  <a:pt x="28" y="172"/>
                  <a:pt x="28" y="174"/>
                </a:cubicBezTo>
                <a:cubicBezTo>
                  <a:pt x="28" y="175"/>
                  <a:pt x="28" y="175"/>
                  <a:pt x="27" y="175"/>
                </a:cubicBezTo>
                <a:cubicBezTo>
                  <a:pt x="13" y="162"/>
                  <a:pt x="13" y="142"/>
                  <a:pt x="26" y="123"/>
                </a:cubicBezTo>
                <a:cubicBezTo>
                  <a:pt x="26" y="123"/>
                  <a:pt x="26" y="123"/>
                  <a:pt x="26" y="122"/>
                </a:cubicBezTo>
                <a:cubicBezTo>
                  <a:pt x="23" y="122"/>
                  <a:pt x="23" y="119"/>
                  <a:pt x="26" y="118"/>
                </a:cubicBezTo>
                <a:cubicBezTo>
                  <a:pt x="26" y="118"/>
                  <a:pt x="26" y="118"/>
                  <a:pt x="26" y="118"/>
                </a:cubicBezTo>
                <a:cubicBezTo>
                  <a:pt x="26" y="116"/>
                  <a:pt x="25" y="114"/>
                  <a:pt x="25" y="112"/>
                </a:cubicBezTo>
                <a:cubicBezTo>
                  <a:pt x="25" y="110"/>
                  <a:pt x="27" y="104"/>
                  <a:pt x="30" y="105"/>
                </a:cubicBezTo>
                <a:cubicBezTo>
                  <a:pt x="31" y="106"/>
                  <a:pt x="31" y="106"/>
                  <a:pt x="32" y="105"/>
                </a:cubicBezTo>
                <a:cubicBezTo>
                  <a:pt x="32" y="105"/>
                  <a:pt x="32" y="105"/>
                  <a:pt x="32" y="104"/>
                </a:cubicBezTo>
                <a:cubicBezTo>
                  <a:pt x="32" y="68"/>
                  <a:pt x="32" y="68"/>
                  <a:pt x="32" y="68"/>
                </a:cubicBezTo>
                <a:cubicBezTo>
                  <a:pt x="32" y="67"/>
                  <a:pt x="32" y="65"/>
                  <a:pt x="30" y="65"/>
                </a:cubicBezTo>
                <a:cubicBezTo>
                  <a:pt x="4" y="54"/>
                  <a:pt x="4" y="54"/>
                  <a:pt x="4" y="54"/>
                </a:cubicBezTo>
                <a:cubicBezTo>
                  <a:pt x="0" y="52"/>
                  <a:pt x="0" y="46"/>
                  <a:pt x="4" y="45"/>
                </a:cubicBezTo>
                <a:cubicBezTo>
                  <a:pt x="154" y="0"/>
                  <a:pt x="154" y="0"/>
                  <a:pt x="154" y="0"/>
                </a:cubicBezTo>
                <a:cubicBezTo>
                  <a:pt x="157" y="0"/>
                  <a:pt x="159" y="0"/>
                  <a:pt x="162" y="0"/>
                </a:cubicBezTo>
                <a:cubicBezTo>
                  <a:pt x="311" y="45"/>
                  <a:pt x="311" y="45"/>
                  <a:pt x="311" y="45"/>
                </a:cubicBezTo>
                <a:cubicBezTo>
                  <a:pt x="316" y="46"/>
                  <a:pt x="316" y="52"/>
                  <a:pt x="312" y="54"/>
                </a:cubicBezTo>
                <a:cubicBezTo>
                  <a:pt x="163" y="116"/>
                  <a:pt x="163" y="116"/>
                  <a:pt x="163" y="116"/>
                </a:cubicBezTo>
                <a:cubicBezTo>
                  <a:pt x="160" y="118"/>
                  <a:pt x="156" y="118"/>
                  <a:pt x="153" y="116"/>
                </a:cubicBezTo>
                <a:cubicBezTo>
                  <a:pt x="43" y="70"/>
                  <a:pt x="43" y="70"/>
                  <a:pt x="43" y="70"/>
                </a:cubicBezTo>
                <a:cubicBezTo>
                  <a:pt x="41" y="69"/>
                  <a:pt x="39" y="71"/>
                  <a:pt x="39" y="73"/>
                </a:cubicBezTo>
                <a:close/>
              </a:path>
            </a:pathLst>
          </a:custGeom>
          <a:solidFill>
            <a:schemeClr val="accent1">
              <a:lumMod val="90000"/>
            </a:schemeClr>
          </a:solidFill>
          <a:ln w="9525">
            <a:noFill/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8580" tIns="64290" rIns="128580" bIns="64290" numCol="1" anchor="t" anchorCtr="0" compatLnSpc="1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3791936" y="1340892"/>
            <a:ext cx="323088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400" dirty="0">
                <a:solidFill>
                  <a:schemeClr val="accent2"/>
                </a:solidFill>
                <a:latin typeface="+mj-ea"/>
                <a:ea typeface="+mj-ea"/>
              </a:rPr>
              <a:t>所给数据举例展示</a:t>
            </a:r>
            <a:r>
              <a:rPr lang="zh-CN" altLang="en-US" sz="2400" dirty="0">
                <a:solidFill>
                  <a:schemeClr val="accent2"/>
                </a:solidFill>
                <a:latin typeface="+mj-ea"/>
                <a:ea typeface="+mj-ea"/>
              </a:rPr>
              <a:t>如下</a:t>
            </a:r>
            <a:endParaRPr lang="zh-CN" altLang="en-US" sz="24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pic>
        <p:nvPicPr>
          <p:cNvPr id="4" name="内容占位符 3" descr="餐饮_2"/>
          <p:cNvPicPr>
            <a:picLocks noGrp="1"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51815" y="3666490"/>
            <a:ext cx="2779395" cy="2407920"/>
          </a:xfrm>
          <a:prstGeom prst="rect">
            <a:avLst/>
          </a:prstGeom>
        </p:spPr>
      </p:pic>
      <p:pic>
        <p:nvPicPr>
          <p:cNvPr id="2" name="图片 1" descr="商店_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719830" y="3666490"/>
            <a:ext cx="2646680" cy="2461260"/>
          </a:xfrm>
          <a:prstGeom prst="rect">
            <a:avLst/>
          </a:prstGeom>
        </p:spPr>
      </p:pic>
      <p:pic>
        <p:nvPicPr>
          <p:cNvPr id="3" name="图片 2" descr="生活服务_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8480" y="3666490"/>
            <a:ext cx="2231390" cy="2436495"/>
          </a:xfrm>
          <a:prstGeom prst="rect">
            <a:avLst/>
          </a:prstGeom>
        </p:spPr>
      </p:pic>
      <p:pic>
        <p:nvPicPr>
          <p:cNvPr id="5" name="图片 4" descr="其它_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41840" y="3631565"/>
            <a:ext cx="1832610" cy="24428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3863752" y="2967439"/>
            <a:ext cx="4464496" cy="26227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469780" y="3527080"/>
            <a:ext cx="725244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algn="ctr">
              <a:defRPr sz="44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200" spc="200" dirty="0" smtClean="0">
                <a:solidFill>
                  <a:schemeClr val="tx2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LOREM IPSUM DOLOR SIT AMET CONSECTETUR ADIPISICING ELIT, SED DO EIUSMOD TEMPOR INCIDIDUNT</a:t>
            </a:r>
            <a:endParaRPr lang="en-US" altLang="zh-CN" sz="1200" spc="200" dirty="0">
              <a:solidFill>
                <a:schemeClr val="tx2"/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048761" y="2471441"/>
            <a:ext cx="40944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accent2"/>
                </a:solidFill>
                <a:latin typeface="+mj-ea"/>
                <a:ea typeface="+mj-ea"/>
              </a:rPr>
              <a:t>研究</a:t>
            </a:r>
            <a:r>
              <a:rPr lang="zh-CN" altLang="en-US" sz="4400" dirty="0">
                <a:solidFill>
                  <a:schemeClr val="accent2"/>
                </a:solidFill>
                <a:latin typeface="+mj-ea"/>
                <a:ea typeface="+mj-ea"/>
              </a:rPr>
              <a:t>思路与方法</a:t>
            </a:r>
            <a:endParaRPr lang="zh-CN" altLang="en-US" sz="44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373767" y="1700808"/>
            <a:ext cx="1444467" cy="363648"/>
          </a:xfrm>
          <a:prstGeom prst="roundRect">
            <a:avLst>
              <a:gd name="adj" fmla="val 50000"/>
            </a:avLst>
          </a:prstGeom>
          <a:solidFill>
            <a:schemeClr val="accent3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第二部分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507716" y="346472"/>
            <a:ext cx="233910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400" dirty="0">
                <a:solidFill>
                  <a:schemeClr val="accent2"/>
                </a:solidFill>
                <a:latin typeface="+mj-ea"/>
                <a:ea typeface="+mj-ea"/>
              </a:rPr>
              <a:t>研究内容与方法</a:t>
            </a:r>
            <a:endParaRPr lang="zh-CN" altLang="en-US" sz="24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51" name="平行四边形 50"/>
          <p:cNvSpPr/>
          <p:nvPr/>
        </p:nvSpPr>
        <p:spPr>
          <a:xfrm>
            <a:off x="4872628" y="1628547"/>
            <a:ext cx="6912768" cy="4392488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944110" y="2924810"/>
            <a:ext cx="67087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bg1"/>
                </a:solidFill>
                <a:sym typeface="+mn-ea"/>
              </a:rPr>
              <a:t>首先，这类问题有一种专门的机器学习类别，叫场景分类，也就是通过分析图片的图像语义来对图进行分类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,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例如下面两张图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,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就可以用场景分类判断出他们是工厂，因为从图像上看他们有很多类似的地方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 descr="bf8b5482fcccf453560373f1e91dc59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000" y="1772285"/>
            <a:ext cx="3147060" cy="2228215"/>
          </a:xfrm>
          <a:prstGeom prst="rect">
            <a:avLst/>
          </a:prstGeom>
        </p:spPr>
      </p:pic>
      <p:pic>
        <p:nvPicPr>
          <p:cNvPr id="5" name="图片 4" descr="8836533c4d9d221aa2c9a1e5fb93ff1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15" y="4292600"/>
            <a:ext cx="3154680" cy="2183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507716" y="347117"/>
            <a:ext cx="231648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400" dirty="0">
                <a:solidFill>
                  <a:schemeClr val="accent2"/>
                </a:solidFill>
                <a:latin typeface="+mj-ea"/>
                <a:ea typeface="+mj-ea"/>
              </a:rPr>
              <a:t>研究</a:t>
            </a:r>
            <a:r>
              <a:rPr lang="zh-CN" altLang="en-US" sz="2400" dirty="0">
                <a:solidFill>
                  <a:schemeClr val="accent2"/>
                </a:solidFill>
                <a:latin typeface="+mj-ea"/>
                <a:ea typeface="+mj-ea"/>
              </a:rPr>
              <a:t>思路与方法</a:t>
            </a:r>
            <a:endParaRPr lang="zh-CN" altLang="en-US" sz="24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08051" y="5701576"/>
            <a:ext cx="3216482" cy="144016"/>
          </a:xfrm>
          <a:prstGeom prst="rect">
            <a:avLst/>
          </a:prstGeom>
          <a:solidFill>
            <a:schemeClr val="accent3"/>
          </a:solidFill>
          <a:ln w="3175">
            <a:noFill/>
            <a:prstDash val="solid"/>
            <a:round/>
          </a:ln>
          <a:effectLst/>
        </p:spPr>
        <p:txBody>
          <a:bodyPr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6" name="矩形: 剪去单角 437"/>
          <p:cNvSpPr/>
          <p:nvPr/>
        </p:nvSpPr>
        <p:spPr>
          <a:xfrm>
            <a:off x="904339" y="1916832"/>
            <a:ext cx="3216482" cy="3928760"/>
          </a:xfrm>
          <a:prstGeom prst="snip1Rect">
            <a:avLst>
              <a:gd name="adj" fmla="val 29383"/>
            </a:avLst>
          </a:prstGeom>
          <a:noFill/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任意多边形: 形状 438"/>
          <p:cNvSpPr/>
          <p:nvPr/>
        </p:nvSpPr>
        <p:spPr bwMode="auto">
          <a:xfrm>
            <a:off x="3309319" y="1916832"/>
            <a:ext cx="811504" cy="835696"/>
          </a:xfrm>
          <a:custGeom>
            <a:avLst/>
            <a:gdLst>
              <a:gd name="T0" fmla="*/ 608 w 608"/>
              <a:gd name="T1" fmla="*/ 0 h 608"/>
              <a:gd name="T2" fmla="*/ 0 w 608"/>
              <a:gd name="T3" fmla="*/ 0 h 608"/>
              <a:gd name="T4" fmla="*/ 608 w 608"/>
              <a:gd name="T5" fmla="*/ 608 h 608"/>
              <a:gd name="T6" fmla="*/ 608 w 608"/>
              <a:gd name="T7" fmla="*/ 0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08" h="608">
                <a:moveTo>
                  <a:pt x="608" y="0"/>
                </a:moveTo>
                <a:lnTo>
                  <a:pt x="0" y="0"/>
                </a:lnTo>
                <a:lnTo>
                  <a:pt x="608" y="608"/>
                </a:lnTo>
                <a:lnTo>
                  <a:pt x="608" y="0"/>
                </a:lnTo>
                <a:close/>
              </a:path>
            </a:pathLst>
          </a:custGeom>
          <a:solidFill>
            <a:schemeClr val="accent2"/>
          </a:solidFill>
          <a:ln w="3175">
            <a:noFill/>
            <a:prstDash val="solid"/>
            <a:round/>
          </a:ln>
          <a:effectLst/>
        </p:spPr>
        <p:txBody>
          <a:bodyPr vert="horz" wrap="square" lIns="121920" tIns="60960" rIns="121920" bIns="60960" anchor="t" anchorCtr="0" compatLnSpc="1">
            <a:normAutofit/>
          </a:bodyPr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280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rPr>
              <a:t>1</a:t>
            </a:r>
            <a:endParaRPr kumimoji="0" lang="en-US" altLang="ko-KR" sz="280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199139" y="242984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pPr algn="l"/>
            <a:r>
              <a:rPr lang="zh-CN" altLang="en-US" sz="1800">
                <a:solidFill>
                  <a:schemeClr val="tx1"/>
                </a:solidFill>
                <a:sym typeface="+mn-ea"/>
              </a:rPr>
              <a:t>场景分类算法</a:t>
            </a:r>
            <a:endParaRPr lang="zh-CN" altLang="en-US" sz="1800" dirty="0">
              <a:solidFill>
                <a:schemeClr val="tx1"/>
              </a:solidFill>
              <a:effectLst/>
              <a:sym typeface="+mn-ea"/>
            </a:endParaRPr>
          </a:p>
        </p:txBody>
      </p:sp>
      <p:sp>
        <p:nvSpPr>
          <p:cNvPr id="43" name="PA_矩形 10"/>
          <p:cNvSpPr/>
          <p:nvPr>
            <p:custDataLst>
              <p:tags r:id="rId1"/>
            </p:custDataLst>
          </p:nvPr>
        </p:nvSpPr>
        <p:spPr>
          <a:xfrm>
            <a:off x="1199139" y="2995111"/>
            <a:ext cx="2590381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spc="100" dirty="0">
                <a:solidFill>
                  <a:schemeClr val="tx1"/>
                </a:solidFill>
                <a:ea typeface="苹方 常规" panose="020B0300000000000000" pitchFamily="34" charset="-122"/>
              </a:rPr>
              <a:t>包括哪些呢？</a:t>
            </a:r>
            <a:endParaRPr lang="zh-CN" altLang="en-US" sz="3200" b="1" spc="100" dirty="0">
              <a:solidFill>
                <a:schemeClr val="tx1"/>
              </a:solidFill>
              <a:ea typeface="苹方 常规" panose="020B0300000000000000" pitchFamily="34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1300039" y="2893264"/>
            <a:ext cx="72008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/>
        </p:nvSpPr>
        <p:spPr>
          <a:xfrm>
            <a:off x="6096000" y="764539"/>
            <a:ext cx="4447786" cy="3581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175" indent="-384175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传统的场景分类算法</a:t>
            </a:r>
            <a:endParaRPr lang="zh-CN" altLang="en-US"/>
          </a:p>
          <a:p>
            <a:r>
              <a:rPr lang="zh-CN" altLang="en-US"/>
              <a:t>底层特征</a:t>
            </a:r>
            <a:endParaRPr lang="zh-CN" altLang="en-US"/>
          </a:p>
          <a:p>
            <a:r>
              <a:rPr lang="zh-CN" altLang="en-US"/>
              <a:t>中层语义</a:t>
            </a:r>
            <a:endParaRPr lang="zh-CN" altLang="en-US"/>
          </a:p>
          <a:p>
            <a:r>
              <a:rPr lang="zh-CN" altLang="en-US"/>
              <a:t>高层特征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/>
        </p:nvSpPr>
        <p:spPr>
          <a:xfrm>
            <a:off x="6024388" y="3573144"/>
            <a:ext cx="4447786" cy="3581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175" indent="-384175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基于学习特征的场景分类</a:t>
            </a:r>
            <a:endParaRPr lang="zh-CN" altLang="en-US"/>
          </a:p>
          <a:p>
            <a:r>
              <a:rPr lang="en-US" altLang="zh-CN"/>
              <a:t>Alex-Net</a:t>
            </a:r>
            <a:endParaRPr lang="en-US" altLang="zh-CN"/>
          </a:p>
          <a:p>
            <a:r>
              <a:rPr lang="en-US" altLang="zh-CN"/>
              <a:t>Places-CNN</a:t>
            </a:r>
            <a:endParaRPr lang="en-US" altLang="zh-CN"/>
          </a:p>
          <a:p>
            <a:r>
              <a:rPr lang="en-US" altLang="zh-CN"/>
              <a:t>DeCAF</a:t>
            </a:r>
            <a:endParaRPr lang="en-US" altLang="zh-CN"/>
          </a:p>
          <a:p>
            <a:r>
              <a:rPr lang="en-US" altLang="zh-CN"/>
              <a:t>DUCA</a:t>
            </a:r>
            <a:endParaRPr lang="en-US" altLang="zh-CN"/>
          </a:p>
          <a:p>
            <a:r>
              <a:rPr lang="en-US" altLang="zh-CN"/>
              <a:t>MR-CNNs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507716" y="347117"/>
            <a:ext cx="231648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400" dirty="0">
                <a:solidFill>
                  <a:schemeClr val="accent2"/>
                </a:solidFill>
                <a:latin typeface="+mj-ea"/>
                <a:ea typeface="+mj-ea"/>
              </a:rPr>
              <a:t>研究</a:t>
            </a:r>
            <a:r>
              <a:rPr lang="zh-CN" altLang="en-US" sz="2400" dirty="0">
                <a:solidFill>
                  <a:schemeClr val="accent2"/>
                </a:solidFill>
                <a:latin typeface="+mj-ea"/>
                <a:ea typeface="+mj-ea"/>
              </a:rPr>
              <a:t>思路与方法</a:t>
            </a:r>
            <a:endParaRPr lang="zh-CN" altLang="en-US" sz="24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81530" y="1125220"/>
            <a:ext cx="766699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ym typeface="+mn-ea"/>
              </a:rPr>
              <a:t>但是这个题目用场景分类算法可能不是很好</a:t>
            </a:r>
            <a:endParaRPr lang="zh-CN" altLang="en-US" sz="2400">
              <a:sym typeface="+mn-ea"/>
            </a:endParaRPr>
          </a:p>
          <a:p>
            <a:r>
              <a:rPr lang="en-US" altLang="zh-CN" sz="2400"/>
              <a:t>	     </a:t>
            </a:r>
            <a:r>
              <a:rPr lang="zh-CN" altLang="en-US" sz="2400"/>
              <a:t>例如下面两张图</a:t>
            </a:r>
            <a:endParaRPr lang="zh-CN" altLang="en-US" sz="2400"/>
          </a:p>
        </p:txBody>
      </p:sp>
      <p:pic>
        <p:nvPicPr>
          <p:cNvPr id="4" name="图片 2" descr="商店_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473" y="2708910"/>
            <a:ext cx="3736340" cy="3474720"/>
          </a:xfrm>
          <a:prstGeom prst="rect">
            <a:avLst/>
          </a:prstGeom>
        </p:spPr>
      </p:pic>
      <p:pic>
        <p:nvPicPr>
          <p:cNvPr id="5" name="图片 3" descr="餐饮_1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74" y="2711183"/>
            <a:ext cx="3736340" cy="34724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507716" y="347117"/>
            <a:ext cx="231648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400" dirty="0">
                <a:solidFill>
                  <a:schemeClr val="accent2"/>
                </a:solidFill>
                <a:latin typeface="+mj-ea"/>
                <a:ea typeface="+mj-ea"/>
              </a:rPr>
              <a:t>研究</a:t>
            </a:r>
            <a:r>
              <a:rPr lang="zh-CN" altLang="en-US" sz="2400" dirty="0">
                <a:solidFill>
                  <a:schemeClr val="accent2"/>
                </a:solidFill>
                <a:latin typeface="+mj-ea"/>
                <a:ea typeface="+mj-ea"/>
              </a:rPr>
              <a:t>思路与方法</a:t>
            </a:r>
            <a:endParaRPr lang="zh-CN" altLang="en-US" sz="24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08051" y="5701576"/>
            <a:ext cx="3216482" cy="144016"/>
          </a:xfrm>
          <a:prstGeom prst="rect">
            <a:avLst/>
          </a:prstGeom>
          <a:solidFill>
            <a:schemeClr val="accent3"/>
          </a:solidFill>
          <a:ln w="3175">
            <a:noFill/>
            <a:prstDash val="solid"/>
            <a:round/>
          </a:ln>
          <a:effectLst/>
        </p:spPr>
        <p:txBody>
          <a:bodyPr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6" name="矩形: 剪去单角 437"/>
          <p:cNvSpPr/>
          <p:nvPr/>
        </p:nvSpPr>
        <p:spPr>
          <a:xfrm>
            <a:off x="904339" y="1916832"/>
            <a:ext cx="3216482" cy="3928760"/>
          </a:xfrm>
          <a:prstGeom prst="snip1Rect">
            <a:avLst>
              <a:gd name="adj" fmla="val 29383"/>
            </a:avLst>
          </a:prstGeom>
          <a:noFill/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任意多边形: 形状 438"/>
          <p:cNvSpPr/>
          <p:nvPr/>
        </p:nvSpPr>
        <p:spPr bwMode="auto">
          <a:xfrm>
            <a:off x="3309319" y="1916832"/>
            <a:ext cx="811504" cy="835696"/>
          </a:xfrm>
          <a:custGeom>
            <a:avLst/>
            <a:gdLst>
              <a:gd name="T0" fmla="*/ 608 w 608"/>
              <a:gd name="T1" fmla="*/ 0 h 608"/>
              <a:gd name="T2" fmla="*/ 0 w 608"/>
              <a:gd name="T3" fmla="*/ 0 h 608"/>
              <a:gd name="T4" fmla="*/ 608 w 608"/>
              <a:gd name="T5" fmla="*/ 608 h 608"/>
              <a:gd name="T6" fmla="*/ 608 w 608"/>
              <a:gd name="T7" fmla="*/ 0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08" h="608">
                <a:moveTo>
                  <a:pt x="608" y="0"/>
                </a:moveTo>
                <a:lnTo>
                  <a:pt x="0" y="0"/>
                </a:lnTo>
                <a:lnTo>
                  <a:pt x="608" y="608"/>
                </a:lnTo>
                <a:lnTo>
                  <a:pt x="608" y="0"/>
                </a:lnTo>
                <a:close/>
              </a:path>
            </a:pathLst>
          </a:custGeom>
          <a:solidFill>
            <a:schemeClr val="accent2"/>
          </a:solidFill>
          <a:ln w="3175">
            <a:noFill/>
            <a:prstDash val="solid"/>
            <a:round/>
          </a:ln>
          <a:effectLst/>
        </p:spPr>
        <p:txBody>
          <a:bodyPr vert="horz" wrap="square" lIns="121920" tIns="60960" rIns="121920" bIns="60960" anchor="t" anchorCtr="0" compatLnSpc="1">
            <a:normAutofit/>
          </a:bodyPr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280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rPr>
              <a:t>2</a:t>
            </a:r>
            <a:endParaRPr kumimoji="0" lang="en-US" altLang="ko-KR" sz="280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199139" y="2429840"/>
            <a:ext cx="22929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pPr algn="l"/>
            <a:r>
              <a:rPr lang="zh-CN" altLang="en-US" sz="1800">
                <a:solidFill>
                  <a:schemeClr val="tx1"/>
                </a:solidFill>
                <a:sym typeface="+mn-ea"/>
              </a:rPr>
              <a:t>基于</a:t>
            </a:r>
            <a:r>
              <a:rPr lang="en-US" altLang="zh-CN" sz="1800">
                <a:solidFill>
                  <a:schemeClr val="tx1"/>
                </a:solidFill>
                <a:sym typeface="+mn-ea"/>
              </a:rPr>
              <a:t>OCR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的店铺分类</a:t>
            </a:r>
            <a:endParaRPr lang="zh-CN" altLang="en-US" sz="1800" dirty="0">
              <a:solidFill>
                <a:schemeClr val="tx1"/>
              </a:solidFill>
              <a:effectLst/>
              <a:sym typeface="+mn-ea"/>
            </a:endParaRPr>
          </a:p>
        </p:txBody>
      </p:sp>
      <p:sp>
        <p:nvSpPr>
          <p:cNvPr id="43" name="PA_矩形 10"/>
          <p:cNvSpPr/>
          <p:nvPr>
            <p:custDataLst>
              <p:tags r:id="rId1"/>
            </p:custDataLst>
          </p:nvPr>
        </p:nvSpPr>
        <p:spPr>
          <a:xfrm>
            <a:off x="1199139" y="2995111"/>
            <a:ext cx="2590381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spc="100" dirty="0">
                <a:solidFill>
                  <a:schemeClr val="tx1"/>
                </a:solidFill>
                <a:ea typeface="苹方 常规" panose="020B0300000000000000" pitchFamily="34" charset="-122"/>
              </a:rPr>
              <a:t>包括哪些呢？</a:t>
            </a:r>
            <a:endParaRPr lang="zh-CN" altLang="en-US" sz="3200" b="1" spc="100" dirty="0">
              <a:solidFill>
                <a:schemeClr val="tx1"/>
              </a:solidFill>
              <a:ea typeface="苹方 常规" panose="020B0300000000000000" pitchFamily="34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1300039" y="2893264"/>
            <a:ext cx="72008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/>
        </p:nvSpPr>
        <p:spPr>
          <a:xfrm>
            <a:off x="5880100" y="981074"/>
            <a:ext cx="4447786" cy="3581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175" indent="-384175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场景</a:t>
            </a:r>
            <a:r>
              <a:rPr lang="en-US" altLang="zh-CN"/>
              <a:t>OCR</a:t>
            </a:r>
            <a:r>
              <a:rPr lang="zh-CN" altLang="en-US"/>
              <a:t>识别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FCN</a:t>
            </a:r>
            <a:endParaRPr lang="en-US" altLang="zh-CN"/>
          </a:p>
          <a:p>
            <a:r>
              <a:rPr lang="en-US" altLang="zh-CN"/>
              <a:t>EAT</a:t>
            </a:r>
            <a:endParaRPr lang="en-US" altLang="zh-CN"/>
          </a:p>
          <a:p>
            <a:r>
              <a:rPr lang="en-US" altLang="zh-CN"/>
              <a:t>RARE</a:t>
            </a:r>
            <a:endParaRPr lang="en-US" altLang="zh-CN"/>
          </a:p>
          <a:p>
            <a:r>
              <a:rPr lang="en-US" altLang="zh-CN"/>
              <a:t>CTPN</a:t>
            </a:r>
            <a:endParaRPr lang="zh-CN" altLang="en-US"/>
          </a:p>
          <a:p>
            <a:endParaRPr lang="zh-CN" altLang="en-US"/>
          </a:p>
        </p:txBody>
      </p:sp>
      <p:sp>
        <p:nvSpPr>
          <p:cNvPr id="6" name="内容占位符 3"/>
          <p:cNvSpPr>
            <a:spLocks noGrp="1"/>
          </p:cNvSpPr>
          <p:nvPr/>
        </p:nvSpPr>
        <p:spPr>
          <a:xfrm>
            <a:off x="5808488" y="3501389"/>
            <a:ext cx="4447786" cy="3581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175" indent="-384175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首先通过</a:t>
            </a:r>
            <a:r>
              <a:rPr lang="en-US" altLang="zh-CN"/>
              <a:t>OCR</a:t>
            </a:r>
            <a:r>
              <a:rPr lang="zh-CN" altLang="en-US"/>
              <a:t>模型提取出店铺中的一些关键字</a:t>
            </a:r>
            <a:endParaRPr lang="zh-CN" altLang="en-US"/>
          </a:p>
          <a:p>
            <a:r>
              <a:rPr lang="zh-CN" altLang="en-US"/>
              <a:t>然后进行自然语言处理</a:t>
            </a:r>
            <a:endParaRPr lang="zh-CN" altLang="en-US"/>
          </a:p>
          <a:p>
            <a:r>
              <a:rPr lang="zh-CN" altLang="en-US"/>
              <a:t>最后通过给定标签进行分类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071110" y="1792605"/>
            <a:ext cx="664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种类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071110" y="3953510"/>
            <a:ext cx="664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步骤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3792,&quot;width&quot;:4377}"/>
</p:tagLst>
</file>

<file path=ppt/tags/tag2.xml><?xml version="1.0" encoding="utf-8"?>
<p:tagLst xmlns:p="http://schemas.openxmlformats.org/presentationml/2006/main">
  <p:tag name="KSO_WM_UNIT_PLACING_PICTURE_USER_VIEWPORT" val="{&quot;height&quot;:10800,&quot;width&quot;:11612}"/>
</p:tagLst>
</file>

<file path=ppt/tags/tag3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KSO_WM_UNIT_PLACING_PICTURE_USER_VIEWPORT" val="{&quot;height&quot;:6180,&quot;width&quot;:14880}"/>
</p:tagLst>
</file>

<file path=ppt/tags/tag8.xml><?xml version="1.0" encoding="utf-8"?>
<p:tagLst xmlns:p="http://schemas.openxmlformats.org/presentationml/2006/main">
  <p:tag name="KSO_WM_UNIT_PLACING_PICTURE_USER_VIEWPORT" val="{&quot;height&quot;:8784,&quot;width&quot;:13800}"/>
</p:tagLst>
</file>

<file path=ppt/theme/theme1.xml><?xml version="1.0" encoding="utf-8"?>
<a:theme xmlns:a="http://schemas.openxmlformats.org/drawingml/2006/main" name="14_Office 主题">
  <a:themeElements>
    <a:clrScheme name="自定义 1729">
      <a:dk1>
        <a:sysClr val="windowText" lastClr="000000"/>
      </a:dk1>
      <a:lt1>
        <a:sysClr val="window" lastClr="FFFFFF"/>
      </a:lt1>
      <a:dk2>
        <a:srgbClr val="3D4757"/>
      </a:dk2>
      <a:lt2>
        <a:srgbClr val="E7E6E6"/>
      </a:lt2>
      <a:accent1>
        <a:srgbClr val="E2C4C3"/>
      </a:accent1>
      <a:accent2>
        <a:srgbClr val="517399"/>
      </a:accent2>
      <a:accent3>
        <a:srgbClr val="E2C4C3"/>
      </a:accent3>
      <a:accent4>
        <a:srgbClr val="78A9B7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4">
      <a:majorFont>
        <a:latin typeface="Open Sans"/>
        <a:ea typeface="思源黑体 CN Bold"/>
        <a:cs typeface=""/>
      </a:majorFont>
      <a:minorFont>
        <a:latin typeface="Open Sans Light"/>
        <a:ea typeface="思源黑体 CN Normal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4831</Words>
  <Application>WPS 演示</Application>
  <PresentationFormat>宽屏</PresentationFormat>
  <Paragraphs>252</Paragraphs>
  <Slides>31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51" baseType="lpstr">
      <vt:lpstr>Arial</vt:lpstr>
      <vt:lpstr>宋体</vt:lpstr>
      <vt:lpstr>Wingdings</vt:lpstr>
      <vt:lpstr>Lato</vt:lpstr>
      <vt:lpstr>Microsoft YaHei UI Light</vt:lpstr>
      <vt:lpstr>DIN-BlackItalic</vt:lpstr>
      <vt:lpstr>Segoe Print</vt:lpstr>
      <vt:lpstr>思源宋体 CN</vt:lpstr>
      <vt:lpstr>Calibri</vt:lpstr>
      <vt:lpstr>苹方 常规</vt:lpstr>
      <vt:lpstr>Franklin Gothic Book</vt:lpstr>
      <vt:lpstr>Open Sans Light</vt:lpstr>
      <vt:lpstr>思源黑体 CN Bold</vt:lpstr>
      <vt:lpstr>黑体</vt:lpstr>
      <vt:lpstr>Open Sans</vt:lpstr>
      <vt:lpstr>思源黑体 CN Normal</vt:lpstr>
      <vt:lpstr>微软雅黑</vt:lpstr>
      <vt:lpstr>Arial Unicode MS</vt:lpstr>
      <vt:lpstr>JetBrains Mono</vt:lpstr>
      <vt:lpstr>14_Office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十二月运营月报</dc:title>
  <dc:creator>Administrator</dc:creator>
  <cp:lastModifiedBy>TWT</cp:lastModifiedBy>
  <cp:revision>1974</cp:revision>
  <dcterms:created xsi:type="dcterms:W3CDTF">2016-08-03T02:49:00Z</dcterms:created>
  <dcterms:modified xsi:type="dcterms:W3CDTF">2021-07-09T08:39:03Z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KSOTemplateUUID">
    <vt:lpwstr>v1.0_mb_YKYSl56tylVolmqfsefV0Q==</vt:lpwstr>
  </property>
  <property fmtid="{D5CDD505-2E9C-101B-9397-08002B2CF9AE}" pid="4" name="ICV">
    <vt:lpwstr>0B3A5932BBE74E2488EA1E5A8FDEE14A</vt:lpwstr>
  </property>
</Properties>
</file>