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7"/>
  </p:notesMasterIdLst>
  <p:handoutMasterIdLst>
    <p:handoutMasterId r:id="rId28"/>
  </p:handoutMasterIdLst>
  <p:sldIdLst>
    <p:sldId id="256" r:id="rId2"/>
    <p:sldId id="257" r:id="rId3"/>
    <p:sldId id="320" r:id="rId4"/>
    <p:sldId id="404" r:id="rId5"/>
    <p:sldId id="429" r:id="rId6"/>
    <p:sldId id="430" r:id="rId7"/>
    <p:sldId id="431" r:id="rId8"/>
    <p:sldId id="374" r:id="rId9"/>
    <p:sldId id="432" r:id="rId10"/>
    <p:sldId id="433" r:id="rId11"/>
    <p:sldId id="434" r:id="rId12"/>
    <p:sldId id="435" r:id="rId13"/>
    <p:sldId id="436" r:id="rId14"/>
    <p:sldId id="437" r:id="rId15"/>
    <p:sldId id="438" r:id="rId16"/>
    <p:sldId id="439" r:id="rId17"/>
    <p:sldId id="444" r:id="rId18"/>
    <p:sldId id="441" r:id="rId19"/>
    <p:sldId id="428" r:id="rId20"/>
    <p:sldId id="445" r:id="rId21"/>
    <p:sldId id="447" r:id="rId22"/>
    <p:sldId id="448" r:id="rId23"/>
    <p:sldId id="446" r:id="rId24"/>
    <p:sldId id="393" r:id="rId25"/>
    <p:sldId id="314" r:id="rId26"/>
  </p:sldIdLst>
  <p:sldSz cx="12192000" cy="6858000"/>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皓中 鄭" initials="皓中" lastIdx="1" clrIdx="0">
    <p:extLst>
      <p:ext uri="{19B8F6BF-5375-455C-9EA6-DF929625EA0E}">
        <p15:presenceInfo xmlns:p15="http://schemas.microsoft.com/office/powerpoint/2012/main" userId="7d28649f025388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DBF1"/>
    <a:srgbClr val="F8F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6768" autoAdjust="0"/>
  </p:normalViewPr>
  <p:slideViewPr>
    <p:cSldViewPr snapToGrid="0">
      <p:cViewPr varScale="1">
        <p:scale>
          <a:sx n="65" d="100"/>
          <a:sy n="65" d="100"/>
        </p:scale>
        <p:origin x="1363"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E6B7ED1-3FCA-4E03-B220-5E9211BC060D}"/>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45DE09ED-315C-469A-A3AF-35BB565D9CE3}"/>
              </a:ext>
            </a:extLst>
          </p:cNvPr>
          <p:cNvSpPr>
            <a:spLocks noGrp="1"/>
          </p:cNvSpPr>
          <p:nvPr>
            <p:ph type="dt" sz="quarter" idx="1"/>
          </p:nvPr>
        </p:nvSpPr>
        <p:spPr>
          <a:xfrm>
            <a:off x="5622925" y="0"/>
            <a:ext cx="4303713" cy="341313"/>
          </a:xfrm>
          <a:prstGeom prst="rect">
            <a:avLst/>
          </a:prstGeom>
        </p:spPr>
        <p:txBody>
          <a:bodyPr vert="horz" lIns="91440" tIns="45720" rIns="91440" bIns="45720" rtlCol="0"/>
          <a:lstStyle>
            <a:lvl1pPr algn="r">
              <a:defRPr sz="1200"/>
            </a:lvl1pPr>
          </a:lstStyle>
          <a:p>
            <a:fld id="{56AD0EB3-483F-4BF8-82B6-A602D3785018}" type="datetimeFigureOut">
              <a:rPr lang="zh-TW" altLang="en-US" smtClean="0"/>
              <a:t>2020/3/16</a:t>
            </a:fld>
            <a:endParaRPr lang="zh-TW" altLang="en-US"/>
          </a:p>
        </p:txBody>
      </p:sp>
      <p:sp>
        <p:nvSpPr>
          <p:cNvPr id="4" name="頁尾版面配置區 3">
            <a:extLst>
              <a:ext uri="{FF2B5EF4-FFF2-40B4-BE49-F238E27FC236}">
                <a16:creationId xmlns:a16="http://schemas.microsoft.com/office/drawing/2014/main" id="{9BC18F82-CA91-4FD1-8A8C-8FA5EBB4E88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D17F563-46F2-4054-A1E8-98649DF4A115}"/>
              </a:ext>
            </a:extLst>
          </p:cNvPr>
          <p:cNvSpPr>
            <a:spLocks noGrp="1"/>
          </p:cNvSpPr>
          <p:nvPr>
            <p:ph type="sldNum" sz="quarter" idx="3"/>
          </p:nvPr>
        </p:nvSpPr>
        <p:spPr>
          <a:xfrm>
            <a:off x="5622925" y="6456363"/>
            <a:ext cx="4303713" cy="341312"/>
          </a:xfrm>
          <a:prstGeom prst="rect">
            <a:avLst/>
          </a:prstGeom>
        </p:spPr>
        <p:txBody>
          <a:bodyPr vert="horz" lIns="91440" tIns="45720" rIns="91440" bIns="45720" rtlCol="0" anchor="b"/>
          <a:lstStyle>
            <a:lvl1pPr algn="r">
              <a:defRPr sz="1200"/>
            </a:lvl1pPr>
          </a:lstStyle>
          <a:p>
            <a:fld id="{2CB9B297-B29E-4424-9E38-7F3B2CDD4B26}" type="slidenum">
              <a:rPr lang="zh-TW" altLang="en-US" smtClean="0"/>
              <a:t>‹#›</a:t>
            </a:fld>
            <a:endParaRPr lang="zh-TW" altLang="en-US"/>
          </a:p>
        </p:txBody>
      </p:sp>
    </p:spTree>
    <p:extLst>
      <p:ext uri="{BB962C8B-B14F-4D97-AF65-F5344CB8AC3E}">
        <p14:creationId xmlns:p14="http://schemas.microsoft.com/office/powerpoint/2010/main" val="3804430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A036E31-637E-4AA3-979C-34BE00881285}" type="datetimeFigureOut">
              <a:rPr lang="zh-TW" altLang="en-US" smtClean="0"/>
              <a:t>2020/3/16</a:t>
            </a:fld>
            <a:endParaRPr lang="zh-TW" altLang="en-US"/>
          </a:p>
        </p:txBody>
      </p:sp>
      <p:sp>
        <p:nvSpPr>
          <p:cNvPr id="4" name="投影片圖像版面配置區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479D46AD-E966-4746-A38D-22CA032B1F5B}" type="slidenum">
              <a:rPr lang="zh-TW" altLang="en-US" smtClean="0"/>
              <a:t>‹#›</a:t>
            </a:fld>
            <a:endParaRPr lang="zh-TW" altLang="en-US"/>
          </a:p>
        </p:txBody>
      </p:sp>
    </p:spTree>
    <p:extLst>
      <p:ext uri="{BB962C8B-B14F-4D97-AF65-F5344CB8AC3E}">
        <p14:creationId xmlns:p14="http://schemas.microsoft.com/office/powerpoint/2010/main" val="11083965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6514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092575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到達時間卜瓦松過程（</a:t>
            </a:r>
            <a:r>
              <a:rPr lang="en-US" altLang="zh-TW" dirty="0"/>
              <a:t>Poisson process</a:t>
            </a:r>
            <a:r>
              <a:rPr lang="zh-TW" altLang="en-US" dirty="0"/>
              <a:t>）；</a:t>
            </a:r>
          </a:p>
          <a:p>
            <a:r>
              <a:rPr lang="zh-TW" altLang="en-US" dirty="0"/>
              <a:t>服務時間是指數分布（</a:t>
            </a:r>
            <a:r>
              <a:rPr lang="en-US" altLang="zh-TW" dirty="0"/>
              <a:t>exponentially distributed</a:t>
            </a:r>
            <a:r>
              <a:rPr lang="zh-TW" altLang="en-US" dirty="0"/>
              <a:t>）</a:t>
            </a:r>
          </a:p>
          <a:p>
            <a:r>
              <a:rPr lang="zh-TW" altLang="en-US" dirty="0"/>
              <a:t>只有一部伺服器（</a:t>
            </a:r>
            <a:r>
              <a:rPr lang="en-US" altLang="zh-TW" dirty="0"/>
              <a:t>server</a:t>
            </a:r>
            <a:r>
              <a:rPr lang="zh-TW" altLang="en-US" dirty="0"/>
              <a:t>），遵循先到先服務規則</a:t>
            </a:r>
          </a:p>
          <a:p>
            <a:r>
              <a:rPr lang="zh-TW" altLang="en-US" dirty="0"/>
              <a:t>隊列長度無限制</a:t>
            </a:r>
          </a:p>
          <a:p>
            <a:r>
              <a:rPr lang="zh-TW" altLang="en-US" dirty="0"/>
              <a:t>可加入隊列的人數為無限</a:t>
            </a:r>
            <a:endParaRPr lang="en-US" altLang="zh-TW" dirty="0"/>
          </a:p>
          <a:p>
            <a:r>
              <a:rPr lang="en-US" altLang="zh-TW" sz="1200" b="0" i="0" kern="1200" dirty="0">
                <a:solidFill>
                  <a:schemeClr val="tx1"/>
                </a:solidFill>
                <a:effectLst/>
                <a:latin typeface="+mn-lt"/>
                <a:ea typeface="+mn-ea"/>
                <a:cs typeface="+mn-cs"/>
              </a:rPr>
              <a:t> rho </a:t>
            </a:r>
            <a:r>
              <a:rPr lang="zh-TW" altLang="en-US" sz="1200" b="0" i="0" kern="1200" dirty="0">
                <a:solidFill>
                  <a:schemeClr val="tx1"/>
                </a:solidFill>
                <a:effectLst/>
                <a:latin typeface="+mn-lt"/>
                <a:ea typeface="+mn-ea"/>
                <a:cs typeface="+mn-cs"/>
              </a:rPr>
              <a:t>表示服務被占用的平均概率</a:t>
            </a:r>
            <a:endParaRPr lang="en-US" altLang="zh-TW" sz="1200" b="0" i="0" kern="1200" dirty="0">
              <a:solidFill>
                <a:schemeClr val="tx1"/>
              </a:solidFill>
              <a:effectLst/>
              <a:latin typeface="+mn-lt"/>
              <a:ea typeface="+mn-ea"/>
              <a:cs typeface="+mn-cs"/>
            </a:endParaRPr>
          </a:p>
          <a:p>
            <a:r>
              <a:rPr lang="en-US" altLang="zh-TW" dirty="0"/>
              <a:t>d  </a:t>
            </a:r>
            <a:r>
              <a:rPr lang="zh-TW" altLang="en-US" sz="1200" b="0" i="0" kern="1200" dirty="0">
                <a:solidFill>
                  <a:schemeClr val="tx1"/>
                </a:solidFill>
                <a:effectLst/>
                <a:latin typeface="+mn-lt"/>
                <a:ea typeface="+mn-ea"/>
                <a:cs typeface="+mn-cs"/>
              </a:rPr>
              <a:t>在系統中的平均逗留（等候＋接受服務）時間</a:t>
            </a:r>
            <a:endParaRPr lang="zh-TW" altLang="en-US" dirty="0"/>
          </a:p>
        </p:txBody>
      </p:sp>
    </p:spTree>
    <p:extLst>
      <p:ext uri="{BB962C8B-B14F-4D97-AF65-F5344CB8AC3E}">
        <p14:creationId xmlns:p14="http://schemas.microsoft.com/office/powerpoint/2010/main" val="199011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Q</a:t>
            </a:r>
            <a:r>
              <a:rPr lang="zh-TW" altLang="en-US" sz="1200" b="0" i="0" kern="1200" dirty="0">
                <a:solidFill>
                  <a:schemeClr val="tx1"/>
                </a:solidFill>
                <a:effectLst/>
                <a:latin typeface="+mn-lt"/>
                <a:ea typeface="+mn-ea"/>
                <a:cs typeface="+mn-cs"/>
              </a:rPr>
              <a:t>  整個系統</a:t>
            </a:r>
            <a:r>
              <a:rPr lang="en-US" altLang="zh-TW" sz="1200" b="0" i="0" kern="1200" dirty="0">
                <a:solidFill>
                  <a:schemeClr val="tx1"/>
                </a:solidFill>
                <a:effectLst/>
                <a:latin typeface="+mn-lt"/>
                <a:ea typeface="+mn-ea"/>
                <a:cs typeface="+mn-cs"/>
              </a:rPr>
              <a:t>waiting queue</a:t>
            </a:r>
            <a:r>
              <a:rPr lang="zh-TW" altLang="en-US" sz="1200" b="0" i="0" kern="1200" dirty="0">
                <a:solidFill>
                  <a:schemeClr val="tx1"/>
                </a:solidFill>
                <a:effectLst/>
                <a:latin typeface="+mn-lt"/>
                <a:ea typeface="+mn-ea"/>
                <a:cs typeface="+mn-cs"/>
              </a:rPr>
              <a:t>的平均長度</a:t>
            </a:r>
            <a:endParaRPr lang="zh-TW" altLang="en-US" dirty="0"/>
          </a:p>
        </p:txBody>
      </p:sp>
    </p:spTree>
    <p:extLst>
      <p:ext uri="{BB962C8B-B14F-4D97-AF65-F5344CB8AC3E}">
        <p14:creationId xmlns:p14="http://schemas.microsoft.com/office/powerpoint/2010/main" val="357441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 </a:t>
            </a:r>
            <a:r>
              <a:rPr lang="en-US" altLang="zh-TW" dirty="0"/>
              <a:t>interference between SBSs is ignore</a:t>
            </a:r>
            <a:r>
              <a:rPr lang="zh-TW" altLang="en-US" dirty="0"/>
              <a:t> 時，要讓</a:t>
            </a:r>
            <a:r>
              <a:rPr lang="en-US" altLang="zh-TW" dirty="0"/>
              <a:t>wireless </a:t>
            </a:r>
            <a:r>
              <a:rPr lang="zh-TW" altLang="en-US" dirty="0"/>
              <a:t>能耗越小 </a:t>
            </a:r>
            <a:r>
              <a:rPr lang="en-US" altLang="zh-TW" dirty="0"/>
              <a:t>=&gt;wireless delay </a:t>
            </a:r>
            <a:r>
              <a:rPr lang="zh-TW" altLang="en-US" dirty="0"/>
              <a:t>要 越大</a:t>
            </a:r>
            <a:r>
              <a:rPr lang="en-US" altLang="zh-TW" dirty="0"/>
              <a:t>(</a:t>
            </a:r>
            <a:r>
              <a:rPr lang="zh-TW" altLang="en-US" sz="1200" b="0" i="0" kern="1200" dirty="0">
                <a:solidFill>
                  <a:schemeClr val="tx1"/>
                </a:solidFill>
                <a:effectLst/>
                <a:latin typeface="+mn-lt"/>
                <a:ea typeface="+mn-ea"/>
                <a:cs typeface="+mn-cs"/>
              </a:rPr>
              <a:t>在系統中的平均逗留（等候＋接受服務）時間</a:t>
            </a:r>
            <a:r>
              <a:rPr lang="en-US" altLang="zh-TW" dirty="0"/>
              <a:t>)</a:t>
            </a:r>
            <a:endParaRPr lang="zh-TW" altLang="en-US" dirty="0"/>
          </a:p>
        </p:txBody>
      </p:sp>
    </p:spTree>
    <p:extLst>
      <p:ext uri="{BB962C8B-B14F-4D97-AF65-F5344CB8AC3E}">
        <p14:creationId xmlns:p14="http://schemas.microsoft.com/office/powerpoint/2010/main" val="280639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wireless transmission rate of user </a:t>
            </a:r>
            <a:r>
              <a:rPr lang="en-US" altLang="zh-TW" i="1" dirty="0"/>
              <a:t>j </a:t>
            </a:r>
            <a:r>
              <a:rPr lang="en-US" altLang="zh-TW" dirty="0"/>
              <a:t>is presented as </a:t>
            </a:r>
            <a:r>
              <a:rPr lang="en-US" altLang="zh-TW" dirty="0" err="1"/>
              <a:t>Rj</a:t>
            </a:r>
            <a:endParaRPr lang="en-US" altLang="zh-TW" dirty="0"/>
          </a:p>
          <a:p>
            <a:r>
              <a:rPr lang="en-US" altLang="zh-TW" dirty="0"/>
              <a:t>The SBS transmitting power to user </a:t>
            </a:r>
            <a:r>
              <a:rPr lang="en-US" altLang="zh-TW" i="1" dirty="0"/>
              <a:t>j </a:t>
            </a:r>
            <a:r>
              <a:rPr lang="en-US" altLang="zh-TW" dirty="0"/>
              <a:t>as </a:t>
            </a:r>
            <a:r>
              <a:rPr lang="en-US" altLang="zh-TW" dirty="0" err="1"/>
              <a:t>Pj</a:t>
            </a:r>
            <a:endParaRPr lang="zh-TW" altLang="en-US" dirty="0"/>
          </a:p>
        </p:txBody>
      </p:sp>
    </p:spTree>
    <p:extLst>
      <p:ext uri="{BB962C8B-B14F-4D97-AF65-F5344CB8AC3E}">
        <p14:creationId xmlns:p14="http://schemas.microsoft.com/office/powerpoint/2010/main" val="249385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Assume the proportion between FCC and DWT is (1 − </a:t>
            </a:r>
            <a:r>
              <a:rPr lang="zh-TW" altLang="en-US" dirty="0"/>
              <a:t>𝛼</a:t>
            </a:r>
            <a:r>
              <a:rPr lang="en-US" altLang="zh-TW" dirty="0"/>
              <a:t>) : </a:t>
            </a:r>
            <a:r>
              <a:rPr lang="zh-TW" altLang="en-US" dirty="0"/>
              <a:t>𝛼 </a:t>
            </a:r>
          </a:p>
        </p:txBody>
      </p:sp>
    </p:spTree>
    <p:extLst>
      <p:ext uri="{BB962C8B-B14F-4D97-AF65-F5344CB8AC3E}">
        <p14:creationId xmlns:p14="http://schemas.microsoft.com/office/powerpoint/2010/main" val="3234241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Assume the proportion between FCC and DWT is (1 − </a:t>
            </a:r>
            <a:r>
              <a:rPr lang="zh-TW" altLang="en-US" dirty="0"/>
              <a:t>𝛼</a:t>
            </a:r>
            <a:r>
              <a:rPr lang="en-US" altLang="zh-TW" dirty="0"/>
              <a:t>) : </a:t>
            </a:r>
            <a:r>
              <a:rPr lang="zh-TW" altLang="en-US" dirty="0"/>
              <a:t>𝛼 </a:t>
            </a:r>
          </a:p>
        </p:txBody>
      </p:sp>
    </p:spTree>
    <p:extLst>
      <p:ext uri="{BB962C8B-B14F-4D97-AF65-F5344CB8AC3E}">
        <p14:creationId xmlns:p14="http://schemas.microsoft.com/office/powerpoint/2010/main" val="177702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因此要 </a:t>
            </a:r>
            <a:r>
              <a:rPr lang="en-US" altLang="zh-TW" dirty="0"/>
              <a:t>tradeoff alpha </a:t>
            </a:r>
            <a:r>
              <a:rPr lang="zh-TW" altLang="en-US" dirty="0"/>
              <a:t>去 </a:t>
            </a:r>
            <a:r>
              <a:rPr lang="en-US" altLang="zh-TW" dirty="0"/>
              <a:t>minimize</a:t>
            </a:r>
            <a:r>
              <a:rPr lang="zh-TW" altLang="en-US" dirty="0"/>
              <a:t> </a:t>
            </a:r>
            <a:r>
              <a:rPr lang="en-US" altLang="zh-TW" dirty="0"/>
              <a:t>system</a:t>
            </a:r>
            <a:r>
              <a:rPr lang="zh-TW" altLang="en-US" dirty="0"/>
              <a:t> </a:t>
            </a:r>
            <a:r>
              <a:rPr lang="en-US" altLang="zh-TW" dirty="0"/>
              <a:t>costs</a:t>
            </a:r>
          </a:p>
          <a:p>
            <a:r>
              <a:rPr lang="zh-TW" altLang="en-US" dirty="0"/>
              <a:t>凸</a:t>
            </a:r>
            <a:r>
              <a:rPr lang="en-US" altLang="zh-TW" dirty="0"/>
              <a:t>(</a:t>
            </a:r>
            <a:r>
              <a:rPr lang="zh-TW" altLang="en-US" dirty="0"/>
              <a:t>上凹</a:t>
            </a:r>
            <a:r>
              <a:rPr lang="en-US" altLang="zh-TW" dirty="0"/>
              <a:t>)</a:t>
            </a:r>
            <a:r>
              <a:rPr lang="zh-TW" altLang="en-US" dirty="0"/>
              <a:t>函數</a:t>
            </a:r>
          </a:p>
        </p:txBody>
      </p:sp>
    </p:spTree>
    <p:extLst>
      <p:ext uri="{BB962C8B-B14F-4D97-AF65-F5344CB8AC3E}">
        <p14:creationId xmlns:p14="http://schemas.microsoft.com/office/powerpoint/2010/main" val="151901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255255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865143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1054808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Cn</a:t>
            </a:r>
            <a:r>
              <a:rPr lang="zh-TW" altLang="en-US" dirty="0"/>
              <a:t>越大 </a:t>
            </a:r>
            <a:r>
              <a:rPr lang="en-US" altLang="zh-TW" dirty="0"/>
              <a:t>=&gt;cost </a:t>
            </a:r>
            <a:r>
              <a:rPr lang="zh-TW" altLang="en-US" dirty="0"/>
              <a:t>越小</a:t>
            </a:r>
          </a:p>
        </p:txBody>
      </p:sp>
    </p:spTree>
    <p:extLst>
      <p:ext uri="{BB962C8B-B14F-4D97-AF65-F5344CB8AC3E}">
        <p14:creationId xmlns:p14="http://schemas.microsoft.com/office/powerpoint/2010/main" val="65451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3550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a:t>
            </a:r>
            <a:r>
              <a:rPr lang="zh-TW" altLang="en-US" dirty="0"/>
              <a:t>越大 </a:t>
            </a:r>
            <a:r>
              <a:rPr lang="en-US" altLang="zh-TW" dirty="0"/>
              <a:t>=&gt;cost</a:t>
            </a:r>
            <a:r>
              <a:rPr lang="zh-TW" altLang="en-US" dirty="0"/>
              <a:t>越小</a:t>
            </a:r>
          </a:p>
        </p:txBody>
      </p:sp>
    </p:spTree>
    <p:extLst>
      <p:ext uri="{BB962C8B-B14F-4D97-AF65-F5344CB8AC3E}">
        <p14:creationId xmlns:p14="http://schemas.microsoft.com/office/powerpoint/2010/main" val="1724780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897587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05648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智能移動設備增加 導致移動</a:t>
            </a:r>
            <a:r>
              <a:rPr lang="zh-TW" altLang="en-US"/>
              <a:t>數據流量 上升 </a:t>
            </a:r>
            <a:r>
              <a:rPr lang="zh-TW" altLang="en-US" dirty="0"/>
              <a:t>，尤其是影音流量</a:t>
            </a:r>
            <a:endParaRPr lang="en-US" altLang="zh-TW" dirty="0"/>
          </a:p>
          <a:p>
            <a:r>
              <a:rPr lang="zh-TW" altLang="en-US" dirty="0"/>
              <a:t>很多使用者都從遠端服務提供商那</a:t>
            </a:r>
            <a:r>
              <a:rPr lang="en-US" altLang="zh-TW" dirty="0"/>
              <a:t>require</a:t>
            </a:r>
            <a:r>
              <a:rPr lang="zh-TW" altLang="en-US" dirty="0"/>
              <a:t>相同的內容，重複傳輸會在</a:t>
            </a:r>
            <a:r>
              <a:rPr lang="en-US" altLang="zh-TW" dirty="0"/>
              <a:t>5G</a:t>
            </a:r>
            <a:r>
              <a:rPr lang="zh-TW" altLang="en-US" dirty="0"/>
              <a:t>網路中造成更大</a:t>
            </a:r>
            <a:r>
              <a:rPr lang="en-US" altLang="zh-TW" dirty="0"/>
              <a:t>backhaul</a:t>
            </a:r>
            <a:r>
              <a:rPr lang="zh-TW" altLang="en-US" dirty="0"/>
              <a:t>的負擔</a:t>
            </a:r>
            <a:endParaRPr lang="en-US" altLang="zh-TW" dirty="0"/>
          </a:p>
          <a:p>
            <a:r>
              <a:rPr lang="zh-TW" altLang="en-US" dirty="0"/>
              <a:t>為了提高有限資源的利用率並降低能耗，</a:t>
            </a:r>
            <a:r>
              <a:rPr lang="en-US" altLang="zh-TW" dirty="0"/>
              <a:t>caching</a:t>
            </a:r>
            <a:r>
              <a:rPr lang="zh-TW" altLang="en-US" dirty="0"/>
              <a:t>是一個很有前景的技術</a:t>
            </a:r>
          </a:p>
        </p:txBody>
      </p:sp>
    </p:spTree>
    <p:extLst>
      <p:ext uri="{BB962C8B-B14F-4D97-AF65-F5344CB8AC3E}">
        <p14:creationId xmlns:p14="http://schemas.microsoft.com/office/powerpoint/2010/main" val="425557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因此，從</a:t>
            </a:r>
            <a:r>
              <a:rPr lang="en-US" altLang="zh-TW" dirty="0"/>
              <a:t>RSP</a:t>
            </a:r>
            <a:r>
              <a:rPr lang="zh-TW" altLang="en-US" dirty="0"/>
              <a:t>的請求的內容可以直接從本地</a:t>
            </a:r>
            <a:r>
              <a:rPr lang="en-US" altLang="zh-TW" dirty="0"/>
              <a:t>SBS</a:t>
            </a:r>
            <a:r>
              <a:rPr lang="zh-TW" altLang="en-US" dirty="0"/>
              <a:t>或相鄰</a:t>
            </a:r>
            <a:r>
              <a:rPr lang="en-US" altLang="zh-TW" dirty="0"/>
              <a:t>SBS</a:t>
            </a:r>
            <a:r>
              <a:rPr lang="zh-TW" altLang="en-US" dirty="0"/>
              <a:t>獲得，而無需通過核心網絡從遠程服務器進行路由。 這有效地提高了頻譜利用率，減少了時延，減輕了網絡負擔。</a:t>
            </a:r>
            <a:endParaRPr lang="en-US" altLang="zh-TW" dirty="0"/>
          </a:p>
          <a:p>
            <a:r>
              <a:rPr lang="zh-TW" altLang="en-US" dirty="0"/>
              <a:t>尤其在第五代（</a:t>
            </a:r>
            <a:r>
              <a:rPr lang="en-US" altLang="zh-TW" dirty="0"/>
              <a:t>5G</a:t>
            </a:r>
            <a:r>
              <a:rPr lang="zh-TW" altLang="en-US" dirty="0"/>
              <a:t>）無線網絡中，緩存小型基站（</a:t>
            </a:r>
            <a:r>
              <a:rPr lang="en-US" altLang="zh-TW" dirty="0"/>
              <a:t>SBS</a:t>
            </a:r>
            <a:r>
              <a:rPr lang="zh-TW" altLang="en-US" dirty="0"/>
              <a:t>）的內容是一種很有前景的方法，可以減少傳輸延遲和能耗。</a:t>
            </a:r>
          </a:p>
        </p:txBody>
      </p:sp>
    </p:spTree>
    <p:extLst>
      <p:ext uri="{BB962C8B-B14F-4D97-AF65-F5344CB8AC3E}">
        <p14:creationId xmlns:p14="http://schemas.microsoft.com/office/powerpoint/2010/main" val="127958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在本論文中，我們設計了一種基於</a:t>
            </a:r>
            <a:r>
              <a:rPr lang="en-US" altLang="zh-TW" sz="1200" dirty="0"/>
              <a:t>SBS</a:t>
            </a:r>
            <a:r>
              <a:rPr lang="zh-TW" altLang="en-US" sz="1200" dirty="0"/>
              <a:t>之間內容交換的新型協作緩存方案。</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具體來說，我們考慮相鄰</a:t>
            </a:r>
            <a:r>
              <a:rPr lang="en-US" altLang="zh-TW" sz="1200" dirty="0"/>
              <a:t>SBS</a:t>
            </a:r>
            <a:r>
              <a:rPr lang="zh-TW" altLang="en-US" sz="1200" dirty="0"/>
              <a:t>可以通過宏基站（</a:t>
            </a:r>
            <a:r>
              <a:rPr lang="en-US" altLang="zh-TW" sz="1200" dirty="0"/>
              <a:t>MBS</a:t>
            </a:r>
            <a:r>
              <a:rPr lang="zh-TW" altLang="en-US" sz="1200" dirty="0"/>
              <a:t>）建立合作關係的情況。 在每個</a:t>
            </a:r>
            <a:r>
              <a:rPr lang="en-US" altLang="zh-TW" sz="1200" dirty="0"/>
              <a:t>SBS</a:t>
            </a:r>
            <a:r>
              <a:rPr lang="zh-TW" altLang="en-US" sz="1200" dirty="0"/>
              <a:t>上配置緩存。 在所考慮的協作緩存方案中，可以通過</a:t>
            </a:r>
            <a:r>
              <a:rPr lang="en-US" altLang="zh-TW" sz="1200" dirty="0"/>
              <a:t>MBS</a:t>
            </a:r>
            <a:r>
              <a:rPr lang="zh-TW" altLang="en-US" sz="1200" dirty="0"/>
              <a:t>作為中繼交換在</a:t>
            </a:r>
            <a:r>
              <a:rPr lang="en-US" altLang="zh-TW" sz="1200" dirty="0"/>
              <a:t>SBS</a:t>
            </a:r>
            <a:r>
              <a:rPr lang="zh-TW" altLang="en-US" sz="1200" dirty="0"/>
              <a:t>中緩存的內容。</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(In the case that the contents requested have</a:t>
            </a:r>
            <a:r>
              <a:rPr lang="zh-TW" altLang="en-US" sz="1200" dirty="0"/>
              <a:t> </a:t>
            </a:r>
            <a:r>
              <a:rPr lang="en-US" altLang="zh-TW" sz="1200" dirty="0"/>
              <a:t>been already cached in corresponding local SBS, the serving</a:t>
            </a:r>
            <a:r>
              <a:rPr lang="zh-TW" altLang="en-US" sz="1200" dirty="0"/>
              <a:t> </a:t>
            </a:r>
            <a:r>
              <a:rPr lang="en-US" altLang="zh-TW" sz="1200" dirty="0"/>
              <a:t>SBS can transmit the content directly. Otherwise, the local</a:t>
            </a:r>
            <a:r>
              <a:rPr lang="zh-TW" altLang="en-US" sz="1200" dirty="0"/>
              <a:t> </a:t>
            </a:r>
            <a:r>
              <a:rPr lang="en-US" altLang="zh-TW" sz="1200" dirty="0"/>
              <a:t>SBS needs to fetch the content via MBS from neighboring</a:t>
            </a:r>
            <a:r>
              <a:rPr lang="zh-TW" altLang="en-US" sz="1200" dirty="0"/>
              <a:t> </a:t>
            </a:r>
            <a:r>
              <a:rPr lang="en-US" altLang="zh-TW" sz="1200" dirty="0"/>
              <a:t>cooperative SBS. If the SBSs belong to different telecom</a:t>
            </a:r>
            <a:r>
              <a:rPr lang="zh-TW" altLang="en-US" sz="1200" dirty="0"/>
              <a:t> </a:t>
            </a:r>
            <a:r>
              <a:rPr lang="en-US" altLang="zh-TW" sz="1200" dirty="0"/>
              <a:t>operators, SBS should pay for the authority of downloading</a:t>
            </a:r>
            <a:r>
              <a:rPr lang="zh-TW" altLang="en-US" sz="1200" dirty="0"/>
              <a:t> </a:t>
            </a:r>
            <a:r>
              <a:rPr lang="en-US" altLang="zh-TW" sz="1200" dirty="0"/>
              <a:t>the data stored in other SBSs.)</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如果所請求的內容已經被緩存在相應的本地</a:t>
            </a:r>
            <a:r>
              <a:rPr lang="en-US" altLang="zh-TW" sz="1200" dirty="0"/>
              <a:t>SBS</a:t>
            </a:r>
            <a:r>
              <a:rPr lang="zh-TW" altLang="en-US" sz="1200" dirty="0"/>
              <a:t>中，則服務</a:t>
            </a:r>
            <a:r>
              <a:rPr lang="en-US" altLang="zh-TW" sz="1200" dirty="0"/>
              <a:t>SBS</a:t>
            </a:r>
            <a:r>
              <a:rPr lang="zh-TW" altLang="en-US" sz="1200" dirty="0"/>
              <a:t>可以直接發送該內容。否則，本地</a:t>
            </a:r>
            <a:r>
              <a:rPr lang="en-US" altLang="zh-TW" sz="1200" dirty="0"/>
              <a:t>SBS</a:t>
            </a:r>
            <a:r>
              <a:rPr lang="zh-TW" altLang="en-US" sz="1200" dirty="0"/>
              <a:t>需要通過</a:t>
            </a:r>
            <a:r>
              <a:rPr lang="en-US" altLang="zh-TW" sz="1200" dirty="0"/>
              <a:t>MBS</a:t>
            </a:r>
            <a:r>
              <a:rPr lang="zh-TW" altLang="en-US" sz="1200" dirty="0"/>
              <a:t>從相鄰的協作</a:t>
            </a:r>
            <a:r>
              <a:rPr lang="en-US" altLang="zh-TW" sz="1200" dirty="0"/>
              <a:t>SBS</a:t>
            </a:r>
            <a:r>
              <a:rPr lang="zh-TW" altLang="en-US" sz="1200" dirty="0"/>
              <a:t>中獲取內容。如果這些</a:t>
            </a:r>
            <a:r>
              <a:rPr lang="en-US" altLang="zh-TW" sz="1200" dirty="0"/>
              <a:t>SBS</a:t>
            </a:r>
            <a:r>
              <a:rPr lang="zh-TW" altLang="en-US" sz="1200" dirty="0"/>
              <a:t>屬於不同的電信 運營商，</a:t>
            </a:r>
            <a:r>
              <a:rPr lang="en-US" altLang="zh-TW" sz="1200" dirty="0"/>
              <a:t>SBS</a:t>
            </a:r>
            <a:r>
              <a:rPr lang="zh-TW" altLang="en-US" sz="1200" dirty="0"/>
              <a:t>應該支付下載其他</a:t>
            </a:r>
            <a:r>
              <a:rPr lang="en-US" altLang="zh-TW" sz="1200" dirty="0"/>
              <a:t>SBS</a:t>
            </a:r>
            <a:r>
              <a:rPr lang="zh-TW" altLang="en-US" sz="1200" dirty="0"/>
              <a:t>中存儲的數據的權限。</a:t>
            </a:r>
            <a:endParaRPr lang="en-US" altLang="zh-TW" sz="1200" dirty="0"/>
          </a:p>
          <a:p>
            <a:endParaRPr lang="zh-TW" altLang="en-US" dirty="0"/>
          </a:p>
        </p:txBody>
      </p:sp>
    </p:spTree>
    <p:extLst>
      <p:ext uri="{BB962C8B-B14F-4D97-AF65-F5344CB8AC3E}">
        <p14:creationId xmlns:p14="http://schemas.microsoft.com/office/powerpoint/2010/main" val="324177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去探討</a:t>
            </a:r>
            <a:r>
              <a:rPr lang="en-US" altLang="zh-TW" dirty="0"/>
              <a:t>&amp;</a:t>
            </a:r>
            <a:r>
              <a:rPr lang="zh-TW" altLang="en-US" dirty="0"/>
              <a:t>最佳化 </a:t>
            </a:r>
            <a:r>
              <a:rPr lang="en-US" altLang="zh-TW" dirty="0"/>
              <a:t>FCC</a:t>
            </a:r>
            <a:r>
              <a:rPr lang="zh-TW" altLang="en-US" dirty="0"/>
              <a:t>與</a:t>
            </a:r>
            <a:r>
              <a:rPr lang="en-US" altLang="zh-TW" dirty="0"/>
              <a:t>DWT</a:t>
            </a:r>
            <a:r>
              <a:rPr lang="zh-TW" altLang="en-US" dirty="0"/>
              <a:t>間分配的比例</a:t>
            </a:r>
          </a:p>
        </p:txBody>
      </p:sp>
    </p:spTree>
    <p:extLst>
      <p:ext uri="{BB962C8B-B14F-4D97-AF65-F5344CB8AC3E}">
        <p14:creationId xmlns:p14="http://schemas.microsoft.com/office/powerpoint/2010/main" val="329238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4280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64949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0782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4F086E-A8CB-4726-B05A-47B9C8D312E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89E08E2-0306-4AA9-8FDA-9FB3B571F6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1A1DD80-7F87-4A30-B60D-3C672F7D16F7}"/>
              </a:ext>
            </a:extLst>
          </p:cNvPr>
          <p:cNvSpPr>
            <a:spLocks noGrp="1"/>
          </p:cNvSpPr>
          <p:nvPr>
            <p:ph type="dt" sz="half" idx="10"/>
          </p:nvPr>
        </p:nvSpPr>
        <p:spPr/>
        <p:txBody>
          <a:bodyPr/>
          <a:lstStyle/>
          <a:p>
            <a:fld id="{568E2A71-6FD9-400B-BA81-6CEAD244F402}"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898E79DD-4F78-4072-AD65-5580B7F5138C}"/>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3D68BF-0223-499B-81CD-7FEAB5E70E7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642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B16BA-A033-4DD7-BF7E-CD1669C489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22C8CCD-7DE1-458C-846D-1B8C6CAD58E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884B24-F3AE-43C3-9E22-208260FC77A4}"/>
              </a:ext>
            </a:extLst>
          </p:cNvPr>
          <p:cNvSpPr>
            <a:spLocks noGrp="1"/>
          </p:cNvSpPr>
          <p:nvPr>
            <p:ph type="dt" sz="half" idx="10"/>
          </p:nvPr>
        </p:nvSpPr>
        <p:spPr/>
        <p:txBody>
          <a:bodyPr/>
          <a:lstStyle/>
          <a:p>
            <a:fld id="{B16CEEC3-743E-4910-8F8F-0FAE963059D4}"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8518DF78-C3B0-419B-AE12-7C6050E7011E}"/>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88070AA8-AD44-45CC-9719-A978F955D3E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54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C6D3A02-C01A-4072-A226-8FC7E6B2018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69FFE1-409E-428A-8045-BE38DDDF2F8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E89113A-85DB-4FDC-B389-EC79CE113F8C}"/>
              </a:ext>
            </a:extLst>
          </p:cNvPr>
          <p:cNvSpPr>
            <a:spLocks noGrp="1"/>
          </p:cNvSpPr>
          <p:nvPr>
            <p:ph type="dt" sz="half" idx="10"/>
          </p:nvPr>
        </p:nvSpPr>
        <p:spPr/>
        <p:txBody>
          <a:bodyPr/>
          <a:lstStyle/>
          <a:p>
            <a:fld id="{26A60DD6-6ECA-4A80-848F-505D25536C4B}"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E745DD86-A38B-4840-B3A7-22AF933146CA}"/>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EC5C1D79-3CFF-45C6-A436-0FFFC0EE64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1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281B58-D1EC-4A4B-9982-2FE0087550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FA8379A-638A-4529-ABED-ECB819F702B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A84A8C-7A86-4C64-89C6-16EED2651E8A}"/>
              </a:ext>
            </a:extLst>
          </p:cNvPr>
          <p:cNvSpPr>
            <a:spLocks noGrp="1"/>
          </p:cNvSpPr>
          <p:nvPr>
            <p:ph type="dt" sz="half" idx="10"/>
          </p:nvPr>
        </p:nvSpPr>
        <p:spPr/>
        <p:txBody>
          <a:bodyPr/>
          <a:lstStyle/>
          <a:p>
            <a:fld id="{3D9D5635-EF23-445C-9A0A-7804DB6B91B8}"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96914CE3-E7EB-4E95-B742-C5C5C2A25F76}"/>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D3B64CBD-101D-4E66-911F-CBABF320109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627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0CFAF7-1474-4D49-9A3B-99907F5737A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1B9A2D5-54FB-4EAB-AFB9-AA2675A8D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27AFE9A-5058-424C-AFB0-B6BE66EC7A25}"/>
              </a:ext>
            </a:extLst>
          </p:cNvPr>
          <p:cNvSpPr>
            <a:spLocks noGrp="1"/>
          </p:cNvSpPr>
          <p:nvPr>
            <p:ph type="dt" sz="half" idx="10"/>
          </p:nvPr>
        </p:nvSpPr>
        <p:spPr/>
        <p:txBody>
          <a:bodyPr/>
          <a:lstStyle/>
          <a:p>
            <a:fld id="{398D8C1D-0984-427C-8F31-EACEA86FE85F}"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6BD5A4AD-9713-406B-BB69-0094270608CC}"/>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1C813DCD-AC40-43A1-A445-638E0059204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340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12F8B2-31DD-4EFB-9055-BF55CEB73B1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270CD9-6C05-47EF-922D-F0B5F096F80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0A669F8-6A31-4556-8524-A308455D833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6792188-A723-41C9-B3C0-618AD8576853}"/>
              </a:ext>
            </a:extLst>
          </p:cNvPr>
          <p:cNvSpPr>
            <a:spLocks noGrp="1"/>
          </p:cNvSpPr>
          <p:nvPr>
            <p:ph type="dt" sz="half" idx="10"/>
          </p:nvPr>
        </p:nvSpPr>
        <p:spPr/>
        <p:txBody>
          <a:bodyPr/>
          <a:lstStyle/>
          <a:p>
            <a:fld id="{2FC2BDD0-6F7A-4438-BA14-23E1E20EBB27}" type="datetime1">
              <a:rPr lang="en-US" altLang="zh-TW" smtClean="0"/>
              <a:t>3/16/2020</a:t>
            </a:fld>
            <a:endParaRPr lang="en-US" dirty="0"/>
          </a:p>
        </p:txBody>
      </p:sp>
      <p:sp>
        <p:nvSpPr>
          <p:cNvPr id="6" name="頁尾版面配置區 5">
            <a:extLst>
              <a:ext uri="{FF2B5EF4-FFF2-40B4-BE49-F238E27FC236}">
                <a16:creationId xmlns:a16="http://schemas.microsoft.com/office/drawing/2014/main" id="{55B1D28F-1E9B-4607-BF86-120870C06EF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CACC2019-3ACF-459A-A347-93D4EE8D265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020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4B542-5C1A-499A-9C53-2C04AA1370E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7926972-F622-47E9-8D2B-CF51B3AFE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E62DF51-3B11-495B-95E0-0A3D34B32F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247B7B4-2945-46DF-A3EB-521CC0FAA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78CCA82-4086-4EEE-BA77-E90B6FAECC9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84D092F-B2C6-478B-876E-18DAA6AE8742}"/>
              </a:ext>
            </a:extLst>
          </p:cNvPr>
          <p:cNvSpPr>
            <a:spLocks noGrp="1"/>
          </p:cNvSpPr>
          <p:nvPr>
            <p:ph type="dt" sz="half" idx="10"/>
          </p:nvPr>
        </p:nvSpPr>
        <p:spPr/>
        <p:txBody>
          <a:bodyPr/>
          <a:lstStyle/>
          <a:p>
            <a:fld id="{38F19E95-24AB-4577-BAF4-F480B7ABD78D}" type="datetime1">
              <a:rPr lang="en-US" altLang="zh-TW" smtClean="0"/>
              <a:t>3/16/2020</a:t>
            </a:fld>
            <a:endParaRPr lang="en-US" dirty="0"/>
          </a:p>
        </p:txBody>
      </p:sp>
      <p:sp>
        <p:nvSpPr>
          <p:cNvPr id="8" name="頁尾版面配置區 7">
            <a:extLst>
              <a:ext uri="{FF2B5EF4-FFF2-40B4-BE49-F238E27FC236}">
                <a16:creationId xmlns:a16="http://schemas.microsoft.com/office/drawing/2014/main" id="{BA2AB353-10C7-4526-944D-3CE702DEF509}"/>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856BE4F0-6775-4A0F-903D-3639706E332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033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7302FE-5980-407B-BD96-D01A87CA53D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CE9EEF-EFCB-46CB-980A-2EEFF17E36AC}"/>
              </a:ext>
            </a:extLst>
          </p:cNvPr>
          <p:cNvSpPr>
            <a:spLocks noGrp="1"/>
          </p:cNvSpPr>
          <p:nvPr>
            <p:ph type="dt" sz="half" idx="10"/>
          </p:nvPr>
        </p:nvSpPr>
        <p:spPr/>
        <p:txBody>
          <a:bodyPr/>
          <a:lstStyle/>
          <a:p>
            <a:fld id="{2B8D9770-0626-4089-80AE-3109098A55FB}" type="datetime1">
              <a:rPr lang="en-US" altLang="zh-TW" smtClean="0"/>
              <a:t>3/16/2020</a:t>
            </a:fld>
            <a:endParaRPr lang="en-US" dirty="0"/>
          </a:p>
        </p:txBody>
      </p:sp>
      <p:sp>
        <p:nvSpPr>
          <p:cNvPr id="4" name="頁尾版面配置區 3">
            <a:extLst>
              <a:ext uri="{FF2B5EF4-FFF2-40B4-BE49-F238E27FC236}">
                <a16:creationId xmlns:a16="http://schemas.microsoft.com/office/drawing/2014/main" id="{152FBBAC-E659-4C23-953B-3233DCA6705B}"/>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8CDD5F35-B5BA-43BB-ACF6-E73A46114BB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95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235CE18-9E9B-4BC8-A562-2B60FBFD19E1}"/>
              </a:ext>
            </a:extLst>
          </p:cNvPr>
          <p:cNvSpPr>
            <a:spLocks noGrp="1"/>
          </p:cNvSpPr>
          <p:nvPr>
            <p:ph type="dt" sz="half" idx="10"/>
          </p:nvPr>
        </p:nvSpPr>
        <p:spPr/>
        <p:txBody>
          <a:bodyPr/>
          <a:lstStyle/>
          <a:p>
            <a:fld id="{9800DAE9-1488-4BDF-A338-F5099D17ABA6}" type="datetime1">
              <a:rPr lang="en-US" altLang="zh-TW" smtClean="0"/>
              <a:t>3/16/2020</a:t>
            </a:fld>
            <a:endParaRPr lang="en-US" dirty="0"/>
          </a:p>
        </p:txBody>
      </p:sp>
      <p:sp>
        <p:nvSpPr>
          <p:cNvPr id="3" name="頁尾版面配置區 2">
            <a:extLst>
              <a:ext uri="{FF2B5EF4-FFF2-40B4-BE49-F238E27FC236}">
                <a16:creationId xmlns:a16="http://schemas.microsoft.com/office/drawing/2014/main" id="{F3D48F17-3349-4722-B875-45B1679482AD}"/>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AFC3DCB6-0599-4DAA-9F05-544433575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15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251442-6856-4611-ABC4-7E2731F7102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937D83-B9A1-4A36-8256-2A6545F6B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20817D1-3751-4217-BA30-A03B936A2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5D1163B-297F-4A40-86CE-A306F550B59E}"/>
              </a:ext>
            </a:extLst>
          </p:cNvPr>
          <p:cNvSpPr>
            <a:spLocks noGrp="1"/>
          </p:cNvSpPr>
          <p:nvPr>
            <p:ph type="dt" sz="half" idx="10"/>
          </p:nvPr>
        </p:nvSpPr>
        <p:spPr/>
        <p:txBody>
          <a:bodyPr/>
          <a:lstStyle/>
          <a:p>
            <a:fld id="{E6DB0EB6-28A5-4009-9BF3-A43BD44BA3E3}" type="datetime1">
              <a:rPr lang="en-US" altLang="zh-TW" smtClean="0"/>
              <a:t>3/16/2020</a:t>
            </a:fld>
            <a:endParaRPr lang="en-US" dirty="0"/>
          </a:p>
        </p:txBody>
      </p:sp>
      <p:sp>
        <p:nvSpPr>
          <p:cNvPr id="6" name="頁尾版面配置區 5">
            <a:extLst>
              <a:ext uri="{FF2B5EF4-FFF2-40B4-BE49-F238E27FC236}">
                <a16:creationId xmlns:a16="http://schemas.microsoft.com/office/drawing/2014/main" id="{A28D8424-63BC-45EB-B2AF-7B68D6CE60E1}"/>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F2AC8D51-44E8-4133-AA53-D43EC2DFD55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610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9DECA-CCE2-419F-ABC8-69399E4FA1A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64DE09C-E214-44AD-A3EA-0879DD301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4A00CDB-9860-4D77-823F-27E8413AA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17F17D9-FA37-455A-A82A-671105B58B32}"/>
              </a:ext>
            </a:extLst>
          </p:cNvPr>
          <p:cNvSpPr>
            <a:spLocks noGrp="1"/>
          </p:cNvSpPr>
          <p:nvPr>
            <p:ph type="dt" sz="half" idx="10"/>
          </p:nvPr>
        </p:nvSpPr>
        <p:spPr/>
        <p:txBody>
          <a:bodyPr/>
          <a:lstStyle/>
          <a:p>
            <a:fld id="{B10912C5-7582-4AFA-92F9-268B73629F61}" type="datetime1">
              <a:rPr lang="en-US" altLang="zh-TW" smtClean="0"/>
              <a:t>3/16/2020</a:t>
            </a:fld>
            <a:endParaRPr lang="en-US" dirty="0"/>
          </a:p>
        </p:txBody>
      </p:sp>
      <p:sp>
        <p:nvSpPr>
          <p:cNvPr id="6" name="頁尾版面配置區 5">
            <a:extLst>
              <a:ext uri="{FF2B5EF4-FFF2-40B4-BE49-F238E27FC236}">
                <a16:creationId xmlns:a16="http://schemas.microsoft.com/office/drawing/2014/main" id="{76F69321-54DE-4F2A-9BD9-2C51866DE96B}"/>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2A658272-989C-4AFC-A1C6-D0251E65DFD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750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863025F-5684-4E32-8BC8-57571C3C7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CE70A9B-A53A-4C43-85D2-5291FAE60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D59156-272C-4664-9519-8135D0626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3C5BE-BA61-4F45-8BF0-3F085B26CD67}" type="datetime1">
              <a:rPr lang="en-US" altLang="zh-TW" smtClean="0"/>
              <a:t>3/16/2020</a:t>
            </a:fld>
            <a:endParaRPr lang="en-US" dirty="0"/>
          </a:p>
        </p:txBody>
      </p:sp>
      <p:sp>
        <p:nvSpPr>
          <p:cNvPr id="5" name="頁尾版面配置區 4">
            <a:extLst>
              <a:ext uri="{FF2B5EF4-FFF2-40B4-BE49-F238E27FC236}">
                <a16:creationId xmlns:a16="http://schemas.microsoft.com/office/drawing/2014/main" id="{6995454E-669E-40E0-AAAC-0D1724CE8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0A90FCD8-1AA7-4068-853C-CE2A8910A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853683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3.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1.wmf"/><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5.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png"/><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489857" y="1122363"/>
            <a:ext cx="11223172" cy="2387600"/>
          </a:xfrm>
        </p:spPr>
        <p:txBody>
          <a:bodyPr>
            <a:noAutofit/>
          </a:bodyPr>
          <a:lstStyle/>
          <a:p>
            <a:r>
              <a:rPr lang="en-US" altLang="zh-TW" sz="4400" b="1" dirty="0"/>
              <a:t>Content-Exchanged Based Cooperative Caching in 5G Wireless Networks</a:t>
            </a:r>
            <a:endParaRPr lang="zh-TW" altLang="en-US" sz="4400" b="1" dirty="0">
              <a:latin typeface="+mn-lt"/>
            </a:endParaRPr>
          </a:p>
        </p:txBody>
      </p:sp>
      <p:sp>
        <p:nvSpPr>
          <p:cNvPr id="6" name="副標題 5">
            <a:extLst>
              <a:ext uri="{FF2B5EF4-FFF2-40B4-BE49-F238E27FC236}">
                <a16:creationId xmlns:a16="http://schemas.microsoft.com/office/drawing/2014/main" id="{FDDFD53A-A22A-44B1-9CC9-1509A78D55B8}"/>
              </a:ext>
            </a:extLst>
          </p:cNvPr>
          <p:cNvSpPr>
            <a:spLocks noGrp="1"/>
          </p:cNvSpPr>
          <p:nvPr>
            <p:ph type="subTitle" idx="1"/>
          </p:nvPr>
        </p:nvSpPr>
        <p:spPr>
          <a:xfrm>
            <a:off x="1524000" y="3695944"/>
            <a:ext cx="9144000" cy="1389749"/>
          </a:xfrm>
        </p:spPr>
        <p:txBody>
          <a:bodyPr>
            <a:normAutofit/>
          </a:bodyPr>
          <a:lstStyle/>
          <a:p>
            <a:r>
              <a:rPr lang="en-US" altLang="zh-TW" sz="1900" dirty="0"/>
              <a:t>GLOBECOM 2017 - 2017 IEEE Global Communications Conference</a:t>
            </a:r>
          </a:p>
          <a:p>
            <a:r>
              <a:rPr lang="en-US" altLang="zh-TW" sz="1900" dirty="0"/>
              <a:t> </a:t>
            </a:r>
            <a:r>
              <a:rPr lang="en-US" altLang="zh-TW" dirty="0"/>
              <a:t>Shu Fu </a:t>
            </a:r>
            <a:r>
              <a:rPr lang="zh-TW" altLang="en-US" dirty="0"/>
              <a:t> </a:t>
            </a:r>
            <a:r>
              <a:rPr lang="en-US" altLang="zh-TW" dirty="0"/>
              <a:t>; </a:t>
            </a:r>
            <a:r>
              <a:rPr lang="zh-TW" altLang="en-US" dirty="0"/>
              <a:t> </a:t>
            </a:r>
            <a:r>
              <a:rPr lang="en-US" altLang="zh-TW" dirty="0"/>
              <a:t>Peng </a:t>
            </a:r>
            <a:r>
              <a:rPr lang="en-US" altLang="zh-TW" dirty="0" err="1"/>
              <a:t>Duan</a:t>
            </a:r>
            <a:r>
              <a:rPr lang="en-US" altLang="zh-TW" dirty="0"/>
              <a:t> </a:t>
            </a:r>
            <a:r>
              <a:rPr lang="zh-TW" altLang="en-US" dirty="0"/>
              <a:t> </a:t>
            </a:r>
            <a:r>
              <a:rPr lang="en-US" altLang="zh-TW" dirty="0"/>
              <a:t>; </a:t>
            </a:r>
            <a:r>
              <a:rPr lang="zh-TW" altLang="en-US" dirty="0"/>
              <a:t> </a:t>
            </a:r>
            <a:r>
              <a:rPr lang="en-US" altLang="zh-TW" dirty="0" err="1"/>
              <a:t>Yunjian</a:t>
            </a:r>
            <a:r>
              <a:rPr lang="en-US" altLang="zh-TW" dirty="0"/>
              <a:t> Jia </a:t>
            </a:r>
            <a:endParaRPr lang="en-US" altLang="zh-TW" sz="1900" dirty="0"/>
          </a:p>
          <a:p>
            <a:r>
              <a:rPr lang="en-US" altLang="zh-TW" b="1" i="1" dirty="0" err="1"/>
              <a:t>Zheng,Hao</a:t>
            </a:r>
            <a:r>
              <a:rPr lang="en-US" altLang="zh-TW" b="1" i="1" dirty="0"/>
              <a:t>-Zhong</a:t>
            </a:r>
            <a:endParaRPr lang="zh-TW" altLang="en-US" sz="2000" b="1" i="1" dirty="0"/>
          </a:p>
        </p:txBody>
      </p:sp>
      <p:sp>
        <p:nvSpPr>
          <p:cNvPr id="4" name="投影片編號版面配置區 3">
            <a:extLst>
              <a:ext uri="{FF2B5EF4-FFF2-40B4-BE49-F238E27FC236}">
                <a16:creationId xmlns:a16="http://schemas.microsoft.com/office/drawing/2014/main" id="{2AC8B8BD-38FE-47DB-8538-C4016BBD6C1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75075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(2/8)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1817"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566786"/>
          </a:xfrm>
        </p:spPr>
        <p:txBody>
          <a:bodyPr>
            <a:normAutofit/>
          </a:bodyPr>
          <a:lstStyle/>
          <a:p>
            <a:r>
              <a:rPr lang="en-US" altLang="zh-TW" dirty="0"/>
              <a:t>The wireless transmission rate of user </a:t>
            </a:r>
            <a:r>
              <a:rPr lang="en-US" altLang="zh-TW" i="1" dirty="0"/>
              <a:t>j </a:t>
            </a:r>
            <a:r>
              <a:rPr lang="en-US" altLang="zh-TW" dirty="0"/>
              <a:t>is presented as      .</a:t>
            </a:r>
          </a:p>
          <a:p>
            <a:r>
              <a:rPr lang="en-US" altLang="zh-TW" dirty="0"/>
              <a:t>The capacity of each file is assumed as  </a:t>
            </a:r>
            <a:r>
              <a:rPr lang="en-US" altLang="zh-TW" i="1" dirty="0">
                <a:latin typeface="Times New Roman" panose="02020603050405020304" pitchFamily="18" charset="0"/>
                <a:cs typeface="Times New Roman" panose="02020603050405020304" pitchFamily="18" charset="0"/>
              </a:rPr>
              <a:t>L</a:t>
            </a:r>
            <a:r>
              <a:rPr lang="en-US" altLang="zh-TW" i="1" dirty="0"/>
              <a:t> </a:t>
            </a:r>
            <a:r>
              <a:rPr lang="en-US" altLang="zh-TW" sz="2000" dirty="0"/>
              <a:t>bits</a:t>
            </a:r>
            <a:r>
              <a:rPr lang="en-US" altLang="zh-TW" dirty="0"/>
              <a:t>.</a:t>
            </a:r>
          </a:p>
          <a:p>
            <a:r>
              <a:rPr lang="en-US" altLang="zh-TW" dirty="0"/>
              <a:t>The wireless delay is </a:t>
            </a:r>
            <a:r>
              <a:rPr lang="en-US" altLang="zh-TW" i="1" dirty="0">
                <a:latin typeface="Times New Roman" panose="02020603050405020304" pitchFamily="18" charset="0"/>
                <a:cs typeface="Times New Roman" panose="02020603050405020304" pitchFamily="18" charset="0"/>
              </a:rPr>
              <a:t>D</a:t>
            </a:r>
            <a:r>
              <a:rPr lang="en-US" altLang="zh-TW" i="1" dirty="0"/>
              <a:t> </a:t>
            </a:r>
            <a:r>
              <a:rPr lang="en-US" altLang="zh-TW" sz="2000" dirty="0"/>
              <a:t>seconds</a:t>
            </a:r>
            <a:r>
              <a:rPr lang="en-US" altLang="zh-TW" dirty="0"/>
              <a:t>.</a:t>
            </a:r>
          </a:p>
          <a:p>
            <a:r>
              <a:rPr lang="en-US" altLang="zh-TW" dirty="0"/>
              <a:t>According to the Shannon capacity formulation, we have</a:t>
            </a:r>
          </a:p>
          <a:p>
            <a:endParaRPr lang="en-US" altLang="zh-TW" dirty="0"/>
          </a:p>
          <a:p>
            <a:endParaRPr lang="en-US" altLang="zh-TW" dirty="0"/>
          </a:p>
          <a:p>
            <a:endParaRPr lang="en-US" altLang="zh-TW" dirty="0"/>
          </a:p>
          <a:p>
            <a:r>
              <a:rPr lang="en-US" altLang="zh-TW" dirty="0"/>
              <a:t>Assume the proportion between FCC and DWT is (1 − </a:t>
            </a:r>
            <a:r>
              <a:rPr lang="zh-TW" altLang="en-US" dirty="0"/>
              <a:t>𝛼</a:t>
            </a:r>
            <a:r>
              <a:rPr lang="en-US" altLang="zh-TW" dirty="0"/>
              <a:t>) : </a:t>
            </a:r>
            <a:r>
              <a:rPr lang="zh-TW" altLang="en-US" dirty="0"/>
              <a:t>𝛼 </a:t>
            </a:r>
            <a:r>
              <a:rPr lang="en-US" altLang="zh-TW" dirty="0"/>
              <a:t>.</a:t>
            </a:r>
          </a:p>
          <a:p>
            <a:pPr lvl="1"/>
            <a:r>
              <a:rPr lang="en-US" altLang="zh-TW" dirty="0"/>
              <a:t>where </a:t>
            </a:r>
            <a:r>
              <a:rPr lang="zh-TW" altLang="en-US" dirty="0"/>
              <a:t>𝛼 </a:t>
            </a:r>
            <a:r>
              <a:rPr lang="en-US" altLang="zh-TW" dirty="0"/>
              <a:t>∈</a:t>
            </a:r>
            <a:r>
              <a:rPr lang="en-US" altLang="zh-TW" i="1" dirty="0"/>
              <a:t> </a:t>
            </a:r>
            <a:r>
              <a:rPr lang="en-US" altLang="zh-TW" dirty="0"/>
              <a:t>(0</a:t>
            </a:r>
            <a:r>
              <a:rPr lang="en-US" altLang="zh-TW" i="1" dirty="0"/>
              <a:t>, </a:t>
            </a:r>
            <a:r>
              <a:rPr lang="en-US" altLang="zh-TW" dirty="0"/>
              <a:t>1).</a:t>
            </a:r>
          </a:p>
          <a:p>
            <a:pPr marL="0" indent="0">
              <a:buNone/>
            </a:pPr>
            <a:endParaRPr lang="en-US" altLang="zh-TW" dirty="0"/>
          </a:p>
          <a:p>
            <a:endParaRPr lang="en-US" altLang="zh-TW" dirty="0"/>
          </a:p>
        </p:txBody>
      </p:sp>
      <p:pic>
        <p:nvPicPr>
          <p:cNvPr id="8" name="圖片 7">
            <a:extLst>
              <a:ext uri="{FF2B5EF4-FFF2-40B4-BE49-F238E27FC236}">
                <a16:creationId xmlns:a16="http://schemas.microsoft.com/office/drawing/2014/main" id="{491C0185-AEED-40F9-AE60-0DCF5D230080}"/>
              </a:ext>
            </a:extLst>
          </p:cNvPr>
          <p:cNvPicPr>
            <a:picLocks noChangeAspect="1"/>
          </p:cNvPicPr>
          <p:nvPr/>
        </p:nvPicPr>
        <p:blipFill>
          <a:blip r:embed="rId6"/>
          <a:stretch>
            <a:fillRect/>
          </a:stretch>
        </p:blipFill>
        <p:spPr>
          <a:xfrm>
            <a:off x="9043333" y="1825625"/>
            <a:ext cx="432888" cy="437306"/>
          </a:xfrm>
          <a:prstGeom prst="rect">
            <a:avLst/>
          </a:prstGeom>
        </p:spPr>
      </p:pic>
      <p:pic>
        <p:nvPicPr>
          <p:cNvPr id="9" name="圖片 8">
            <a:extLst>
              <a:ext uri="{FF2B5EF4-FFF2-40B4-BE49-F238E27FC236}">
                <a16:creationId xmlns:a16="http://schemas.microsoft.com/office/drawing/2014/main" id="{07DDA5C3-CAA6-482F-AD48-6E4208507441}"/>
              </a:ext>
            </a:extLst>
          </p:cNvPr>
          <p:cNvPicPr>
            <a:picLocks noChangeAspect="1"/>
          </p:cNvPicPr>
          <p:nvPr/>
        </p:nvPicPr>
        <p:blipFill>
          <a:blip r:embed="rId7"/>
          <a:stretch>
            <a:fillRect/>
          </a:stretch>
        </p:blipFill>
        <p:spPr>
          <a:xfrm>
            <a:off x="2298583" y="3858340"/>
            <a:ext cx="6191555" cy="1244308"/>
          </a:xfrm>
          <a:prstGeom prst="rect">
            <a:avLst/>
          </a:prstGeom>
        </p:spPr>
      </p:pic>
      <p:sp>
        <p:nvSpPr>
          <p:cNvPr id="5" name="投影片編號版面配置區 4">
            <a:extLst>
              <a:ext uri="{FF2B5EF4-FFF2-40B4-BE49-F238E27FC236}">
                <a16:creationId xmlns:a16="http://schemas.microsoft.com/office/drawing/2014/main" id="{7D80E188-7D4E-4DEF-A4EB-1DD16AD0E2CE}"/>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346461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(3/8)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2838"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3" name="圖片 2">
            <a:extLst>
              <a:ext uri="{FF2B5EF4-FFF2-40B4-BE49-F238E27FC236}">
                <a16:creationId xmlns:a16="http://schemas.microsoft.com/office/drawing/2014/main" id="{67C0064A-4A39-499A-BE75-8E170E082957}"/>
              </a:ext>
            </a:extLst>
          </p:cNvPr>
          <p:cNvPicPr>
            <a:picLocks noChangeAspect="1"/>
          </p:cNvPicPr>
          <p:nvPr/>
        </p:nvPicPr>
        <p:blipFill>
          <a:blip r:embed="rId6"/>
          <a:stretch>
            <a:fillRect/>
          </a:stretch>
        </p:blipFill>
        <p:spPr>
          <a:xfrm>
            <a:off x="75500" y="2299762"/>
            <a:ext cx="5883479" cy="3198042"/>
          </a:xfrm>
          <a:prstGeom prst="rect">
            <a:avLst/>
          </a:prstGeom>
        </p:spPr>
      </p:pic>
      <p:sp>
        <p:nvSpPr>
          <p:cNvPr id="10" name="內容版面配置區 5">
            <a:extLst>
              <a:ext uri="{FF2B5EF4-FFF2-40B4-BE49-F238E27FC236}">
                <a16:creationId xmlns:a16="http://schemas.microsoft.com/office/drawing/2014/main" id="{0B2671C8-53D6-40BE-86F7-4B59D2E7DB7C}"/>
              </a:ext>
            </a:extLst>
          </p:cNvPr>
          <p:cNvSpPr txBox="1">
            <a:spLocks/>
          </p:cNvSpPr>
          <p:nvPr/>
        </p:nvSpPr>
        <p:spPr>
          <a:xfrm>
            <a:off x="5958978" y="1670022"/>
            <a:ext cx="6037279" cy="4822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500"/>
              </a:spcBef>
            </a:pPr>
            <a:r>
              <a:rPr lang="zh-TW" altLang="en-US" sz="2000" dirty="0"/>
              <a:t> 𝜆 </a:t>
            </a:r>
            <a:r>
              <a:rPr lang="en-US" altLang="zh-TW" sz="2000" dirty="0"/>
              <a:t>is the arriving rate of service.</a:t>
            </a:r>
          </a:p>
          <a:p>
            <a:pPr>
              <a:spcBef>
                <a:spcPts val="1500"/>
              </a:spcBef>
            </a:pPr>
            <a:r>
              <a:rPr lang="en-US" altLang="zh-TW" sz="2000" dirty="0"/>
              <a:t> </a:t>
            </a:r>
            <a:r>
              <a:rPr lang="zh-TW" altLang="en-US" sz="2000" dirty="0"/>
              <a:t>𝜇 </a:t>
            </a:r>
            <a:r>
              <a:rPr lang="en-US" altLang="zh-TW" sz="2000" dirty="0"/>
              <a:t>is the serving rate of each SBS.</a:t>
            </a:r>
          </a:p>
          <a:p>
            <a:pPr>
              <a:spcBef>
                <a:spcPts val="1500"/>
              </a:spcBef>
            </a:pPr>
            <a:r>
              <a:rPr lang="en-US" altLang="zh-TW" sz="2000" dirty="0"/>
              <a:t> </a:t>
            </a:r>
            <a:r>
              <a:rPr lang="zh-TW" altLang="en-US" sz="2000" dirty="0"/>
              <a:t>𝜌 </a:t>
            </a:r>
            <a:r>
              <a:rPr lang="en-US" altLang="zh-TW" sz="2000" dirty="0"/>
              <a:t>is service intensity.</a:t>
            </a:r>
          </a:p>
          <a:p>
            <a:pPr>
              <a:spcBef>
                <a:spcPts val="1500"/>
              </a:spcBef>
            </a:pPr>
            <a:r>
              <a:rPr lang="en-US" altLang="zh-TW" sz="2000" dirty="0"/>
              <a:t>Q is the length of waiting queue in DTW.</a:t>
            </a:r>
          </a:p>
          <a:p>
            <a:pPr>
              <a:spcBef>
                <a:spcPts val="1500"/>
              </a:spcBef>
            </a:pPr>
            <a:r>
              <a:rPr lang="en-US" altLang="zh-TW" sz="2000" dirty="0"/>
              <a:t>C is the capability of local FCC.</a:t>
            </a:r>
          </a:p>
          <a:p>
            <a:pPr>
              <a:spcBef>
                <a:spcPts val="1500"/>
              </a:spcBef>
            </a:pPr>
            <a:r>
              <a:rPr lang="en-US" altLang="zh-TW" sz="2000" dirty="0"/>
              <a:t>According to the M/M/1 queuing theory , we can have the delay in the queuing system d</a:t>
            </a:r>
          </a:p>
        </p:txBody>
      </p:sp>
      <p:pic>
        <p:nvPicPr>
          <p:cNvPr id="12" name="圖片 11">
            <a:extLst>
              <a:ext uri="{FF2B5EF4-FFF2-40B4-BE49-F238E27FC236}">
                <a16:creationId xmlns:a16="http://schemas.microsoft.com/office/drawing/2014/main" id="{F48300F7-69B8-42F1-A4C5-CD5BC6F39716}"/>
              </a:ext>
            </a:extLst>
          </p:cNvPr>
          <p:cNvPicPr>
            <a:picLocks noChangeAspect="1"/>
          </p:cNvPicPr>
          <p:nvPr/>
        </p:nvPicPr>
        <p:blipFill>
          <a:blip r:embed="rId7"/>
          <a:stretch>
            <a:fillRect/>
          </a:stretch>
        </p:blipFill>
        <p:spPr>
          <a:xfrm>
            <a:off x="7524924" y="4678245"/>
            <a:ext cx="1554059" cy="841782"/>
          </a:xfrm>
          <a:prstGeom prst="rect">
            <a:avLst/>
          </a:prstGeom>
        </p:spPr>
      </p:pic>
      <p:sp>
        <p:nvSpPr>
          <p:cNvPr id="6" name="投影片編號版面配置區 5">
            <a:extLst>
              <a:ext uri="{FF2B5EF4-FFF2-40B4-BE49-F238E27FC236}">
                <a16:creationId xmlns:a16="http://schemas.microsoft.com/office/drawing/2014/main" id="{C23AF665-2391-47CB-86B1-153CBFECFC21}"/>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390783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(4/8)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3862"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The service intensity is the ratio of the arriving rate to the serving rate, then we can easily get the service intensity </a:t>
            </a:r>
            <a:r>
              <a:rPr lang="zh-TW" altLang="en-US" dirty="0"/>
              <a:t>𝜌</a:t>
            </a:r>
            <a:endParaRPr lang="en-US" altLang="zh-TW" dirty="0"/>
          </a:p>
          <a:p>
            <a:endParaRPr lang="en-US" altLang="zh-TW" dirty="0"/>
          </a:p>
          <a:p>
            <a:endParaRPr lang="en-US" altLang="zh-TW" dirty="0"/>
          </a:p>
          <a:p>
            <a:r>
              <a:rPr lang="en-US" altLang="zh-TW" dirty="0"/>
              <a:t>We can further get the length of waiting queue Q , it expresses how many contents are stored temporarily in the DWT.</a:t>
            </a:r>
          </a:p>
        </p:txBody>
      </p:sp>
      <p:pic>
        <p:nvPicPr>
          <p:cNvPr id="3" name="圖片 2">
            <a:extLst>
              <a:ext uri="{FF2B5EF4-FFF2-40B4-BE49-F238E27FC236}">
                <a16:creationId xmlns:a16="http://schemas.microsoft.com/office/drawing/2014/main" id="{0E1CC07C-B996-4984-B4E0-019342B91DC3}"/>
              </a:ext>
            </a:extLst>
          </p:cNvPr>
          <p:cNvPicPr>
            <a:picLocks noChangeAspect="1"/>
          </p:cNvPicPr>
          <p:nvPr/>
        </p:nvPicPr>
        <p:blipFill>
          <a:blip r:embed="rId6"/>
          <a:stretch>
            <a:fillRect/>
          </a:stretch>
        </p:blipFill>
        <p:spPr>
          <a:xfrm>
            <a:off x="5455444" y="2615267"/>
            <a:ext cx="1281112" cy="1138237"/>
          </a:xfrm>
          <a:prstGeom prst="rect">
            <a:avLst/>
          </a:prstGeom>
        </p:spPr>
      </p:pic>
      <p:pic>
        <p:nvPicPr>
          <p:cNvPr id="5" name="圖片 4">
            <a:extLst>
              <a:ext uri="{FF2B5EF4-FFF2-40B4-BE49-F238E27FC236}">
                <a16:creationId xmlns:a16="http://schemas.microsoft.com/office/drawing/2014/main" id="{A218ED8E-D058-4998-B5C1-3FCDB1622B5E}"/>
              </a:ext>
            </a:extLst>
          </p:cNvPr>
          <p:cNvPicPr>
            <a:picLocks noChangeAspect="1"/>
          </p:cNvPicPr>
          <p:nvPr/>
        </p:nvPicPr>
        <p:blipFill>
          <a:blip r:embed="rId7"/>
          <a:stretch>
            <a:fillRect/>
          </a:stretch>
        </p:blipFill>
        <p:spPr>
          <a:xfrm>
            <a:off x="5455444" y="4948818"/>
            <a:ext cx="1551701" cy="805548"/>
          </a:xfrm>
          <a:prstGeom prst="rect">
            <a:avLst/>
          </a:prstGeom>
        </p:spPr>
      </p:pic>
      <p:sp>
        <p:nvSpPr>
          <p:cNvPr id="8" name="投影片編號版面配置區 7">
            <a:extLst>
              <a:ext uri="{FF2B5EF4-FFF2-40B4-BE49-F238E27FC236}">
                <a16:creationId xmlns:a16="http://schemas.microsoft.com/office/drawing/2014/main" id="{C2926DF5-B442-4A4B-AA0B-DFB7D19613EA}"/>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59678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(5/8)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4886"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08847"/>
            <a:ext cx="10515600" cy="4351338"/>
          </a:xfrm>
        </p:spPr>
        <p:txBody>
          <a:bodyPr>
            <a:normAutofit/>
          </a:bodyPr>
          <a:lstStyle/>
          <a:p>
            <a:r>
              <a:rPr lang="en-US" altLang="zh-TW" dirty="0"/>
              <a:t>In order to achieve no packet loss, that is </a:t>
            </a:r>
            <a:r>
              <a:rPr lang="en-US" altLang="zh-TW"/>
              <a:t>to say , </a:t>
            </a:r>
            <a:r>
              <a:rPr lang="en-US" altLang="zh-TW" dirty="0"/>
              <a:t>the content stored temporarily in the DWT should not exceed the capability of the DWT, so Q should meet</a:t>
            </a:r>
          </a:p>
          <a:p>
            <a:endParaRPr lang="en-US" altLang="zh-TW" dirty="0"/>
          </a:p>
          <a:p>
            <a:r>
              <a:rPr lang="en-US" altLang="zh-TW" dirty="0"/>
              <a:t>Then, we can further derive</a:t>
            </a:r>
          </a:p>
          <a:p>
            <a:endParaRPr lang="en-US" altLang="zh-TW" dirty="0"/>
          </a:p>
          <a:p>
            <a:endParaRPr lang="en-US" altLang="zh-TW" dirty="0"/>
          </a:p>
          <a:p>
            <a:r>
              <a:rPr lang="en-US" altLang="zh-TW" dirty="0"/>
              <a:t>The delay of wireless </a:t>
            </a:r>
            <a:r>
              <a:rPr lang="en-US" altLang="zh-TW" i="1" dirty="0"/>
              <a:t>D </a:t>
            </a:r>
            <a:r>
              <a:rPr lang="en-US" altLang="zh-TW" dirty="0"/>
              <a:t>is not exceeding the delay in the queuing system </a:t>
            </a:r>
            <a:r>
              <a:rPr lang="en-US" altLang="zh-TW" i="1" dirty="0"/>
              <a:t>d</a:t>
            </a:r>
          </a:p>
        </p:txBody>
      </p:sp>
      <p:pic>
        <p:nvPicPr>
          <p:cNvPr id="3" name="圖片 2">
            <a:extLst>
              <a:ext uri="{FF2B5EF4-FFF2-40B4-BE49-F238E27FC236}">
                <a16:creationId xmlns:a16="http://schemas.microsoft.com/office/drawing/2014/main" id="{2F30D070-5895-4783-AAEB-CD7223CCFCFA}"/>
              </a:ext>
            </a:extLst>
          </p:cNvPr>
          <p:cNvPicPr>
            <a:picLocks noChangeAspect="1"/>
          </p:cNvPicPr>
          <p:nvPr/>
        </p:nvPicPr>
        <p:blipFill>
          <a:blip r:embed="rId6"/>
          <a:stretch>
            <a:fillRect/>
          </a:stretch>
        </p:blipFill>
        <p:spPr>
          <a:xfrm>
            <a:off x="4662107" y="2853444"/>
            <a:ext cx="2018399" cy="520078"/>
          </a:xfrm>
          <a:prstGeom prst="rect">
            <a:avLst/>
          </a:prstGeom>
        </p:spPr>
      </p:pic>
      <p:pic>
        <p:nvPicPr>
          <p:cNvPr id="5" name="圖片 4">
            <a:extLst>
              <a:ext uri="{FF2B5EF4-FFF2-40B4-BE49-F238E27FC236}">
                <a16:creationId xmlns:a16="http://schemas.microsoft.com/office/drawing/2014/main" id="{6B7AA3E9-6871-4285-96C2-B184098D84FC}"/>
              </a:ext>
            </a:extLst>
          </p:cNvPr>
          <p:cNvPicPr>
            <a:picLocks noChangeAspect="1"/>
          </p:cNvPicPr>
          <p:nvPr/>
        </p:nvPicPr>
        <p:blipFill>
          <a:blip r:embed="rId7"/>
          <a:stretch>
            <a:fillRect/>
          </a:stretch>
        </p:blipFill>
        <p:spPr>
          <a:xfrm>
            <a:off x="4662105" y="4031507"/>
            <a:ext cx="1909343" cy="914655"/>
          </a:xfrm>
          <a:prstGeom prst="rect">
            <a:avLst/>
          </a:prstGeom>
        </p:spPr>
      </p:pic>
      <p:pic>
        <p:nvPicPr>
          <p:cNvPr id="7" name="圖片 6">
            <a:extLst>
              <a:ext uri="{FF2B5EF4-FFF2-40B4-BE49-F238E27FC236}">
                <a16:creationId xmlns:a16="http://schemas.microsoft.com/office/drawing/2014/main" id="{917CB8C5-EF10-4927-B8D9-558D7D518CC0}"/>
              </a:ext>
            </a:extLst>
          </p:cNvPr>
          <p:cNvPicPr>
            <a:picLocks noChangeAspect="1"/>
          </p:cNvPicPr>
          <p:nvPr/>
        </p:nvPicPr>
        <p:blipFill>
          <a:blip r:embed="rId8"/>
          <a:stretch>
            <a:fillRect/>
          </a:stretch>
        </p:blipFill>
        <p:spPr>
          <a:xfrm>
            <a:off x="4662107" y="5596182"/>
            <a:ext cx="2018399" cy="888728"/>
          </a:xfrm>
          <a:prstGeom prst="rect">
            <a:avLst/>
          </a:prstGeom>
        </p:spPr>
      </p:pic>
      <p:sp>
        <p:nvSpPr>
          <p:cNvPr id="9" name="投影片編號版面配置區 8">
            <a:extLst>
              <a:ext uri="{FF2B5EF4-FFF2-40B4-BE49-F238E27FC236}">
                <a16:creationId xmlns:a16="http://schemas.microsoft.com/office/drawing/2014/main" id="{21E77E45-0D2A-4DFF-9171-4F5846450DC0}"/>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267908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(6/8)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5890"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The wireless energy consumption can be obtained by</a:t>
            </a:r>
            <a:r>
              <a:rPr lang="zh-TW" altLang="en-US" dirty="0"/>
              <a:t> </a:t>
            </a:r>
            <a:endParaRPr lang="en-US" altLang="zh-TW" dirty="0"/>
          </a:p>
          <a:p>
            <a:endParaRPr lang="en-US" altLang="zh-TW" dirty="0"/>
          </a:p>
          <a:p>
            <a:pPr marL="0" indent="0">
              <a:buNone/>
            </a:pPr>
            <a:r>
              <a:rPr lang="zh-TW" altLang="en-US" sz="2000" dirty="0"/>
              <a:t>       </a:t>
            </a:r>
            <a:r>
              <a:rPr lang="en-US" altLang="zh-TW" sz="2000" dirty="0"/>
              <a:t>(where</a:t>
            </a:r>
            <a:r>
              <a:rPr lang="zh-TW" altLang="en-US" sz="2000" dirty="0"/>
              <a:t> </a:t>
            </a:r>
            <a:r>
              <a:rPr lang="en-US" altLang="zh-TW" sz="2000" dirty="0"/>
              <a:t> </a:t>
            </a:r>
            <a:r>
              <a:rPr lang="zh-TW" altLang="en-US" sz="2000" i="1" dirty="0"/>
              <a:t>      </a:t>
            </a:r>
            <a:r>
              <a:rPr lang="en-US" altLang="zh-TW" sz="2000" dirty="0"/>
              <a:t>is the average power for transmitting one</a:t>
            </a:r>
            <a:r>
              <a:rPr lang="zh-TW" altLang="en-US" sz="2000" dirty="0"/>
              <a:t> </a:t>
            </a:r>
            <a:r>
              <a:rPr lang="en-US" altLang="zh-TW" sz="2000" dirty="0"/>
              <a:t>file to user covered by the SBS</a:t>
            </a:r>
            <a:r>
              <a:rPr lang="zh-TW" altLang="en-US" sz="2000" dirty="0"/>
              <a:t> </a:t>
            </a:r>
            <a:r>
              <a:rPr lang="en-US" altLang="zh-TW" sz="2000" dirty="0"/>
              <a:t>)</a:t>
            </a:r>
          </a:p>
          <a:p>
            <a:pPr marL="0" indent="0">
              <a:buNone/>
            </a:pPr>
            <a:endParaRPr lang="en-US" altLang="zh-TW" sz="2000" dirty="0"/>
          </a:p>
          <a:p>
            <a:r>
              <a:rPr lang="en-US" altLang="zh-TW" dirty="0"/>
              <a:t>We assume there are </a:t>
            </a:r>
            <a:r>
              <a:rPr lang="en-US" altLang="zh-TW" i="1" dirty="0">
                <a:latin typeface="Times New Roman" panose="02020603050405020304" pitchFamily="18" charset="0"/>
                <a:cs typeface="Times New Roman" panose="02020603050405020304" pitchFamily="18" charset="0"/>
              </a:rPr>
              <a:t>U</a:t>
            </a:r>
            <a:r>
              <a:rPr lang="en-US" altLang="zh-TW" dirty="0"/>
              <a:t> users</a:t>
            </a:r>
            <a:r>
              <a:rPr lang="zh-TW" altLang="en-US" dirty="0"/>
              <a:t> </a:t>
            </a:r>
            <a:r>
              <a:rPr lang="en-US" altLang="zh-TW" dirty="0"/>
              <a:t>in the system, and the probability of user </a:t>
            </a:r>
            <a:r>
              <a:rPr lang="en-US" altLang="zh-TW" i="1" dirty="0">
                <a:latin typeface="Times New Roman" panose="02020603050405020304" pitchFamily="18" charset="0"/>
                <a:cs typeface="Times New Roman" panose="02020603050405020304" pitchFamily="18" charset="0"/>
              </a:rPr>
              <a:t>j</a:t>
            </a:r>
            <a:r>
              <a:rPr lang="en-US" altLang="zh-TW" dirty="0"/>
              <a:t> receiving one file</a:t>
            </a:r>
            <a:r>
              <a:rPr lang="zh-TW" altLang="en-US" dirty="0"/>
              <a:t> </a:t>
            </a:r>
            <a:r>
              <a:rPr lang="en-US" altLang="zh-TW" dirty="0"/>
              <a:t>is </a:t>
            </a:r>
            <a:r>
              <a:rPr lang="zh-TW" altLang="en-US" dirty="0"/>
              <a:t>      </a:t>
            </a:r>
            <a:r>
              <a:rPr lang="en-US" altLang="zh-TW" dirty="0"/>
              <a:t>, then</a:t>
            </a:r>
          </a:p>
        </p:txBody>
      </p:sp>
      <p:pic>
        <p:nvPicPr>
          <p:cNvPr id="5" name="圖片 4">
            <a:extLst>
              <a:ext uri="{FF2B5EF4-FFF2-40B4-BE49-F238E27FC236}">
                <a16:creationId xmlns:a16="http://schemas.microsoft.com/office/drawing/2014/main" id="{85BF719D-B599-4B11-9D57-068BC7ACEE51}"/>
              </a:ext>
            </a:extLst>
          </p:cNvPr>
          <p:cNvPicPr>
            <a:picLocks noChangeAspect="1"/>
          </p:cNvPicPr>
          <p:nvPr/>
        </p:nvPicPr>
        <p:blipFill>
          <a:blip r:embed="rId6"/>
          <a:stretch>
            <a:fillRect/>
          </a:stretch>
        </p:blipFill>
        <p:spPr>
          <a:xfrm>
            <a:off x="4770539" y="2362520"/>
            <a:ext cx="2019300" cy="490538"/>
          </a:xfrm>
          <a:prstGeom prst="rect">
            <a:avLst/>
          </a:prstGeom>
        </p:spPr>
      </p:pic>
      <p:pic>
        <p:nvPicPr>
          <p:cNvPr id="7" name="圖片 6">
            <a:extLst>
              <a:ext uri="{FF2B5EF4-FFF2-40B4-BE49-F238E27FC236}">
                <a16:creationId xmlns:a16="http://schemas.microsoft.com/office/drawing/2014/main" id="{584E36B9-7E07-468B-BA21-BC54CE8E3F8E}"/>
              </a:ext>
            </a:extLst>
          </p:cNvPr>
          <p:cNvPicPr>
            <a:picLocks noChangeAspect="1"/>
          </p:cNvPicPr>
          <p:nvPr/>
        </p:nvPicPr>
        <p:blipFill>
          <a:blip r:embed="rId7"/>
          <a:stretch>
            <a:fillRect/>
          </a:stretch>
        </p:blipFill>
        <p:spPr>
          <a:xfrm>
            <a:off x="2151415" y="2819400"/>
            <a:ext cx="257580" cy="402468"/>
          </a:xfrm>
          <a:prstGeom prst="rect">
            <a:avLst/>
          </a:prstGeom>
        </p:spPr>
      </p:pic>
      <p:pic>
        <p:nvPicPr>
          <p:cNvPr id="8" name="圖片 7">
            <a:extLst>
              <a:ext uri="{FF2B5EF4-FFF2-40B4-BE49-F238E27FC236}">
                <a16:creationId xmlns:a16="http://schemas.microsoft.com/office/drawing/2014/main" id="{1FBEC214-E0AD-4483-AC4F-1612F2E3D3E7}"/>
              </a:ext>
            </a:extLst>
          </p:cNvPr>
          <p:cNvPicPr>
            <a:picLocks noChangeAspect="1"/>
          </p:cNvPicPr>
          <p:nvPr/>
        </p:nvPicPr>
        <p:blipFill>
          <a:blip r:embed="rId8"/>
          <a:stretch>
            <a:fillRect/>
          </a:stretch>
        </p:blipFill>
        <p:spPr>
          <a:xfrm>
            <a:off x="4933234" y="4131423"/>
            <a:ext cx="351323" cy="383587"/>
          </a:xfrm>
          <a:prstGeom prst="rect">
            <a:avLst/>
          </a:prstGeom>
        </p:spPr>
      </p:pic>
      <p:pic>
        <p:nvPicPr>
          <p:cNvPr id="9" name="圖片 8">
            <a:extLst>
              <a:ext uri="{FF2B5EF4-FFF2-40B4-BE49-F238E27FC236}">
                <a16:creationId xmlns:a16="http://schemas.microsoft.com/office/drawing/2014/main" id="{BACAFCF1-6989-47CC-93FC-21E7E67F1449}"/>
              </a:ext>
            </a:extLst>
          </p:cNvPr>
          <p:cNvPicPr>
            <a:picLocks noChangeAspect="1"/>
          </p:cNvPicPr>
          <p:nvPr/>
        </p:nvPicPr>
        <p:blipFill>
          <a:blip r:embed="rId9"/>
          <a:stretch>
            <a:fillRect/>
          </a:stretch>
        </p:blipFill>
        <p:spPr>
          <a:xfrm>
            <a:off x="3714990" y="4772458"/>
            <a:ext cx="4762019" cy="1147056"/>
          </a:xfrm>
          <a:prstGeom prst="rect">
            <a:avLst/>
          </a:prstGeom>
        </p:spPr>
      </p:pic>
      <p:sp>
        <p:nvSpPr>
          <p:cNvPr id="10" name="投影片編號版面配置區 9">
            <a:extLst>
              <a:ext uri="{FF2B5EF4-FFF2-40B4-BE49-F238E27FC236}">
                <a16:creationId xmlns:a16="http://schemas.microsoft.com/office/drawing/2014/main" id="{E3EBF210-829E-40C5-8538-5C150CC3A1DA}"/>
              </a:ext>
            </a:extLst>
          </p:cNvPr>
          <p:cNvSpPr>
            <a:spLocks noGrp="1"/>
          </p:cNvSpPr>
          <p:nvPr>
            <p:ph type="sldNum" sz="quarter" idx="12"/>
          </p:nvPr>
        </p:nvSpPr>
        <p:spPr/>
        <p:txBody>
          <a:bodyPr/>
          <a:lstStyle/>
          <a:p>
            <a:fld id="{6D22F896-40B5-4ADD-8801-0D06FADFA095}" type="slidenum">
              <a:rPr lang="en-US" smtClean="0"/>
              <a:pPr/>
              <a:t>14</a:t>
            </a:fld>
            <a:endParaRPr lang="en-US" dirty="0"/>
          </a:p>
        </p:txBody>
      </p:sp>
      <p:grpSp>
        <p:nvGrpSpPr>
          <p:cNvPr id="14" name="群組 13">
            <a:extLst>
              <a:ext uri="{FF2B5EF4-FFF2-40B4-BE49-F238E27FC236}">
                <a16:creationId xmlns:a16="http://schemas.microsoft.com/office/drawing/2014/main" id="{55975973-8520-4BC5-B2D6-C76746670C42}"/>
              </a:ext>
            </a:extLst>
          </p:cNvPr>
          <p:cNvGrpSpPr/>
          <p:nvPr/>
        </p:nvGrpSpPr>
        <p:grpSpPr>
          <a:xfrm>
            <a:off x="7891113" y="4109601"/>
            <a:ext cx="3843687" cy="772460"/>
            <a:chOff x="7931402" y="660723"/>
            <a:chExt cx="3843687" cy="772460"/>
          </a:xfrm>
        </p:grpSpPr>
        <p:pic>
          <p:nvPicPr>
            <p:cNvPr id="11" name="圖片 10">
              <a:extLst>
                <a:ext uri="{FF2B5EF4-FFF2-40B4-BE49-F238E27FC236}">
                  <a16:creationId xmlns:a16="http://schemas.microsoft.com/office/drawing/2014/main" id="{B063C640-506D-417E-AB23-B44044FF9DEF}"/>
                </a:ext>
              </a:extLst>
            </p:cNvPr>
            <p:cNvPicPr>
              <a:picLocks noChangeAspect="1"/>
            </p:cNvPicPr>
            <p:nvPr/>
          </p:nvPicPr>
          <p:blipFill>
            <a:blip r:embed="rId10"/>
            <a:stretch>
              <a:fillRect/>
            </a:stretch>
          </p:blipFill>
          <p:spPr>
            <a:xfrm>
              <a:off x="7931402" y="660723"/>
              <a:ext cx="3843687" cy="772460"/>
            </a:xfrm>
            <a:prstGeom prst="rect">
              <a:avLst/>
            </a:prstGeom>
          </p:spPr>
        </p:pic>
        <p:sp>
          <p:nvSpPr>
            <p:cNvPr id="3" name="矩形 2">
              <a:extLst>
                <a:ext uri="{FF2B5EF4-FFF2-40B4-BE49-F238E27FC236}">
                  <a16:creationId xmlns:a16="http://schemas.microsoft.com/office/drawing/2014/main" id="{00FCCACB-7395-4B0B-A600-D57C4B930599}"/>
                </a:ext>
              </a:extLst>
            </p:cNvPr>
            <p:cNvSpPr/>
            <p:nvPr/>
          </p:nvSpPr>
          <p:spPr>
            <a:xfrm>
              <a:off x="8477009" y="660723"/>
              <a:ext cx="3298080" cy="77246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972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(7/8)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6912"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Assume the cost of unite energy consumption is        . When</a:t>
            </a:r>
            <a:r>
              <a:rPr lang="zh-TW" altLang="en-US" dirty="0"/>
              <a:t> </a:t>
            </a:r>
            <a:r>
              <a:rPr lang="en-US" altLang="zh-TW" dirty="0"/>
              <a:t>the data is stored at the local FCC cache, the cost is</a:t>
            </a:r>
          </a:p>
          <a:p>
            <a:endParaRPr lang="en-US" altLang="zh-TW" dirty="0"/>
          </a:p>
          <a:p>
            <a:endParaRPr lang="en-US" altLang="zh-TW" dirty="0"/>
          </a:p>
          <a:p>
            <a:r>
              <a:rPr lang="en-US" altLang="zh-TW" dirty="0"/>
              <a:t>We assume that the cost of scheduling one</a:t>
            </a:r>
            <a:r>
              <a:rPr lang="zh-TW" altLang="en-US" dirty="0"/>
              <a:t> </a:t>
            </a:r>
            <a:r>
              <a:rPr lang="en-US" altLang="zh-TW" dirty="0"/>
              <a:t>file is        , the number of files is  </a:t>
            </a:r>
            <a:r>
              <a:rPr lang="en-US" altLang="zh-TW" i="1" dirty="0">
                <a:latin typeface="Times New Roman" panose="02020603050405020304" pitchFamily="18" charset="0"/>
                <a:cs typeface="Times New Roman" panose="02020603050405020304" pitchFamily="18" charset="0"/>
              </a:rPr>
              <a:t>F</a:t>
            </a:r>
            <a:r>
              <a:rPr lang="en-US" altLang="zh-TW" dirty="0"/>
              <a:t> , then the probability for</a:t>
            </a:r>
            <a:r>
              <a:rPr lang="zh-TW" altLang="en-US" dirty="0"/>
              <a:t> </a:t>
            </a:r>
            <a:r>
              <a:rPr lang="en-US" altLang="zh-TW" dirty="0"/>
              <a:t>scheduling an arbitrary file from other SBSs is</a:t>
            </a:r>
          </a:p>
        </p:txBody>
      </p:sp>
      <p:pic>
        <p:nvPicPr>
          <p:cNvPr id="3" name="圖片 2">
            <a:extLst>
              <a:ext uri="{FF2B5EF4-FFF2-40B4-BE49-F238E27FC236}">
                <a16:creationId xmlns:a16="http://schemas.microsoft.com/office/drawing/2014/main" id="{BD9E27B3-9644-4322-9653-2BA7443A5591}"/>
              </a:ext>
            </a:extLst>
          </p:cNvPr>
          <p:cNvPicPr>
            <a:picLocks noChangeAspect="1"/>
          </p:cNvPicPr>
          <p:nvPr/>
        </p:nvPicPr>
        <p:blipFill>
          <a:blip r:embed="rId6"/>
          <a:stretch>
            <a:fillRect/>
          </a:stretch>
        </p:blipFill>
        <p:spPr>
          <a:xfrm>
            <a:off x="8170876" y="1887523"/>
            <a:ext cx="531851" cy="339616"/>
          </a:xfrm>
          <a:prstGeom prst="rect">
            <a:avLst/>
          </a:prstGeom>
        </p:spPr>
      </p:pic>
      <p:pic>
        <p:nvPicPr>
          <p:cNvPr id="5" name="圖片 4">
            <a:extLst>
              <a:ext uri="{FF2B5EF4-FFF2-40B4-BE49-F238E27FC236}">
                <a16:creationId xmlns:a16="http://schemas.microsoft.com/office/drawing/2014/main" id="{342B2B5D-1622-4BBA-A49D-28D011F429A1}"/>
              </a:ext>
            </a:extLst>
          </p:cNvPr>
          <p:cNvPicPr>
            <a:picLocks noChangeAspect="1"/>
          </p:cNvPicPr>
          <p:nvPr/>
        </p:nvPicPr>
        <p:blipFill>
          <a:blip r:embed="rId7"/>
          <a:stretch>
            <a:fillRect/>
          </a:stretch>
        </p:blipFill>
        <p:spPr>
          <a:xfrm>
            <a:off x="3695700" y="2811658"/>
            <a:ext cx="4282230" cy="663700"/>
          </a:xfrm>
          <a:prstGeom prst="rect">
            <a:avLst/>
          </a:prstGeom>
        </p:spPr>
      </p:pic>
      <p:pic>
        <p:nvPicPr>
          <p:cNvPr id="7" name="圖片 6">
            <a:extLst>
              <a:ext uri="{FF2B5EF4-FFF2-40B4-BE49-F238E27FC236}">
                <a16:creationId xmlns:a16="http://schemas.microsoft.com/office/drawing/2014/main" id="{780859C8-3597-40F5-864D-DDDE9BEB2593}"/>
              </a:ext>
            </a:extLst>
          </p:cNvPr>
          <p:cNvPicPr>
            <a:picLocks noChangeAspect="1"/>
          </p:cNvPicPr>
          <p:nvPr/>
        </p:nvPicPr>
        <p:blipFill>
          <a:blip r:embed="rId8"/>
          <a:stretch>
            <a:fillRect/>
          </a:stretch>
        </p:blipFill>
        <p:spPr>
          <a:xfrm>
            <a:off x="8249725" y="3772185"/>
            <a:ext cx="595617" cy="383386"/>
          </a:xfrm>
          <a:prstGeom prst="rect">
            <a:avLst/>
          </a:prstGeom>
        </p:spPr>
      </p:pic>
      <p:pic>
        <p:nvPicPr>
          <p:cNvPr id="8" name="圖片 7">
            <a:extLst>
              <a:ext uri="{FF2B5EF4-FFF2-40B4-BE49-F238E27FC236}">
                <a16:creationId xmlns:a16="http://schemas.microsoft.com/office/drawing/2014/main" id="{D5798EE2-D804-4B23-A18F-BDD249C7F60D}"/>
              </a:ext>
            </a:extLst>
          </p:cNvPr>
          <p:cNvPicPr>
            <a:picLocks noChangeAspect="1"/>
          </p:cNvPicPr>
          <p:nvPr/>
        </p:nvPicPr>
        <p:blipFill>
          <a:blip r:embed="rId9"/>
          <a:stretch>
            <a:fillRect/>
          </a:stretch>
        </p:blipFill>
        <p:spPr>
          <a:xfrm>
            <a:off x="3695700" y="4923549"/>
            <a:ext cx="5007027" cy="1137217"/>
          </a:xfrm>
          <a:prstGeom prst="rect">
            <a:avLst/>
          </a:prstGeom>
        </p:spPr>
      </p:pic>
      <p:sp>
        <p:nvSpPr>
          <p:cNvPr id="10" name="投影片編號版面配置區 9">
            <a:extLst>
              <a:ext uri="{FF2B5EF4-FFF2-40B4-BE49-F238E27FC236}">
                <a16:creationId xmlns:a16="http://schemas.microsoft.com/office/drawing/2014/main" id="{EF7274A4-59CB-4492-B63D-FA72748A6C8B}"/>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138395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Formulation   (8/8)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7936"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Therefore, when the data is not stored at the local FCC cache, the cost is</a:t>
            </a:r>
          </a:p>
          <a:p>
            <a:endParaRPr lang="en-US" altLang="zh-TW" dirty="0"/>
          </a:p>
          <a:p>
            <a:endParaRPr lang="en-US" altLang="zh-TW" dirty="0"/>
          </a:p>
          <a:p>
            <a:r>
              <a:rPr lang="en-US" altLang="zh-TW" dirty="0"/>
              <a:t>In the system, the average cost for transmitting one file is</a:t>
            </a:r>
          </a:p>
        </p:txBody>
      </p:sp>
      <p:pic>
        <p:nvPicPr>
          <p:cNvPr id="3" name="圖片 2">
            <a:extLst>
              <a:ext uri="{FF2B5EF4-FFF2-40B4-BE49-F238E27FC236}">
                <a16:creationId xmlns:a16="http://schemas.microsoft.com/office/drawing/2014/main" id="{4DE616A4-9EAF-453E-AA48-2D049B290E31}"/>
              </a:ext>
            </a:extLst>
          </p:cNvPr>
          <p:cNvPicPr>
            <a:picLocks noChangeAspect="1"/>
          </p:cNvPicPr>
          <p:nvPr/>
        </p:nvPicPr>
        <p:blipFill>
          <a:blip r:embed="rId6"/>
          <a:stretch>
            <a:fillRect/>
          </a:stretch>
        </p:blipFill>
        <p:spPr>
          <a:xfrm>
            <a:off x="3157538" y="2696599"/>
            <a:ext cx="4501611" cy="561790"/>
          </a:xfrm>
          <a:prstGeom prst="rect">
            <a:avLst/>
          </a:prstGeom>
        </p:spPr>
      </p:pic>
      <p:pic>
        <p:nvPicPr>
          <p:cNvPr id="5" name="圖片 4">
            <a:extLst>
              <a:ext uri="{FF2B5EF4-FFF2-40B4-BE49-F238E27FC236}">
                <a16:creationId xmlns:a16="http://schemas.microsoft.com/office/drawing/2014/main" id="{D3553EAC-935E-46BD-BAF5-27842511F525}"/>
              </a:ext>
            </a:extLst>
          </p:cNvPr>
          <p:cNvPicPr>
            <a:picLocks noChangeAspect="1"/>
          </p:cNvPicPr>
          <p:nvPr/>
        </p:nvPicPr>
        <p:blipFill>
          <a:blip r:embed="rId7"/>
          <a:stretch>
            <a:fillRect/>
          </a:stretch>
        </p:blipFill>
        <p:spPr>
          <a:xfrm>
            <a:off x="3157538" y="4629260"/>
            <a:ext cx="6699315" cy="924252"/>
          </a:xfrm>
          <a:prstGeom prst="rect">
            <a:avLst/>
          </a:prstGeom>
        </p:spPr>
      </p:pic>
      <p:sp>
        <p:nvSpPr>
          <p:cNvPr id="8" name="投影片編號版面配置區 7">
            <a:extLst>
              <a:ext uri="{FF2B5EF4-FFF2-40B4-BE49-F238E27FC236}">
                <a16:creationId xmlns:a16="http://schemas.microsoft.com/office/drawing/2014/main" id="{65DA39A3-5D9E-4BDE-810A-3C3C0B9497AC}"/>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val="172449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a:extLst>
              <a:ext uri="{FF2B5EF4-FFF2-40B4-BE49-F238E27FC236}">
                <a16:creationId xmlns:a16="http://schemas.microsoft.com/office/drawing/2014/main" id="{23C032DF-BD12-447E-9FE0-7778E38C911D}"/>
              </a:ext>
            </a:extLst>
          </p:cNvPr>
          <p:cNvGrpSpPr/>
          <p:nvPr/>
        </p:nvGrpSpPr>
        <p:grpSpPr>
          <a:xfrm>
            <a:off x="1851170" y="2649908"/>
            <a:ext cx="8148507" cy="2612944"/>
            <a:chOff x="1851170" y="2742187"/>
            <a:chExt cx="8148507" cy="2612944"/>
          </a:xfrm>
        </p:grpSpPr>
        <p:pic>
          <p:nvPicPr>
            <p:cNvPr id="11" name="內容版面配置區 9">
              <a:extLst>
                <a:ext uri="{FF2B5EF4-FFF2-40B4-BE49-F238E27FC236}">
                  <a16:creationId xmlns:a16="http://schemas.microsoft.com/office/drawing/2014/main" id="{7B2EF0BC-49F9-431F-BD2D-A71A0ACEAD5A}"/>
                </a:ext>
              </a:extLst>
            </p:cNvPr>
            <p:cNvPicPr>
              <a:picLocks noChangeAspect="1"/>
            </p:cNvPicPr>
            <p:nvPr/>
          </p:nvPicPr>
          <p:blipFill>
            <a:blip r:embed="rId3"/>
            <a:stretch>
              <a:fillRect/>
            </a:stretch>
          </p:blipFill>
          <p:spPr>
            <a:xfrm>
              <a:off x="2331790" y="2742187"/>
              <a:ext cx="7528420" cy="895774"/>
            </a:xfrm>
            <a:prstGeom prst="rect">
              <a:avLst/>
            </a:prstGeom>
          </p:spPr>
        </p:pic>
        <p:pic>
          <p:nvPicPr>
            <p:cNvPr id="12" name="圖片 11">
              <a:extLst>
                <a:ext uri="{FF2B5EF4-FFF2-40B4-BE49-F238E27FC236}">
                  <a16:creationId xmlns:a16="http://schemas.microsoft.com/office/drawing/2014/main" id="{B2DAACD3-04BF-4BC7-9347-F6A260F8D7B2}"/>
                </a:ext>
              </a:extLst>
            </p:cNvPr>
            <p:cNvPicPr>
              <a:picLocks noChangeAspect="1"/>
            </p:cNvPicPr>
            <p:nvPr/>
          </p:nvPicPr>
          <p:blipFill>
            <a:blip r:embed="rId4"/>
            <a:stretch>
              <a:fillRect/>
            </a:stretch>
          </p:blipFill>
          <p:spPr>
            <a:xfrm>
              <a:off x="1851170" y="3545682"/>
              <a:ext cx="8148507" cy="1112748"/>
            </a:xfrm>
            <a:prstGeom prst="rect">
              <a:avLst/>
            </a:prstGeom>
          </p:spPr>
        </p:pic>
        <p:pic>
          <p:nvPicPr>
            <p:cNvPr id="13" name="圖片 12">
              <a:extLst>
                <a:ext uri="{FF2B5EF4-FFF2-40B4-BE49-F238E27FC236}">
                  <a16:creationId xmlns:a16="http://schemas.microsoft.com/office/drawing/2014/main" id="{0CE96DA5-D4FB-496C-A905-9F29D26630ED}"/>
                </a:ext>
              </a:extLst>
            </p:cNvPr>
            <p:cNvPicPr>
              <a:picLocks noChangeAspect="1"/>
            </p:cNvPicPr>
            <p:nvPr/>
          </p:nvPicPr>
          <p:blipFill>
            <a:blip r:embed="rId5"/>
            <a:stretch>
              <a:fillRect/>
            </a:stretch>
          </p:blipFill>
          <p:spPr>
            <a:xfrm>
              <a:off x="1851170" y="4462244"/>
              <a:ext cx="5285064" cy="892887"/>
            </a:xfrm>
            <a:prstGeom prst="rect">
              <a:avLst/>
            </a:prstGeom>
          </p:spPr>
        </p:pic>
      </p:grpSp>
      <p:sp>
        <p:nvSpPr>
          <p:cNvPr id="2" name="標題 1"/>
          <p:cNvSpPr>
            <a:spLocks noGrp="1"/>
          </p:cNvSpPr>
          <p:nvPr>
            <p:ph type="title"/>
          </p:nvPr>
        </p:nvSpPr>
        <p:spPr/>
        <p:txBody>
          <a:bodyPr/>
          <a:lstStyle/>
          <a:p>
            <a:r>
              <a:rPr lang="en-US" altLang="zh-TW" dirty="0"/>
              <a:t>Discussion About The System Costs   (1/2)</a:t>
            </a:r>
          </a:p>
        </p:txBody>
      </p:sp>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fontScale="92500" lnSpcReduction="10000"/>
          </a:bodyPr>
          <a:lstStyle/>
          <a:p>
            <a:r>
              <a:rPr lang="en-US" altLang="zh-TW" dirty="0"/>
              <a:t>A smaller </a:t>
            </a:r>
            <a:r>
              <a:rPr lang="zh-TW" altLang="en-US" dirty="0"/>
              <a:t>𝛼 </a:t>
            </a:r>
            <a:r>
              <a:rPr lang="en-US" altLang="zh-TW" dirty="0"/>
              <a:t>leads to larger transmitting power at SBS end, and a larger </a:t>
            </a:r>
            <a:r>
              <a:rPr lang="zh-TW" altLang="en-US" dirty="0"/>
              <a:t>𝛼 </a:t>
            </a:r>
            <a:r>
              <a:rPr lang="en-US" altLang="zh-TW" dirty="0"/>
              <a:t>renders larger possibility of purchasing data copies from other SBSs.</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We can see that </a:t>
            </a:r>
            <a:r>
              <a:rPr lang="zh-TW" altLang="en-US" dirty="0"/>
              <a:t>                    </a:t>
            </a:r>
            <a:r>
              <a:rPr lang="en-US" altLang="zh-TW" dirty="0"/>
              <a:t>, and thus </a:t>
            </a:r>
            <a:r>
              <a:rPr lang="zh-TW" altLang="en-US" dirty="0"/>
              <a:t>      </a:t>
            </a:r>
            <a:r>
              <a:rPr lang="en-US" altLang="zh-TW" dirty="0"/>
              <a:t> is a concave function</a:t>
            </a:r>
            <a:r>
              <a:rPr lang="zh-TW" altLang="en-US" dirty="0"/>
              <a:t> </a:t>
            </a:r>
            <a:r>
              <a:rPr lang="en-US" altLang="zh-TW" dirty="0"/>
              <a:t>with respect to </a:t>
            </a:r>
            <a:r>
              <a:rPr lang="zh-TW" altLang="en-US" dirty="0">
                <a:latin typeface="Times New Roman" panose="02020603050405020304" pitchFamily="18" charset="0"/>
                <a:cs typeface="Times New Roman" panose="02020603050405020304" pitchFamily="18" charset="0"/>
              </a:rPr>
              <a:t>𝛼</a:t>
            </a:r>
            <a:r>
              <a:rPr lang="en-US" altLang="zh-TW" dirty="0"/>
              <a:t>.</a:t>
            </a:r>
          </a:p>
        </p:txBody>
      </p:sp>
      <p:pic>
        <p:nvPicPr>
          <p:cNvPr id="15" name="圖片 14">
            <a:extLst>
              <a:ext uri="{FF2B5EF4-FFF2-40B4-BE49-F238E27FC236}">
                <a16:creationId xmlns:a16="http://schemas.microsoft.com/office/drawing/2014/main" id="{CA2B3620-3A94-496B-86F1-0907B323049D}"/>
              </a:ext>
            </a:extLst>
          </p:cNvPr>
          <p:cNvPicPr>
            <a:picLocks noChangeAspect="1"/>
          </p:cNvPicPr>
          <p:nvPr/>
        </p:nvPicPr>
        <p:blipFill>
          <a:blip r:embed="rId6"/>
          <a:stretch>
            <a:fillRect/>
          </a:stretch>
        </p:blipFill>
        <p:spPr>
          <a:xfrm>
            <a:off x="3431096" y="5193736"/>
            <a:ext cx="1356100" cy="460444"/>
          </a:xfrm>
          <a:prstGeom prst="rect">
            <a:avLst/>
          </a:prstGeom>
        </p:spPr>
      </p:pic>
      <p:pic>
        <p:nvPicPr>
          <p:cNvPr id="16" name="圖片 15">
            <a:extLst>
              <a:ext uri="{FF2B5EF4-FFF2-40B4-BE49-F238E27FC236}">
                <a16:creationId xmlns:a16="http://schemas.microsoft.com/office/drawing/2014/main" id="{5B60A7DA-8D8A-4A69-99AB-41081A81EC03}"/>
              </a:ext>
            </a:extLst>
          </p:cNvPr>
          <p:cNvPicPr>
            <a:picLocks noChangeAspect="1"/>
          </p:cNvPicPr>
          <p:nvPr/>
        </p:nvPicPr>
        <p:blipFill>
          <a:blip r:embed="rId7"/>
          <a:stretch>
            <a:fillRect/>
          </a:stretch>
        </p:blipFill>
        <p:spPr>
          <a:xfrm>
            <a:off x="6308399" y="5207365"/>
            <a:ext cx="369238" cy="474735"/>
          </a:xfrm>
          <a:prstGeom prst="rect">
            <a:avLst/>
          </a:prstGeom>
        </p:spPr>
      </p:pic>
      <p:sp>
        <p:nvSpPr>
          <p:cNvPr id="18" name="投影片編號版面配置區 17">
            <a:extLst>
              <a:ext uri="{FF2B5EF4-FFF2-40B4-BE49-F238E27FC236}">
                <a16:creationId xmlns:a16="http://schemas.microsoft.com/office/drawing/2014/main" id="{78C174DD-EE04-4E75-A78C-CADDF740A10D}"/>
              </a:ext>
            </a:extLst>
          </p:cNvPr>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val="293432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Discussion About The System Costs   (2/2)</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9965"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3" name="內容版面配置區 2">
            <a:extLst>
              <a:ext uri="{FF2B5EF4-FFF2-40B4-BE49-F238E27FC236}">
                <a16:creationId xmlns:a16="http://schemas.microsoft.com/office/drawing/2014/main" id="{CAD7A785-F217-4A42-9334-CD115D184B16}"/>
              </a:ext>
            </a:extLst>
          </p:cNvPr>
          <p:cNvPicPr>
            <a:picLocks noGrp="1" noChangeAspect="1"/>
          </p:cNvPicPr>
          <p:nvPr>
            <p:ph idx="1"/>
          </p:nvPr>
        </p:nvPicPr>
        <p:blipFill>
          <a:blip r:embed="rId6"/>
          <a:stretch>
            <a:fillRect/>
          </a:stretch>
        </p:blipFill>
        <p:spPr>
          <a:xfrm>
            <a:off x="1585519" y="2182294"/>
            <a:ext cx="8467080" cy="2938292"/>
          </a:xfrm>
          <a:prstGeom prst="rect">
            <a:avLst/>
          </a:prstGeom>
        </p:spPr>
      </p:pic>
      <p:sp>
        <p:nvSpPr>
          <p:cNvPr id="8" name="投影片編號版面配置區 7">
            <a:extLst>
              <a:ext uri="{FF2B5EF4-FFF2-40B4-BE49-F238E27FC236}">
                <a16:creationId xmlns:a16="http://schemas.microsoft.com/office/drawing/2014/main" id="{015A679C-6E71-4ED3-B161-453B06C99A65}"/>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179139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Simulations   (1/5)</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67991"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CFFF4B62-51EF-4D81-99AD-842B0A05B178}"/>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67992" name="Equation" r:id="rId6" imgW="914400" imgH="198720" progId="Equation.DSMT4">
                  <p:embed/>
                </p:oleObj>
              </mc:Choice>
              <mc:Fallback>
                <p:oleObj name="Equation" r:id="rId6" imgW="914400" imgH="198720" progId="Equation.DSMT4">
                  <p:embed/>
                  <p:pic>
                    <p:nvPicPr>
                      <p:cNvPr id="9" name="物件 8">
                        <a:extLst>
                          <a:ext uri="{FF2B5EF4-FFF2-40B4-BE49-F238E27FC236}">
                            <a16:creationId xmlns:a16="http://schemas.microsoft.com/office/drawing/2014/main" id="{CFFF4B62-51EF-4D81-99AD-842B0A05B178}"/>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7" name="內容版面配置區 6">
            <a:extLst>
              <a:ext uri="{FF2B5EF4-FFF2-40B4-BE49-F238E27FC236}">
                <a16:creationId xmlns:a16="http://schemas.microsoft.com/office/drawing/2014/main" id="{1632FDF6-3F7F-4FD2-9CA0-3E85C805C454}"/>
              </a:ext>
            </a:extLst>
          </p:cNvPr>
          <p:cNvSpPr>
            <a:spLocks noGrp="1"/>
          </p:cNvSpPr>
          <p:nvPr>
            <p:ph idx="1"/>
          </p:nvPr>
        </p:nvSpPr>
        <p:spPr/>
        <p:txBody>
          <a:bodyPr/>
          <a:lstStyle/>
          <a:p>
            <a:r>
              <a:rPr lang="en-US" altLang="zh-TW" dirty="0"/>
              <a:t>The SBSs work in the single antenna mode. Cell radius is set to 0.2 kilometers (km), the users can only be directly served by one SBS.</a:t>
            </a:r>
            <a:endParaRPr lang="zh-TW" altLang="en-US" dirty="0"/>
          </a:p>
        </p:txBody>
      </p:sp>
      <p:pic>
        <p:nvPicPr>
          <p:cNvPr id="12" name="內容版面配置區 4">
            <a:extLst>
              <a:ext uri="{FF2B5EF4-FFF2-40B4-BE49-F238E27FC236}">
                <a16:creationId xmlns:a16="http://schemas.microsoft.com/office/drawing/2014/main" id="{DDB42D96-A14A-4497-9980-6D2FED136782}"/>
              </a:ext>
            </a:extLst>
          </p:cNvPr>
          <p:cNvPicPr>
            <a:picLocks noChangeAspect="1"/>
          </p:cNvPicPr>
          <p:nvPr/>
        </p:nvPicPr>
        <p:blipFill>
          <a:blip r:embed="rId7"/>
          <a:stretch>
            <a:fillRect/>
          </a:stretch>
        </p:blipFill>
        <p:spPr>
          <a:xfrm>
            <a:off x="1770077" y="2823100"/>
            <a:ext cx="8258262" cy="2642455"/>
          </a:xfrm>
          <a:prstGeom prst="rect">
            <a:avLst/>
          </a:prstGeom>
        </p:spPr>
      </p:pic>
      <p:sp>
        <p:nvSpPr>
          <p:cNvPr id="14" name="投影片編號版面配置區 13">
            <a:extLst>
              <a:ext uri="{FF2B5EF4-FFF2-40B4-BE49-F238E27FC236}">
                <a16:creationId xmlns:a16="http://schemas.microsoft.com/office/drawing/2014/main" id="{BEEAF296-BA85-4190-B724-8CB48FE881DF}"/>
              </a:ext>
            </a:extLst>
          </p:cNvPr>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val="130283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ln>
            <a:noFill/>
          </a:ln>
        </p:spPr>
        <p:txBody>
          <a:bodyPr>
            <a:normAutofit/>
          </a:bodyPr>
          <a:lstStyle/>
          <a:p>
            <a:r>
              <a:rPr lang="en-US" altLang="zh-TW" dirty="0"/>
              <a:t>Introduction</a:t>
            </a:r>
            <a:endParaRPr lang="en-US" altLang="zh-TW" strike="sngStrike" dirty="0"/>
          </a:p>
          <a:p>
            <a:r>
              <a:rPr lang="en-US" altLang="zh-TW" dirty="0"/>
              <a:t>System Model</a:t>
            </a:r>
          </a:p>
          <a:p>
            <a:r>
              <a:rPr lang="en-US" altLang="zh-TW" dirty="0"/>
              <a:t>Problem Formulation</a:t>
            </a:r>
          </a:p>
          <a:p>
            <a:r>
              <a:rPr lang="en-US" altLang="zh-TW" dirty="0"/>
              <a:t>Discussion About The System Costs</a:t>
            </a:r>
          </a:p>
          <a:p>
            <a:r>
              <a:rPr lang="en-US" altLang="zh-TW" dirty="0"/>
              <a:t>Simulations</a:t>
            </a:r>
          </a:p>
          <a:p>
            <a:r>
              <a:rPr lang="en-US" altLang="zh-TW" dirty="0"/>
              <a:t>Conclusion</a:t>
            </a:r>
          </a:p>
          <a:p>
            <a:endParaRPr lang="en-US" altLang="zh-TW" dirty="0"/>
          </a:p>
        </p:txBody>
      </p:sp>
      <p:sp>
        <p:nvSpPr>
          <p:cNvPr id="5" name="投影片編號版面配置區 4">
            <a:extLst>
              <a:ext uri="{FF2B5EF4-FFF2-40B4-BE49-F238E27FC236}">
                <a16:creationId xmlns:a16="http://schemas.microsoft.com/office/drawing/2014/main" id="{B87A9EEA-9C10-4E06-9316-5C858299AE74}"/>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05694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Simulations   (2/5)</a:t>
            </a:r>
          </a:p>
        </p:txBody>
      </p:sp>
      <p:sp>
        <p:nvSpPr>
          <p:cNvPr id="3" name="內容版面配置區 2"/>
          <p:cNvSpPr>
            <a:spLocks noGrp="1"/>
          </p:cNvSpPr>
          <p:nvPr>
            <p:ph idx="1"/>
          </p:nvPr>
        </p:nvSpPr>
        <p:spPr>
          <a:xfrm>
            <a:off x="5463701" y="1624289"/>
            <a:ext cx="5549155" cy="4351338"/>
          </a:xfrm>
        </p:spPr>
        <p:txBody>
          <a:bodyPr>
            <a:normAutofit/>
          </a:bodyPr>
          <a:lstStyle/>
          <a:p>
            <a:r>
              <a:rPr lang="en-US" altLang="zh-TW" sz="2000" dirty="0"/>
              <a:t>As </a:t>
            </a:r>
            <a:r>
              <a:rPr lang="zh-TW" altLang="en-US" sz="2000" dirty="0">
                <a:latin typeface="Times New Roman" panose="02020603050405020304" pitchFamily="18" charset="0"/>
                <a:cs typeface="Times New Roman" panose="02020603050405020304" pitchFamily="18" charset="0"/>
              </a:rPr>
              <a:t>𝛼 </a:t>
            </a:r>
            <a:r>
              <a:rPr lang="en-US" altLang="zh-TW" sz="2000" dirty="0"/>
              <a:t>increases, the amount of power consumed decreases. Therefore, the system costs decreases.</a:t>
            </a:r>
          </a:p>
          <a:p>
            <a:pPr marL="0" indent="0">
              <a:buNone/>
            </a:pPr>
            <a:r>
              <a:rPr lang="en-US" altLang="zh-TW" sz="2000" dirty="0"/>
              <a:t> </a:t>
            </a:r>
          </a:p>
          <a:p>
            <a:r>
              <a:rPr lang="en-US" altLang="zh-TW" sz="2000" dirty="0"/>
              <a:t>However, as </a:t>
            </a:r>
            <a:r>
              <a:rPr lang="zh-TW" altLang="en-US" sz="2000" dirty="0">
                <a:latin typeface="Times New Roman" panose="02020603050405020304" pitchFamily="18" charset="0"/>
                <a:cs typeface="Times New Roman" panose="02020603050405020304" pitchFamily="18" charset="0"/>
              </a:rPr>
              <a:t>𝛼 </a:t>
            </a:r>
            <a:r>
              <a:rPr lang="en-US" altLang="zh-TW" sz="2000" dirty="0"/>
              <a:t>further increases, the amount of scheduled contents from other SBSs by the users increases. Therefore, the SBS needs to pay more for the scheduled contents and the system cost increases.</a:t>
            </a:r>
          </a:p>
          <a:p>
            <a:endParaRPr lang="en-US" altLang="zh-TW" sz="2000" dirty="0"/>
          </a:p>
          <a:p>
            <a:r>
              <a:rPr lang="en-US" altLang="zh-TW" sz="2000" dirty="0"/>
              <a:t>when </a:t>
            </a:r>
            <a:r>
              <a:rPr lang="zh-TW" altLang="en-US" sz="2000" dirty="0"/>
              <a:t>𝛼 </a:t>
            </a:r>
            <a:r>
              <a:rPr lang="en-US" altLang="zh-TW" sz="2000" dirty="0"/>
              <a:t>= 1%, the average cost for transmitting one file achieves its minimal value. When </a:t>
            </a:r>
            <a:r>
              <a:rPr lang="zh-TW" altLang="en-US" sz="2000" dirty="0"/>
              <a:t>𝛼 </a:t>
            </a:r>
            <a:r>
              <a:rPr lang="en-US" altLang="zh-TW" sz="2000" dirty="0"/>
              <a:t>&gt; 1%, the average cost increases due to the increased cost of data scheduling.</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4106"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CFFF4B62-51EF-4D81-99AD-842B0A05B178}"/>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4107" name="Equation" r:id="rId6" imgW="914400" imgH="198720" progId="Equation.DSMT4">
                  <p:embed/>
                </p:oleObj>
              </mc:Choice>
              <mc:Fallback>
                <p:oleObj name="Equation" r:id="rId6" imgW="914400" imgH="198720" progId="Equation.DSMT4">
                  <p:embed/>
                  <p:pic>
                    <p:nvPicPr>
                      <p:cNvPr id="9" name="物件 8">
                        <a:extLst>
                          <a:ext uri="{FF2B5EF4-FFF2-40B4-BE49-F238E27FC236}">
                            <a16:creationId xmlns:a16="http://schemas.microsoft.com/office/drawing/2014/main" id="{CFFF4B62-51EF-4D81-99AD-842B0A05B178}"/>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6" name="圖片 5">
            <a:extLst>
              <a:ext uri="{FF2B5EF4-FFF2-40B4-BE49-F238E27FC236}">
                <a16:creationId xmlns:a16="http://schemas.microsoft.com/office/drawing/2014/main" id="{50B25149-BC53-461A-80DD-395B2A96681A}"/>
              </a:ext>
            </a:extLst>
          </p:cNvPr>
          <p:cNvPicPr>
            <a:picLocks noChangeAspect="1"/>
          </p:cNvPicPr>
          <p:nvPr/>
        </p:nvPicPr>
        <p:blipFill>
          <a:blip r:embed="rId7"/>
          <a:stretch>
            <a:fillRect/>
          </a:stretch>
        </p:blipFill>
        <p:spPr>
          <a:xfrm>
            <a:off x="671943" y="1690688"/>
            <a:ext cx="4450814" cy="3908148"/>
          </a:xfrm>
          <a:prstGeom prst="rect">
            <a:avLst/>
          </a:prstGeom>
        </p:spPr>
      </p:pic>
      <p:sp>
        <p:nvSpPr>
          <p:cNvPr id="11" name="投影片編號版面配置區 10">
            <a:extLst>
              <a:ext uri="{FF2B5EF4-FFF2-40B4-BE49-F238E27FC236}">
                <a16:creationId xmlns:a16="http://schemas.microsoft.com/office/drawing/2014/main" id="{134F2D9B-BD0E-41E5-9F4D-1FAB65C8EE1E}"/>
              </a:ext>
            </a:extLst>
          </p:cNvPr>
          <p:cNvSpPr>
            <a:spLocks noGrp="1"/>
          </p:cNvSpPr>
          <p:nvPr>
            <p:ph type="sldNum" sz="quarter" idx="12"/>
          </p:nvPr>
        </p:nvSpPr>
        <p:spPr/>
        <p:txBody>
          <a:bodyPr/>
          <a:lstStyle/>
          <a:p>
            <a:fld id="{6D22F896-40B5-4ADD-8801-0D06FADFA095}" type="slidenum">
              <a:rPr lang="en-US" smtClean="0"/>
              <a:pPr/>
              <a:t>20</a:t>
            </a:fld>
            <a:endParaRPr lang="en-US" dirty="0"/>
          </a:p>
        </p:txBody>
      </p:sp>
    </p:spTree>
    <p:extLst>
      <p:ext uri="{BB962C8B-B14F-4D97-AF65-F5344CB8AC3E}">
        <p14:creationId xmlns:p14="http://schemas.microsoft.com/office/powerpoint/2010/main" val="56736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Simulations   (3/5)</a:t>
            </a:r>
          </a:p>
        </p:txBody>
      </p:sp>
      <p:sp>
        <p:nvSpPr>
          <p:cNvPr id="3" name="內容版面配置區 2"/>
          <p:cNvSpPr>
            <a:spLocks noGrp="1"/>
          </p:cNvSpPr>
          <p:nvPr>
            <p:ph idx="1"/>
          </p:nvPr>
        </p:nvSpPr>
        <p:spPr>
          <a:xfrm>
            <a:off x="5463701" y="1624289"/>
            <a:ext cx="5549155" cy="4351338"/>
          </a:xfrm>
        </p:spPr>
        <p:txBody>
          <a:bodyPr>
            <a:normAutofit/>
          </a:bodyPr>
          <a:lstStyle/>
          <a:p>
            <a:r>
              <a:rPr lang="en-US" altLang="zh-TW" sz="2000" dirty="0"/>
              <a:t>In traditional method, when the content requested by users not cached in local caching, the SBS needs to get the content from remote server by backhaul, leading to larger cost of routing.</a:t>
            </a:r>
          </a:p>
          <a:p>
            <a:endParaRPr lang="en-US" altLang="zh-TW" sz="2000" dirty="0"/>
          </a:p>
          <a:p>
            <a:r>
              <a:rPr lang="en-US" altLang="zh-TW" sz="2000" dirty="0"/>
              <a:t>Our proposed scheme outperforms the traditional methods because the data copies of cluster from remote service providers cut down the amount of data for routing.</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6140"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CFFF4B62-51EF-4D81-99AD-842B0A05B178}"/>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6141" name="Equation" r:id="rId6" imgW="914400" imgH="198720" progId="Equation.DSMT4">
                  <p:embed/>
                </p:oleObj>
              </mc:Choice>
              <mc:Fallback>
                <p:oleObj name="Equation" r:id="rId6" imgW="914400" imgH="198720" progId="Equation.DSMT4">
                  <p:embed/>
                  <p:pic>
                    <p:nvPicPr>
                      <p:cNvPr id="9" name="物件 8">
                        <a:extLst>
                          <a:ext uri="{FF2B5EF4-FFF2-40B4-BE49-F238E27FC236}">
                            <a16:creationId xmlns:a16="http://schemas.microsoft.com/office/drawing/2014/main" id="{CFFF4B62-51EF-4D81-99AD-842B0A05B178}"/>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5" name="圖片 4">
            <a:extLst>
              <a:ext uri="{FF2B5EF4-FFF2-40B4-BE49-F238E27FC236}">
                <a16:creationId xmlns:a16="http://schemas.microsoft.com/office/drawing/2014/main" id="{A9459EF2-BB99-468D-9B09-C1090A5B057F}"/>
              </a:ext>
            </a:extLst>
          </p:cNvPr>
          <p:cNvPicPr>
            <a:picLocks noChangeAspect="1"/>
          </p:cNvPicPr>
          <p:nvPr/>
        </p:nvPicPr>
        <p:blipFill>
          <a:blip r:embed="rId7"/>
          <a:stretch>
            <a:fillRect/>
          </a:stretch>
        </p:blipFill>
        <p:spPr>
          <a:xfrm>
            <a:off x="620785" y="1632678"/>
            <a:ext cx="4406843" cy="3966159"/>
          </a:xfrm>
          <a:prstGeom prst="rect">
            <a:avLst/>
          </a:prstGeom>
        </p:spPr>
      </p:pic>
      <p:sp>
        <p:nvSpPr>
          <p:cNvPr id="8" name="投影片編號版面配置區 7">
            <a:extLst>
              <a:ext uri="{FF2B5EF4-FFF2-40B4-BE49-F238E27FC236}">
                <a16:creationId xmlns:a16="http://schemas.microsoft.com/office/drawing/2014/main" id="{5D026947-AE6B-4AE5-825A-F22AE6AA9710}"/>
              </a:ext>
            </a:extLst>
          </p:cNvPr>
          <p:cNvSpPr>
            <a:spLocks noGrp="1"/>
          </p:cNvSpPr>
          <p:nvPr>
            <p:ph type="sldNum" sz="quarter" idx="12"/>
          </p:nvPr>
        </p:nvSpPr>
        <p:spPr/>
        <p:txBody>
          <a:bodyPr/>
          <a:lstStyle/>
          <a:p>
            <a:fld id="{6D22F896-40B5-4ADD-8801-0D06FADFA095}" type="slidenum">
              <a:rPr lang="en-US" smtClean="0"/>
              <a:pPr/>
              <a:t>21</a:t>
            </a:fld>
            <a:endParaRPr lang="en-US" dirty="0"/>
          </a:p>
        </p:txBody>
      </p:sp>
    </p:spTree>
    <p:extLst>
      <p:ext uri="{BB962C8B-B14F-4D97-AF65-F5344CB8AC3E}">
        <p14:creationId xmlns:p14="http://schemas.microsoft.com/office/powerpoint/2010/main" val="2098473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Simulations   (4/5)</a:t>
            </a:r>
          </a:p>
        </p:txBody>
      </p:sp>
      <p:sp>
        <p:nvSpPr>
          <p:cNvPr id="3" name="內容版面配置區 2"/>
          <p:cNvSpPr>
            <a:spLocks noGrp="1"/>
          </p:cNvSpPr>
          <p:nvPr>
            <p:ph idx="1"/>
          </p:nvPr>
        </p:nvSpPr>
        <p:spPr>
          <a:xfrm>
            <a:off x="5463701" y="1624289"/>
            <a:ext cx="5549155" cy="4351338"/>
          </a:xfrm>
        </p:spPr>
        <p:txBody>
          <a:bodyPr>
            <a:normAutofit/>
          </a:bodyPr>
          <a:lstStyle/>
          <a:p>
            <a:r>
              <a:rPr lang="en-US" altLang="zh-TW" sz="2000" dirty="0"/>
              <a:t>Figure shows that the average cost per file decreases in the wake of the increasing of the bandwidth.</a:t>
            </a:r>
          </a:p>
          <a:p>
            <a:endParaRPr lang="en-US" altLang="zh-TW" sz="2000" dirty="0"/>
          </a:p>
          <a:p>
            <a:r>
              <a:rPr lang="en-US" altLang="zh-TW" sz="2000" dirty="0"/>
              <a:t>But when the bandwidth increases to nearly 5GHz, the cut down of the cost followed by the augment of bandwidth is </a:t>
            </a:r>
            <a:r>
              <a:rPr lang="en-US" altLang="zh-TW" sz="2000"/>
              <a:t>not obvious.</a:t>
            </a:r>
            <a:endParaRPr lang="en-US" altLang="zh-TW" sz="2000" dirty="0"/>
          </a:p>
          <a:p>
            <a:endParaRPr lang="en-US" altLang="zh-TW" sz="2000" dirty="0"/>
          </a:p>
          <a:p>
            <a:r>
              <a:rPr lang="en-US" altLang="zh-TW" sz="2000" dirty="0"/>
              <a:t>However, when the bandwidth is up to 5GHz or even more, it should seek another method to achieve the purpose of reducing the cost.</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7164"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CFFF4B62-51EF-4D81-99AD-842B0A05B178}"/>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7165" name="Equation" r:id="rId6" imgW="914400" imgH="198720" progId="Equation.DSMT4">
                  <p:embed/>
                </p:oleObj>
              </mc:Choice>
              <mc:Fallback>
                <p:oleObj name="Equation" r:id="rId6" imgW="914400" imgH="198720" progId="Equation.DSMT4">
                  <p:embed/>
                  <p:pic>
                    <p:nvPicPr>
                      <p:cNvPr id="9" name="物件 8">
                        <a:extLst>
                          <a:ext uri="{FF2B5EF4-FFF2-40B4-BE49-F238E27FC236}">
                            <a16:creationId xmlns:a16="http://schemas.microsoft.com/office/drawing/2014/main" id="{CFFF4B62-51EF-4D81-99AD-842B0A05B178}"/>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5" name="圖片 4">
            <a:extLst>
              <a:ext uri="{FF2B5EF4-FFF2-40B4-BE49-F238E27FC236}">
                <a16:creationId xmlns:a16="http://schemas.microsoft.com/office/drawing/2014/main" id="{1AF28184-7D87-4FC6-9425-E3E2DFADA6B5}"/>
              </a:ext>
            </a:extLst>
          </p:cNvPr>
          <p:cNvPicPr>
            <a:picLocks noChangeAspect="1"/>
          </p:cNvPicPr>
          <p:nvPr/>
        </p:nvPicPr>
        <p:blipFill>
          <a:blip r:embed="rId7"/>
          <a:stretch>
            <a:fillRect/>
          </a:stretch>
        </p:blipFill>
        <p:spPr>
          <a:xfrm>
            <a:off x="772827" y="1690687"/>
            <a:ext cx="4360720" cy="4005437"/>
          </a:xfrm>
          <a:prstGeom prst="rect">
            <a:avLst/>
          </a:prstGeom>
        </p:spPr>
      </p:pic>
      <p:sp>
        <p:nvSpPr>
          <p:cNvPr id="8" name="投影片編號版面配置區 7">
            <a:extLst>
              <a:ext uri="{FF2B5EF4-FFF2-40B4-BE49-F238E27FC236}">
                <a16:creationId xmlns:a16="http://schemas.microsoft.com/office/drawing/2014/main" id="{12D4CD03-52A9-404E-B987-4BEE56AC91B8}"/>
              </a:ext>
            </a:extLst>
          </p:cNvPr>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val="176223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Simulations   (5/5)</a:t>
            </a:r>
          </a:p>
        </p:txBody>
      </p:sp>
      <p:sp>
        <p:nvSpPr>
          <p:cNvPr id="3" name="內容版面配置區 2"/>
          <p:cNvSpPr>
            <a:spLocks noGrp="1"/>
          </p:cNvSpPr>
          <p:nvPr>
            <p:ph idx="1"/>
          </p:nvPr>
        </p:nvSpPr>
        <p:spPr>
          <a:xfrm>
            <a:off x="5463701" y="1624289"/>
            <a:ext cx="5549155" cy="4351338"/>
          </a:xfrm>
        </p:spPr>
        <p:txBody>
          <a:bodyPr>
            <a:normAutofit lnSpcReduction="10000"/>
          </a:bodyPr>
          <a:lstStyle/>
          <a:p>
            <a:r>
              <a:rPr lang="en-US" altLang="zh-TW" sz="2000" dirty="0"/>
              <a:t>Figure shows that when the arriving rate is low, the</a:t>
            </a:r>
            <a:r>
              <a:rPr lang="zh-TW" altLang="en-US" sz="2000" dirty="0"/>
              <a:t> </a:t>
            </a:r>
            <a:r>
              <a:rPr lang="en-US" altLang="zh-TW" sz="2000" dirty="0"/>
              <a:t>average cost file has linear relationship with the arriving</a:t>
            </a:r>
            <a:r>
              <a:rPr lang="zh-TW" altLang="en-US" sz="2000" dirty="0"/>
              <a:t> </a:t>
            </a:r>
            <a:r>
              <a:rPr lang="en-US" altLang="zh-TW" sz="2000" dirty="0"/>
              <a:t>rate.</a:t>
            </a:r>
          </a:p>
          <a:p>
            <a:endParaRPr lang="en-US" altLang="zh-TW" sz="2000" dirty="0"/>
          </a:p>
          <a:p>
            <a:r>
              <a:rPr lang="en-US" altLang="zh-TW" sz="2000" dirty="0"/>
              <a:t>The reason is</a:t>
            </a:r>
            <a:r>
              <a:rPr lang="zh-TW" altLang="en-US" sz="2000" dirty="0"/>
              <a:t> </a:t>
            </a:r>
            <a:r>
              <a:rPr lang="en-US" altLang="zh-TW" sz="2000" dirty="0"/>
              <a:t>that when the arriving rate is much higher, beyond the power of</a:t>
            </a:r>
            <a:r>
              <a:rPr lang="zh-TW" altLang="en-US" sz="2000" dirty="0"/>
              <a:t> </a:t>
            </a:r>
            <a:r>
              <a:rPr lang="en-US" altLang="zh-TW" sz="2000" dirty="0"/>
              <a:t>the SBSs, and the space of DWT is limited.</a:t>
            </a:r>
          </a:p>
          <a:p>
            <a:endParaRPr lang="en-US" altLang="zh-TW" sz="2000" dirty="0"/>
          </a:p>
          <a:p>
            <a:r>
              <a:rPr lang="en-US" altLang="zh-TW" sz="2000" dirty="0"/>
              <a:t>So in the 5G wireless network with the cooperative</a:t>
            </a:r>
            <a:r>
              <a:rPr lang="zh-TW" altLang="en-US" sz="2000" dirty="0"/>
              <a:t> </a:t>
            </a:r>
            <a:r>
              <a:rPr lang="en-US" altLang="zh-TW" sz="2000" dirty="0"/>
              <a:t>caching, the arriving rate in one SBS should control under 50,</a:t>
            </a:r>
            <a:r>
              <a:rPr lang="zh-TW" altLang="en-US" sz="2000" dirty="0"/>
              <a:t> </a:t>
            </a:r>
            <a:r>
              <a:rPr lang="en-US" altLang="zh-TW" sz="2000" dirty="0"/>
              <a:t>when the arriving rate up to 50 or even more, it should consider</a:t>
            </a:r>
            <a:r>
              <a:rPr lang="zh-TW" altLang="en-US" sz="2000" dirty="0"/>
              <a:t> </a:t>
            </a:r>
            <a:r>
              <a:rPr lang="en-US" altLang="zh-TW" sz="2000" dirty="0"/>
              <a:t>to deploy another SBS to reduce the amount of requests in a</a:t>
            </a:r>
            <a:r>
              <a:rPr lang="zh-TW" altLang="en-US" sz="2000" dirty="0"/>
              <a:t> </a:t>
            </a:r>
            <a:r>
              <a:rPr lang="en-US" altLang="zh-TW" sz="2000" dirty="0"/>
              <a:t>SBS to lessen the average cost per file.</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5130"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CFFF4B62-51EF-4D81-99AD-842B0A05B178}"/>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5131" name="Equation" r:id="rId6" imgW="914400" imgH="198720" progId="Equation.DSMT4">
                  <p:embed/>
                </p:oleObj>
              </mc:Choice>
              <mc:Fallback>
                <p:oleObj name="Equation" r:id="rId6" imgW="914400" imgH="198720" progId="Equation.DSMT4">
                  <p:embed/>
                  <p:pic>
                    <p:nvPicPr>
                      <p:cNvPr id="9" name="物件 8">
                        <a:extLst>
                          <a:ext uri="{FF2B5EF4-FFF2-40B4-BE49-F238E27FC236}">
                            <a16:creationId xmlns:a16="http://schemas.microsoft.com/office/drawing/2014/main" id="{CFFF4B62-51EF-4D81-99AD-842B0A05B178}"/>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6" name="圖片 5">
            <a:extLst>
              <a:ext uri="{FF2B5EF4-FFF2-40B4-BE49-F238E27FC236}">
                <a16:creationId xmlns:a16="http://schemas.microsoft.com/office/drawing/2014/main" id="{DFF6F0C4-2DF4-48D4-9490-C18BAE4ACFF1}"/>
              </a:ext>
            </a:extLst>
          </p:cNvPr>
          <p:cNvPicPr>
            <a:picLocks noChangeAspect="1"/>
          </p:cNvPicPr>
          <p:nvPr/>
        </p:nvPicPr>
        <p:blipFill>
          <a:blip r:embed="rId7"/>
          <a:stretch>
            <a:fillRect/>
          </a:stretch>
        </p:blipFill>
        <p:spPr>
          <a:xfrm>
            <a:off x="570799" y="1690688"/>
            <a:ext cx="4456829" cy="3908148"/>
          </a:xfrm>
          <a:prstGeom prst="rect">
            <a:avLst/>
          </a:prstGeom>
        </p:spPr>
      </p:pic>
      <p:sp>
        <p:nvSpPr>
          <p:cNvPr id="11" name="投影片編號版面配置區 10">
            <a:extLst>
              <a:ext uri="{FF2B5EF4-FFF2-40B4-BE49-F238E27FC236}">
                <a16:creationId xmlns:a16="http://schemas.microsoft.com/office/drawing/2014/main" id="{50B1338B-0856-492F-9E71-CC67E1605EC7}"/>
              </a:ext>
            </a:extLst>
          </p:cNvPr>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214431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p>
        </p:txBody>
      </p:sp>
      <p:sp>
        <p:nvSpPr>
          <p:cNvPr id="3" name="內容版面配置區 2"/>
          <p:cNvSpPr>
            <a:spLocks noGrp="1"/>
          </p:cNvSpPr>
          <p:nvPr>
            <p:ph idx="1"/>
          </p:nvPr>
        </p:nvSpPr>
        <p:spPr>
          <a:xfrm>
            <a:off x="838201" y="1825625"/>
            <a:ext cx="9444318" cy="4351338"/>
          </a:xfrm>
        </p:spPr>
        <p:txBody>
          <a:bodyPr>
            <a:normAutofit lnSpcReduction="10000"/>
          </a:bodyPr>
          <a:lstStyle/>
          <a:p>
            <a:r>
              <a:rPr lang="en-US" altLang="zh-TW" sz="2400" dirty="0"/>
              <a:t>In this paper, we have proposed a cooperative caching scheme based on content-exchanged in 5G wireless networks to cut down the system costs. </a:t>
            </a:r>
          </a:p>
          <a:p>
            <a:endParaRPr lang="en-US" altLang="zh-TW" sz="2400" dirty="0"/>
          </a:p>
          <a:p>
            <a:r>
              <a:rPr lang="en-US" altLang="zh-TW" sz="2400" dirty="0"/>
              <a:t>The caching capacity of each SBS is divided into two parts. The former one is used for caching the data copies of remote service providers, and the latter is used for wireless transmission.</a:t>
            </a:r>
          </a:p>
          <a:p>
            <a:endParaRPr lang="en-US" altLang="zh-TW" sz="2400" dirty="0"/>
          </a:p>
          <a:p>
            <a:r>
              <a:rPr lang="en-US" altLang="zh-TW" sz="2400" dirty="0"/>
              <a:t>We have first proved that the concavity of system costs with respect to the proportion between capacity of the two parts.</a:t>
            </a:r>
          </a:p>
          <a:p>
            <a:endParaRPr lang="en-US" altLang="zh-TW" sz="2400" dirty="0"/>
          </a:p>
          <a:p>
            <a:r>
              <a:rPr lang="en-US" altLang="zh-TW" sz="2400" dirty="0"/>
              <a:t>We have also proposed the search algorithm of minimal system costs.</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30035"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投影片編號版面配置區 5">
            <a:extLst>
              <a:ext uri="{FF2B5EF4-FFF2-40B4-BE49-F238E27FC236}">
                <a16:creationId xmlns:a16="http://schemas.microsoft.com/office/drawing/2014/main" id="{DDDEA42C-2F87-4DBB-8BA2-12EE156B99B5}"/>
              </a:ext>
            </a:extLst>
          </p:cNvPr>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3883750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en-US" altLang="zh-TW" b="1" dirty="0"/>
            </a:br>
            <a:endParaRPr lang="zh-TW" altLang="en-US" dirty="0"/>
          </a:p>
        </p:txBody>
      </p:sp>
      <p:sp>
        <p:nvSpPr>
          <p:cNvPr id="3" name="內容版面配置區 2"/>
          <p:cNvSpPr>
            <a:spLocks noGrp="1"/>
          </p:cNvSpPr>
          <p:nvPr>
            <p:ph idx="1"/>
          </p:nvPr>
        </p:nvSpPr>
        <p:spPr/>
        <p:txBody>
          <a:bodyPr/>
          <a:lstStyle/>
          <a:p>
            <a:endParaRPr lang="en-US" altLang="zh-TW" dirty="0"/>
          </a:p>
          <a:p>
            <a:pPr marL="0" indent="0" algn="ctr">
              <a:buNone/>
            </a:pPr>
            <a:r>
              <a:rPr lang="en-US" altLang="zh-TW" sz="3600" b="1" dirty="0"/>
              <a:t>Thank you for listening</a:t>
            </a:r>
          </a:p>
        </p:txBody>
      </p:sp>
      <p:sp>
        <p:nvSpPr>
          <p:cNvPr id="5" name="投影片編號版面配置區 4">
            <a:extLst>
              <a:ext uri="{FF2B5EF4-FFF2-40B4-BE49-F238E27FC236}">
                <a16:creationId xmlns:a16="http://schemas.microsoft.com/office/drawing/2014/main" id="{D440D0EB-8197-4F8C-928F-92AED03BAE68}"/>
              </a:ext>
            </a:extLst>
          </p:cNvPr>
          <p:cNvSpPr>
            <a:spLocks noGrp="1"/>
          </p:cNvSpPr>
          <p:nvPr>
            <p:ph type="sldNum" sz="quarter" idx="12"/>
          </p:nvPr>
        </p:nvSpPr>
        <p:spPr/>
        <p:txBody>
          <a:bodyPr/>
          <a:lstStyle/>
          <a:p>
            <a:fld id="{6D22F896-40B5-4ADD-8801-0D06FADFA095}" type="slidenum">
              <a:rPr lang="en-US" smtClean="0"/>
              <a:pPr/>
              <a:t>25</a:t>
            </a:fld>
            <a:endParaRPr lang="en-US" dirty="0"/>
          </a:p>
        </p:txBody>
      </p:sp>
    </p:spTree>
    <p:extLst>
      <p:ext uri="{BB962C8B-B14F-4D97-AF65-F5344CB8AC3E}">
        <p14:creationId xmlns:p14="http://schemas.microsoft.com/office/powerpoint/2010/main" val="406638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Introduction(1/4)</a:t>
            </a:r>
          </a:p>
        </p:txBody>
      </p:sp>
      <p:sp>
        <p:nvSpPr>
          <p:cNvPr id="7" name="內容版面配置區 2">
            <a:extLst>
              <a:ext uri="{FF2B5EF4-FFF2-40B4-BE49-F238E27FC236}">
                <a16:creationId xmlns:a16="http://schemas.microsoft.com/office/drawing/2014/main" id="{C20B55DA-B4FF-41A5-9DF1-5A8384F132C1}"/>
              </a:ext>
            </a:extLst>
          </p:cNvPr>
          <p:cNvSpPr txBox="1">
            <a:spLocks/>
          </p:cNvSpPr>
          <p:nvPr/>
        </p:nvSpPr>
        <p:spPr>
          <a:xfrm>
            <a:off x="838200" y="1851108"/>
            <a:ext cx="10852486" cy="450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dramatic increasing amount of smart mobile devices</a:t>
            </a:r>
            <a:r>
              <a:rPr lang="zh-TW" altLang="en-US" dirty="0"/>
              <a:t> </a:t>
            </a:r>
            <a:r>
              <a:rPr lang="en-US" altLang="zh-TW" dirty="0"/>
              <a:t>leads to the mobile data traffic growing rapidly, especially</a:t>
            </a:r>
            <a:r>
              <a:rPr lang="zh-TW" altLang="en-US" dirty="0"/>
              <a:t> </a:t>
            </a:r>
            <a:r>
              <a:rPr lang="en-US" altLang="zh-TW" dirty="0"/>
              <a:t>the video traffic in recent years.</a:t>
            </a:r>
          </a:p>
          <a:p>
            <a:endParaRPr lang="en-US" altLang="zh-TW" dirty="0"/>
          </a:p>
          <a:p>
            <a:r>
              <a:rPr lang="en-US" altLang="zh-TW" dirty="0"/>
              <a:t>Since multiple users may</a:t>
            </a:r>
            <a:r>
              <a:rPr lang="zh-TW" altLang="en-US" dirty="0"/>
              <a:t> </a:t>
            </a:r>
            <a:r>
              <a:rPr lang="en-US" altLang="zh-TW" dirty="0"/>
              <a:t>require the same contents of remote service providers (RSPs),</a:t>
            </a:r>
            <a:r>
              <a:rPr lang="zh-TW" altLang="en-US" dirty="0"/>
              <a:t> </a:t>
            </a:r>
            <a:r>
              <a:rPr lang="en-US" altLang="zh-TW" dirty="0"/>
              <a:t>the repeat transmissions cause heavier burden of backhaul and</a:t>
            </a:r>
            <a:r>
              <a:rPr lang="zh-TW" altLang="en-US" dirty="0"/>
              <a:t> </a:t>
            </a:r>
            <a:r>
              <a:rPr lang="en-US" altLang="zh-TW" dirty="0"/>
              <a:t>overhead in the fifth generation (5G) networks.</a:t>
            </a:r>
          </a:p>
          <a:p>
            <a:endParaRPr lang="en-US" altLang="zh-TW" dirty="0"/>
          </a:p>
          <a:p>
            <a:r>
              <a:rPr lang="en-US" altLang="zh-TW" dirty="0"/>
              <a:t>To improve</a:t>
            </a:r>
            <a:r>
              <a:rPr lang="zh-TW" altLang="en-US" dirty="0"/>
              <a:t> </a:t>
            </a:r>
            <a:r>
              <a:rPr lang="en-US" altLang="zh-TW" dirty="0"/>
              <a:t>the utilization of limited resource and cut down the energy</a:t>
            </a:r>
            <a:r>
              <a:rPr lang="zh-TW" altLang="en-US" dirty="0"/>
              <a:t> </a:t>
            </a:r>
            <a:r>
              <a:rPr lang="en-US" altLang="zh-TW" dirty="0"/>
              <a:t>consumption, </a:t>
            </a:r>
            <a:r>
              <a:rPr lang="en-US" altLang="zh-TW" dirty="0">
                <a:solidFill>
                  <a:srgbClr val="FF0000"/>
                </a:solidFill>
              </a:rPr>
              <a:t>caching</a:t>
            </a:r>
            <a:r>
              <a:rPr lang="en-US" altLang="zh-TW" dirty="0"/>
              <a:t> is a promising technology in 5G wireless</a:t>
            </a:r>
            <a:r>
              <a:rPr lang="zh-TW" altLang="en-US" dirty="0"/>
              <a:t> </a:t>
            </a:r>
            <a:r>
              <a:rPr lang="en-US" altLang="zh-TW" dirty="0"/>
              <a:t>networks.</a:t>
            </a:r>
          </a:p>
        </p:txBody>
      </p:sp>
      <p:sp>
        <p:nvSpPr>
          <p:cNvPr id="4" name="投影片編號版面配置區 3">
            <a:extLst>
              <a:ext uri="{FF2B5EF4-FFF2-40B4-BE49-F238E27FC236}">
                <a16:creationId xmlns:a16="http://schemas.microsoft.com/office/drawing/2014/main" id="{A09C14CC-6C2A-4A7F-BAE5-59B475A29B6D}"/>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123366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Introduction(2/4)</a:t>
            </a:r>
          </a:p>
        </p:txBody>
      </p:sp>
      <p:sp>
        <p:nvSpPr>
          <p:cNvPr id="7" name="內容版面配置區 2">
            <a:extLst>
              <a:ext uri="{FF2B5EF4-FFF2-40B4-BE49-F238E27FC236}">
                <a16:creationId xmlns:a16="http://schemas.microsoft.com/office/drawing/2014/main" id="{C20B55DA-B4FF-41A5-9DF1-5A8384F132C1}"/>
              </a:ext>
            </a:extLst>
          </p:cNvPr>
          <p:cNvSpPr txBox="1">
            <a:spLocks/>
          </p:cNvSpPr>
          <p:nvPr/>
        </p:nvSpPr>
        <p:spPr>
          <a:xfrm>
            <a:off x="838200" y="1851108"/>
            <a:ext cx="10852486" cy="45052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 </a:t>
            </a:r>
            <a:r>
              <a:rPr lang="en-US" altLang="zh-TW" dirty="0">
                <a:solidFill>
                  <a:srgbClr val="FF0000"/>
                </a:solidFill>
              </a:rPr>
              <a:t>Caching</a:t>
            </a:r>
            <a:r>
              <a:rPr lang="en-US" altLang="zh-TW" dirty="0"/>
              <a:t> means contents of RSPs can be stored</a:t>
            </a:r>
            <a:r>
              <a:rPr lang="zh-TW" altLang="en-US" dirty="0"/>
              <a:t> </a:t>
            </a:r>
            <a:r>
              <a:rPr lang="en-US" altLang="zh-TW" dirty="0"/>
              <a:t>at network edge, i.e., caching content in small base stations</a:t>
            </a:r>
            <a:r>
              <a:rPr lang="zh-TW" altLang="en-US" dirty="0"/>
              <a:t> </a:t>
            </a:r>
            <a:r>
              <a:rPr lang="en-US" altLang="zh-TW" dirty="0"/>
              <a:t>(SBSs).</a:t>
            </a:r>
          </a:p>
          <a:p>
            <a:endParaRPr lang="en-US" altLang="zh-TW" dirty="0"/>
          </a:p>
          <a:p>
            <a:r>
              <a:rPr lang="en-US" altLang="zh-TW" dirty="0"/>
              <a:t>Therefore, the requested contents of RSPs can be</a:t>
            </a:r>
            <a:r>
              <a:rPr lang="zh-TW" altLang="en-US" dirty="0"/>
              <a:t> </a:t>
            </a:r>
            <a:r>
              <a:rPr lang="en-US" altLang="zh-TW" dirty="0"/>
              <a:t>obtained directly from either local SBSs or neighboring SBSs</a:t>
            </a:r>
            <a:r>
              <a:rPr lang="zh-TW" altLang="en-US" dirty="0"/>
              <a:t> </a:t>
            </a:r>
            <a:r>
              <a:rPr lang="en-US" altLang="zh-TW" dirty="0"/>
              <a:t>without routing from remote servers via core network. This</a:t>
            </a:r>
            <a:r>
              <a:rPr lang="zh-TW" altLang="en-US" dirty="0"/>
              <a:t> </a:t>
            </a:r>
            <a:r>
              <a:rPr lang="en-US" altLang="zh-TW" dirty="0"/>
              <a:t>effectively enhances the utilization of spectrum, reduces the</a:t>
            </a:r>
            <a:r>
              <a:rPr lang="zh-TW" altLang="en-US" dirty="0"/>
              <a:t> </a:t>
            </a:r>
            <a:r>
              <a:rPr lang="en-US" altLang="zh-TW" dirty="0"/>
              <a:t>delay and lessens the burdens in networks.</a:t>
            </a:r>
          </a:p>
          <a:p>
            <a:endParaRPr lang="en-US" altLang="zh-TW" dirty="0"/>
          </a:p>
          <a:p>
            <a:r>
              <a:rPr lang="en-US" altLang="zh-TW" dirty="0"/>
              <a:t>Caching content of small base stations (SBSs) is</a:t>
            </a:r>
            <a:r>
              <a:rPr lang="zh-TW" altLang="en-US" dirty="0"/>
              <a:t> </a:t>
            </a:r>
            <a:r>
              <a:rPr lang="en-US" altLang="zh-TW" dirty="0"/>
              <a:t>a promising approach in the fifth generation (5G) wireless</a:t>
            </a:r>
            <a:r>
              <a:rPr lang="zh-TW" altLang="en-US" dirty="0"/>
              <a:t> </a:t>
            </a:r>
            <a:r>
              <a:rPr lang="en-US" altLang="zh-TW" dirty="0"/>
              <a:t>networks for decreasing the</a:t>
            </a:r>
            <a:r>
              <a:rPr lang="zh-TW" altLang="en-US" dirty="0"/>
              <a:t> </a:t>
            </a:r>
            <a:r>
              <a:rPr lang="en-US" altLang="zh-TW" dirty="0"/>
              <a:t>transmission delay and energy</a:t>
            </a:r>
            <a:r>
              <a:rPr lang="zh-TW" altLang="en-US" dirty="0"/>
              <a:t> </a:t>
            </a:r>
            <a:r>
              <a:rPr lang="en-US" altLang="zh-TW" dirty="0"/>
              <a:t>consumption.</a:t>
            </a:r>
          </a:p>
          <a:p>
            <a:endParaRPr lang="en-US" altLang="zh-TW" dirty="0"/>
          </a:p>
        </p:txBody>
      </p:sp>
      <p:sp>
        <p:nvSpPr>
          <p:cNvPr id="4" name="投影片編號版面配置區 3">
            <a:extLst>
              <a:ext uri="{FF2B5EF4-FFF2-40B4-BE49-F238E27FC236}">
                <a16:creationId xmlns:a16="http://schemas.microsoft.com/office/drawing/2014/main" id="{8ED5B2C7-29A4-488F-BA98-E95622BD720D}"/>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91261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Introduction(3/4)</a:t>
            </a:r>
          </a:p>
        </p:txBody>
      </p:sp>
      <p:sp>
        <p:nvSpPr>
          <p:cNvPr id="7" name="內容版面配置區 2">
            <a:extLst>
              <a:ext uri="{FF2B5EF4-FFF2-40B4-BE49-F238E27FC236}">
                <a16:creationId xmlns:a16="http://schemas.microsoft.com/office/drawing/2014/main" id="{C20B55DA-B4FF-41A5-9DF1-5A8384F132C1}"/>
              </a:ext>
            </a:extLst>
          </p:cNvPr>
          <p:cNvSpPr txBox="1">
            <a:spLocks/>
          </p:cNvSpPr>
          <p:nvPr/>
        </p:nvSpPr>
        <p:spPr>
          <a:xfrm>
            <a:off x="838200" y="1851108"/>
            <a:ext cx="10852486" cy="450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 this paper,</a:t>
            </a:r>
            <a:r>
              <a:rPr lang="zh-TW" altLang="en-US" dirty="0"/>
              <a:t> </a:t>
            </a:r>
            <a:r>
              <a:rPr lang="en-US" altLang="zh-TW" dirty="0"/>
              <a:t>we design a novel cooperative caching scheme based on the</a:t>
            </a:r>
            <a:r>
              <a:rPr lang="zh-TW" altLang="en-US" dirty="0"/>
              <a:t> </a:t>
            </a:r>
            <a:r>
              <a:rPr lang="en-US" altLang="zh-TW" dirty="0"/>
              <a:t>content-exchanged between SBSs.</a:t>
            </a:r>
          </a:p>
          <a:p>
            <a:endParaRPr lang="en-US" altLang="zh-TW" dirty="0"/>
          </a:p>
          <a:p>
            <a:r>
              <a:rPr lang="en-US" altLang="zh-TW" dirty="0"/>
              <a:t>Specifically, we consider</a:t>
            </a:r>
            <a:r>
              <a:rPr lang="zh-TW" altLang="en-US" dirty="0"/>
              <a:t> </a:t>
            </a:r>
            <a:r>
              <a:rPr lang="en-US" altLang="zh-TW" dirty="0"/>
              <a:t>the scenario that neighboring SBSs could establish cooperate</a:t>
            </a:r>
            <a:r>
              <a:rPr lang="zh-TW" altLang="en-US" dirty="0"/>
              <a:t> </a:t>
            </a:r>
            <a:r>
              <a:rPr lang="en-US" altLang="zh-TW" dirty="0"/>
              <a:t>relationship through macro base station (MBS). Cache is</a:t>
            </a:r>
            <a:r>
              <a:rPr lang="zh-TW" altLang="en-US" dirty="0"/>
              <a:t> </a:t>
            </a:r>
            <a:r>
              <a:rPr lang="en-US" altLang="zh-TW" dirty="0"/>
              <a:t>configured at each SBS. The contents cached in SBSs can</a:t>
            </a:r>
            <a:r>
              <a:rPr lang="zh-TW" altLang="en-US" dirty="0"/>
              <a:t> </a:t>
            </a:r>
            <a:r>
              <a:rPr lang="en-US" altLang="zh-TW" dirty="0"/>
              <a:t>be exchanged via MBS as relay in the considered cooperative</a:t>
            </a:r>
            <a:r>
              <a:rPr lang="zh-TW" altLang="en-US" dirty="0"/>
              <a:t> </a:t>
            </a:r>
            <a:r>
              <a:rPr lang="en-US" altLang="zh-TW" dirty="0"/>
              <a:t>caching scheme.</a:t>
            </a:r>
          </a:p>
        </p:txBody>
      </p:sp>
      <p:sp>
        <p:nvSpPr>
          <p:cNvPr id="4" name="投影片編號版面配置區 3">
            <a:extLst>
              <a:ext uri="{FF2B5EF4-FFF2-40B4-BE49-F238E27FC236}">
                <a16:creationId xmlns:a16="http://schemas.microsoft.com/office/drawing/2014/main" id="{82A4F338-0324-4F07-BDCB-69BFEE6686C0}"/>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332856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Introduction(4/4)</a:t>
            </a:r>
          </a:p>
        </p:txBody>
      </p:sp>
      <p:sp>
        <p:nvSpPr>
          <p:cNvPr id="7" name="內容版面配置區 2">
            <a:extLst>
              <a:ext uri="{FF2B5EF4-FFF2-40B4-BE49-F238E27FC236}">
                <a16:creationId xmlns:a16="http://schemas.microsoft.com/office/drawing/2014/main" id="{C20B55DA-B4FF-41A5-9DF1-5A8384F132C1}"/>
              </a:ext>
            </a:extLst>
          </p:cNvPr>
          <p:cNvSpPr txBox="1">
            <a:spLocks/>
          </p:cNvSpPr>
          <p:nvPr/>
        </p:nvSpPr>
        <p:spPr>
          <a:xfrm>
            <a:off x="838200" y="1851108"/>
            <a:ext cx="10852486" cy="450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 this paper, the caching space at each SBS is divided into two parts.</a:t>
            </a:r>
          </a:p>
          <a:p>
            <a:pPr lvl="1"/>
            <a:r>
              <a:rPr lang="en-US" altLang="zh-TW" dirty="0"/>
              <a:t>The first part is reserved for fixed caching contents (FCC).</a:t>
            </a:r>
          </a:p>
          <a:p>
            <a:pPr lvl="1"/>
            <a:r>
              <a:rPr lang="en-US" altLang="zh-TW" dirty="0"/>
              <a:t>The second part is used for caching data for wireless transmission (DWT).</a:t>
            </a:r>
          </a:p>
          <a:p>
            <a:pPr marL="457200" lvl="1" indent="0">
              <a:buNone/>
            </a:pPr>
            <a:r>
              <a:rPr lang="en-US" altLang="zh-TW" dirty="0"/>
              <a:t>(</a:t>
            </a:r>
            <a:r>
              <a:rPr lang="en-US" altLang="zh-TW" sz="1800" dirty="0"/>
              <a:t>The optimized proportion between the two parts should be determined for minimizing the systems costs. </a:t>
            </a:r>
            <a:r>
              <a:rPr lang="en-US" altLang="zh-TW" dirty="0"/>
              <a:t>)</a:t>
            </a:r>
          </a:p>
          <a:p>
            <a:pPr marL="457200" lvl="1" indent="0">
              <a:buNone/>
            </a:pPr>
            <a:endParaRPr lang="en-US" altLang="zh-TW" dirty="0"/>
          </a:p>
          <a:p>
            <a:r>
              <a:rPr lang="en-US" altLang="zh-TW" dirty="0"/>
              <a:t>The key contributions in this paper can be described as following :</a:t>
            </a:r>
          </a:p>
          <a:p>
            <a:pPr lvl="1"/>
            <a:r>
              <a:rPr lang="en-US" altLang="zh-TW" dirty="0"/>
              <a:t>Proposing a novel cooperative caching scheme.</a:t>
            </a:r>
            <a:r>
              <a:rPr lang="en-US" altLang="zh-TW" sz="1600" dirty="0"/>
              <a:t> </a:t>
            </a:r>
          </a:p>
          <a:p>
            <a:pPr lvl="1"/>
            <a:r>
              <a:rPr lang="en-US" altLang="zh-TW" dirty="0"/>
              <a:t>Exploring the optimal allocation proportion between the capacity of FCC and DWT at each cache.</a:t>
            </a:r>
          </a:p>
          <a:p>
            <a:endParaRPr lang="en-US" altLang="zh-TW" dirty="0"/>
          </a:p>
        </p:txBody>
      </p:sp>
      <p:sp>
        <p:nvSpPr>
          <p:cNvPr id="4" name="投影片編號版面配置區 3">
            <a:extLst>
              <a:ext uri="{FF2B5EF4-FFF2-40B4-BE49-F238E27FC236}">
                <a16:creationId xmlns:a16="http://schemas.microsoft.com/office/drawing/2014/main" id="{65174592-4B15-478F-8CD5-9DACE2A75CC9}"/>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321619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Model   (1/2)</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68757"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pic>
        <p:nvPicPr>
          <p:cNvPr id="3" name="內容版面配置區 2">
            <a:extLst>
              <a:ext uri="{FF2B5EF4-FFF2-40B4-BE49-F238E27FC236}">
                <a16:creationId xmlns:a16="http://schemas.microsoft.com/office/drawing/2014/main" id="{3EA4E33A-FDA2-49E5-A63E-5C7D14E52AA7}"/>
              </a:ext>
            </a:extLst>
          </p:cNvPr>
          <p:cNvPicPr>
            <a:picLocks noGrp="1" noChangeAspect="1"/>
          </p:cNvPicPr>
          <p:nvPr>
            <p:ph idx="1"/>
          </p:nvPr>
        </p:nvPicPr>
        <p:blipFill>
          <a:blip r:embed="rId6"/>
          <a:stretch>
            <a:fillRect/>
          </a:stretch>
        </p:blipFill>
        <p:spPr>
          <a:xfrm>
            <a:off x="499599" y="1690688"/>
            <a:ext cx="4991240" cy="4351338"/>
          </a:xfrm>
          <a:prstGeom prst="rect">
            <a:avLst/>
          </a:prstGeom>
        </p:spPr>
      </p:pic>
      <p:sp>
        <p:nvSpPr>
          <p:cNvPr id="7" name="內容版面配置區 5">
            <a:extLst>
              <a:ext uri="{FF2B5EF4-FFF2-40B4-BE49-F238E27FC236}">
                <a16:creationId xmlns:a16="http://schemas.microsoft.com/office/drawing/2014/main" id="{32F2652F-2BF1-4788-98F5-EA5003A9201F}"/>
              </a:ext>
            </a:extLst>
          </p:cNvPr>
          <p:cNvSpPr txBox="1">
            <a:spLocks/>
          </p:cNvSpPr>
          <p:nvPr/>
        </p:nvSpPr>
        <p:spPr>
          <a:xfrm>
            <a:off x="5645791" y="1690688"/>
            <a:ext cx="614913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500"/>
              </a:spcBef>
            </a:pPr>
            <a:r>
              <a:rPr lang="en-US" altLang="zh-TW" sz="2000" dirty="0"/>
              <a:t>Assume </a:t>
            </a:r>
            <a:r>
              <a:rPr lang="en-US" altLang="zh-TW" sz="2000" i="1" dirty="0"/>
              <a:t>N </a:t>
            </a:r>
            <a:r>
              <a:rPr lang="en-US" altLang="zh-TW" sz="2000" dirty="0"/>
              <a:t>SBSs and one MBS exist in the system, where the MBS can control the data exchange between SBSs.</a:t>
            </a:r>
          </a:p>
          <a:p>
            <a:pPr>
              <a:spcBef>
                <a:spcPts val="1500"/>
              </a:spcBef>
            </a:pPr>
            <a:r>
              <a:rPr lang="en-US" altLang="zh-TW" sz="2000" dirty="0"/>
              <a:t>Each BS possesses one cache with overall capacity </a:t>
            </a:r>
            <a:r>
              <a:rPr lang="zh-TW" altLang="en-US" sz="2000" dirty="0"/>
              <a:t>𝐶𝑛</a:t>
            </a:r>
            <a:r>
              <a:rPr lang="en-US" altLang="zh-TW" sz="2000" dirty="0"/>
              <a:t>.</a:t>
            </a:r>
          </a:p>
          <a:p>
            <a:pPr>
              <a:spcBef>
                <a:spcPts val="1500"/>
              </a:spcBef>
            </a:pPr>
            <a:r>
              <a:rPr lang="en-US" altLang="zh-TW" sz="2000" dirty="0"/>
              <a:t>The cache at each SBS is further divided into two parts. The one with larger capacity is used as FCC, and the other one with relatively small capacity is used as DWT.</a:t>
            </a:r>
          </a:p>
          <a:p>
            <a:pPr>
              <a:spcBef>
                <a:spcPts val="1500"/>
              </a:spcBef>
            </a:pPr>
            <a:r>
              <a:rPr lang="en-US" altLang="zh-TW" sz="2000" dirty="0"/>
              <a:t>The data in DWT contains data in local FCC and scheduled data from the neighboring SBSs.</a:t>
            </a:r>
          </a:p>
          <a:p>
            <a:pPr>
              <a:spcBef>
                <a:spcPts val="1500"/>
              </a:spcBef>
            </a:pPr>
            <a:r>
              <a:rPr lang="en-US" altLang="zh-TW" sz="2000" dirty="0"/>
              <a:t>We assume that the SBSs belong to different telecom operators, then the SBS required the data from other SBSs should pay for the authority of scheduling.</a:t>
            </a:r>
          </a:p>
        </p:txBody>
      </p:sp>
      <p:sp>
        <p:nvSpPr>
          <p:cNvPr id="6" name="投影片編號版面配置區 5">
            <a:extLst>
              <a:ext uri="{FF2B5EF4-FFF2-40B4-BE49-F238E27FC236}">
                <a16:creationId xmlns:a16="http://schemas.microsoft.com/office/drawing/2014/main" id="{DF5EDE99-D827-4052-A282-EBF6283BBE6C}"/>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37970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Model   (2/2)</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8690" name="Equation" r:id="rId4" imgW="914400" imgH="198720" progId="Equation.DSMT4">
                  <p:embed/>
                </p:oleObj>
              </mc:Choice>
              <mc:Fallback>
                <p:oleObj name="Equation" r:id="rId4"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5"/>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Assume that the distance between SBSs are relatively large, and thus we can ignore the wireless interference between SBSs.</a:t>
            </a:r>
          </a:p>
          <a:p>
            <a:endParaRPr lang="en-US" altLang="zh-TW" dirty="0"/>
          </a:p>
          <a:p>
            <a:r>
              <a:rPr lang="en-US" altLang="zh-TW" dirty="0"/>
              <a:t>The data copy from remote service provider will be stored at FCC of SBSs in a cooperative manner.</a:t>
            </a:r>
          </a:p>
          <a:p>
            <a:endParaRPr lang="en-US" altLang="zh-TW" dirty="0"/>
          </a:p>
          <a:p>
            <a:r>
              <a:rPr lang="en-US" altLang="zh-TW" dirty="0"/>
              <a:t>If the data for wireless transmission is not cached at the local SBS, the SBS should purchase the data copy from the neighboring SBSs.</a:t>
            </a:r>
          </a:p>
        </p:txBody>
      </p:sp>
      <p:sp>
        <p:nvSpPr>
          <p:cNvPr id="5" name="投影片編號版面配置區 4">
            <a:extLst>
              <a:ext uri="{FF2B5EF4-FFF2-40B4-BE49-F238E27FC236}">
                <a16:creationId xmlns:a16="http://schemas.microsoft.com/office/drawing/2014/main" id="{D3C7247D-E784-4AD1-8A5E-A6EC55E509A6}"/>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272899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489BC68-4100-443F-A59E-9D442D865E0B}"/>
              </a:ext>
            </a:extLst>
          </p:cNvPr>
          <p:cNvPicPr>
            <a:picLocks noChangeAspect="1"/>
          </p:cNvPicPr>
          <p:nvPr/>
        </p:nvPicPr>
        <p:blipFill>
          <a:blip r:embed="rId4"/>
          <a:stretch>
            <a:fillRect/>
          </a:stretch>
        </p:blipFill>
        <p:spPr>
          <a:xfrm>
            <a:off x="6837027" y="4574752"/>
            <a:ext cx="504825" cy="476250"/>
          </a:xfrm>
          <a:prstGeom prst="rect">
            <a:avLst/>
          </a:prstGeom>
        </p:spPr>
      </p:pic>
      <p:sp>
        <p:nvSpPr>
          <p:cNvPr id="2" name="標題 1"/>
          <p:cNvSpPr>
            <a:spLocks noGrp="1"/>
          </p:cNvSpPr>
          <p:nvPr>
            <p:ph type="title"/>
          </p:nvPr>
        </p:nvSpPr>
        <p:spPr/>
        <p:txBody>
          <a:bodyPr/>
          <a:lstStyle/>
          <a:p>
            <a:r>
              <a:rPr lang="en-US" altLang="zh-TW" dirty="0"/>
              <a:t>Problem Formulation   (1/8)</a:t>
            </a:r>
          </a:p>
        </p:txBody>
      </p:sp>
      <p:graphicFrame>
        <p:nvGraphicFramePr>
          <p:cNvPr id="4" name="物件 3">
            <a:extLst>
              <a:ext uri="{FF2B5EF4-FFF2-40B4-BE49-F238E27FC236}">
                <a16:creationId xmlns:a16="http://schemas.microsoft.com/office/drawing/2014/main" id="{E8B96944-2E0C-4E7D-8E12-104EDF9C847D}"/>
              </a:ext>
            </a:extLst>
          </p:cNvPr>
          <p:cNvGraphicFramePr>
            <a:graphicFrameLocks noChangeAspect="1"/>
          </p:cNvGraphicFramePr>
          <p:nvPr/>
        </p:nvGraphicFramePr>
        <p:xfrm>
          <a:off x="3238500" y="3302000"/>
          <a:ext cx="914400" cy="198438"/>
        </p:xfrm>
        <a:graphic>
          <a:graphicData uri="http://schemas.openxmlformats.org/presentationml/2006/ole">
            <mc:AlternateContent xmlns:mc="http://schemas.openxmlformats.org/markup-compatibility/2006">
              <mc:Choice xmlns:v="urn:schemas-microsoft-com:vml" Requires="v">
                <p:oleObj spid="_x0000_s70794" name="Equation" r:id="rId5" imgW="914400" imgH="198720" progId="Equation.DSMT4">
                  <p:embed/>
                </p:oleObj>
              </mc:Choice>
              <mc:Fallback>
                <p:oleObj name="Equation" r:id="rId5" imgW="914400" imgH="198720" progId="Equation.DSMT4">
                  <p:embed/>
                  <p:pic>
                    <p:nvPicPr>
                      <p:cNvPr id="4" name="物件 3">
                        <a:extLst>
                          <a:ext uri="{FF2B5EF4-FFF2-40B4-BE49-F238E27FC236}">
                            <a16:creationId xmlns:a16="http://schemas.microsoft.com/office/drawing/2014/main" id="{E8B96944-2E0C-4E7D-8E12-104EDF9C847D}"/>
                          </a:ext>
                        </a:extLst>
                      </p:cNvPr>
                      <p:cNvPicPr/>
                      <p:nvPr/>
                    </p:nvPicPr>
                    <p:blipFill>
                      <a:blip r:embed="rId6"/>
                      <a:stretch>
                        <a:fillRect/>
                      </a:stretch>
                    </p:blipFill>
                    <p:spPr>
                      <a:xfrm>
                        <a:off x="3238500" y="3302000"/>
                        <a:ext cx="914400" cy="198438"/>
                      </a:xfrm>
                      <a:prstGeom prst="rect">
                        <a:avLst/>
                      </a:prstGeom>
                    </p:spPr>
                  </p:pic>
                </p:oleObj>
              </mc:Fallback>
            </mc:AlternateContent>
          </a:graphicData>
        </a:graphic>
      </p:graphicFrame>
      <p:sp>
        <p:nvSpPr>
          <p:cNvPr id="6" name="內容版面配置區 5">
            <a:extLst>
              <a:ext uri="{FF2B5EF4-FFF2-40B4-BE49-F238E27FC236}">
                <a16:creationId xmlns:a16="http://schemas.microsoft.com/office/drawing/2014/main" id="{64E535FD-ED2E-4CE4-BCC4-BAB2C789B9E1}"/>
              </a:ext>
            </a:extLst>
          </p:cNvPr>
          <p:cNvSpPr>
            <a:spLocks noGrp="1"/>
          </p:cNvSpPr>
          <p:nvPr>
            <p:ph idx="1"/>
          </p:nvPr>
        </p:nvSpPr>
        <p:spPr>
          <a:xfrm>
            <a:off x="838200" y="1825625"/>
            <a:ext cx="10515600" cy="4351338"/>
          </a:xfrm>
        </p:spPr>
        <p:txBody>
          <a:bodyPr>
            <a:normAutofit/>
          </a:bodyPr>
          <a:lstStyle/>
          <a:p>
            <a:r>
              <a:rPr lang="en-US" altLang="zh-TW" dirty="0"/>
              <a:t>Assume that the wireless bandwidth is </a:t>
            </a:r>
            <a:r>
              <a:rPr lang="en-US" altLang="zh-TW" i="1" dirty="0">
                <a:latin typeface="Times New Roman" panose="02020603050405020304" pitchFamily="18" charset="0"/>
                <a:cs typeface="Times New Roman" panose="02020603050405020304" pitchFamily="18" charset="0"/>
              </a:rPr>
              <a:t>B</a:t>
            </a:r>
            <a:r>
              <a:rPr lang="en-US" altLang="zh-TW" i="1" dirty="0"/>
              <a:t> </a:t>
            </a:r>
            <a:r>
              <a:rPr lang="en-US" altLang="zh-TW" dirty="0"/>
              <a:t>Hz.</a:t>
            </a:r>
          </a:p>
          <a:p>
            <a:r>
              <a:rPr lang="en-US" altLang="zh-TW" dirty="0"/>
              <a:t>Both SBSs and users work in single-antenna mode, thus SBS can serve at most one user at any moment.</a:t>
            </a:r>
          </a:p>
          <a:p>
            <a:pPr marL="0" indent="0">
              <a:buNone/>
            </a:pPr>
            <a:r>
              <a:rPr lang="en-US" altLang="zh-TW" sz="2000" dirty="0"/>
              <a:t>    (However, the model can be easily extended to multi-antenna scenario.)</a:t>
            </a:r>
          </a:p>
          <a:p>
            <a:r>
              <a:rPr lang="en-US" altLang="zh-TW" dirty="0"/>
              <a:t>The SBS transmitting power to user </a:t>
            </a:r>
            <a:r>
              <a:rPr lang="en-US" altLang="zh-TW" i="1" dirty="0"/>
              <a:t>j </a:t>
            </a:r>
            <a:r>
              <a:rPr lang="en-US" altLang="zh-TW" dirty="0"/>
              <a:t>as      </a:t>
            </a:r>
            <a:r>
              <a:rPr lang="en-US" altLang="zh-TW" i="1" dirty="0"/>
              <a:t>.</a:t>
            </a:r>
          </a:p>
          <a:p>
            <a:r>
              <a:rPr lang="en-US" altLang="zh-TW" dirty="0"/>
              <a:t>The channel gain from SBS to user </a:t>
            </a:r>
            <a:r>
              <a:rPr lang="en-US" altLang="zh-TW" i="1" dirty="0"/>
              <a:t>j </a:t>
            </a:r>
            <a:r>
              <a:rPr lang="en-US" altLang="zh-TW" dirty="0"/>
              <a:t>which is in its coverage as     .</a:t>
            </a:r>
          </a:p>
          <a:p>
            <a:r>
              <a:rPr lang="en-US" altLang="zh-TW" dirty="0"/>
              <a:t>The Gaussian white noise is denoted as      .</a:t>
            </a:r>
          </a:p>
          <a:p>
            <a:r>
              <a:rPr lang="en-US" altLang="zh-TW" dirty="0"/>
              <a:t>The channel gain from an arbitrary SBS to the users beyond its coverage is 0.</a:t>
            </a:r>
            <a:endParaRPr lang="en-US" altLang="zh-TW" sz="2000" dirty="0"/>
          </a:p>
        </p:txBody>
      </p:sp>
      <p:pic>
        <p:nvPicPr>
          <p:cNvPr id="3" name="圖片 2">
            <a:extLst>
              <a:ext uri="{FF2B5EF4-FFF2-40B4-BE49-F238E27FC236}">
                <a16:creationId xmlns:a16="http://schemas.microsoft.com/office/drawing/2014/main" id="{0AABB6FE-8DE9-4C52-ABF1-A1C6A3BACE68}"/>
              </a:ext>
            </a:extLst>
          </p:cNvPr>
          <p:cNvPicPr>
            <a:picLocks noChangeAspect="1"/>
          </p:cNvPicPr>
          <p:nvPr/>
        </p:nvPicPr>
        <p:blipFill>
          <a:blip r:embed="rId7"/>
          <a:stretch>
            <a:fillRect/>
          </a:stretch>
        </p:blipFill>
        <p:spPr>
          <a:xfrm>
            <a:off x="6837027" y="3644710"/>
            <a:ext cx="454404" cy="440204"/>
          </a:xfrm>
          <a:prstGeom prst="rect">
            <a:avLst/>
          </a:prstGeom>
        </p:spPr>
      </p:pic>
      <p:pic>
        <p:nvPicPr>
          <p:cNvPr id="5" name="圖片 4">
            <a:extLst>
              <a:ext uri="{FF2B5EF4-FFF2-40B4-BE49-F238E27FC236}">
                <a16:creationId xmlns:a16="http://schemas.microsoft.com/office/drawing/2014/main" id="{9D33678A-5CDE-4F58-9C35-D9A35084870F}"/>
              </a:ext>
            </a:extLst>
          </p:cNvPr>
          <p:cNvPicPr>
            <a:picLocks noChangeAspect="1"/>
          </p:cNvPicPr>
          <p:nvPr/>
        </p:nvPicPr>
        <p:blipFill>
          <a:blip r:embed="rId8"/>
          <a:stretch>
            <a:fillRect/>
          </a:stretch>
        </p:blipFill>
        <p:spPr>
          <a:xfrm>
            <a:off x="10072382" y="4217565"/>
            <a:ext cx="366712" cy="357187"/>
          </a:xfrm>
          <a:prstGeom prst="rect">
            <a:avLst/>
          </a:prstGeom>
        </p:spPr>
      </p:pic>
      <p:sp>
        <p:nvSpPr>
          <p:cNvPr id="9" name="投影片編號版面配置區 8">
            <a:extLst>
              <a:ext uri="{FF2B5EF4-FFF2-40B4-BE49-F238E27FC236}">
                <a16:creationId xmlns:a16="http://schemas.microsoft.com/office/drawing/2014/main" id="{FC4E10BC-B274-4708-9150-C2F92905A89C}"/>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34763314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8200</TotalTime>
  <Words>2213</Words>
  <Application>Microsoft Office PowerPoint</Application>
  <PresentationFormat>寬螢幕</PresentationFormat>
  <Paragraphs>198</Paragraphs>
  <Slides>25</Slides>
  <Notes>24</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31" baseType="lpstr">
      <vt:lpstr>Arial</vt:lpstr>
      <vt:lpstr>Calibri</vt:lpstr>
      <vt:lpstr>Calibri Light</vt:lpstr>
      <vt:lpstr>Times New Roman</vt:lpstr>
      <vt:lpstr>Office 佈景主題</vt:lpstr>
      <vt:lpstr>Equation</vt:lpstr>
      <vt:lpstr>Content-Exchanged Based Cooperative Caching in 5G Wireless Networks</vt:lpstr>
      <vt:lpstr>Outline</vt:lpstr>
      <vt:lpstr>Introduction(1/4)</vt:lpstr>
      <vt:lpstr>Introduction(2/4)</vt:lpstr>
      <vt:lpstr>Introduction(3/4)</vt:lpstr>
      <vt:lpstr>Introduction(4/4)</vt:lpstr>
      <vt:lpstr>System Model   (1/2)</vt:lpstr>
      <vt:lpstr>System Model   (2/2)</vt:lpstr>
      <vt:lpstr>Problem Formulation   (1/8)</vt:lpstr>
      <vt:lpstr>Problem Formulation   (2/8)</vt:lpstr>
      <vt:lpstr>Problem Formulation   (3/8)</vt:lpstr>
      <vt:lpstr>Problem Formulation   (4/8)</vt:lpstr>
      <vt:lpstr>Problem Formulation   (5/8)</vt:lpstr>
      <vt:lpstr>Problem Formulation   (6/8)</vt:lpstr>
      <vt:lpstr>Problem Formulation   (7/8)</vt:lpstr>
      <vt:lpstr>Problem Formulation   (8/8)</vt:lpstr>
      <vt:lpstr>Discussion About The System Costs   (1/2)</vt:lpstr>
      <vt:lpstr>Discussion About The System Costs   (2/2)</vt:lpstr>
      <vt:lpstr>Simulations   (1/5)</vt:lpstr>
      <vt:lpstr>Simulations   (2/5)</vt:lpstr>
      <vt:lpstr>Simulations   (3/5)</vt:lpstr>
      <vt:lpstr>Simulations   (4/5)</vt:lpstr>
      <vt:lpstr>Simulations   (5/5)</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detection based sensing of multiple Wi-Fi BSSs for LTE-U CSAT</dc:title>
  <dc:creator>皓中 鄭</dc:creator>
  <cp:lastModifiedBy>皓中 鄭</cp:lastModifiedBy>
  <cp:revision>555</cp:revision>
  <cp:lastPrinted>2020-02-07T03:28:47Z</cp:lastPrinted>
  <dcterms:created xsi:type="dcterms:W3CDTF">2019-08-24T08:12:53Z</dcterms:created>
  <dcterms:modified xsi:type="dcterms:W3CDTF">2020-03-16T01:18:36Z</dcterms:modified>
</cp:coreProperties>
</file>