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23"/>
  </p:notesMasterIdLst>
  <p:handoutMasterIdLst>
    <p:handoutMasterId r:id="rId24"/>
  </p:handoutMasterIdLst>
  <p:sldIdLst>
    <p:sldId id="267" r:id="rId5"/>
    <p:sldId id="278" r:id="rId6"/>
    <p:sldId id="286" r:id="rId7"/>
    <p:sldId id="285" r:id="rId8"/>
    <p:sldId id="290" r:id="rId9"/>
    <p:sldId id="287" r:id="rId10"/>
    <p:sldId id="291" r:id="rId11"/>
    <p:sldId id="292" r:id="rId12"/>
    <p:sldId id="293" r:id="rId13"/>
    <p:sldId id="294" r:id="rId14"/>
    <p:sldId id="288" r:id="rId15"/>
    <p:sldId id="295" r:id="rId16"/>
    <p:sldId id="296" r:id="rId17"/>
    <p:sldId id="297" r:id="rId18"/>
    <p:sldId id="289" r:id="rId19"/>
    <p:sldId id="283" r:id="rId20"/>
    <p:sldId id="298" r:id="rId21"/>
    <p:sldId id="299" r:id="rId22"/>
  </p:sldIdLst>
  <p:sldSz cx="12188825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99" autoAdjust="0"/>
  </p:normalViewPr>
  <p:slideViewPr>
    <p:cSldViewPr>
      <p:cViewPr varScale="1">
        <p:scale>
          <a:sx n="114" d="100"/>
          <a:sy n="114" d="100"/>
        </p:scale>
        <p:origin x="414" y="10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7" d="100"/>
          <a:sy n="77" d="100"/>
        </p:scale>
        <p:origin x="3276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3396C2D6-3574-4F67-93D9-35410753DCA4}" type="datetime1">
              <a:rPr lang="ko-KR" altLang="en-US" smtClean="0">
                <a:latin typeface="바탕" panose="02030600000101010101" pitchFamily="18" charset="-127"/>
                <a:ea typeface="바탕" panose="02030600000101010101" pitchFamily="18" charset="-127"/>
              </a:rPr>
              <a:t>2021-12-05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1114579-D02A-4B51-B5DF-8EC449F77AC7}" type="slidenum"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pPr algn="r" rtl="0"/>
              <a:t>‹#›</a:t>
            </a:fld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BE8B6F1F-77CB-4D1D-A89B-81FE3E78717F}" type="datetime1">
              <a:rPr lang="ko-KR" altLang="en-US" smtClean="0"/>
              <a:pPr/>
              <a:t>2021-12-05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algn="r"/>
            <a:fld id="{C6074690-7256-4BB9-AC0F-97AEAE8CDEC2}" type="slidenum">
              <a:rPr lang="en-US" altLang="ko-KR" smtClean="0"/>
              <a:pPr algn="r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C6074690-7256-4BB9-AC0F-97AEAE8CDEC2}" type="slidenum">
              <a:rPr lang="en-US" altLang="ko-KR" smtClean="0"/>
              <a:pPr algn="r" rtl="0"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3981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C6074690-7256-4BB9-AC0F-97AEAE8CDEC2}" type="slidenum">
              <a:rPr lang="en-US" altLang="ko-KR" smtClean="0"/>
              <a:pPr algn="r" rtl="0"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99977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C6074690-7256-4BB9-AC0F-97AEAE8CDEC2}" type="slidenum">
              <a:rPr lang="en-US" altLang="ko-KR" smtClean="0"/>
              <a:pPr algn="r"/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754306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C6074690-7256-4BB9-AC0F-97AEAE8CDEC2}" type="slidenum">
              <a:rPr lang="en-US" altLang="ko-KR" smtClean="0"/>
              <a:pPr algn="r" rtl="0"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95263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C6074690-7256-4BB9-AC0F-97AEAE8CDEC2}" type="slidenum">
              <a:rPr lang="en-US" altLang="ko-KR" smtClean="0"/>
              <a:pPr algn="r" rtl="0"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5554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C6074690-7256-4BB9-AC0F-97AEAE8CDEC2}" type="slidenum">
              <a:rPr lang="en-US" altLang="ko-KR" smtClean="0"/>
              <a:pPr algn="r" rtl="0"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97059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C6074690-7256-4BB9-AC0F-97AEAE8CDEC2}" type="slidenum">
              <a:rPr lang="en-US" altLang="ko-KR" smtClean="0"/>
              <a:pPr algn="r"/>
              <a:t>15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35328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C6074690-7256-4BB9-AC0F-97AEAE8CDEC2}" type="slidenum">
              <a:rPr lang="en-US" altLang="ko-KR" smtClean="0"/>
              <a:pPr algn="r" rtl="0"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31469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C6074690-7256-4BB9-AC0F-97AEAE8CDEC2}" type="slidenum">
              <a:rPr lang="en-US" altLang="ko-KR" smtClean="0"/>
              <a:pPr algn="r"/>
              <a:t>17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055437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C6074690-7256-4BB9-AC0F-97AEAE8CDEC2}" type="slidenum">
              <a:rPr lang="en-US" altLang="ko-KR" smtClean="0"/>
              <a:pPr algn="r"/>
              <a:t>18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52803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C6074690-7256-4BB9-AC0F-97AEAE8CDEC2}" type="slidenum">
              <a:rPr lang="en-US" altLang="ko-KR" smtClean="0"/>
              <a:pPr algn="r" rtl="0"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8759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C6074690-7256-4BB9-AC0F-97AEAE8CDEC2}" type="slidenum">
              <a:rPr lang="en-US" altLang="ko-KR" smtClean="0"/>
              <a:pPr algn="r"/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3190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C6074690-7256-4BB9-AC0F-97AEAE8CDEC2}" type="slidenum">
              <a:rPr lang="en-US" altLang="ko-KR" smtClean="0"/>
              <a:pPr algn="r" rtl="0"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3504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C6074690-7256-4BB9-AC0F-97AEAE8CDEC2}" type="slidenum">
              <a:rPr lang="en-US" altLang="ko-KR" smtClean="0"/>
              <a:pPr algn="r" rtl="0"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1351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C6074690-7256-4BB9-AC0F-97AEAE8CDEC2}" type="slidenum">
              <a:rPr lang="en-US" altLang="ko-KR" smtClean="0"/>
              <a:pPr algn="r"/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267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C6074690-7256-4BB9-AC0F-97AEAE8CDEC2}" type="slidenum">
              <a:rPr lang="en-US" altLang="ko-KR" smtClean="0"/>
              <a:pPr algn="r" rtl="0"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5262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C6074690-7256-4BB9-AC0F-97AEAE8CDEC2}" type="slidenum">
              <a:rPr lang="en-US" altLang="ko-KR" smtClean="0"/>
              <a:pPr algn="r" rtl="0"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3178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C6074690-7256-4BB9-AC0F-97AEAE8CDEC2}" type="slidenum">
              <a:rPr lang="en-US" altLang="ko-KR" smtClean="0"/>
              <a:pPr algn="r" rtl="0"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4055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 rtlCol="0">
            <a:normAutofit/>
          </a:bodyPr>
          <a:lstStyle>
            <a:lvl1pPr algn="ctr" rtl="0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</a:defRPr>
            </a:lvl1pPr>
          </a:lstStyle>
          <a:p>
            <a:fld id="{879D46D7-C6A5-4485-AAC3-BEE46C7B9DDD}" type="datetime1">
              <a:rPr lang="ko-KR" altLang="en-US" smtClean="0"/>
              <a:pPr/>
              <a:t>2021-12-05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algn="r"/>
            <a:fld id="{DF28FB93-0A08-4E7D-8E63-9EFA29F1E093}" type="slidenum">
              <a:rPr lang="en-US" altLang="ko-KR" noProof="0" smtClean="0"/>
              <a:pPr algn="r"/>
              <a:t>‹#›</a:t>
            </a:fld>
            <a:endParaRPr lang="ko-KR" altLang="en-US" noProof="0" dirty="0"/>
          </a:p>
        </p:txBody>
      </p:sp>
      <p:grpSp>
        <p:nvGrpSpPr>
          <p:cNvPr id="7" name="그룹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타원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/>
            </a:p>
          </p:txBody>
        </p:sp>
        <p:sp>
          <p:nvSpPr>
            <p:cNvPr id="9" name="타원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그룹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타원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직선 연결선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F197C54C-3F1F-4695-AA19-CA1F2F40BE94}" type="datetime1">
              <a:rPr lang="ko-KR" altLang="en-US" smtClean="0"/>
              <a:pPr/>
              <a:t>2021-12-05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DF28FB93-0A08-4E7D-8E63-9EFA29F1E093}" type="slidenum">
              <a:rPr lang="en-US" altLang="ko-KR" smtClean="0"/>
              <a:pPr algn="r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6703361B-220A-433D-8322-04105575033C}" type="datetime1">
              <a:rPr lang="ko-KR" altLang="en-US" smtClean="0"/>
              <a:pPr algn="r"/>
              <a:t>2021-12-05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DF28FB93-0A08-4E7D-8E63-9EFA29F1E093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48DC9B1E-ABAE-4A2B-AC06-8AB546D11B69}" type="datetime1">
              <a:rPr lang="ko-KR" altLang="en-US" smtClean="0"/>
              <a:pPr algn="r"/>
              <a:t>2021-12-05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DF28FB93-0A08-4E7D-8E63-9EFA29F1E093}" type="slidenum">
              <a:rPr lang="en-US" altLang="ko-KR" smtClean="0"/>
              <a:pPr algn="r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rtlCol="0" anchor="b">
            <a:normAutofit/>
          </a:bodyPr>
          <a:lstStyle>
            <a:lvl1pPr algn="ctr" rtl="0">
              <a:lnSpc>
                <a:spcPct val="90000"/>
              </a:lnSpc>
              <a:defRPr sz="4800" b="0" cap="none" baseline="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rtlCol="0" anchor="t"/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EF67C312-E8BD-40CB-80D6-F7033C03E205}" type="datetime1">
              <a:rPr lang="ko-KR" altLang="en-US" smtClean="0"/>
              <a:pPr algn="r"/>
              <a:t>2021-12-05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DF28FB93-0A08-4E7D-8E63-9EFA29F1E093}" type="slidenum">
              <a:rPr lang="en-US" altLang="ko-KR" smtClean="0"/>
              <a:pPr algn="r"/>
              <a:t>‹#›</a:t>
            </a:fld>
            <a:endParaRPr lang="en-US" altLang="ko-KR" dirty="0"/>
          </a:p>
        </p:txBody>
      </p:sp>
      <p:grpSp>
        <p:nvGrpSpPr>
          <p:cNvPr id="13" name="그룹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타원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직선 연결선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직선 연결선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 baseline="0"/>
            </a:lvl8pPr>
            <a:lvl9pPr algn="l" rtl="0">
              <a:defRPr sz="1800" baseline="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8A77F8C5-E4EA-4B73-9E69-96F8C64E11FF}" type="datetime1">
              <a:rPr lang="ko-KR" altLang="en-US" smtClean="0"/>
              <a:pPr algn="r"/>
              <a:t>2021-12-05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DF28FB93-0A08-4E7D-8E63-9EFA29F1E093}" type="slidenum">
              <a:rPr lang="en-US" altLang="ko-KR" smtClean="0"/>
              <a:pPr algn="r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5CB1330F-3DBE-4CF5-B70A-BCD7F0D48698}" type="datetime1">
              <a:rPr lang="ko-KR" altLang="en-US" smtClean="0"/>
              <a:pPr algn="r"/>
              <a:t>2021-12-05</a:t>
            </a:fld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DF28FB93-0A08-4E7D-8E63-9EFA29F1E093}" type="slidenum">
              <a:rPr lang="en-US" altLang="ko-KR" smtClean="0"/>
              <a:pPr algn="r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9C72B29C-3B89-40D9-8FC1-65864351D88A}" type="datetime1">
              <a:rPr lang="ko-KR" altLang="en-US" smtClean="0"/>
              <a:pPr/>
              <a:t>2021-12-05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DF28FB93-0A08-4E7D-8E63-9EFA29F1E093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FC73C365-5FE7-42D4-A16F-3735F8FBB5C7}" type="datetime1">
              <a:rPr lang="ko-KR" altLang="en-US" smtClean="0"/>
              <a:pPr algn="r"/>
              <a:t>2021-12-05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DF28FB93-0A08-4E7D-8E63-9EFA29F1E093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 baseline="0"/>
            </a:lvl8pPr>
            <a:lvl9pPr algn="l" rtl="0">
              <a:defRPr sz="1600" baseline="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A40F7E8A-818B-4187-9B45-1C7146C7285F}" type="datetime1">
              <a:rPr lang="ko-KR" altLang="en-US" smtClean="0"/>
              <a:pPr/>
              <a:t>2021-12-05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DF28FB93-0A08-4E7D-8E63-9EFA29F1E093}" type="slidenum">
              <a:rPr lang="en-US" altLang="ko-KR" smtClean="0"/>
              <a:pPr algn="r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 hasCustomPrompt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ko-KR" altLang="en-US" dirty="0"/>
              <a:t>그림을 추가하려면 아이콘을 클릭하세요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algn="r"/>
            <a:fld id="{906C7179-5C75-4067-B448-826C018DD54B}" type="datetime1">
              <a:rPr lang="ko-KR" altLang="en-US" smtClean="0"/>
              <a:pPr algn="r"/>
              <a:t>2021-12-05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DF28FB93-0A08-4E7D-8E63-9EFA29F1E093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2400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algn="r"/>
            <a:fld id="{8EFB2E13-3AC4-4220-904F-35DA1EC8E04C}" type="datetime1">
              <a:rPr lang="ko-KR" altLang="en-US" smtClean="0"/>
              <a:pPr algn="r"/>
              <a:t>2021-12-05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algn="r"/>
            <a:fld id="{DF28FB93-0A08-4E7D-8E63-9EFA29F1E093}" type="slidenum">
              <a:rPr lang="en-US" altLang="ko-KR" noProof="0" smtClean="0"/>
              <a:pPr algn="r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j-cs"/>
        </a:defRPr>
      </a:lvl1pPr>
    </p:titleStyle>
    <p:bodyStyle>
      <a:lvl1pPr marL="246888" indent="-246888" algn="l" defTabSz="914400" rtl="0" eaLnBrk="1" latinLnBrk="1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1pPr>
      <a:lvl2pPr marL="548640" indent="-246888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2pPr>
      <a:lvl3pPr marL="850392" indent="-246888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3pPr>
      <a:lvl4pPr marL="1152144" indent="-246888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4pPr>
      <a:lvl5pPr marL="1453896" indent="-246888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5pPr>
      <a:lvl6pPr marL="1755648" indent="-246888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osis.kr/statHtml/statHtml.do?orgId=101&amp;tblId=DT_1BZ0506&amp;conn_path=I2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r>
              <a:rPr lang="ko-KR" altLang="en-US" dirty="0"/>
              <a:t>웹페이지를 이용한 사진내의 텍스트 인식 및 음성 파일 생성 프로그램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							20185141 </a:t>
            </a:r>
            <a:r>
              <a:rPr lang="ko-KR" altLang="en-US" dirty="0" err="1">
                <a:latin typeface="바탕" panose="02030600000101010101" pitchFamily="18" charset="-127"/>
                <a:ea typeface="바탕" panose="02030600000101010101" pitchFamily="18" charset="-127"/>
              </a:rPr>
              <a:t>용권순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</p:spPr>
        <p:txBody>
          <a:bodyPr rtlCol="0"/>
          <a:lstStyle/>
          <a:p>
            <a:r>
              <a:rPr lang="ko-KR" altLang="en-US" dirty="0"/>
              <a:t>개발 과정</a:t>
            </a:r>
            <a:endParaRPr lang="en-US" altLang="ko-KR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ko-KR" sz="1800" dirty="0" err="1"/>
              <a:t>Rekognition</a:t>
            </a:r>
            <a:r>
              <a:rPr lang="ko-KR" altLang="en-US" sz="1800" dirty="0"/>
              <a:t>을 사용해서 이미지에 </a:t>
            </a:r>
            <a:r>
              <a:rPr lang="en-US" altLang="ko-KR" sz="1800" dirty="0"/>
              <a:t>text</a:t>
            </a:r>
            <a:r>
              <a:rPr lang="ko-KR" altLang="en-US" sz="1800" dirty="0"/>
              <a:t>를 읽고 </a:t>
            </a:r>
            <a:r>
              <a:rPr lang="en-US" altLang="ko-KR" sz="1800" dirty="0"/>
              <a:t>mp3</a:t>
            </a:r>
            <a:r>
              <a:rPr lang="ko-KR" altLang="en-US" sz="1800" dirty="0"/>
              <a:t>로 변환</a:t>
            </a:r>
            <a:endParaRPr lang="en-US" altLang="ko-KR" sz="18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129F104-A488-4D3E-9FA0-984FE5AAE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882" y="2213443"/>
            <a:ext cx="6734959" cy="406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38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결과</a:t>
            </a:r>
            <a:endParaRPr lang="en-US" altLang="ko-KR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696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</p:spPr>
        <p:txBody>
          <a:bodyPr rtlCol="0"/>
          <a:lstStyle/>
          <a:p>
            <a:r>
              <a:rPr lang="ko-KR" altLang="en-US" dirty="0"/>
              <a:t>결과</a:t>
            </a:r>
            <a:endParaRPr lang="en-US" altLang="ko-KR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웹 페이지에 접속해서 파일을 업로드 성공 </a:t>
            </a:r>
            <a:r>
              <a:rPr lang="en-US" altLang="ko-KR" sz="1800" dirty="0"/>
              <a:t>(</a:t>
            </a:r>
            <a:r>
              <a:rPr lang="ko-KR" altLang="en-US" sz="1800" dirty="0"/>
              <a:t>모바일에서도 작동되는 것을 확인</a:t>
            </a:r>
            <a:r>
              <a:rPr lang="en-US" altLang="ko-KR" sz="1800" dirty="0"/>
              <a:t>)</a:t>
            </a:r>
          </a:p>
        </p:txBody>
      </p:sp>
      <p:pic>
        <p:nvPicPr>
          <p:cNvPr id="7170" name="Picture 2" descr="image">
            <a:extLst>
              <a:ext uri="{FF2B5EF4-FFF2-40B4-BE49-F238E27FC236}">
                <a16:creationId xmlns:a16="http://schemas.microsoft.com/office/drawing/2014/main" id="{B5B3B937-50EE-4620-8B47-E3D63C0D2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882" y="2276872"/>
            <a:ext cx="7819703" cy="212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">
            <a:extLst>
              <a:ext uri="{FF2B5EF4-FFF2-40B4-BE49-F238E27FC236}">
                <a16:creationId xmlns:a16="http://schemas.microsoft.com/office/drawing/2014/main" id="{6BEB39EA-8B9F-4C50-8EAF-53A6B2A3E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764" y="787400"/>
            <a:ext cx="2509622" cy="542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97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</p:spPr>
        <p:txBody>
          <a:bodyPr rtlCol="0"/>
          <a:lstStyle/>
          <a:p>
            <a:r>
              <a:rPr lang="ko-KR" altLang="en-US" dirty="0"/>
              <a:t>결과</a:t>
            </a:r>
            <a:endParaRPr lang="en-US" altLang="ko-KR" dirty="0"/>
          </a:p>
        </p:txBody>
      </p:sp>
      <p:pic>
        <p:nvPicPr>
          <p:cNvPr id="8" name="Picture 4" descr="test">
            <a:extLst>
              <a:ext uri="{FF2B5EF4-FFF2-40B4-BE49-F238E27FC236}">
                <a16:creationId xmlns:a16="http://schemas.microsoft.com/office/drawing/2014/main" id="{9D986A35-C830-40ED-85E0-48CFE68DA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860" y="2338387"/>
            <a:ext cx="48768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7935413-67FA-49D1-AA55-6F9F9B8DF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336" y="1772816"/>
            <a:ext cx="9751060" cy="4267200"/>
          </a:xfrm>
        </p:spPr>
        <p:txBody>
          <a:bodyPr/>
          <a:lstStyle/>
          <a:p>
            <a:r>
              <a:rPr lang="en-US" altLang="ko-KR" dirty="0"/>
              <a:t>S3</a:t>
            </a:r>
            <a:r>
              <a:rPr lang="ko-KR" altLang="en-US" dirty="0"/>
              <a:t>에 저장된 파일을 사용하여 </a:t>
            </a:r>
            <a:r>
              <a:rPr lang="en-US" altLang="ko-KR" dirty="0" err="1"/>
              <a:t>detect_text</a:t>
            </a:r>
            <a:r>
              <a:rPr lang="ko-KR" altLang="en-US" dirty="0"/>
              <a:t>후 </a:t>
            </a:r>
            <a:r>
              <a:rPr lang="en-US" altLang="ko-KR" dirty="0" err="1"/>
              <a:t>polly</a:t>
            </a:r>
            <a:r>
              <a:rPr lang="ko-KR" altLang="en-US" dirty="0"/>
              <a:t>생성 </a:t>
            </a:r>
          </a:p>
        </p:txBody>
      </p:sp>
      <p:pic>
        <p:nvPicPr>
          <p:cNvPr id="9228" name="Picture 12" descr="image">
            <a:extLst>
              <a:ext uri="{FF2B5EF4-FFF2-40B4-BE49-F238E27FC236}">
                <a16:creationId xmlns:a16="http://schemas.microsoft.com/office/drawing/2014/main" id="{B945D231-2271-4E6E-9B41-AAE3223E0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52" y="5085183"/>
            <a:ext cx="11209138" cy="797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2" name="Picture 16" descr="image">
            <a:extLst>
              <a:ext uri="{FF2B5EF4-FFF2-40B4-BE49-F238E27FC236}">
                <a16:creationId xmlns:a16="http://schemas.microsoft.com/office/drawing/2014/main" id="{508946D2-A691-4C50-9496-164EF2AB6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221" y="2264931"/>
            <a:ext cx="4493433" cy="236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4" name="Picture 18" descr="image">
            <a:extLst>
              <a:ext uri="{FF2B5EF4-FFF2-40B4-BE49-F238E27FC236}">
                <a16:creationId xmlns:a16="http://schemas.microsoft.com/office/drawing/2014/main" id="{FD2B9D62-4482-4C5F-9C9C-C175EC4E7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0"/>
            <a:ext cx="11493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89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</p:spPr>
        <p:txBody>
          <a:bodyPr rtlCol="0"/>
          <a:lstStyle/>
          <a:p>
            <a:r>
              <a:rPr lang="ko-KR" altLang="en-US" dirty="0"/>
              <a:t>결과</a:t>
            </a:r>
            <a:endParaRPr lang="en-US" altLang="ko-KR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7935413-67FA-49D1-AA55-6F9F9B8DF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336" y="1772816"/>
            <a:ext cx="9751060" cy="4267200"/>
          </a:xfrm>
        </p:spPr>
        <p:txBody>
          <a:bodyPr/>
          <a:lstStyle/>
          <a:p>
            <a:r>
              <a:rPr lang="en-US" altLang="ko-KR" dirty="0"/>
              <a:t>S3</a:t>
            </a:r>
            <a:r>
              <a:rPr lang="ko-KR" altLang="en-US" dirty="0"/>
              <a:t>를 확인해 보면 </a:t>
            </a:r>
            <a:r>
              <a:rPr lang="en-US" altLang="ko-KR" dirty="0"/>
              <a:t>text read mp3</a:t>
            </a:r>
            <a:r>
              <a:rPr lang="ko-KR" altLang="en-US" dirty="0"/>
              <a:t>가 생성된 것을 확인 가능</a:t>
            </a:r>
          </a:p>
        </p:txBody>
      </p:sp>
      <p:pic>
        <p:nvPicPr>
          <p:cNvPr id="10" name="Picture 18" descr="image">
            <a:extLst>
              <a:ext uri="{FF2B5EF4-FFF2-40B4-BE49-F238E27FC236}">
                <a16:creationId xmlns:a16="http://schemas.microsoft.com/office/drawing/2014/main" id="{FC625A7E-1FA3-43F3-8C2C-C6D68BC26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980" y="2282719"/>
            <a:ext cx="6610847" cy="394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30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 err="1"/>
              <a:t>보안점</a:t>
            </a:r>
            <a:endParaRPr lang="en-US" altLang="ko-KR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091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 err="1"/>
              <a:t>보안점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1A68ED-4730-4813-8738-66AB7C504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000" dirty="0" err="1"/>
              <a:t>프론트엔드</a:t>
            </a:r>
            <a:r>
              <a:rPr lang="ko-KR" altLang="en-US" sz="2000" dirty="0"/>
              <a:t> 쪽에 미숙해서 </a:t>
            </a:r>
            <a:r>
              <a:rPr lang="en-US" altLang="ko-KR" sz="2000" dirty="0"/>
              <a:t>mp3</a:t>
            </a:r>
            <a:r>
              <a:rPr lang="ko-KR" altLang="en-US" sz="2000" dirty="0"/>
              <a:t>파일 재생하는 동작을 구현 못함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 err="1"/>
              <a:t>디자인적인</a:t>
            </a:r>
            <a:r>
              <a:rPr lang="ko-KR" altLang="en-US" sz="2000" dirty="0"/>
              <a:t> 문제점 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텍스트가 아니라 이미지일 경우는 </a:t>
            </a:r>
            <a:r>
              <a:rPr lang="en-US" altLang="ko-KR" sz="2000" dirty="0"/>
              <a:t>labeling</a:t>
            </a:r>
            <a:r>
              <a:rPr lang="ko-KR" altLang="en-US" sz="2000" dirty="0"/>
              <a:t>하는 기능을 추가하면 좋을 것 같다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81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dirty="0"/>
              <a:t>Q &amp; A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757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59439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목차</a:t>
            </a:r>
            <a:b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</a:b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개요 </a:t>
            </a:r>
            <a:endParaRPr lang="en-US" altLang="ko-KR" dirty="0"/>
          </a:p>
          <a:p>
            <a:pPr rtl="0"/>
            <a:r>
              <a:rPr lang="ko-KR" altLang="en-US" dirty="0"/>
              <a:t>개발 과정</a:t>
            </a:r>
            <a:endParaRPr lang="en-US" altLang="ko-KR" dirty="0"/>
          </a:p>
          <a:p>
            <a:pPr rtl="0"/>
            <a:r>
              <a:rPr lang="ko-KR" altLang="en-US" dirty="0"/>
              <a:t>결과물</a:t>
            </a:r>
            <a:endParaRPr lang="en-US" altLang="ko-KR" dirty="0"/>
          </a:p>
          <a:p>
            <a:pPr rtl="0"/>
            <a:r>
              <a:rPr lang="ko-KR" altLang="en-US" dirty="0" err="1"/>
              <a:t>보안점</a:t>
            </a:r>
            <a:endParaRPr lang="en-US" altLang="ko-KR" dirty="0"/>
          </a:p>
          <a:p>
            <a:pPr rt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개요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1" name="텍스트 개체 틀 10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098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개요</a:t>
            </a:r>
            <a:b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</a:b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</a:rPr>
              <a:t>65</a:t>
            </a:r>
            <a:r>
              <a:rPr lang="ko-KR" altLang="en-US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</a:rPr>
              <a:t>세 고령 가구가 </a:t>
            </a:r>
            <a:r>
              <a:rPr lang="en-US" altLang="ko-KR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</a:rPr>
              <a:t>2017</a:t>
            </a:r>
            <a:r>
              <a:rPr lang="ko-KR" altLang="en-US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</a:rPr>
              <a:t>년 기준으로 </a:t>
            </a:r>
            <a:r>
              <a:rPr lang="en-US" altLang="ko-KR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</a:rPr>
              <a:t>2047</a:t>
            </a:r>
            <a:r>
              <a:rPr lang="ko-KR" altLang="en-US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</a:rPr>
              <a:t>년에 </a:t>
            </a:r>
            <a:r>
              <a:rPr lang="en-US" altLang="ko-KR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</a:rPr>
              <a:t>2.8</a:t>
            </a:r>
            <a:r>
              <a:rPr lang="ko-KR" altLang="en-US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</a:rPr>
              <a:t>배 증가할 전망</a:t>
            </a:r>
            <a:r>
              <a:rPr lang="en-US" altLang="ko-KR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</a:rPr>
              <a:t>(</a:t>
            </a:r>
            <a:r>
              <a:rPr lang="ko-KR" altLang="en-US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</a:rPr>
              <a:t>통계청</a:t>
            </a:r>
            <a:r>
              <a:rPr lang="en-US" altLang="ko-KR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</a:rPr>
              <a:t>)</a:t>
            </a:r>
            <a:endParaRPr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02C588-013D-4E88-AB42-87AF16B4F5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" r="180" b="947"/>
          <a:stretch/>
        </p:blipFill>
        <p:spPr>
          <a:xfrm>
            <a:off x="1557908" y="2310981"/>
            <a:ext cx="8006423" cy="290918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C0AE5E0-BE98-4121-9F2E-B1E35FA9D126}"/>
              </a:ext>
            </a:extLst>
          </p:cNvPr>
          <p:cNvSpPr/>
          <p:nvPr/>
        </p:nvSpPr>
        <p:spPr>
          <a:xfrm>
            <a:off x="1183808" y="5733256"/>
            <a:ext cx="627875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latin typeface="+mj-ea"/>
              </a:rPr>
              <a:t>통계청</a:t>
            </a:r>
            <a:r>
              <a:rPr lang="en-US" altLang="ko-KR" sz="800" dirty="0">
                <a:latin typeface="+mj-ea"/>
              </a:rPr>
              <a:t>_</a:t>
            </a:r>
            <a:r>
              <a:rPr lang="ko-KR" altLang="en-US" sz="800" dirty="0">
                <a:latin typeface="+mj-ea"/>
              </a:rPr>
              <a:t>장래가구인구추계 </a:t>
            </a:r>
            <a:r>
              <a:rPr lang="en-US" altLang="ko-KR" sz="800" dirty="0">
                <a:latin typeface="+mj-ea"/>
              </a:rPr>
              <a:t>: </a:t>
            </a:r>
            <a:r>
              <a:rPr lang="en-US" altLang="ko-KR" sz="800" dirty="0">
                <a:latin typeface="+mj-ea"/>
                <a:hlinkClick r:id="rId4"/>
              </a:rPr>
              <a:t>https://kosis.kr/statHtml/statHtml.do?orgId=101&amp;tblId=DT_1BZ0506&amp;conn_path=I2</a:t>
            </a:r>
            <a:endParaRPr lang="en-US" altLang="ko-KR" sz="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2968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개요</a:t>
            </a:r>
            <a:b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</a:b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 고령 사용자 뿐만 아니라 청년 노안도 급증</a:t>
            </a:r>
            <a:endParaRPr lang="en-US" altLang="ko-KR" sz="18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C0AE5E0-BE98-4121-9F2E-B1E35FA9D126}"/>
              </a:ext>
            </a:extLst>
          </p:cNvPr>
          <p:cNvSpPr/>
          <p:nvPr/>
        </p:nvSpPr>
        <p:spPr>
          <a:xfrm>
            <a:off x="1183808" y="5733256"/>
            <a:ext cx="627875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+mj-ea"/>
              </a:rPr>
              <a:t>[</a:t>
            </a:r>
            <a:r>
              <a:rPr lang="ko-KR" altLang="en-US" sz="800" dirty="0">
                <a:latin typeface="+mj-ea"/>
              </a:rPr>
              <a:t>웅’</a:t>
            </a:r>
            <a:r>
              <a:rPr lang="en-US" altLang="ko-KR" sz="800" dirty="0">
                <a:latin typeface="+mj-ea"/>
              </a:rPr>
              <a:t>s Q&amp;A] </a:t>
            </a:r>
            <a:r>
              <a:rPr lang="ko-KR" altLang="en-US" sz="800" dirty="0" err="1">
                <a:latin typeface="+mj-ea"/>
              </a:rPr>
              <a:t>청년노안</a:t>
            </a:r>
            <a:r>
              <a:rPr lang="ko-KR" altLang="en-US" sz="800" dirty="0">
                <a:latin typeface="+mj-ea"/>
              </a:rPr>
              <a:t> 위험</a:t>
            </a:r>
            <a:r>
              <a:rPr lang="en-US" altLang="ko-KR" sz="800" dirty="0">
                <a:latin typeface="+mj-ea"/>
              </a:rPr>
              <a:t>! ‘</a:t>
            </a:r>
            <a:r>
              <a:rPr lang="ko-KR" altLang="en-US" sz="800" dirty="0">
                <a:latin typeface="+mj-ea"/>
              </a:rPr>
              <a:t>스마트폰 </a:t>
            </a:r>
            <a:r>
              <a:rPr lang="ko-KR" altLang="en-US" sz="800" dirty="0" err="1">
                <a:latin typeface="+mj-ea"/>
              </a:rPr>
              <a:t>증후군’과</a:t>
            </a:r>
            <a:r>
              <a:rPr lang="ko-KR" altLang="en-US" sz="800" dirty="0">
                <a:latin typeface="+mj-ea"/>
              </a:rPr>
              <a:t> 그 예방법 </a:t>
            </a:r>
            <a:r>
              <a:rPr lang="en-US" altLang="ko-KR" sz="800" dirty="0">
                <a:latin typeface="+mj-ea"/>
              </a:rPr>
              <a:t>https://newsroom.daewoong.co.kr/archives/6624</a:t>
            </a:r>
          </a:p>
        </p:txBody>
      </p:sp>
      <p:pic>
        <p:nvPicPr>
          <p:cNvPr id="3074" name="Picture 2" descr="http://newsroom.daewoong.co.kr/wp-content/uploads/2020/05/02_%EC%88%98%EC%A0%95-2.png">
            <a:extLst>
              <a:ext uri="{FF2B5EF4-FFF2-40B4-BE49-F238E27FC236}">
                <a16:creationId xmlns:a16="http://schemas.microsoft.com/office/drawing/2014/main" id="{A5AEFA49-DBC5-4444-B675-27DD9C9D9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04" y="2225120"/>
            <a:ext cx="5257331" cy="350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newsroom.daewoong.co.kr/wp-content/uploads/2020/05/05_%EC%88%98%EC%A0%952-1.png">
            <a:extLst>
              <a:ext uri="{FF2B5EF4-FFF2-40B4-BE49-F238E27FC236}">
                <a16:creationId xmlns:a16="http://schemas.microsoft.com/office/drawing/2014/main" id="{091AAF33-A89E-47D7-A8B5-DFE90DDAD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691" y="2225120"/>
            <a:ext cx="4979604" cy="350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05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개발 과정</a:t>
            </a:r>
            <a:endParaRPr lang="en-US" altLang="ko-KR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536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</p:spPr>
        <p:txBody>
          <a:bodyPr rtlCol="0"/>
          <a:lstStyle/>
          <a:p>
            <a:r>
              <a:rPr lang="ko-KR" altLang="en-US" dirty="0"/>
              <a:t>개발 과정</a:t>
            </a:r>
            <a:endParaRPr lang="en-US" altLang="ko-KR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Aws</a:t>
            </a:r>
            <a:r>
              <a:rPr lang="ko-KR" altLang="en-US" sz="1800" dirty="0"/>
              <a:t>의 </a:t>
            </a:r>
            <a:r>
              <a:rPr lang="en-US" altLang="ko-KR" sz="1800" dirty="0"/>
              <a:t>s3</a:t>
            </a:r>
            <a:r>
              <a:rPr lang="ko-KR" altLang="en-US" sz="1800" dirty="0"/>
              <a:t>를 사용하여 데이터를 저장할 공간을 할당 </a:t>
            </a:r>
            <a:endParaRPr lang="en-US" altLang="ko-KR" sz="1800" dirty="0"/>
          </a:p>
        </p:txBody>
      </p:sp>
      <p:pic>
        <p:nvPicPr>
          <p:cNvPr id="4100" name="Picture 4" descr="image">
            <a:extLst>
              <a:ext uri="{FF2B5EF4-FFF2-40B4-BE49-F238E27FC236}">
                <a16:creationId xmlns:a16="http://schemas.microsoft.com/office/drawing/2014/main" id="{D10920E3-D740-4836-87AC-15A5588D6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892" y="2276872"/>
            <a:ext cx="7871635" cy="3508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59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</p:spPr>
        <p:txBody>
          <a:bodyPr rtlCol="0"/>
          <a:lstStyle/>
          <a:p>
            <a:r>
              <a:rPr lang="ko-KR" altLang="en-US" dirty="0"/>
              <a:t>개발 과정</a:t>
            </a:r>
            <a:endParaRPr lang="en-US" altLang="ko-KR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r>
              <a:rPr lang="ko-KR" altLang="en-US" sz="1800" dirty="0" err="1"/>
              <a:t>엑세스</a:t>
            </a:r>
            <a:r>
              <a:rPr lang="ko-KR" altLang="en-US" sz="1800" dirty="0"/>
              <a:t> 제어의 공유를 허용하여 웹페이지를 통해서 </a:t>
            </a:r>
            <a:r>
              <a:rPr lang="en-US" altLang="ko-KR" sz="1800" dirty="0"/>
              <a:t>s3</a:t>
            </a:r>
            <a:r>
              <a:rPr lang="ko-KR" altLang="en-US" sz="1800" dirty="0"/>
              <a:t>에 접근할 수 있도록 함 </a:t>
            </a:r>
            <a:endParaRPr lang="en-US" altLang="ko-KR" sz="1800" dirty="0"/>
          </a:p>
        </p:txBody>
      </p:sp>
      <p:pic>
        <p:nvPicPr>
          <p:cNvPr id="4102" name="Picture 6" descr="image">
            <a:extLst>
              <a:ext uri="{FF2B5EF4-FFF2-40B4-BE49-F238E27FC236}">
                <a16:creationId xmlns:a16="http://schemas.microsoft.com/office/drawing/2014/main" id="{C4A25B4E-E303-4A76-9557-D7C4A817B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892" y="2181949"/>
            <a:ext cx="6218287" cy="409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</p:spPr>
        <p:txBody>
          <a:bodyPr rtlCol="0"/>
          <a:lstStyle/>
          <a:p>
            <a:r>
              <a:rPr lang="ko-KR" altLang="en-US" dirty="0"/>
              <a:t>개발 과정</a:t>
            </a:r>
            <a:endParaRPr lang="en-US" altLang="ko-KR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Ec2</a:t>
            </a:r>
            <a:r>
              <a:rPr lang="ko-KR" altLang="en-US" sz="1800" dirty="0"/>
              <a:t>를 생성하여 </a:t>
            </a:r>
            <a:r>
              <a:rPr lang="en-US" altLang="ko-KR" sz="1800" dirty="0" err="1"/>
              <a:t>nginx</a:t>
            </a:r>
            <a:r>
              <a:rPr lang="ko-KR" altLang="en-US" sz="1800" dirty="0"/>
              <a:t>를 설치 </a:t>
            </a:r>
            <a:endParaRPr lang="en-US" altLang="ko-KR" sz="1800" dirty="0"/>
          </a:p>
        </p:txBody>
      </p:sp>
      <p:pic>
        <p:nvPicPr>
          <p:cNvPr id="4102" name="Picture 6" descr="image">
            <a:extLst>
              <a:ext uri="{FF2B5EF4-FFF2-40B4-BE49-F238E27FC236}">
                <a16:creationId xmlns:a16="http://schemas.microsoft.com/office/drawing/2014/main" id="{C4A25B4E-E303-4A76-9557-D7C4A817B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36" y="2181949"/>
            <a:ext cx="6218287" cy="409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">
            <a:extLst>
              <a:ext uri="{FF2B5EF4-FFF2-40B4-BE49-F238E27FC236}">
                <a16:creationId xmlns:a16="http://schemas.microsoft.com/office/drawing/2014/main" id="{60AF1D33-4E12-4991-B276-5C5524D89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316" y="2730475"/>
            <a:ext cx="7015526" cy="2287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15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책 클래식 16 x 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3591_TF02801059" id="{A5126744-36ED-4A35-9468-3660BC3508DB}" vid="{970E241E-39AD-408A-AC6F-E7794388D71E}"/>
    </a:ext>
  </a:extLst>
</a:theme>
</file>

<file path=ppt/theme/theme2.xml><?xml version="1.0" encoding="utf-8"?>
<a:theme xmlns:a="http://schemas.openxmlformats.org/drawingml/2006/main" name="Office 테마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D80E12-3BE9-4746-820E-FFB249F467F2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고전 책 교육 프레젠테이션(와이드스크린)</Template>
  <TotalTime>35</TotalTime>
  <Words>251</Words>
  <Application>Microsoft Office PowerPoint</Application>
  <PresentationFormat>사용자 지정</PresentationFormat>
  <Paragraphs>55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HY중고딕</vt:lpstr>
      <vt:lpstr>바탕</vt:lpstr>
      <vt:lpstr>Arial</vt:lpstr>
      <vt:lpstr>Constantia</vt:lpstr>
      <vt:lpstr>책 클래식 16 x 9</vt:lpstr>
      <vt:lpstr>웹페이지를 이용한 사진내의 텍스트 인식 및 음성 파일 생성 프로그램</vt:lpstr>
      <vt:lpstr>목차 </vt:lpstr>
      <vt:lpstr>개요</vt:lpstr>
      <vt:lpstr>개요 </vt:lpstr>
      <vt:lpstr>개요 </vt:lpstr>
      <vt:lpstr>개발 과정</vt:lpstr>
      <vt:lpstr>개발 과정</vt:lpstr>
      <vt:lpstr>개발 과정</vt:lpstr>
      <vt:lpstr>개발 과정</vt:lpstr>
      <vt:lpstr>개발 과정</vt:lpstr>
      <vt:lpstr>결과</vt:lpstr>
      <vt:lpstr>결과</vt:lpstr>
      <vt:lpstr>결과</vt:lpstr>
      <vt:lpstr>결과</vt:lpstr>
      <vt:lpstr>보안점</vt:lpstr>
      <vt:lpstr>보안점</vt:lpstr>
      <vt:lpstr>Q &amp; A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웹페이지를 이용한 사진내의 텍스트 인식 및 음성 파일 생성 프로그램</dc:title>
  <dc:creator>KS Y</dc:creator>
  <cp:lastModifiedBy>KS Y</cp:lastModifiedBy>
  <cp:revision>5</cp:revision>
  <dcterms:created xsi:type="dcterms:W3CDTF">2021-12-05T13:35:43Z</dcterms:created>
  <dcterms:modified xsi:type="dcterms:W3CDTF">2021-12-05T14:11:24Z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