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3" r:id="rId4"/>
    <p:sldId id="262" r:id="rId5"/>
    <p:sldId id="265" r:id="rId6"/>
    <p:sldId id="266" r:id="rId7"/>
    <p:sldId id="259" r:id="rId8"/>
    <p:sldId id="260" r:id="rId9"/>
    <p:sldId id="258" r:id="rId10"/>
    <p:sldId id="268" r:id="rId11"/>
    <p:sldId id="270" r:id="rId12"/>
    <p:sldId id="272" r:id="rId13"/>
    <p:sldId id="273" r:id="rId14"/>
    <p:sldId id="274" r:id="rId15"/>
    <p:sldId id="275" r:id="rId16"/>
    <p:sldId id="276" r:id="rId17"/>
    <p:sldId id="267" r:id="rId18"/>
    <p:sldId id="269" r:id="rId19"/>
    <p:sldId id="257" r:id="rId20"/>
  </p:sldIdLst>
  <p:sldSz cx="12192000" cy="6858000"/>
  <p:notesSz cx="6858000" cy="9144000"/>
  <p:embeddedFontLst>
    <p:embeddedFont>
      <p:font typeface="a아시아고딕L" panose="02020600000000000000" pitchFamily="18" charset="-127"/>
      <p:regular r:id="rId22"/>
    </p:embeddedFont>
    <p:embeddedFont>
      <p:font typeface="Segoe UI Light" panose="020B0502040204020203" pitchFamily="34" charset="0"/>
      <p:regular r:id="rId23"/>
      <p:italic r:id="rId24"/>
    </p:embeddedFont>
    <p:embeddedFont>
      <p:font typeface="나눔스퀘어_ac ExtraBold" panose="020B0600000101010101" pitchFamily="50" charset="-127"/>
      <p:bold r:id="rId25"/>
    </p:embeddedFont>
    <p:embeddedFont>
      <p:font typeface="나눔스퀘어 Bold" panose="020B0600000101010101" pitchFamily="50" charset="-127"/>
      <p:bold r:id="rId26"/>
    </p:embeddedFont>
    <p:embeddedFont>
      <p:font typeface="나눔스퀘어라운드 ExtraBold" panose="020B0600000101010101" pitchFamily="50" charset="-127"/>
      <p:bold r:id="rId27"/>
    </p:embeddedFont>
    <p:embeddedFont>
      <p:font typeface="나눔스퀘어_ac Bold" panose="020B0600000101010101" pitchFamily="50" charset="-127"/>
      <p:bold r:id="rId28"/>
    </p:embeddedFont>
    <p:embeddedFont>
      <p:font typeface="a아시아고딕E" panose="02020600000000000000" pitchFamily="18" charset="-127"/>
      <p:regular r:id="rId29"/>
    </p:embeddedFont>
    <p:embeddedFont>
      <p:font typeface="나눔바른고딕 Light" panose="020B0603020101020101" pitchFamily="50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a아시아고딕B" panose="02020600000000000000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5DD3C5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4A56C-8779-4493-957F-2D98FEB1E8F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4C611-7351-4524-9C35-83CE03A2F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62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첫번째 저희 서비스 골자를 </a:t>
            </a:r>
            <a:r>
              <a:rPr lang="ko-KR" altLang="en-US" dirty="0" err="1" smtClean="0"/>
              <a:t>말씀드리자면</a:t>
            </a:r>
            <a:r>
              <a:rPr lang="ko-KR" altLang="en-US" dirty="0" smtClean="0"/>
              <a:t>  한정판 제품에 블록체인기술을 접목시켜 정품을 보증하고</a:t>
            </a:r>
            <a:endParaRPr lang="en-US" altLang="ko-KR" dirty="0" smtClean="0"/>
          </a:p>
          <a:p>
            <a:r>
              <a:rPr lang="ko-KR" altLang="en-US" dirty="0" smtClean="0"/>
              <a:t>한정판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래플</a:t>
            </a:r>
            <a:r>
              <a:rPr lang="ko-KR" altLang="en-US" baseline="0" dirty="0" smtClean="0"/>
              <a:t> 이벤트를 진행하고자하 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리테일러와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래플</a:t>
            </a:r>
            <a:r>
              <a:rPr lang="ko-KR" altLang="en-US" dirty="0" smtClean="0"/>
              <a:t> 이벤트에 관심있어 하는 </a:t>
            </a:r>
            <a:endParaRPr lang="en-US" altLang="ko-KR" dirty="0" smtClean="0"/>
          </a:p>
          <a:p>
            <a:r>
              <a:rPr lang="ko-KR" altLang="en-US" dirty="0" smtClean="0"/>
              <a:t>일반 고객들의 구매권응모를 중개해주는 서비스인데요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그래서 저희 </a:t>
            </a:r>
            <a:r>
              <a:rPr lang="ko-KR" altLang="en-US" baseline="0" dirty="0" err="1" smtClean="0"/>
              <a:t>서비스명은</a:t>
            </a:r>
            <a:r>
              <a:rPr lang="ko-KR" altLang="en-US" baseline="0" dirty="0" smtClean="0"/>
              <a:t> 정품보증으로 한정판에 대한 신뢰 </a:t>
            </a:r>
            <a:r>
              <a:rPr lang="en-US" altLang="ko-KR" baseline="0" dirty="0" smtClean="0"/>
              <a:t>Trust! </a:t>
            </a:r>
          </a:p>
          <a:p>
            <a:r>
              <a:rPr lang="en-US" altLang="ko-KR" baseline="0" dirty="0" smtClean="0"/>
              <a:t>+ </a:t>
            </a:r>
            <a:r>
              <a:rPr lang="ko-KR" altLang="en-US" baseline="0" dirty="0" err="1" smtClean="0"/>
              <a:t>래플을</a:t>
            </a:r>
            <a:r>
              <a:rPr lang="ko-KR" altLang="en-US" baseline="0" dirty="0" smtClean="0"/>
              <a:t> 합친 </a:t>
            </a:r>
            <a:r>
              <a:rPr lang="en-US" altLang="ko-KR" baseline="0" dirty="0" err="1" smtClean="0"/>
              <a:t>Truffe</a:t>
            </a:r>
            <a:r>
              <a:rPr lang="ko-KR" altLang="en-US" baseline="0" dirty="0" smtClean="0"/>
              <a:t>로 작명하게 되었습니다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32C-2E91-4319-A0E0-87EFA4D218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3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저희 </a:t>
            </a:r>
            <a:r>
              <a:rPr lang="ko-KR" altLang="en-US" dirty="0" err="1" smtClean="0"/>
              <a:t>트러플은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래플</a:t>
            </a:r>
            <a:r>
              <a:rPr lang="ko-KR" altLang="en-US" dirty="0" smtClean="0"/>
              <a:t> 이벤트를 진행하고자하는 </a:t>
            </a:r>
            <a:r>
              <a:rPr lang="ko-KR" altLang="en-US" dirty="0" err="1" smtClean="0"/>
              <a:t>리테일러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&lt;</a:t>
            </a:r>
            <a:r>
              <a:rPr lang="ko-KR" altLang="en-US" dirty="0" err="1" smtClean="0"/>
              <a:t>래플이벤트만</a:t>
            </a:r>
            <a:r>
              <a:rPr lang="ko-KR" altLang="en-US" dirty="0" smtClean="0"/>
              <a:t> 찾아보고 응모하고 싶어하는 소비자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를 연결해주는 중개 서비스를 만들고자 합니다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트러플은</a:t>
            </a:r>
            <a:r>
              <a:rPr lang="ko-KR" altLang="en-US" dirty="0" smtClean="0"/>
              <a:t> 기존 유사서비스와는 다르게 상품 구색의 카테고리를 하나의 카테고리로 특정하지 않는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다양한 상품카테고리</a:t>
            </a:r>
            <a:r>
              <a:rPr lang="en-US" altLang="ko-KR" dirty="0" smtClean="0"/>
              <a:t>&gt;</a:t>
            </a:r>
            <a:r>
              <a:rPr lang="ko-KR" altLang="en-US" baseline="0" dirty="0" smtClean="0"/>
              <a:t> 때문에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소비자의 취향과 선택권을 보장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받을 수 있고 </a:t>
            </a:r>
            <a:endParaRPr lang="en-US" altLang="ko-KR" dirty="0" smtClean="0"/>
          </a:p>
          <a:p>
            <a:r>
              <a:rPr lang="ko-KR" altLang="en-US" dirty="0" smtClean="0"/>
              <a:t>이제는</a:t>
            </a:r>
            <a:r>
              <a:rPr lang="en-US" altLang="ko-KR" baseline="0" dirty="0" smtClean="0"/>
              <a:t> &lt;</a:t>
            </a:r>
            <a:r>
              <a:rPr lang="ko-KR" altLang="en-US" dirty="0" smtClean="0"/>
              <a:t>어디서</a:t>
            </a:r>
            <a:r>
              <a:rPr lang="en-US" altLang="ko-KR" dirty="0" smtClean="0"/>
              <a:t>&gt;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래플이벤트를</a:t>
            </a:r>
            <a:r>
              <a:rPr lang="ko-KR" altLang="en-US" dirty="0" smtClean="0"/>
              <a:t> 진행하는지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일일히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발품팔듯이</a:t>
            </a:r>
            <a:r>
              <a:rPr lang="ko-KR" altLang="en-US" dirty="0" smtClean="0"/>
              <a:t> 정보를 구하러 시간을 들이지 않아도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32C-2E91-4319-A0E0-87EFA4D218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6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66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0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0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1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0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6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5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0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9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5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8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9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600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31" y="638031"/>
            <a:ext cx="4660166" cy="5654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842" y="2285999"/>
            <a:ext cx="5779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pc="600" dirty="0" smtClean="0">
                <a:solidFill>
                  <a:schemeClr val="bg1"/>
                </a:solidFill>
                <a:latin typeface="a아시아고딕E" panose="02020600000000000000" pitchFamily="18" charset="-127"/>
                <a:ea typeface="a아시아고딕E" panose="02020600000000000000" pitchFamily="18" charset="-127"/>
              </a:rPr>
              <a:t>TRUFFLE</a:t>
            </a:r>
            <a:endParaRPr lang="ko-KR" altLang="en-US" sz="8000" spc="600" dirty="0">
              <a:solidFill>
                <a:schemeClr val="bg1"/>
              </a:solidFill>
              <a:latin typeface="a아시아고딕E" panose="02020600000000000000" pitchFamily="18" charset="-127"/>
              <a:ea typeface="a아시아고딕E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364" y="5790943"/>
            <a:ext cx="40615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100" spc="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 구미 특화</a:t>
            </a:r>
            <a:r>
              <a:rPr lang="en-US" altLang="ko-KR" sz="1100" spc="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PJT</a:t>
            </a:r>
          </a:p>
          <a:p>
            <a:pPr algn="ctr">
              <a:lnSpc>
                <a:spcPct val="150000"/>
              </a:lnSpc>
            </a:pPr>
            <a:r>
              <a:rPr lang="en-US" altLang="ko-KR" sz="1600" spc="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TRUFFLE MAKER</a:t>
            </a:r>
            <a:endParaRPr lang="ko-KR" altLang="en-US" sz="1600" spc="3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6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817091" y="461826"/>
            <a:ext cx="1819564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73" y="1179825"/>
            <a:ext cx="9073222" cy="513784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SonarCube</a:t>
            </a:r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반영전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78" y="467164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SonarQube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3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817091" y="461826"/>
            <a:ext cx="1819564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" b="63916"/>
          <a:stretch/>
        </p:blipFill>
        <p:spPr>
          <a:xfrm>
            <a:off x="1658662" y="1180432"/>
            <a:ext cx="9275785" cy="21641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2" b="59244"/>
          <a:stretch/>
        </p:blipFill>
        <p:spPr>
          <a:xfrm>
            <a:off x="1658663" y="3657101"/>
            <a:ext cx="9275785" cy="27549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SonarCube</a:t>
            </a:r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반영과정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2578" y="467164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SonarQube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109" y="2077837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아시아고딕E" panose="02020600000000000000" pitchFamily="18" charset="-127"/>
                <a:ea typeface="a아시아고딕E" panose="02020600000000000000" pitchFamily="18" charset="-127"/>
              </a:rPr>
              <a:t>변경전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109" y="4849896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아시아고딕E" panose="02020600000000000000" pitchFamily="18" charset="-127"/>
                <a:ea typeface="a아시아고딕E" panose="02020600000000000000" pitchFamily="18" charset="-127"/>
              </a:rPr>
              <a:t>변경후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5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817091" y="461826"/>
            <a:ext cx="1819564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21" y="3768290"/>
            <a:ext cx="9900699" cy="2100686"/>
          </a:xfrm>
          <a:prstGeom prst="rect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21" y="1190929"/>
            <a:ext cx="9900699" cy="2032670"/>
          </a:xfrm>
          <a:prstGeom prst="rect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SonarCube</a:t>
            </a:r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반영과정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2578" y="467164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SonarQube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109" y="2077837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아시아고딕E" panose="02020600000000000000" pitchFamily="18" charset="-127"/>
                <a:ea typeface="a아시아고딕E" panose="02020600000000000000" pitchFamily="18" charset="-127"/>
              </a:rPr>
              <a:t>변경전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109" y="4633967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아시아고딕E" panose="02020600000000000000" pitchFamily="18" charset="-127"/>
                <a:ea typeface="a아시아고딕E" panose="02020600000000000000" pitchFamily="18" charset="-127"/>
              </a:rPr>
              <a:t>변경후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8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817091" y="461826"/>
            <a:ext cx="1819564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03" y="1620236"/>
            <a:ext cx="6386113" cy="34292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SonarCube</a:t>
            </a:r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반영 후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78" y="467164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SonarQube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817091" y="461826"/>
            <a:ext cx="145010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5" r="-1053" b="41053"/>
          <a:stretch/>
        </p:blipFill>
        <p:spPr>
          <a:xfrm>
            <a:off x="687438" y="1690232"/>
            <a:ext cx="11061217" cy="3550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287" y="514146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(locust)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Locust 10</a:t>
            </a:r>
            <a:r>
              <a:rPr lang="ko-KR" altLang="en-US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명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817091" y="461826"/>
            <a:ext cx="145010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287" y="514146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(locust)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8080" r="-1221" b="41146"/>
          <a:stretch/>
        </p:blipFill>
        <p:spPr>
          <a:xfrm>
            <a:off x="701963" y="1724458"/>
            <a:ext cx="11007606" cy="34821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Locust 20</a:t>
            </a:r>
            <a:r>
              <a:rPr lang="ko-KR" altLang="en-US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명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817091" y="461826"/>
            <a:ext cx="145010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287" y="514146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(locust)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811" r="-672" b="39664"/>
          <a:stretch/>
        </p:blipFill>
        <p:spPr>
          <a:xfrm>
            <a:off x="618903" y="1560945"/>
            <a:ext cx="11083570" cy="36021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Locust 30</a:t>
            </a:r>
            <a:r>
              <a:rPr lang="ko-KR" altLang="en-US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명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7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0559" y="3130177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기능시연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2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0559" y="3130177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향후계획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3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9302" y="3173125"/>
            <a:ext cx="3176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THANK YOU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2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644756" y="3877329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시연영상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6289" y="4746838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향후 계획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0659" y="2152377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807" y="633633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기획개요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10800000">
            <a:off x="8233232" y="0"/>
            <a:ext cx="3958768" cy="37010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33232" y="1095298"/>
            <a:ext cx="4349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</a:t>
            </a:r>
            <a:r>
              <a:rPr lang="en-US" altLang="ko-KR" sz="5400" b="1" spc="3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TENTS</a:t>
            </a:r>
            <a:endParaRPr lang="ko-KR" altLang="en-US" sz="5400" b="1" spc="3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2356" y="2614042"/>
            <a:ext cx="2952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 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SonarCube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/LOCUST)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9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0561" y="3089450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기획개요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7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3520" y="4085760"/>
            <a:ext cx="10081697" cy="1005024"/>
            <a:chOff x="1917400" y="6128639"/>
            <a:chExt cx="15122546" cy="150753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917400" y="6128639"/>
              <a:ext cx="15122546" cy="1507536"/>
              <a:chOff x="1917400" y="6128639"/>
              <a:chExt cx="15122546" cy="150753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60259" y="6702864"/>
                <a:ext cx="13190476" cy="1104762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909410" y="6008713"/>
                <a:ext cx="2476190" cy="1438095"/>
              </a:xfrm>
              <a:prstGeom prst="rect">
                <a:avLst/>
              </a:prstGeom>
            </p:spPr>
          </p:pic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179482" y="6022092"/>
                <a:ext cx="2809524" cy="143809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294516" y="6373267"/>
              <a:ext cx="591116" cy="582250"/>
              <a:chOff x="9294516" y="6373267"/>
              <a:chExt cx="591116" cy="58225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94516" y="6373267"/>
                <a:ext cx="591116" cy="582250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602839" y="1460567"/>
            <a:ext cx="3243061" cy="2625193"/>
            <a:chOff x="6904258" y="2190850"/>
            <a:chExt cx="4864591" cy="39377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04258" y="2190850"/>
              <a:ext cx="4864591" cy="393778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20881" y="111119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아시아고딕E" panose="02020600000000000000" pitchFamily="18" charset="-127"/>
                <a:ea typeface="a아시아고딕E" panose="02020600000000000000" pitchFamily="18" charset="-127"/>
                <a:cs typeface="Segoe UI Light" panose="020B0502040204020203" pitchFamily="34" charset="0"/>
              </a:rPr>
              <a:t>1. </a:t>
            </a:r>
            <a:r>
              <a:rPr lang="ko-KR" altLang="en-US" dirty="0" err="1" smtClean="0">
                <a:latin typeface="a아시아고딕E" panose="02020600000000000000" pitchFamily="18" charset="-127"/>
                <a:ea typeface="a아시아고딕E" panose="02020600000000000000" pitchFamily="18" charset="-127"/>
                <a:cs typeface="Segoe UI Light" panose="020B0502040204020203" pitchFamily="34" charset="0"/>
              </a:rPr>
              <a:t>기획개요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3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6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7897" y="4437184"/>
            <a:ext cx="1727799" cy="1245290"/>
            <a:chOff x="491845" y="6655776"/>
            <a:chExt cx="2591698" cy="18679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845" y="6655776"/>
              <a:ext cx="2591698" cy="18679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60987" y="4030329"/>
            <a:ext cx="1811037" cy="1954695"/>
            <a:chOff x="2791480" y="6045492"/>
            <a:chExt cx="2716556" cy="29320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1480" y="6045492"/>
              <a:ext cx="2716556" cy="29320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6902" y="1837553"/>
            <a:ext cx="1708170" cy="1708170"/>
            <a:chOff x="1510352" y="2756329"/>
            <a:chExt cx="2562255" cy="256225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10352" y="2756329"/>
              <a:ext cx="2562255" cy="2562255"/>
              <a:chOff x="1510352" y="2756329"/>
              <a:chExt cx="2562255" cy="256225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0352" y="2756329"/>
                <a:ext cx="2562255" cy="2562255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5599" y="3698437"/>
              <a:ext cx="2066667" cy="8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94400" y="2028762"/>
            <a:ext cx="1516962" cy="1516962"/>
            <a:chOff x="14541599" y="3043142"/>
            <a:chExt cx="2275443" cy="227544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541599" y="3043142"/>
              <a:ext cx="2275443" cy="2275443"/>
              <a:chOff x="14541599" y="3043142"/>
              <a:chExt cx="2275443" cy="227544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541599" y="3043142"/>
                <a:ext cx="2275443" cy="2275443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60888" y="3899791"/>
              <a:ext cx="1761905" cy="5904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21509" y="1994899"/>
            <a:ext cx="3726579" cy="972457"/>
            <a:chOff x="6632263" y="2992348"/>
            <a:chExt cx="5589869" cy="145868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32263" y="2992348"/>
              <a:ext cx="5589869" cy="14586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06083" y="1859412"/>
            <a:ext cx="832279" cy="4040997"/>
            <a:chOff x="8709124" y="2789117"/>
            <a:chExt cx="1248418" cy="60614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340000">
              <a:off x="8709124" y="2789117"/>
              <a:ext cx="1248418" cy="60614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648292" y="4255058"/>
            <a:ext cx="3265798" cy="2024795"/>
            <a:chOff x="12972438" y="6382587"/>
            <a:chExt cx="4898697" cy="303719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72438" y="6382587"/>
              <a:ext cx="4898697" cy="3037192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20881" y="111119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아시아고딕E" panose="02020600000000000000" pitchFamily="18" charset="-127"/>
                <a:ea typeface="a아시아고딕E" panose="02020600000000000000" pitchFamily="18" charset="-127"/>
                <a:cs typeface="Segoe UI Light" panose="020B0502040204020203" pitchFamily="34" charset="0"/>
              </a:rPr>
              <a:t>1. </a:t>
            </a:r>
            <a:r>
              <a:rPr lang="ko-KR" altLang="en-US" dirty="0" err="1" smtClean="0">
                <a:latin typeface="a아시아고딕E" panose="02020600000000000000" pitchFamily="18" charset="-127"/>
                <a:ea typeface="a아시아고딕E" panose="02020600000000000000" pitchFamily="18" charset="-127"/>
                <a:cs typeface="Segoe UI Light" panose="020B0502040204020203" pitchFamily="34" charset="0"/>
              </a:rPr>
              <a:t>기획개요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8675" y="3234680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9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723785"/>
            <a:ext cx="10403159" cy="602146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97164" y="440316"/>
            <a:ext cx="71119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578" y="467164"/>
            <a:ext cx="431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1855" y="449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0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/>
          <p:cNvSpPr/>
          <p:nvPr/>
        </p:nvSpPr>
        <p:spPr>
          <a:xfrm>
            <a:off x="1163749" y="440267"/>
            <a:ext cx="71119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한쪽 모서리가 잘린 사각형 25"/>
          <p:cNvSpPr/>
          <p:nvPr/>
        </p:nvSpPr>
        <p:spPr>
          <a:xfrm>
            <a:off x="1129716" y="1256747"/>
            <a:ext cx="2137209" cy="707886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49846" y="1256747"/>
            <a:ext cx="2239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윤예준</a:t>
            </a:r>
            <a:endParaRPr lang="ko-KR" altLang="en-US" sz="4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한쪽 모서리가 잘린 사각형 31"/>
          <p:cNvSpPr/>
          <p:nvPr/>
        </p:nvSpPr>
        <p:spPr>
          <a:xfrm>
            <a:off x="5139009" y="1256747"/>
            <a:ext cx="2137209" cy="707886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459139" y="1256747"/>
            <a:ext cx="2239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이원회</a:t>
            </a:r>
            <a:endParaRPr lang="ko-KR" altLang="en-US" sz="4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한쪽 모서리가 잘린 사각형 34"/>
          <p:cNvSpPr/>
          <p:nvPr/>
        </p:nvSpPr>
        <p:spPr>
          <a:xfrm>
            <a:off x="9171750" y="1256747"/>
            <a:ext cx="2137209" cy="707886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491880" y="1256747"/>
            <a:ext cx="2239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이혜지</a:t>
            </a:r>
            <a:endParaRPr lang="ko-KR" altLang="en-US" sz="4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52019" y="2038262"/>
            <a:ext cx="1881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Leader</a:t>
            </a:r>
          </a:p>
          <a:p>
            <a:pPr algn="ctr"/>
            <a:r>
              <a:rPr lang="en-US" altLang="ko-KR" dirty="0" smtClean="0">
                <a:solidFill>
                  <a:srgbClr val="FF669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Tech Leader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28242" y="2623037"/>
            <a:ext cx="3451276" cy="3792926"/>
            <a:chOff x="328242" y="2623037"/>
            <a:chExt cx="3451276" cy="3792926"/>
          </a:xfrm>
        </p:grpSpPr>
        <p:grpSp>
          <p:nvGrpSpPr>
            <p:cNvPr id="13" name="그룹 12"/>
            <p:cNvGrpSpPr/>
            <p:nvPr/>
          </p:nvGrpSpPr>
          <p:grpSpPr>
            <a:xfrm>
              <a:off x="328242" y="2623037"/>
              <a:ext cx="3451276" cy="3792926"/>
              <a:chOff x="4114800" y="386865"/>
              <a:chExt cx="1402332" cy="2429795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4114800" y="386865"/>
                <a:ext cx="241708" cy="807172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114800" y="386866"/>
                <a:ext cx="1402332" cy="24297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337092" y="3883038"/>
              <a:ext cx="586018" cy="1260001"/>
            </a:xfrm>
            <a:prstGeom prst="rect">
              <a:avLst/>
            </a:prstGeom>
            <a:solidFill>
              <a:srgbClr val="5D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37092" y="5143038"/>
              <a:ext cx="586018" cy="12729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370362" y="2623038"/>
            <a:ext cx="3451276" cy="3792926"/>
            <a:chOff x="328242" y="2623037"/>
            <a:chExt cx="3451276" cy="3792926"/>
          </a:xfrm>
        </p:grpSpPr>
        <p:grpSp>
          <p:nvGrpSpPr>
            <p:cNvPr id="65" name="그룹 64"/>
            <p:cNvGrpSpPr/>
            <p:nvPr/>
          </p:nvGrpSpPr>
          <p:grpSpPr>
            <a:xfrm>
              <a:off x="328242" y="2623037"/>
              <a:ext cx="3451276" cy="3792926"/>
              <a:chOff x="4114800" y="386865"/>
              <a:chExt cx="1402332" cy="2429795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4114800" y="386865"/>
                <a:ext cx="241708" cy="807172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114800" y="386866"/>
                <a:ext cx="1402332" cy="24297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337092" y="3883038"/>
              <a:ext cx="586018" cy="1260001"/>
            </a:xfrm>
            <a:prstGeom prst="rect">
              <a:avLst/>
            </a:prstGeom>
            <a:solidFill>
              <a:srgbClr val="5D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37092" y="5143038"/>
              <a:ext cx="586018" cy="12729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8412481" y="2623038"/>
            <a:ext cx="3451276" cy="3792926"/>
            <a:chOff x="328242" y="2623037"/>
            <a:chExt cx="3451276" cy="3792926"/>
          </a:xfrm>
        </p:grpSpPr>
        <p:grpSp>
          <p:nvGrpSpPr>
            <p:cNvPr id="71" name="그룹 70"/>
            <p:cNvGrpSpPr/>
            <p:nvPr/>
          </p:nvGrpSpPr>
          <p:grpSpPr>
            <a:xfrm>
              <a:off x="328242" y="2623037"/>
              <a:ext cx="3451276" cy="3792926"/>
              <a:chOff x="4114800" y="386865"/>
              <a:chExt cx="1402332" cy="242979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4114800" y="386865"/>
                <a:ext cx="241708" cy="807172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114800" y="386866"/>
                <a:ext cx="1402332" cy="24297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337092" y="3883038"/>
              <a:ext cx="586018" cy="1260001"/>
            </a:xfrm>
            <a:prstGeom prst="rect">
              <a:avLst/>
            </a:prstGeom>
            <a:solidFill>
              <a:srgbClr val="5D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37092" y="5143038"/>
              <a:ext cx="586018" cy="12729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10309" y="3106373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7092" y="433483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7727" y="5658477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QA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40890" y="3083187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67673" y="4311649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75726" y="563529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QA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411144" y="3083187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37927" y="4311649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428562" y="563529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QA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310144" y="2945260"/>
            <a:ext cx="2458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- 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기획서</a:t>
            </a:r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 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및 </a:t>
            </a:r>
            <a:r>
              <a:rPr lang="ko-KR" altLang="en-US" sz="1400" dirty="0" err="1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기획안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 </a:t>
            </a:r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PPT</a:t>
            </a:r>
            <a:endParaRPr lang="ko-KR" altLang="en-US" sz="1400" dirty="0">
              <a:latin typeface="a아시아고딕L" panose="02020600000000000000" pitchFamily="18" charset="-127"/>
              <a:ea typeface="a아시아고딕L" panose="02020600000000000000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569660" y="3894179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5DD3C5"/>
                </a:solidFill>
                <a:latin typeface="a아시아고딕L" panose="02020600000000000000" pitchFamily="18" charset="-127"/>
                <a:ea typeface="a아시아고딕L" panose="02020600000000000000" pitchFamily="18" charset="-127"/>
              </a:rPr>
              <a:t>FrontEnd</a:t>
            </a:r>
            <a:r>
              <a:rPr lang="en-US" altLang="ko-KR" sz="1400" b="1" dirty="0" smtClean="0">
                <a:solidFill>
                  <a:srgbClr val="5DD3C5"/>
                </a:solidFill>
                <a:latin typeface="a아시아고딕L" panose="02020600000000000000" pitchFamily="18" charset="-127"/>
                <a:ea typeface="a아시아고딕L" panose="02020600000000000000" pitchFamily="18" charset="-127"/>
              </a:rPr>
              <a:t> (Vue.js)</a:t>
            </a:r>
            <a:endParaRPr lang="ko-KR" altLang="en-US" sz="1400" b="1" dirty="0">
              <a:solidFill>
                <a:srgbClr val="5DD3C5"/>
              </a:solidFill>
              <a:latin typeface="a아시아고딕L" panose="02020600000000000000" pitchFamily="18" charset="-127"/>
              <a:ea typeface="a아시아고딕L" panose="02020600000000000000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303719" y="3226720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- UCC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기획</a:t>
            </a:r>
            <a:endParaRPr lang="ko-KR" altLang="en-US" sz="1400" dirty="0">
              <a:latin typeface="a아시아고딕L" panose="02020600000000000000" pitchFamily="18" charset="-127"/>
              <a:ea typeface="a아시아고딕L" panose="02020600000000000000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13166" y="5721510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err="1" smtClean="0"/>
              <a:t>샘플데이터</a:t>
            </a:r>
            <a:r>
              <a:rPr lang="ko-KR" altLang="en-US" dirty="0" smtClean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13166" y="5433056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err="1" smtClean="0"/>
              <a:t>화면정의서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/>
              <a:t>발표물</a:t>
            </a:r>
            <a:r>
              <a:rPr lang="ko-KR" altLang="en-US" dirty="0"/>
              <a:t> 작성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93990" y="2025363"/>
            <a:ext cx="1881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Member</a:t>
            </a:r>
          </a:p>
          <a:p>
            <a:pPr algn="ctr"/>
            <a:r>
              <a:rPr lang="en-US" altLang="ko-KR" dirty="0" smtClean="0">
                <a:solidFill>
                  <a:srgbClr val="5DD3C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</a:t>
            </a:r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developer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140113" y="2042066"/>
            <a:ext cx="243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Member</a:t>
            </a:r>
          </a:p>
          <a:p>
            <a:pPr algn="ctr"/>
            <a:r>
              <a:rPr lang="en-US" altLang="ko-KR" dirty="0" smtClean="0">
                <a:solidFill>
                  <a:srgbClr val="5DD3C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developer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36919" y="3894179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b="1" dirty="0" err="1" smtClean="0">
                <a:solidFill>
                  <a:srgbClr val="5DD3C5"/>
                </a:solidFill>
              </a:rPr>
              <a:t>FrontEnd</a:t>
            </a:r>
            <a:r>
              <a:rPr lang="en-US" altLang="ko-KR" b="1" dirty="0" smtClean="0">
                <a:solidFill>
                  <a:srgbClr val="5DD3C5"/>
                </a:solidFill>
              </a:rPr>
              <a:t> (</a:t>
            </a:r>
            <a:r>
              <a:rPr lang="en-US" altLang="ko-KR" b="1" dirty="0">
                <a:solidFill>
                  <a:srgbClr val="5DD3C5"/>
                </a:solidFill>
              </a:rPr>
              <a:t>Vue.js)</a:t>
            </a:r>
            <a:endParaRPr lang="ko-KR" altLang="en-US" b="1" dirty="0">
              <a:solidFill>
                <a:srgbClr val="5DD3C5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29166" y="2918943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smtClean="0"/>
              <a:t>와이어프레임 작성</a:t>
            </a:r>
            <a:endParaRPr lang="en-US" altLang="ko-KR" dirty="0"/>
          </a:p>
        </p:txBody>
      </p:sp>
      <p:sp>
        <p:nvSpPr>
          <p:cNvPr id="96" name="TextBox 95"/>
          <p:cNvSpPr txBox="1"/>
          <p:nvPr/>
        </p:nvSpPr>
        <p:spPr>
          <a:xfrm>
            <a:off x="5278645" y="5433056"/>
            <a:ext cx="2493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err="1" smtClean="0"/>
              <a:t>화면별</a:t>
            </a:r>
            <a:r>
              <a:rPr lang="ko-KR" altLang="en-US" dirty="0" smtClean="0"/>
              <a:t> 테스트케이스 작성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182552" y="4290340"/>
            <a:ext cx="2493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주문관리</a:t>
            </a:r>
            <a:r>
              <a:rPr lang="ko-KR" altLang="en-US" dirty="0" smtClean="0"/>
              <a:t> 및 결제서비스 </a:t>
            </a:r>
            <a:r>
              <a:rPr lang="en-US" altLang="ko-KR" dirty="0" smtClean="0"/>
              <a:t>RESTful API</a:t>
            </a:r>
            <a:r>
              <a:rPr lang="ko-KR" altLang="en-US" dirty="0" smtClean="0"/>
              <a:t> 구</a:t>
            </a:r>
            <a:r>
              <a:rPr lang="ko-KR" altLang="en-US" dirty="0"/>
              <a:t>축</a:t>
            </a:r>
            <a:endParaRPr lang="en-US" altLang="ko-KR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9140113" y="4234705"/>
            <a:ext cx="277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- 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이벤트</a:t>
            </a:r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 CRUD 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응모</a:t>
            </a:r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/</a:t>
            </a:r>
            <a:r>
              <a:rPr lang="ko-KR" altLang="en-US" sz="1400" dirty="0" err="1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당첨관리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 및 </a:t>
            </a:r>
            <a:r>
              <a:rPr lang="ko-KR" altLang="en-US" sz="1400" dirty="0" err="1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추천기능</a:t>
            </a:r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 RESTful API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구축</a:t>
            </a:r>
            <a:endParaRPr lang="ko-KR" altLang="en-US" sz="1400" dirty="0">
              <a:latin typeface="a아시아고딕L" panose="02020600000000000000" pitchFamily="18" charset="-127"/>
              <a:ea typeface="a아시아고딕L" panose="02020600000000000000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29166" y="3242789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- UCC 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편집</a:t>
            </a:r>
            <a:endParaRPr lang="ko-KR" altLang="en-US" sz="1400" dirty="0">
              <a:latin typeface="a아시아고딕L" panose="02020600000000000000" pitchFamily="18" charset="-127"/>
              <a:ea typeface="a아시아고딕L" panose="02020600000000000000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49464" y="2767057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ERD</a:t>
            </a:r>
            <a:r>
              <a:rPr lang="ko-KR" altLang="en-US" dirty="0"/>
              <a:t>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sp>
        <p:nvSpPr>
          <p:cNvPr id="104" name="TextBox 103"/>
          <p:cNvSpPr txBox="1"/>
          <p:nvPr/>
        </p:nvSpPr>
        <p:spPr>
          <a:xfrm>
            <a:off x="1147965" y="3028027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err="1" smtClean="0"/>
              <a:t>기능정의서</a:t>
            </a:r>
            <a:r>
              <a:rPr lang="en-US" altLang="ko-KR" dirty="0" smtClean="0"/>
              <a:t>(JIRA</a:t>
            </a:r>
            <a:r>
              <a:rPr lang="ko-KR" altLang="en-US" dirty="0" smtClean="0"/>
              <a:t>이슈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05" name="TextBox 104"/>
          <p:cNvSpPr txBox="1"/>
          <p:nvPr/>
        </p:nvSpPr>
        <p:spPr>
          <a:xfrm>
            <a:off x="1137757" y="3288909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smtClean="0"/>
              <a:t>시퀀스다이어그램</a:t>
            </a:r>
            <a:endParaRPr lang="en-US" altLang="ko-KR" dirty="0"/>
          </a:p>
        </p:txBody>
      </p:sp>
      <p:sp>
        <p:nvSpPr>
          <p:cNvPr id="106" name="TextBox 105"/>
          <p:cNvSpPr txBox="1"/>
          <p:nvPr/>
        </p:nvSpPr>
        <p:spPr>
          <a:xfrm>
            <a:off x="1147965" y="4140630"/>
            <a:ext cx="28298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dirty="0" err="1" smtClean="0"/>
              <a:t>GitLab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DB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(MySQL)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백엔드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SpringBoot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배포환경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구축 및 자동화</a:t>
            </a:r>
            <a:endParaRPr lang="en-US" altLang="ko-KR" dirty="0" smtClean="0"/>
          </a:p>
          <a:p>
            <a:r>
              <a:rPr lang="en-US" altLang="ko-KR" sz="1200" dirty="0" smtClean="0"/>
              <a:t>(AWS, Docker, Jenkins)</a:t>
            </a:r>
            <a:endParaRPr lang="en-US" altLang="ko-KR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094096" y="5511803"/>
            <a:ext cx="2829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dirty="0" smtClean="0"/>
              <a:t>Jira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스프린트 생성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sonarQube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312825" y="3840321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err="1" smtClean="0">
                <a:solidFill>
                  <a:srgbClr val="FF6699"/>
                </a:solidFill>
              </a:rPr>
              <a:t>BackEnd</a:t>
            </a:r>
            <a:r>
              <a:rPr lang="en-US" altLang="ko-KR" dirty="0" smtClean="0">
                <a:solidFill>
                  <a:srgbClr val="FF6699"/>
                </a:solidFill>
              </a:rPr>
              <a:t> (</a:t>
            </a:r>
            <a:r>
              <a:rPr lang="en-US" altLang="ko-KR" dirty="0" err="1" smtClean="0">
                <a:solidFill>
                  <a:srgbClr val="FF6699"/>
                </a:solidFill>
              </a:rPr>
              <a:t>SpringBoot</a:t>
            </a:r>
            <a:r>
              <a:rPr lang="en-US" altLang="ko-KR" dirty="0" smtClean="0">
                <a:solidFill>
                  <a:srgbClr val="FF6699"/>
                </a:solidFill>
              </a:rPr>
              <a:t>)</a:t>
            </a:r>
            <a:endParaRPr lang="ko-KR" altLang="en-US" dirty="0">
              <a:solidFill>
                <a:srgbClr val="FF6699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92578" y="467164"/>
            <a:ext cx="431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5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사각형 151"/>
          <p:cNvSpPr/>
          <p:nvPr/>
        </p:nvSpPr>
        <p:spPr>
          <a:xfrm>
            <a:off x="2011515" y="432408"/>
            <a:ext cx="71119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8513" y="5581461"/>
            <a:ext cx="1197281" cy="802276"/>
          </a:xfrm>
          <a:prstGeom prst="roundRect">
            <a:avLst/>
          </a:prstGeom>
          <a:solidFill>
            <a:srgbClr val="5DD3C5"/>
          </a:solidFill>
          <a:ln w="28575">
            <a:solidFill>
              <a:srgbClr val="5DD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60988" y="5047117"/>
            <a:ext cx="1197281" cy="475320"/>
          </a:xfrm>
          <a:prstGeom prst="roundRect">
            <a:avLst/>
          </a:prstGeom>
          <a:solidFill>
            <a:srgbClr val="5DD3C5"/>
          </a:solidFill>
          <a:ln w="28575">
            <a:solidFill>
              <a:srgbClr val="5DD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178092" y="4235821"/>
            <a:ext cx="1197281" cy="325336"/>
          </a:xfrm>
          <a:prstGeom prst="roundRect">
            <a:avLst/>
          </a:prstGeom>
          <a:solidFill>
            <a:srgbClr val="5DD3C5"/>
          </a:solidFill>
          <a:ln w="28575">
            <a:solidFill>
              <a:srgbClr val="5DD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5581" y="3693521"/>
            <a:ext cx="1197281" cy="475320"/>
          </a:xfrm>
          <a:prstGeom prst="roundRect">
            <a:avLst/>
          </a:prstGeom>
          <a:solidFill>
            <a:srgbClr val="5DD3C5"/>
          </a:solidFill>
          <a:ln w="28575">
            <a:solidFill>
              <a:srgbClr val="5DD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85839" y="1734413"/>
            <a:ext cx="10440000" cy="82770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485839" y="2821424"/>
            <a:ext cx="10440000" cy="1793162"/>
          </a:xfrm>
          <a:prstGeom prst="rect">
            <a:avLst/>
          </a:prstGeom>
          <a:solidFill>
            <a:srgbClr val="5D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85839" y="4766564"/>
            <a:ext cx="10440000" cy="1793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867288" y="1703932"/>
            <a:ext cx="7423280" cy="4920960"/>
            <a:chOff x="2006941" y="1031857"/>
            <a:chExt cx="7423280" cy="5470358"/>
          </a:xfrm>
        </p:grpSpPr>
        <p:cxnSp>
          <p:nvCxnSpPr>
            <p:cNvPr id="5" name="직선 연결선 4"/>
            <p:cNvCxnSpPr/>
            <p:nvPr/>
          </p:nvCxnSpPr>
          <p:spPr>
            <a:xfrm rot="10800000" flipH="1">
              <a:off x="2006941" y="1102214"/>
              <a:ext cx="12700" cy="532255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10800000" flipH="1">
              <a:off x="3753011" y="1099623"/>
              <a:ext cx="12700" cy="54025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0800000" flipH="1">
              <a:off x="5661977" y="1031857"/>
              <a:ext cx="12700" cy="54025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0800000" flipH="1">
              <a:off x="7540462" y="1065740"/>
              <a:ext cx="12700" cy="54025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0800000" flipH="1">
              <a:off x="9417521" y="1031857"/>
              <a:ext cx="12700" cy="54025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연결선 16"/>
          <p:cNvCxnSpPr/>
          <p:nvPr/>
        </p:nvCxnSpPr>
        <p:spPr>
          <a:xfrm rot="10800000" flipH="1">
            <a:off x="10918708" y="1766204"/>
            <a:ext cx="12700" cy="4752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8642" y="1749510"/>
            <a:ext cx="1341060" cy="7813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4334" y="2821424"/>
            <a:ext cx="1354712" cy="17931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4334" y="4792691"/>
            <a:ext cx="1316877" cy="172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58537" y="1783813"/>
            <a:ext cx="1678707" cy="3099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558538" y="2153005"/>
            <a:ext cx="1164176" cy="3099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16075" y="2152248"/>
            <a:ext cx="612704" cy="3099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752256" y="1828468"/>
            <a:ext cx="627981" cy="6293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654739" y="3617069"/>
            <a:ext cx="1081393" cy="54890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53643" y="2893105"/>
            <a:ext cx="2660666" cy="29535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346905" y="2889766"/>
            <a:ext cx="2643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yperledger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Fabric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54141" y="3708319"/>
            <a:ext cx="1950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회원관리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83722" y="1779310"/>
            <a:ext cx="168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블록체인학습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19563" y="2171737"/>
            <a:ext cx="1293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아이디어기획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42319" y="4974468"/>
            <a:ext cx="1912859" cy="5040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9348027" y="5581461"/>
            <a:ext cx="678227" cy="8022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100882" y="5581460"/>
            <a:ext cx="778497" cy="8022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440746" y="1930456"/>
            <a:ext cx="1293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발표물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1688" y="3676721"/>
            <a:ext cx="1315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RESTful 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API</a:t>
            </a:r>
            <a:endParaRPr lang="ko-KR" altLang="en-US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9993" y="5113552"/>
            <a:ext cx="1291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601" y="5726432"/>
            <a:ext cx="129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en-US" altLang="ko-KR" dirty="0"/>
              <a:t>RESTful</a:t>
            </a:r>
          </a:p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26005" y="4252351"/>
            <a:ext cx="129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배포</a:t>
            </a:r>
            <a:endParaRPr lang="ko-KR" altLang="en-US" sz="14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866476" y="1828468"/>
            <a:ext cx="1007168" cy="6268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270927" y="2605870"/>
            <a:ext cx="1518105" cy="369332"/>
            <a:chOff x="270927" y="2605870"/>
            <a:chExt cx="1518105" cy="369332"/>
          </a:xfrm>
        </p:grpSpPr>
        <p:sp>
          <p:nvSpPr>
            <p:cNvPr id="67" name="직사각형 66"/>
            <p:cNvSpPr/>
            <p:nvPr/>
          </p:nvSpPr>
          <p:spPr>
            <a:xfrm>
              <a:off x="270927" y="2631109"/>
              <a:ext cx="980672" cy="299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7997" y="2605870"/>
              <a:ext cx="129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BE</a:t>
              </a:r>
              <a:endPara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72" name="모서리가 둥근 직사각형 71"/>
          <p:cNvSpPr/>
          <p:nvPr/>
        </p:nvSpPr>
        <p:spPr>
          <a:xfrm>
            <a:off x="166547" y="2978316"/>
            <a:ext cx="1197281" cy="30386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2938" y="2966733"/>
            <a:ext cx="129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BlockChain</a:t>
            </a:r>
            <a:endParaRPr lang="ko-KR" altLang="en-US" sz="1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62622" y="3331270"/>
            <a:ext cx="1197281" cy="303862"/>
          </a:xfrm>
          <a:prstGeom prst="roundRect">
            <a:avLst/>
          </a:prstGeom>
          <a:solidFill>
            <a:srgbClr val="5DD3C5"/>
          </a:solidFill>
          <a:ln w="28575">
            <a:solidFill>
              <a:srgbClr val="5DD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78226" y="3312970"/>
            <a:ext cx="1291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ERD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</a:t>
            </a:r>
            <a:endParaRPr lang="ko-KR" altLang="en-US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256818" y="4672857"/>
            <a:ext cx="1518105" cy="369332"/>
            <a:chOff x="270927" y="2605870"/>
            <a:chExt cx="1518105" cy="369332"/>
          </a:xfrm>
        </p:grpSpPr>
        <p:sp>
          <p:nvSpPr>
            <p:cNvPr id="81" name="직사각형 80"/>
            <p:cNvSpPr/>
            <p:nvPr/>
          </p:nvSpPr>
          <p:spPr>
            <a:xfrm>
              <a:off x="270927" y="2631109"/>
              <a:ext cx="980672" cy="299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97997" y="2605870"/>
              <a:ext cx="129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FE</a:t>
              </a:r>
              <a:endPara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2478445" y="2122414"/>
            <a:ext cx="1293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발표물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14309" y="1911370"/>
            <a:ext cx="1293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역할재분담</a:t>
            </a: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및 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방향성 </a:t>
            </a:r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재논의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161069" y="1819368"/>
            <a:ext cx="627981" cy="6293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9849559" y="1886520"/>
            <a:ext cx="12939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발표물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산출물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673523" y="3264201"/>
            <a:ext cx="705374" cy="29535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7836808" y="3219898"/>
            <a:ext cx="705374" cy="2953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670769" y="3276278"/>
            <a:ext cx="16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SQLite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51520" y="3211189"/>
            <a:ext cx="16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8385391" y="3602235"/>
            <a:ext cx="853148" cy="5489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431316" y="3708319"/>
            <a:ext cx="852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회원관리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370314" y="2930806"/>
            <a:ext cx="813299" cy="11974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030533" y="5066183"/>
            <a:ext cx="1950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회원관리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메인페이지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795791" y="5613144"/>
            <a:ext cx="1358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이벤트관리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주문관리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결제 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데이터연결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709653" y="2770023"/>
            <a:ext cx="3338298" cy="1449655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499630" y="4981033"/>
            <a:ext cx="871810" cy="5055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6950623" y="5015657"/>
            <a:ext cx="1950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홈페이지</a:t>
            </a:r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가이드페이지</a:t>
            </a:r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9360488" y="4943122"/>
            <a:ext cx="1435232" cy="5731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8852408" y="5832689"/>
            <a:ext cx="1686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회원관리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057408" y="3031188"/>
            <a:ext cx="13585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이벤트관리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주문관리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결제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041259" y="5074638"/>
            <a:ext cx="1950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</a:t>
            </a:r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동시진행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804885" y="2766873"/>
            <a:ext cx="2471229" cy="1452805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670769" y="2556058"/>
            <a:ext cx="1343744" cy="31517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371440" y="2559714"/>
            <a:ext cx="1343744" cy="31517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956887" y="2525062"/>
            <a:ext cx="1111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Django</a:t>
            </a:r>
            <a:endParaRPr lang="ko-KR" altLang="en-US" sz="1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382721" y="2529357"/>
            <a:ext cx="196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Spring Boot</a:t>
            </a:r>
            <a:endParaRPr lang="ko-KR" altLang="en-US" sz="1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569261" y="1321695"/>
            <a:ext cx="11960570" cy="392127"/>
            <a:chOff x="1250991" y="728558"/>
            <a:chExt cx="11960570" cy="392127"/>
          </a:xfrm>
        </p:grpSpPr>
        <p:sp>
          <p:nvSpPr>
            <p:cNvPr id="12" name="TextBox 11"/>
            <p:cNvSpPr txBox="1"/>
            <p:nvPr/>
          </p:nvSpPr>
          <p:spPr>
            <a:xfrm>
              <a:off x="3115619" y="766853"/>
              <a:ext cx="281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0991" y="774174"/>
              <a:ext cx="993275" cy="346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9364" y="756292"/>
              <a:ext cx="281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06615" y="749718"/>
              <a:ext cx="281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4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6344" y="743447"/>
              <a:ext cx="281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5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400627" y="728558"/>
              <a:ext cx="281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6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23" name="모서리가 둥근 직사각형 122"/>
          <p:cNvSpPr/>
          <p:nvPr/>
        </p:nvSpPr>
        <p:spPr>
          <a:xfrm>
            <a:off x="153370" y="1822175"/>
            <a:ext cx="602372" cy="287393"/>
          </a:xfrm>
          <a:prstGeom prst="round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801879" y="1819424"/>
            <a:ext cx="602372" cy="287393"/>
          </a:xfrm>
          <a:prstGeom prst="round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348893" y="2165523"/>
            <a:ext cx="813944" cy="287393"/>
          </a:xfrm>
          <a:prstGeom prst="round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187756" y="1802154"/>
            <a:ext cx="129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기획</a:t>
            </a:r>
            <a:endParaRPr lang="ko-KR" altLang="en-US" sz="1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28569" y="1789636"/>
            <a:ext cx="129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기타</a:t>
            </a:r>
            <a:endParaRPr lang="ko-KR" altLang="en-US" sz="1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65792" y="2176594"/>
            <a:ext cx="129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제작물</a:t>
            </a:r>
            <a:endParaRPr lang="ko-KR" altLang="en-US" sz="1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92578" y="467164"/>
            <a:ext cx="431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4458196" y="4259685"/>
            <a:ext cx="1712102" cy="319486"/>
            <a:chOff x="4458196" y="4259685"/>
            <a:chExt cx="1712102" cy="319486"/>
          </a:xfrm>
        </p:grpSpPr>
        <p:sp>
          <p:nvSpPr>
            <p:cNvPr id="142" name="모서리가 둥근 직사각형 141"/>
            <p:cNvSpPr/>
            <p:nvPr/>
          </p:nvSpPr>
          <p:spPr>
            <a:xfrm>
              <a:off x="4458196" y="4259685"/>
              <a:ext cx="924297" cy="3024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484970" y="4271394"/>
              <a:ext cx="1685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AWS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배포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5652155" y="4254178"/>
            <a:ext cx="1761354" cy="342207"/>
            <a:chOff x="5919455" y="4245828"/>
            <a:chExt cx="1761354" cy="342207"/>
          </a:xfrm>
        </p:grpSpPr>
        <p:sp>
          <p:nvSpPr>
            <p:cNvPr id="146" name="모서리가 둥근 직사각형 145"/>
            <p:cNvSpPr/>
            <p:nvPr/>
          </p:nvSpPr>
          <p:spPr>
            <a:xfrm>
              <a:off x="5934957" y="4245828"/>
              <a:ext cx="1668100" cy="3024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919455" y="4280258"/>
              <a:ext cx="1761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Docker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컨테이너작성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7577997" y="4258662"/>
            <a:ext cx="1761354" cy="342207"/>
            <a:chOff x="5919455" y="4245828"/>
            <a:chExt cx="1761354" cy="342207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5934957" y="4245828"/>
              <a:ext cx="1504611" cy="3024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919455" y="4280258"/>
              <a:ext cx="1761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Jenkins</a:t>
              </a:r>
              <a:r>
                <a:rPr lang="ko-KR" altLang="en-US" sz="14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환경구축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6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538</Words>
  <Application>Microsoft Office PowerPoint</Application>
  <PresentationFormat>와이드스크린</PresentationFormat>
  <Paragraphs>154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a아시아고딕L</vt:lpstr>
      <vt:lpstr>Arial</vt:lpstr>
      <vt:lpstr>Segoe UI Light</vt:lpstr>
      <vt:lpstr>나눔스퀘어_ac ExtraBold</vt:lpstr>
      <vt:lpstr>나눔스퀘어 Bold</vt:lpstr>
      <vt:lpstr>나눔스퀘어라운드 ExtraBold</vt:lpstr>
      <vt:lpstr>나눔스퀘어_ac Bold</vt:lpstr>
      <vt:lpstr>a아시아고딕E</vt:lpstr>
      <vt:lpstr>나눔바른고딕 Light</vt:lpstr>
      <vt:lpstr>맑은 고딕</vt:lpstr>
      <vt:lpstr>a아시아고딕B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41</cp:revision>
  <dcterms:created xsi:type="dcterms:W3CDTF">2021-04-08T12:05:54Z</dcterms:created>
  <dcterms:modified xsi:type="dcterms:W3CDTF">2021-04-08T18:53:29Z</dcterms:modified>
</cp:coreProperties>
</file>