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0485"/>
  </p:normalViewPr>
  <p:slideViewPr>
    <p:cSldViewPr snapToGrid="0" snapToObjects="1">
      <p:cViewPr varScale="1">
        <p:scale>
          <a:sx n="78" d="100"/>
          <a:sy n="78" d="100"/>
        </p:scale>
        <p:origin x="3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hapter 11"/>
          <p:cNvSpPr txBox="1">
            <a:spLocks noGrp="1"/>
          </p:cNvSpPr>
          <p:nvPr>
            <p:ph type="ctrTitle"/>
          </p:nvPr>
        </p:nvSpPr>
        <p:spPr>
          <a:prstGeom prst="rect">
            <a:avLst/>
          </a:prstGeom>
        </p:spPr>
        <p:txBody>
          <a:bodyPr/>
          <a:lstStyle/>
          <a:p>
            <a:r>
              <a:t>Chapter 11</a:t>
            </a:r>
          </a:p>
        </p:txBody>
      </p:sp>
      <p:sp>
        <p:nvSpPr>
          <p:cNvPr id="120" name="IS-MP Model: with Inflation and an Open Economy"/>
          <p:cNvSpPr txBox="1">
            <a:spLocks noGrp="1"/>
          </p:cNvSpPr>
          <p:nvPr>
            <p:ph type="subTitle" sz="quarter" idx="1"/>
          </p:nvPr>
        </p:nvSpPr>
        <p:spPr>
          <a:prstGeom prst="rect">
            <a:avLst/>
          </a:prstGeom>
        </p:spPr>
        <p:txBody>
          <a:bodyPr/>
          <a:lstStyle>
            <a:lvl1pPr defTabSz="566674">
              <a:defRPr sz="3589"/>
            </a:lvl1pPr>
          </a:lstStyle>
          <a:p>
            <a:r>
              <a:t>IS-MP Model: with Inflation and an Open Economy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Inflation and Supply Shocks"/>
          <p:cNvSpPr txBox="1">
            <a:spLocks noGrp="1"/>
          </p:cNvSpPr>
          <p:nvPr>
            <p:ph type="title"/>
          </p:nvPr>
        </p:nvSpPr>
        <p:spPr>
          <a:prstGeom prst="rect">
            <a:avLst/>
          </a:prstGeom>
        </p:spPr>
        <p:txBody>
          <a:bodyPr/>
          <a:lstStyle>
            <a:lvl1pPr defTabSz="484886">
              <a:defRPr sz="6640"/>
            </a:lvl1pPr>
          </a:lstStyle>
          <a:p>
            <a:r>
              <a:t>Inflation and Supply Shocks</a:t>
            </a:r>
          </a:p>
        </p:txBody>
      </p:sp>
      <p:sp>
        <p:nvSpPr>
          <p:cNvPr id="157" name="Inflation does not always fall during recessions (e.g., stagflation in the 1970’s). A negative supply shock can cause a negative output gap (recession) and raise inflation by increasing business costs (e.g., a sharp rise in the price of oil).…"/>
          <p:cNvSpPr txBox="1">
            <a:spLocks noGrp="1"/>
          </p:cNvSpPr>
          <p:nvPr>
            <p:ph type="body" idx="1"/>
          </p:nvPr>
        </p:nvSpPr>
        <p:spPr>
          <a:prstGeom prst="rect">
            <a:avLst/>
          </a:prstGeom>
        </p:spPr>
        <p:txBody>
          <a:bodyPr/>
          <a:lstStyle/>
          <a:p>
            <a:r>
              <a:t>Inflation does not always fall during recessions (e.g., stagflation in the 1970’s). A negative supply shock can cause a negative output gap (recession) and raise inflation by increasing business costs (e.g., a sharp rise in the price of oil).</a:t>
            </a:r>
          </a:p>
          <a:p>
            <a:r>
              <a:t>A positive supply shock (e.g., an increase in productivity) will decrease the inflation rate.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Inflation and Inflation Expectations (∏et)"/>
          <p:cNvSpPr txBox="1">
            <a:spLocks noGrp="1"/>
          </p:cNvSpPr>
          <p:nvPr>
            <p:ph type="title"/>
          </p:nvPr>
        </p:nvSpPr>
        <p:spPr>
          <a:prstGeom prst="rect">
            <a:avLst/>
          </a:prstGeom>
        </p:spPr>
        <p:txBody>
          <a:bodyPr/>
          <a:lstStyle/>
          <a:p>
            <a:pPr defTabSz="484886">
              <a:defRPr sz="6640"/>
            </a:pPr>
            <a:r>
              <a:t>Inflation and Inflation Expectations (∏</a:t>
            </a:r>
            <a:r>
              <a:rPr baseline="31999"/>
              <a:t>e</a:t>
            </a:r>
            <a:r>
              <a:rPr baseline="-5999"/>
              <a:t>t</a:t>
            </a:r>
            <a:r>
              <a:t>)</a:t>
            </a:r>
          </a:p>
        </p:txBody>
      </p:sp>
      <p:sp>
        <p:nvSpPr>
          <p:cNvPr id="160" name="An increase (decrease) in future inflation expectations will increase (decrease) today’s inflation. But how do people construct future inflation expectations? There are two theories:…"/>
          <p:cNvSpPr txBox="1">
            <a:spLocks noGrp="1"/>
          </p:cNvSpPr>
          <p:nvPr>
            <p:ph type="body" idx="1"/>
          </p:nvPr>
        </p:nvSpPr>
        <p:spPr>
          <a:prstGeom prst="rect">
            <a:avLst/>
          </a:prstGeom>
        </p:spPr>
        <p:txBody>
          <a:bodyPr/>
          <a:lstStyle/>
          <a:p>
            <a:r>
              <a:t>An increase (decrease) in future inflation expectations will increase (decrease) today’s inflation. But how do people construct future inflation expectations? There are two theories:</a:t>
            </a:r>
          </a:p>
          <a:p>
            <a:pPr marL="635000" indent="-635000">
              <a:buSzPct val="100000"/>
              <a:buAutoNum type="arabicPeriod"/>
            </a:pPr>
            <a:r>
              <a:t>Rational expectations: people predict future inflation using all available information.</a:t>
            </a:r>
          </a:p>
          <a:p>
            <a:pPr marL="635000" indent="-635000">
              <a:buSzPct val="100000"/>
              <a:buAutoNum type="arabicPeriod"/>
            </a:pPr>
            <a:r>
              <a:t>Adaptive expectations: people predict future inflation by only looking at past inflation.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daptive Expectations in our Phillips Curve"/>
          <p:cNvSpPr txBox="1">
            <a:spLocks noGrp="1"/>
          </p:cNvSpPr>
          <p:nvPr>
            <p:ph type="title"/>
          </p:nvPr>
        </p:nvSpPr>
        <p:spPr>
          <a:prstGeom prst="rect">
            <a:avLst/>
          </a:prstGeom>
        </p:spPr>
        <p:txBody>
          <a:bodyPr/>
          <a:lstStyle>
            <a:lvl1pPr defTabSz="484886">
              <a:defRPr sz="6640"/>
            </a:lvl1pPr>
          </a:lstStyle>
          <a:p>
            <a:r>
              <a:t>Adaptive Expectations in our Phillips Curve</a:t>
            </a:r>
          </a:p>
        </p:txBody>
      </p:sp>
      <p:sp>
        <p:nvSpPr>
          <p:cNvPr id="165" name="We will use the adaptive expectations theory since it is easier to work with. It can be expressed as:…"/>
          <p:cNvSpPr txBox="1">
            <a:spLocks noGrp="1"/>
          </p:cNvSpPr>
          <p:nvPr>
            <p:ph type="body" idx="1"/>
          </p:nvPr>
        </p:nvSpPr>
        <p:spPr>
          <a:prstGeom prst="rect">
            <a:avLst/>
          </a:prstGeom>
        </p:spPr>
        <p:txBody>
          <a:bodyPr/>
          <a:lstStyle/>
          <a:p>
            <a:r>
              <a:t>We will use the adaptive expectations theory since it is easier to work with. It can be expressed as:</a:t>
            </a:r>
          </a:p>
          <a:p>
            <a:pPr marL="0" indent="0" algn="ctr">
              <a:buSzTx/>
              <a:buNone/>
            </a:pPr>
            <a:r>
              <a:t>∏</a:t>
            </a:r>
            <a:r>
              <a:rPr baseline="31999"/>
              <a:t>e</a:t>
            </a:r>
            <a:r>
              <a:rPr baseline="-5999"/>
              <a:t>t</a:t>
            </a:r>
            <a:r>
              <a:t> = ∏</a:t>
            </a:r>
            <a:r>
              <a:rPr baseline="-5999"/>
              <a:t>t-1</a:t>
            </a:r>
          </a:p>
          <a:p>
            <a:pPr marL="0" indent="0">
              <a:buSzTx/>
              <a:buNone/>
            </a:pPr>
            <a:r>
              <a:t>The Phillips Curve can be rewritten as:</a:t>
            </a:r>
          </a:p>
          <a:p>
            <a:pPr marL="0" indent="0" algn="ctr">
              <a:buSzTx/>
              <a:buNone/>
            </a:pPr>
            <a:r>
              <a:t>∏</a:t>
            </a:r>
            <a:r>
              <a:rPr baseline="-5999"/>
              <a:t>t</a:t>
            </a:r>
            <a:r>
              <a:t> = ∏</a:t>
            </a:r>
            <a:r>
              <a:rPr baseline="-5999"/>
              <a:t>t-1</a:t>
            </a:r>
            <a:r>
              <a:t> + αhỸ</a:t>
            </a:r>
            <a:r>
              <a:rPr baseline="-5999"/>
              <a:t>t</a:t>
            </a:r>
            <a:r>
              <a:t> - s</a:t>
            </a:r>
            <a:r>
              <a:rPr baseline="-5999"/>
              <a:t>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IS-MP equilibrium with Phillips Curve"/>
          <p:cNvSpPr txBox="1">
            <a:spLocks noGrp="1"/>
          </p:cNvSpPr>
          <p:nvPr>
            <p:ph type="title"/>
          </p:nvPr>
        </p:nvSpPr>
        <p:spPr>
          <a:prstGeom prst="rect">
            <a:avLst/>
          </a:prstGeom>
        </p:spPr>
        <p:txBody>
          <a:bodyPr/>
          <a:lstStyle>
            <a:lvl1pPr defTabSz="484886">
              <a:defRPr sz="6640"/>
            </a:lvl1pPr>
          </a:lstStyle>
          <a:p>
            <a:r>
              <a:t>IS-MP equilibrium with Phillips Curve</a:t>
            </a:r>
          </a:p>
        </p:txBody>
      </p:sp>
      <p:sp>
        <p:nvSpPr>
          <p:cNvPr id="168" name="The IS-MP model is a short-run model so it will give us a short-run equilibrium if these three conditions are met:…"/>
          <p:cNvSpPr txBox="1">
            <a:spLocks noGrp="1"/>
          </p:cNvSpPr>
          <p:nvPr>
            <p:ph type="body" idx="1"/>
          </p:nvPr>
        </p:nvSpPr>
        <p:spPr>
          <a:prstGeom prst="rect">
            <a:avLst/>
          </a:prstGeom>
        </p:spPr>
        <p:txBody>
          <a:bodyPr/>
          <a:lstStyle/>
          <a:p>
            <a:r>
              <a:t>The IS-MP model is a short-run model so it will give us a short-run equilibrium if these three conditions are met:</a:t>
            </a:r>
          </a:p>
          <a:p>
            <a:pPr marL="635000" indent="-635000">
              <a:buSzPct val="100000"/>
              <a:buAutoNum type="arabicPeriod"/>
            </a:pPr>
            <a:r>
              <a:t>IS and MP curves intersect at potential output (i.e., Ỹ = 0).</a:t>
            </a:r>
          </a:p>
          <a:p>
            <a:pPr marL="635000" indent="-635000">
              <a:buSzPct val="100000"/>
              <a:buAutoNum type="arabicPeriod"/>
            </a:pPr>
            <a:r>
              <a:t>Inflation is constant, ∏</a:t>
            </a:r>
            <a:r>
              <a:rPr baseline="-5999"/>
              <a:t>t</a:t>
            </a:r>
            <a:r>
              <a:t> = ∏</a:t>
            </a:r>
            <a:r>
              <a:rPr baseline="-5999"/>
              <a:t>t-1</a:t>
            </a:r>
          </a:p>
          <a:p>
            <a:pPr marL="635000" indent="-635000">
              <a:buSzPct val="100000"/>
              <a:buAutoNum type="arabicPeriod"/>
            </a:pPr>
            <a:r>
              <a:t>Expected inflation equals actual inflation, ∏</a:t>
            </a:r>
            <a:r>
              <a:rPr baseline="31999"/>
              <a:t>e</a:t>
            </a:r>
            <a:r>
              <a:rPr baseline="-5999"/>
              <a:t>t</a:t>
            </a:r>
            <a:r>
              <a:t> = ∏</a:t>
            </a:r>
            <a:r>
              <a:rPr baseline="-5999"/>
              <a:t>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Demand Shocks and the Phillips Curve"/>
          <p:cNvSpPr txBox="1">
            <a:spLocks noGrp="1"/>
          </p:cNvSpPr>
          <p:nvPr>
            <p:ph type="title"/>
          </p:nvPr>
        </p:nvSpPr>
        <p:spPr>
          <a:prstGeom prst="rect">
            <a:avLst/>
          </a:prstGeom>
        </p:spPr>
        <p:txBody>
          <a:bodyPr/>
          <a:lstStyle>
            <a:lvl1pPr defTabSz="484886">
              <a:defRPr sz="6640"/>
            </a:lvl1pPr>
          </a:lstStyle>
          <a:p>
            <a:r>
              <a:t>Demand Shocks and the Phillips Curve</a:t>
            </a:r>
          </a:p>
        </p:txBody>
      </p:sp>
      <p:sp>
        <p:nvSpPr>
          <p:cNvPr id="173" name="Demand shocks will cause a movement along the curve.…"/>
          <p:cNvSpPr txBox="1">
            <a:spLocks noGrp="1"/>
          </p:cNvSpPr>
          <p:nvPr>
            <p:ph type="body" idx="1"/>
          </p:nvPr>
        </p:nvSpPr>
        <p:spPr>
          <a:prstGeom prst="rect">
            <a:avLst/>
          </a:prstGeom>
        </p:spPr>
        <p:txBody>
          <a:bodyPr/>
          <a:lstStyle/>
          <a:p>
            <a:r>
              <a:t>Demand shocks will cause a movement along the curve.</a:t>
            </a:r>
          </a:p>
          <a:p>
            <a:r>
              <a:t>For example, a negative demand shock shifts the IS curve left which will lower Ỹ, which will be a movement down and left along the Phillips curve.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Monetary Policy"/>
          <p:cNvSpPr txBox="1">
            <a:spLocks noGrp="1"/>
          </p:cNvSpPr>
          <p:nvPr>
            <p:ph type="title"/>
          </p:nvPr>
        </p:nvSpPr>
        <p:spPr>
          <a:prstGeom prst="rect">
            <a:avLst/>
          </a:prstGeom>
        </p:spPr>
        <p:txBody>
          <a:bodyPr/>
          <a:lstStyle/>
          <a:p>
            <a:r>
              <a:t>Monetary Policy</a:t>
            </a:r>
          </a:p>
        </p:txBody>
      </p:sp>
      <p:sp>
        <p:nvSpPr>
          <p:cNvPr id="178" name="The IS, MP and Phillips curve explains how central banks can prevent or mitigate recessions.…"/>
          <p:cNvSpPr txBox="1">
            <a:spLocks noGrp="1"/>
          </p:cNvSpPr>
          <p:nvPr>
            <p:ph type="body" idx="1"/>
          </p:nvPr>
        </p:nvSpPr>
        <p:spPr>
          <a:prstGeom prst="rect">
            <a:avLst/>
          </a:prstGeom>
        </p:spPr>
        <p:txBody>
          <a:bodyPr/>
          <a:lstStyle/>
          <a:p>
            <a:r>
              <a:t>The IS, MP and Phillips curve explains how central banks can prevent or mitigate recessions.</a:t>
            </a:r>
          </a:p>
          <a:p>
            <a:r>
              <a:t>Recessions are often caused by negative demand shocks, which lower Ỹ and ∏. In response, the central bank can lower its target interest rate which shifts the MP curve down, increasing ∏ and closing the output gap so that Ỹ = 0.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IS-MP in an Open Economy with a Flexible Exchange Rate"/>
          <p:cNvSpPr txBox="1">
            <a:spLocks noGrp="1"/>
          </p:cNvSpPr>
          <p:nvPr>
            <p:ph type="title"/>
          </p:nvPr>
        </p:nvSpPr>
        <p:spPr>
          <a:prstGeom prst="rect">
            <a:avLst/>
          </a:prstGeom>
        </p:spPr>
        <p:txBody>
          <a:bodyPr/>
          <a:lstStyle>
            <a:lvl1pPr defTabSz="449833">
              <a:defRPr sz="6160"/>
            </a:lvl1pPr>
          </a:lstStyle>
          <a:p>
            <a:r>
              <a:t>IS-MP in an Open Economy with a Flexible Exchange Rate</a:t>
            </a:r>
          </a:p>
        </p:txBody>
      </p:sp>
      <p:sp>
        <p:nvSpPr>
          <p:cNvPr id="183" name="If the Canadian real interest rate rises (MP curve shifts up) than:…"/>
          <p:cNvSpPr txBox="1">
            <a:spLocks noGrp="1"/>
          </p:cNvSpPr>
          <p:nvPr>
            <p:ph type="body" idx="1"/>
          </p:nvPr>
        </p:nvSpPr>
        <p:spPr>
          <a:prstGeom prst="rect">
            <a:avLst/>
          </a:prstGeom>
        </p:spPr>
        <p:txBody>
          <a:bodyPr>
            <a:normAutofit lnSpcReduction="10000"/>
          </a:bodyPr>
          <a:lstStyle/>
          <a:p>
            <a:pPr marL="400050" indent="-400050" defTabSz="525779">
              <a:spcBef>
                <a:spcPts val="3700"/>
              </a:spcBef>
              <a:defRPr sz="2880"/>
            </a:pPr>
            <a:r>
              <a:t>If the Canadian real interest rate rises (MP curve shifts up) than:</a:t>
            </a:r>
          </a:p>
          <a:p>
            <a:pPr marL="571500" indent="-571500" defTabSz="525779">
              <a:spcBef>
                <a:spcPts val="3700"/>
              </a:spcBef>
              <a:buSzPct val="100000"/>
              <a:buAutoNum type="arabicPeriod"/>
              <a:defRPr sz="2880"/>
            </a:pPr>
            <a:r>
              <a:t>Canadian assets are more attractive to foreign investors, this increases demand for the Canadian dollar which causes it to appreciate.</a:t>
            </a:r>
          </a:p>
          <a:p>
            <a:pPr marL="571500" indent="-571500" defTabSz="525779">
              <a:spcBef>
                <a:spcPts val="3700"/>
              </a:spcBef>
              <a:buSzPct val="100000"/>
              <a:buAutoNum type="arabicPeriod"/>
              <a:defRPr sz="2880"/>
            </a:pPr>
            <a:r>
              <a:t>This rise in the Canadian dollar will cause exports to fall (since Canadian goods are more expensive to foreign customers) and imports to rise (since imports are cheaper now).</a:t>
            </a:r>
          </a:p>
          <a:p>
            <a:pPr marL="400050" indent="-400050" defTabSz="525779">
              <a:spcBef>
                <a:spcPts val="3700"/>
              </a:spcBef>
              <a:defRPr sz="2880"/>
            </a:pPr>
            <a:r>
              <a:t>This example shows that changes in the real interest rate have a larger effect on aggregate expenditure (AE) in open economies than they do in closed economies (i.e., the IS curve is flatter in an open economy).</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Net Capital Outflows"/>
          <p:cNvSpPr txBox="1">
            <a:spLocks noGrp="1"/>
          </p:cNvSpPr>
          <p:nvPr>
            <p:ph type="title"/>
          </p:nvPr>
        </p:nvSpPr>
        <p:spPr>
          <a:prstGeom prst="rect">
            <a:avLst/>
          </a:prstGeom>
        </p:spPr>
        <p:txBody>
          <a:bodyPr/>
          <a:lstStyle/>
          <a:p>
            <a:r>
              <a:t>Net Capital Outflows</a:t>
            </a:r>
          </a:p>
        </p:txBody>
      </p:sp>
      <p:sp>
        <p:nvSpPr>
          <p:cNvPr id="186" name="The MP curve will shift up if the central bank increases short-term nominal interest rates (i), the term structure effect increases, the default premium increases or the expected inflation rate decreases.…"/>
          <p:cNvSpPr txBox="1">
            <a:spLocks noGrp="1"/>
          </p:cNvSpPr>
          <p:nvPr>
            <p:ph type="body" idx="1"/>
          </p:nvPr>
        </p:nvSpPr>
        <p:spPr>
          <a:prstGeom prst="rect">
            <a:avLst/>
          </a:prstGeom>
        </p:spPr>
        <p:txBody>
          <a:bodyPr/>
          <a:lstStyle/>
          <a:p>
            <a:r>
              <a:t>The MP curve will shift up if the central bank increases short-term nominal interest rates (i), the term structure effect increases, the default premium increases or the expected inflation rate decreases.</a:t>
            </a:r>
          </a:p>
          <a:p>
            <a:r>
              <a:t>All of these changes will make Canadian assets more attractive, except for the default premium increasing, which will increase capital inflow.</a:t>
            </a:r>
          </a:p>
          <a:p>
            <a:r>
              <a:t>If the MP curve shifts up due to the default premium rising, Canadian assets are less desirable.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Net Capital Outflows and Net Exports"/>
          <p:cNvSpPr txBox="1">
            <a:spLocks noGrp="1"/>
          </p:cNvSpPr>
          <p:nvPr>
            <p:ph type="title"/>
          </p:nvPr>
        </p:nvSpPr>
        <p:spPr>
          <a:prstGeom prst="rect">
            <a:avLst/>
          </a:prstGeom>
        </p:spPr>
        <p:txBody>
          <a:bodyPr/>
          <a:lstStyle>
            <a:lvl1pPr defTabSz="484886">
              <a:defRPr sz="6640"/>
            </a:lvl1pPr>
          </a:lstStyle>
          <a:p>
            <a:r>
              <a:t>Net Capital Outflows and Net Exports</a:t>
            </a:r>
          </a:p>
        </p:txBody>
      </p:sp>
      <p:sp>
        <p:nvSpPr>
          <p:cNvPr id="189" name="Net Capital Outflows (NCO) = Capital Outflows - Capital Inflows.…"/>
          <p:cNvSpPr txBox="1">
            <a:spLocks noGrp="1"/>
          </p:cNvSpPr>
          <p:nvPr>
            <p:ph type="body" idx="1"/>
          </p:nvPr>
        </p:nvSpPr>
        <p:spPr>
          <a:prstGeom prst="rect">
            <a:avLst/>
          </a:prstGeom>
        </p:spPr>
        <p:txBody>
          <a:bodyPr/>
          <a:lstStyle/>
          <a:p>
            <a:r>
              <a:t>Net Capital Outflows (NCO) = Capital Outflows - Capital Inflows.</a:t>
            </a:r>
          </a:p>
          <a:p>
            <a:r>
              <a:t>Since NCO’s are roughly equivalent to the financial account:</a:t>
            </a:r>
          </a:p>
          <a:p>
            <a:pPr marL="0" indent="0" algn="ctr">
              <a:buSzTx/>
              <a:buNone/>
            </a:pPr>
            <a:r>
              <a:t>NCO = Current Account (CA)</a:t>
            </a:r>
          </a:p>
          <a:p>
            <a:r>
              <a:t>For example, if a country has a current account surplus then NCO will be positive, since the country will have extra savings (since exports&gt;imports) it will have to save abroad by buying foreign capital.</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S-MP Equilibrium in an Open Economy"/>
          <p:cNvSpPr txBox="1">
            <a:spLocks noGrp="1"/>
          </p:cNvSpPr>
          <p:nvPr>
            <p:ph type="title"/>
          </p:nvPr>
        </p:nvSpPr>
        <p:spPr>
          <a:prstGeom prst="rect">
            <a:avLst/>
          </a:prstGeom>
        </p:spPr>
        <p:txBody>
          <a:bodyPr/>
          <a:lstStyle>
            <a:lvl1pPr defTabSz="484886">
              <a:defRPr sz="6640"/>
            </a:lvl1pPr>
          </a:lstStyle>
          <a:p>
            <a:r>
              <a:t>IS-MP Equilibrium in an Open Economy</a:t>
            </a:r>
          </a:p>
        </p:txBody>
      </p:sp>
      <p:sp>
        <p:nvSpPr>
          <p:cNvPr id="192" name="IS-MP equilibrium in an open economy is similar to equilibrium in a closed economy, it occurs where the IS and MP curves intersect.…"/>
          <p:cNvSpPr txBox="1">
            <a:spLocks noGrp="1"/>
          </p:cNvSpPr>
          <p:nvPr>
            <p:ph type="body" idx="1"/>
          </p:nvPr>
        </p:nvSpPr>
        <p:spPr>
          <a:prstGeom prst="rect">
            <a:avLst/>
          </a:prstGeom>
        </p:spPr>
        <p:txBody>
          <a:bodyPr/>
          <a:lstStyle/>
          <a:p>
            <a:r>
              <a:t>IS-MP equilibrium in an open economy is similar to equilibrium in a closed economy, it occurs where the IS and MP curves intersect.</a:t>
            </a:r>
          </a:p>
          <a:p>
            <a:r>
              <a:t>The real interest rate at this equilibrium determines net capital outflows.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hillips Curve"/>
          <p:cNvSpPr txBox="1">
            <a:spLocks noGrp="1"/>
          </p:cNvSpPr>
          <p:nvPr>
            <p:ph type="title"/>
          </p:nvPr>
        </p:nvSpPr>
        <p:spPr>
          <a:prstGeom prst="rect">
            <a:avLst/>
          </a:prstGeom>
        </p:spPr>
        <p:txBody>
          <a:bodyPr/>
          <a:lstStyle/>
          <a:p>
            <a:pPr lvl="1"/>
            <a:r>
              <a:t>Phillips Curve</a:t>
            </a:r>
          </a:p>
        </p:txBody>
      </p:sp>
      <p:sp>
        <p:nvSpPr>
          <p:cNvPr id="125" name="When Y and employment rise, inflation often rises as well (and vice-versa).…"/>
          <p:cNvSpPr txBox="1">
            <a:spLocks noGrp="1"/>
          </p:cNvSpPr>
          <p:nvPr>
            <p:ph type="body" idx="1"/>
          </p:nvPr>
        </p:nvSpPr>
        <p:spPr>
          <a:prstGeom prst="rect">
            <a:avLst/>
          </a:prstGeom>
        </p:spPr>
        <p:txBody>
          <a:bodyPr/>
          <a:lstStyle/>
          <a:p>
            <a:r>
              <a:t>When Y and employment rise, inflation often rises as well (and vice-versa).</a:t>
            </a:r>
          </a:p>
          <a:p>
            <a:r>
              <a:t>The Phillips Curve shows the negative relationship between inflation and the unemployment rate.</a:t>
            </a:r>
          </a:p>
          <a:p>
            <a:pPr lvl="1"/>
            <a:r>
              <a:t>The intuition is that a low unemployment rate indicates that it is tough to find workers so nominal wages will rise, which will force business to raise the prices of goods and services and create inflation.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IS-MP with a Fixed Exchange Rate"/>
          <p:cNvSpPr txBox="1">
            <a:spLocks noGrp="1"/>
          </p:cNvSpPr>
          <p:nvPr>
            <p:ph type="title"/>
          </p:nvPr>
        </p:nvSpPr>
        <p:spPr>
          <a:prstGeom prst="rect">
            <a:avLst/>
          </a:prstGeom>
        </p:spPr>
        <p:txBody>
          <a:bodyPr/>
          <a:lstStyle>
            <a:lvl1pPr defTabSz="484886">
              <a:defRPr sz="6640"/>
            </a:lvl1pPr>
          </a:lstStyle>
          <a:p>
            <a:r>
              <a:t>IS-MP with a Fixed Exchange Rate</a:t>
            </a:r>
          </a:p>
        </p:txBody>
      </p:sp>
      <p:sp>
        <p:nvSpPr>
          <p:cNvPr id="197" name="With a fixed exchange rate a country’s central bank must buy and sell the country’s currency at the fixed nominal exchange rate.…"/>
          <p:cNvSpPr txBox="1">
            <a:spLocks noGrp="1"/>
          </p:cNvSpPr>
          <p:nvPr>
            <p:ph type="body" idx="1"/>
          </p:nvPr>
        </p:nvSpPr>
        <p:spPr>
          <a:prstGeom prst="rect">
            <a:avLst/>
          </a:prstGeom>
        </p:spPr>
        <p:txBody>
          <a:bodyPr/>
          <a:lstStyle/>
          <a:p>
            <a:r>
              <a:t>With a fixed exchange rate a country’s central bank must buy and sell the country’s currency at the fixed nominal exchange rate.</a:t>
            </a:r>
          </a:p>
          <a:p>
            <a:r>
              <a:t>Selling your own currency is easy; the central bank can just “print” more money.</a:t>
            </a:r>
          </a:p>
          <a:p>
            <a:r>
              <a:t>Buying your own currency is difficult since you might run out of foreign currency.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IS-MP with a Fixed Exchange Rate"/>
          <p:cNvSpPr txBox="1">
            <a:spLocks noGrp="1"/>
          </p:cNvSpPr>
          <p:nvPr>
            <p:ph type="title"/>
          </p:nvPr>
        </p:nvSpPr>
        <p:spPr>
          <a:prstGeom prst="rect">
            <a:avLst/>
          </a:prstGeom>
        </p:spPr>
        <p:txBody>
          <a:bodyPr/>
          <a:lstStyle>
            <a:lvl1pPr defTabSz="484886">
              <a:defRPr sz="6640"/>
            </a:lvl1pPr>
          </a:lstStyle>
          <a:p>
            <a:r>
              <a:t>IS-MP with a Fixed Exchange Rate</a:t>
            </a:r>
          </a:p>
        </p:txBody>
      </p:sp>
      <p:sp>
        <p:nvSpPr>
          <p:cNvPr id="202" name="The situation we mentioned in previous slides under a flexible exchange rate does not happen under a fixed exchange rate (i.e., changes in the real interest rate do not change the nominal exchange rate, thus net exports do not change).…"/>
          <p:cNvSpPr txBox="1">
            <a:spLocks noGrp="1"/>
          </p:cNvSpPr>
          <p:nvPr>
            <p:ph type="body" idx="1"/>
          </p:nvPr>
        </p:nvSpPr>
        <p:spPr>
          <a:prstGeom prst="rect">
            <a:avLst/>
          </a:prstGeom>
        </p:spPr>
        <p:txBody>
          <a:bodyPr/>
          <a:lstStyle/>
          <a:p>
            <a:r>
              <a:t>The situation we mentioned in previous slides under a flexible exchange rate does not happen under a fixed exchange rate (i.e., changes in the real interest rate do not change the nominal exchange rate, thus net exports do not change).</a:t>
            </a:r>
          </a:p>
          <a:p>
            <a:r>
              <a:t>If the fixed exchange rate is changed, net exports will change and the IS curve will shift (e.g., if the country devalues their fixed exchange rate the IS curve shifts right).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inimum Real Interest Rates"/>
          <p:cNvSpPr txBox="1">
            <a:spLocks noGrp="1"/>
          </p:cNvSpPr>
          <p:nvPr>
            <p:ph type="title"/>
          </p:nvPr>
        </p:nvSpPr>
        <p:spPr>
          <a:prstGeom prst="rect">
            <a:avLst/>
          </a:prstGeom>
        </p:spPr>
        <p:txBody>
          <a:bodyPr/>
          <a:lstStyle>
            <a:lvl1pPr defTabSz="484886">
              <a:defRPr sz="6640"/>
            </a:lvl1pPr>
          </a:lstStyle>
          <a:p>
            <a:r>
              <a:t>Minimum Real Interest Rates</a:t>
            </a:r>
          </a:p>
        </p:txBody>
      </p:sp>
      <p:sp>
        <p:nvSpPr>
          <p:cNvPr id="205" name="Under a fixed exchange rate there is a minimum real interest rate (ř) that central bank’s must maintain.…"/>
          <p:cNvSpPr txBox="1">
            <a:spLocks noGrp="1"/>
          </p:cNvSpPr>
          <p:nvPr>
            <p:ph type="body" idx="1"/>
          </p:nvPr>
        </p:nvSpPr>
        <p:spPr>
          <a:prstGeom prst="rect">
            <a:avLst/>
          </a:prstGeom>
        </p:spPr>
        <p:txBody>
          <a:bodyPr/>
          <a:lstStyle/>
          <a:p>
            <a:r>
              <a:t>Under a fixed exchange rate there is a minimum real interest rate (ř) that central bank’s must maintain.</a:t>
            </a:r>
          </a:p>
          <a:p>
            <a:r>
              <a:t>If the real interest rate drops too low, then the currency’s demand will shift left and supply will shift right. The central bank would soon run out of foreign-exchange reserves in this situation.</a:t>
            </a:r>
          </a:p>
          <a:p>
            <a:r>
              <a:t>Therefore the MP curve cannot fall below MP</a:t>
            </a:r>
            <a:r>
              <a:rPr baseline="-5999"/>
              <a:t>min</a:t>
            </a:r>
            <a:r>
              <a:t> which is horizontal at ř.</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fficial Foreign Exchange Reserves"/>
          <p:cNvSpPr txBox="1">
            <a:spLocks noGrp="1"/>
          </p:cNvSpPr>
          <p:nvPr>
            <p:ph type="title"/>
          </p:nvPr>
        </p:nvSpPr>
        <p:spPr>
          <a:prstGeom prst="rect">
            <a:avLst/>
          </a:prstGeom>
        </p:spPr>
        <p:txBody>
          <a:bodyPr/>
          <a:lstStyle>
            <a:lvl1pPr defTabSz="484886">
              <a:defRPr sz="6640"/>
            </a:lvl1pPr>
          </a:lstStyle>
          <a:p>
            <a:r>
              <a:t>Official Foreign Exchange Reserves</a:t>
            </a:r>
          </a:p>
        </p:txBody>
      </p:sp>
      <p:sp>
        <p:nvSpPr>
          <p:cNvPr id="210" name="Changes in official foreign exchange reserves is foreign currency out of the central bank’s vault that is used to maintain the fixed exchange rate.…"/>
          <p:cNvSpPr txBox="1">
            <a:spLocks noGrp="1"/>
          </p:cNvSpPr>
          <p:nvPr>
            <p:ph type="body" idx="1"/>
          </p:nvPr>
        </p:nvSpPr>
        <p:spPr>
          <a:prstGeom prst="rect">
            <a:avLst/>
          </a:prstGeom>
        </p:spPr>
        <p:txBody>
          <a:bodyPr/>
          <a:lstStyle/>
          <a:p>
            <a:r>
              <a:t>Changes in official foreign exchange reserves is foreign currency out of the central bank’s vault that is used to maintain the fixed exchange rate.</a:t>
            </a:r>
          </a:p>
          <a:p>
            <a:r>
              <a:t>Net capital outflow (NCO) is made up of private net capital outflow (NCO</a:t>
            </a:r>
            <a:r>
              <a:rPr baseline="31999"/>
              <a:t>p</a:t>
            </a:r>
            <a:r>
              <a:t>) and changes in official foreign exchange reserves (∆R).</a:t>
            </a:r>
          </a:p>
          <a:p>
            <a:pPr marL="0" indent="0" algn="ctr">
              <a:buSzTx/>
              <a:buNone/>
            </a:pPr>
            <a:r>
              <a:t>NCO = NCO</a:t>
            </a:r>
            <a:r>
              <a:rPr baseline="31999"/>
              <a:t>p </a:t>
            </a:r>
            <a:r>
              <a:t>+ ∆R</a:t>
            </a:r>
            <a:br/>
            <a:r>
              <a:rPr sz="3400"/>
              <a:t>since net capital outflows = current account, we can rewrite this equation:</a:t>
            </a:r>
            <a:br/>
            <a:r>
              <a:t>∆R = CA - NCO</a:t>
            </a:r>
            <a:r>
              <a:rPr baseline="31999"/>
              <a:t>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IS-MP Equilibrium under a Fixed Exchange Rate"/>
          <p:cNvSpPr txBox="1">
            <a:spLocks noGrp="1"/>
          </p:cNvSpPr>
          <p:nvPr>
            <p:ph type="title"/>
          </p:nvPr>
        </p:nvSpPr>
        <p:spPr>
          <a:prstGeom prst="rect">
            <a:avLst/>
          </a:prstGeom>
        </p:spPr>
        <p:txBody>
          <a:bodyPr/>
          <a:lstStyle>
            <a:lvl1pPr defTabSz="484886">
              <a:defRPr sz="6640"/>
            </a:lvl1pPr>
          </a:lstStyle>
          <a:p>
            <a:r>
              <a:t>IS-MP Equilibrium under a Fixed Exchange Rate</a:t>
            </a:r>
          </a:p>
        </p:txBody>
      </p:sp>
      <p:sp>
        <p:nvSpPr>
          <p:cNvPr id="215" name="Similar to other scenarios, IS-MP equilibrium occurs where the IS curve and MP curve intersect.…"/>
          <p:cNvSpPr txBox="1">
            <a:spLocks noGrp="1"/>
          </p:cNvSpPr>
          <p:nvPr>
            <p:ph type="body" idx="1"/>
          </p:nvPr>
        </p:nvSpPr>
        <p:spPr>
          <a:prstGeom prst="rect">
            <a:avLst/>
          </a:prstGeom>
        </p:spPr>
        <p:txBody>
          <a:bodyPr/>
          <a:lstStyle/>
          <a:p>
            <a:r>
              <a:t>Similar to other scenarios, IS-MP equilibrium occurs where the IS curve and MP curve intersect.</a:t>
            </a:r>
          </a:p>
          <a:p>
            <a:r>
              <a:t>The MP curve must remain above ř.</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ld Phillips Curve"/>
          <p:cNvSpPr txBox="1">
            <a:spLocks noGrp="1"/>
          </p:cNvSpPr>
          <p:nvPr>
            <p:ph type="title"/>
          </p:nvPr>
        </p:nvSpPr>
        <p:spPr>
          <a:prstGeom prst="rect">
            <a:avLst/>
          </a:prstGeom>
        </p:spPr>
        <p:txBody>
          <a:bodyPr/>
          <a:lstStyle/>
          <a:p>
            <a:r>
              <a:t>Old Phillips Curve</a:t>
            </a:r>
          </a:p>
        </p:txBody>
      </p:sp>
      <p:sp>
        <p:nvSpPr>
          <p:cNvPr id="130" name="Economists used to believe that the Phillips Curve was a structural relationship (i.e., it would always hold).…"/>
          <p:cNvSpPr txBox="1">
            <a:spLocks noGrp="1"/>
          </p:cNvSpPr>
          <p:nvPr>
            <p:ph type="body" idx="1"/>
          </p:nvPr>
        </p:nvSpPr>
        <p:spPr>
          <a:prstGeom prst="rect">
            <a:avLst/>
          </a:prstGeom>
        </p:spPr>
        <p:txBody>
          <a:bodyPr/>
          <a:lstStyle/>
          <a:p>
            <a:r>
              <a:t>Economists used to believe that the Phillips Curve was a structural relationship (i.e., it would always hold).</a:t>
            </a:r>
          </a:p>
          <a:p>
            <a:r>
              <a:t>This implies that a central bank could easily reduce unemployment if it was willing to raise inflation.</a:t>
            </a:r>
          </a:p>
          <a:p>
            <a:r>
              <a:t>This theory was wrong because it assumed that inflation expectations would not change in the real world.</a:t>
            </a:r>
          </a:p>
          <a:p>
            <a:r>
              <a:t>Stagflation (high unemployment </a:t>
            </a:r>
            <a:r>
              <a:rPr i="1"/>
              <a:t>and</a:t>
            </a:r>
            <a:r>
              <a:t> high inflation) in the 1970’s quickly ended this belief that the Phillips Curve was a structural relationship.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Modern Phillips Curve"/>
          <p:cNvSpPr txBox="1">
            <a:spLocks noGrp="1"/>
          </p:cNvSpPr>
          <p:nvPr>
            <p:ph type="title"/>
          </p:nvPr>
        </p:nvSpPr>
        <p:spPr>
          <a:prstGeom prst="rect">
            <a:avLst/>
          </a:prstGeom>
        </p:spPr>
        <p:txBody>
          <a:bodyPr/>
          <a:lstStyle/>
          <a:p>
            <a:r>
              <a:t>Modern Phillips Curve</a:t>
            </a:r>
          </a:p>
        </p:txBody>
      </p:sp>
      <p:sp>
        <p:nvSpPr>
          <p:cNvPr id="133" name="Now, economists acknowledge that the Philips curve (i.e., the relationship between inflation and the unemployment rate) can change over time, largely for two main reasons:…"/>
          <p:cNvSpPr txBox="1">
            <a:spLocks noGrp="1"/>
          </p:cNvSpPr>
          <p:nvPr>
            <p:ph type="body" idx="1"/>
          </p:nvPr>
        </p:nvSpPr>
        <p:spPr>
          <a:prstGeom prst="rect">
            <a:avLst/>
          </a:prstGeom>
        </p:spPr>
        <p:txBody>
          <a:bodyPr/>
          <a:lstStyle/>
          <a:p>
            <a:r>
              <a:t>Now, economists acknowledge that the Philips curve (i.e., the relationship between inflation and the unemployment rate) can change over time, largely for two main reasons:</a:t>
            </a:r>
          </a:p>
          <a:p>
            <a:pPr marL="1270000" lvl="1" indent="-635000">
              <a:buSzPct val="100000"/>
              <a:buAutoNum type="arabicPeriod"/>
            </a:pPr>
            <a:r>
              <a:t>Supply shocks;</a:t>
            </a:r>
          </a:p>
          <a:p>
            <a:pPr marL="1270000" lvl="1" indent="-635000">
              <a:buSzPct val="100000"/>
              <a:buAutoNum type="arabicPeriod"/>
            </a:pPr>
            <a:r>
              <a:t>People change their expectations of future inflation.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Modern Phillips Curve"/>
          <p:cNvSpPr txBox="1">
            <a:spLocks noGrp="1"/>
          </p:cNvSpPr>
          <p:nvPr>
            <p:ph type="title"/>
          </p:nvPr>
        </p:nvSpPr>
        <p:spPr>
          <a:prstGeom prst="rect">
            <a:avLst/>
          </a:prstGeom>
        </p:spPr>
        <p:txBody>
          <a:bodyPr/>
          <a:lstStyle/>
          <a:p>
            <a:r>
              <a:t>Modern Phillips Curve</a:t>
            </a:r>
          </a:p>
        </p:txBody>
      </p:sp>
      <p:sp>
        <p:nvSpPr>
          <p:cNvPr id="138" name="Economists today also believe that the best way to understand how changes in unemployment impact inflation is to look at the cyclical unemployment rate.…"/>
          <p:cNvSpPr txBox="1">
            <a:spLocks noGrp="1"/>
          </p:cNvSpPr>
          <p:nvPr>
            <p:ph type="body" idx="1"/>
          </p:nvPr>
        </p:nvSpPr>
        <p:spPr>
          <a:prstGeom prst="rect">
            <a:avLst/>
          </a:prstGeom>
        </p:spPr>
        <p:txBody>
          <a:bodyPr/>
          <a:lstStyle/>
          <a:p>
            <a:pPr marL="422275" indent="-422275" defTabSz="554990">
              <a:spcBef>
                <a:spcPts val="3900"/>
              </a:spcBef>
              <a:defRPr sz="3040"/>
            </a:pPr>
            <a:r>
              <a:t>Economists today also believe that the best way to understand how changes in unemployment impact inflation is to look at the cyclical unemployment rate.</a:t>
            </a:r>
          </a:p>
          <a:p>
            <a:pPr marL="422275" indent="-422275" defTabSz="554990">
              <a:spcBef>
                <a:spcPts val="3900"/>
              </a:spcBef>
              <a:defRPr sz="3040"/>
            </a:pPr>
            <a:r>
              <a:t>Remember, the cyclical unemployment rate is the difference between the actual unemployment rate (u) and the natural unemployment rate (u</a:t>
            </a:r>
            <a:r>
              <a:rPr baseline="31999"/>
              <a:t>N</a:t>
            </a:r>
            <a:r>
              <a:t>).</a:t>
            </a:r>
          </a:p>
          <a:p>
            <a:pPr marL="844550" lvl="1" indent="-422275" defTabSz="554990">
              <a:spcBef>
                <a:spcPts val="3900"/>
              </a:spcBef>
              <a:defRPr sz="3040"/>
            </a:pPr>
            <a:r>
              <a:t>The natural unemployment rate is the unemployment rate when real GDP = potential GDP or when we are at “full employment.”</a:t>
            </a:r>
          </a:p>
          <a:p>
            <a:pPr marL="0" lvl="1" indent="217170" algn="ctr" defTabSz="554990">
              <a:spcBef>
                <a:spcPts val="3900"/>
              </a:spcBef>
              <a:buSzTx/>
              <a:buNone/>
              <a:defRPr sz="3040"/>
            </a:pPr>
            <a:r>
              <a:t>cyclical unemployment = u - u</a:t>
            </a:r>
            <a:r>
              <a:rPr baseline="31999"/>
              <a:t>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Modern Phillips Curve"/>
          <p:cNvSpPr txBox="1">
            <a:spLocks noGrp="1"/>
          </p:cNvSpPr>
          <p:nvPr>
            <p:ph type="title"/>
          </p:nvPr>
        </p:nvSpPr>
        <p:spPr>
          <a:prstGeom prst="rect">
            <a:avLst/>
          </a:prstGeom>
        </p:spPr>
        <p:txBody>
          <a:bodyPr/>
          <a:lstStyle/>
          <a:p>
            <a:r>
              <a:t>Modern Phillips Curve</a:t>
            </a:r>
          </a:p>
        </p:txBody>
      </p:sp>
      <p:sp>
        <p:nvSpPr>
          <p:cNvPr id="141" name="The equation for the modern Philips curve is:…"/>
          <p:cNvSpPr txBox="1">
            <a:spLocks noGrp="1"/>
          </p:cNvSpPr>
          <p:nvPr>
            <p:ph type="body" idx="1"/>
          </p:nvPr>
        </p:nvSpPr>
        <p:spPr>
          <a:prstGeom prst="rect">
            <a:avLst/>
          </a:prstGeom>
        </p:spPr>
        <p:txBody>
          <a:bodyPr/>
          <a:lstStyle/>
          <a:p>
            <a:r>
              <a:t>The equation for the modern Philips curve is:</a:t>
            </a:r>
          </a:p>
          <a:p>
            <a:pPr marL="0" indent="0" algn="ctr">
              <a:buSzTx/>
              <a:buNone/>
            </a:pPr>
            <a:r>
              <a:t>∏</a:t>
            </a:r>
            <a:r>
              <a:rPr baseline="-5999"/>
              <a:t>t</a:t>
            </a:r>
            <a:r>
              <a:t> = ∏</a:t>
            </a:r>
            <a:r>
              <a:rPr baseline="31999"/>
              <a:t>e</a:t>
            </a:r>
            <a:r>
              <a:rPr baseline="-5999"/>
              <a:t>t</a:t>
            </a:r>
            <a:r>
              <a:t> - α (u - u</a:t>
            </a:r>
            <a:r>
              <a:rPr baseline="31999"/>
              <a:t>N</a:t>
            </a:r>
            <a:r>
              <a:t>) - s</a:t>
            </a:r>
            <a:r>
              <a:rPr baseline="-5999"/>
              <a:t>t</a:t>
            </a:r>
          </a:p>
          <a:p>
            <a:pPr marL="0" indent="0" algn="ctr">
              <a:buSzTx/>
              <a:buNone/>
              <a:defRPr sz="3400"/>
            </a:pPr>
            <a:r>
              <a:t>∏</a:t>
            </a:r>
            <a:r>
              <a:rPr baseline="-5999"/>
              <a:t>t</a:t>
            </a:r>
            <a:r>
              <a:t>=current inflation; ∏</a:t>
            </a:r>
            <a:r>
              <a:rPr baseline="31999"/>
              <a:t>e</a:t>
            </a:r>
            <a:r>
              <a:rPr baseline="-5999"/>
              <a:t>t</a:t>
            </a:r>
            <a:r>
              <a:t>=expected inflation; α=coefficient; (u - u</a:t>
            </a:r>
            <a:r>
              <a:rPr baseline="31999"/>
              <a:t>N</a:t>
            </a:r>
            <a:r>
              <a:t>)=cyclical unemployment rate; s</a:t>
            </a:r>
            <a:r>
              <a:rPr baseline="-5999"/>
              <a:t>t</a:t>
            </a:r>
            <a:r>
              <a:t>=supply shock</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hillips Curve Shifters"/>
          <p:cNvSpPr txBox="1">
            <a:spLocks noGrp="1"/>
          </p:cNvSpPr>
          <p:nvPr>
            <p:ph type="title"/>
          </p:nvPr>
        </p:nvSpPr>
        <p:spPr>
          <a:prstGeom prst="rect">
            <a:avLst/>
          </a:prstGeom>
        </p:spPr>
        <p:txBody>
          <a:bodyPr/>
          <a:lstStyle/>
          <a:p>
            <a:r>
              <a:t>Phillips Curve Shifters</a:t>
            </a:r>
          </a:p>
        </p:txBody>
      </p:sp>
      <p:sp>
        <p:nvSpPr>
          <p:cNvPr id="146" name="A change in the output gap is a movement along the existing Phillips curve.…"/>
          <p:cNvSpPr txBox="1">
            <a:spLocks noGrp="1"/>
          </p:cNvSpPr>
          <p:nvPr>
            <p:ph type="body" idx="1"/>
          </p:nvPr>
        </p:nvSpPr>
        <p:spPr>
          <a:prstGeom prst="rect">
            <a:avLst/>
          </a:prstGeom>
        </p:spPr>
        <p:txBody>
          <a:bodyPr/>
          <a:lstStyle/>
          <a:p>
            <a:r>
              <a:t>A change in the output gap is a movement along the existing Phillips curve.</a:t>
            </a:r>
          </a:p>
          <a:p>
            <a:r>
              <a:t>The Phillips curve will shift up if expected inflation increases or if a negative supply shock occurs.</a:t>
            </a:r>
          </a:p>
          <a:p>
            <a:r>
              <a:t>The Phillips curve will shift down if expected inflation decreases or if a positive supply shock occurs.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Bringing the Phillips Curve into IS-MP"/>
          <p:cNvSpPr txBox="1">
            <a:spLocks noGrp="1"/>
          </p:cNvSpPr>
          <p:nvPr>
            <p:ph type="title"/>
          </p:nvPr>
        </p:nvSpPr>
        <p:spPr>
          <a:prstGeom prst="rect">
            <a:avLst/>
          </a:prstGeom>
        </p:spPr>
        <p:txBody>
          <a:bodyPr/>
          <a:lstStyle>
            <a:lvl1pPr defTabSz="484886">
              <a:defRPr sz="6640"/>
            </a:lvl1pPr>
          </a:lstStyle>
          <a:p>
            <a:r>
              <a:t>Bringing the Phillips Curve into IS-MP</a:t>
            </a:r>
          </a:p>
        </p:txBody>
      </p:sp>
      <p:sp>
        <p:nvSpPr>
          <p:cNvPr id="151" name="We use Okun’s law to modify the Phillips Curve so that it can be used within our IS-MP model (i.e., transform the relationship between inflation and unemployment to a relationship between inflation and the output gap).…"/>
          <p:cNvSpPr txBox="1">
            <a:spLocks noGrp="1"/>
          </p:cNvSpPr>
          <p:nvPr>
            <p:ph type="body" idx="1"/>
          </p:nvPr>
        </p:nvSpPr>
        <p:spPr>
          <a:prstGeom prst="rect">
            <a:avLst/>
          </a:prstGeom>
        </p:spPr>
        <p:txBody>
          <a:bodyPr/>
          <a:lstStyle/>
          <a:p>
            <a:r>
              <a:t>We use Okun’s law to modify the Phillips Curve so that it can be used within our IS-MP model (i.e., transform the relationship between inflation and unemployment to a relationship between inflation and the output gap).</a:t>
            </a:r>
          </a:p>
          <a:p>
            <a:pPr marL="0" indent="0">
              <a:buSzTx/>
              <a:buNone/>
            </a:pPr>
            <a:r>
              <a:t>If we substitute Okun’s Law: (u - u</a:t>
            </a:r>
            <a:r>
              <a:rPr baseline="31999"/>
              <a:t>N</a:t>
            </a:r>
            <a:r>
              <a:t>) = -hỸ</a:t>
            </a:r>
            <a:r>
              <a:rPr baseline="-5999"/>
              <a:t>t</a:t>
            </a:r>
            <a:r>
              <a:t> </a:t>
            </a:r>
            <a:br/>
            <a:r>
              <a:t>into the Phillips Curve equation we get:</a:t>
            </a:r>
          </a:p>
          <a:p>
            <a:pPr marL="0" indent="0" algn="ctr">
              <a:buSzTx/>
              <a:buNone/>
            </a:pPr>
            <a:r>
              <a:t>∏</a:t>
            </a:r>
            <a:r>
              <a:rPr baseline="-5999"/>
              <a:t>t</a:t>
            </a:r>
            <a:r>
              <a:t> = ∏</a:t>
            </a:r>
            <a:r>
              <a:rPr baseline="31999"/>
              <a:t>e</a:t>
            </a:r>
            <a:r>
              <a:rPr baseline="-5999"/>
              <a:t>t</a:t>
            </a:r>
            <a:r>
              <a:t> + αhỸ</a:t>
            </a:r>
            <a:r>
              <a:rPr baseline="-5999"/>
              <a:t>t</a:t>
            </a:r>
            <a:r>
              <a:t> - s</a:t>
            </a:r>
            <a:r>
              <a:rPr baseline="-5999"/>
              <a:t>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Inflation and the Output Gap"/>
          <p:cNvSpPr txBox="1">
            <a:spLocks noGrp="1"/>
          </p:cNvSpPr>
          <p:nvPr>
            <p:ph type="title"/>
          </p:nvPr>
        </p:nvSpPr>
        <p:spPr>
          <a:prstGeom prst="rect">
            <a:avLst/>
          </a:prstGeom>
        </p:spPr>
        <p:txBody>
          <a:bodyPr/>
          <a:lstStyle>
            <a:lvl1pPr defTabSz="484886">
              <a:defRPr sz="6640"/>
            </a:lvl1pPr>
          </a:lstStyle>
          <a:p>
            <a:r>
              <a:t>Inflation and the Output Gap</a:t>
            </a:r>
          </a:p>
        </p:txBody>
      </p:sp>
      <p:sp>
        <p:nvSpPr>
          <p:cNvPr id="154" name="αh = a coefficient that represents how much inflation rises when the output gap goes up 1 percentage point.…"/>
          <p:cNvSpPr txBox="1">
            <a:spLocks noGrp="1"/>
          </p:cNvSpPr>
          <p:nvPr>
            <p:ph type="body" idx="1"/>
          </p:nvPr>
        </p:nvSpPr>
        <p:spPr>
          <a:prstGeom prst="rect">
            <a:avLst/>
          </a:prstGeom>
        </p:spPr>
        <p:txBody>
          <a:bodyPr/>
          <a:lstStyle/>
          <a:p>
            <a:r>
              <a:t>αh = a coefficient that represents how much inflation rises when the output gap goes up 1 percentage point.</a:t>
            </a:r>
          </a:p>
          <a:p>
            <a:r>
              <a:t>When real GDP rises relative to potential GDP (boom), inflation often increases.</a:t>
            </a:r>
          </a:p>
          <a:p>
            <a:r>
              <a:t>When real GDP falls relative to potential GDP (recession), inflation often decreases.</a:t>
            </a:r>
          </a:p>
          <a:p>
            <a:r>
              <a:t>Thus, we have an upward sloping Phillips Curve.</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1540</Words>
  <Application>Microsoft Macintosh PowerPoint</Application>
  <PresentationFormat>Custom</PresentationFormat>
  <Paragraphs>95</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Helvetica Light</vt:lpstr>
      <vt:lpstr>Helvetica Neue</vt:lpstr>
      <vt:lpstr>Helvetica Neue Light</vt:lpstr>
      <vt:lpstr>Helvetica Neue Medium</vt:lpstr>
      <vt:lpstr>Helvetica Neue Thin</vt:lpstr>
      <vt:lpstr>White</vt:lpstr>
      <vt:lpstr>Chapter 11</vt:lpstr>
      <vt:lpstr>Phillips Curve</vt:lpstr>
      <vt:lpstr>Old Phillips Curve</vt:lpstr>
      <vt:lpstr>Modern Phillips Curve</vt:lpstr>
      <vt:lpstr>Modern Phillips Curve</vt:lpstr>
      <vt:lpstr>Modern Phillips Curve</vt:lpstr>
      <vt:lpstr>Phillips Curve Shifters</vt:lpstr>
      <vt:lpstr>Bringing the Phillips Curve into IS-MP</vt:lpstr>
      <vt:lpstr>Inflation and the Output Gap</vt:lpstr>
      <vt:lpstr>Inflation and Supply Shocks</vt:lpstr>
      <vt:lpstr>Inflation and Inflation Expectations (∏et)</vt:lpstr>
      <vt:lpstr>Adaptive Expectations in our Phillips Curve</vt:lpstr>
      <vt:lpstr>IS-MP equilibrium with Phillips Curve</vt:lpstr>
      <vt:lpstr>Demand Shocks and the Phillips Curve</vt:lpstr>
      <vt:lpstr>Monetary Policy</vt:lpstr>
      <vt:lpstr>IS-MP in an Open Economy with a Flexible Exchange Rate</vt:lpstr>
      <vt:lpstr>Net Capital Outflows</vt:lpstr>
      <vt:lpstr>Net Capital Outflows and Net Exports</vt:lpstr>
      <vt:lpstr>IS-MP Equilibrium in an Open Economy</vt:lpstr>
      <vt:lpstr>IS-MP with a Fixed Exchange Rate</vt:lpstr>
      <vt:lpstr>IS-MP with a Fixed Exchange Rate</vt:lpstr>
      <vt:lpstr>Minimum Real Interest Rates</vt:lpstr>
      <vt:lpstr>Official Foreign Exchange Reserves</vt:lpstr>
      <vt:lpstr>IS-MP Equilibrium under a Fixed Exchange Rate</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cp:lastModifiedBy>Alex Gainer</cp:lastModifiedBy>
  <cp:revision>1</cp:revision>
  <dcterms:modified xsi:type="dcterms:W3CDTF">2018-04-02T22:15:15Z</dcterms:modified>
</cp:coreProperties>
</file>