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6" r:id="rId5"/>
    <p:sldId id="267" r:id="rId6"/>
    <p:sldId id="268" r:id="rId7"/>
    <p:sldId id="269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0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8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6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A1A2-3C66-433A-9422-3B0638676DDD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F39EA-7D10-40B6-9F4A-911087F6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CMPUT 206: Introduction to Digital 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Nilanjan Ray</a:t>
            </a:r>
          </a:p>
          <a:p>
            <a:r>
              <a:rPr lang="en-US" dirty="0" smtClean="0"/>
              <a:t>Winter </a:t>
            </a:r>
            <a:r>
              <a:rPr lang="en-US" dirty="0" smtClean="0"/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3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Instructor: Nilanjan Ray</a:t>
            </a:r>
          </a:p>
          <a:p>
            <a:pPr lvl="1"/>
            <a:r>
              <a:rPr lang="en-US" sz="2600" dirty="0" smtClean="0"/>
              <a:t>Office hours: By appointment (send me an email)</a:t>
            </a:r>
          </a:p>
          <a:p>
            <a:pPr lvl="1"/>
            <a:r>
              <a:rPr lang="en-US" sz="2600" dirty="0" smtClean="0"/>
              <a:t>Office: 406 Athabasca Hall</a:t>
            </a:r>
          </a:p>
          <a:p>
            <a:pPr lvl="1"/>
            <a:r>
              <a:rPr lang="en-US" sz="2600" dirty="0" smtClean="0"/>
              <a:t>Email: nray1@ualberta.ca</a:t>
            </a:r>
          </a:p>
          <a:p>
            <a:pPr lvl="1"/>
            <a:r>
              <a:rPr lang="en-US" sz="2600" dirty="0" smtClean="0"/>
              <a:t>Web: http</a:t>
            </a:r>
            <a:r>
              <a:rPr lang="en-US" sz="2600" dirty="0"/>
              <a:t>://webdocs.cs.ualberta.ca/~nray1/ </a:t>
            </a:r>
          </a:p>
          <a:p>
            <a:pPr lvl="1"/>
            <a:endParaRPr lang="en-US" sz="2600" dirty="0" smtClean="0"/>
          </a:p>
          <a:p>
            <a:r>
              <a:rPr lang="en-US" sz="3000" dirty="0" smtClean="0"/>
              <a:t>TAs: </a:t>
            </a:r>
            <a:r>
              <a:rPr lang="nn-NO" sz="2800" dirty="0"/>
              <a:t>Nazmus Sakib &lt;nazmus@ualberta.ca&gt;, Sara Elkerdawy &lt;elkerdaw@ualberta.ca &gt; </a:t>
            </a:r>
          </a:p>
          <a:p>
            <a:r>
              <a:rPr lang="en-US" sz="2600" dirty="0" smtClean="0"/>
              <a:t>TA office </a:t>
            </a:r>
            <a:r>
              <a:rPr lang="en-US" sz="2600" dirty="0" smtClean="0"/>
              <a:t>hours: </a:t>
            </a:r>
            <a:r>
              <a:rPr lang="en-US" sz="2600" dirty="0" smtClean="0"/>
              <a:t>Lab and by appointment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17335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CMPUT 206 is about…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Learning basic image processing concepts and some simple algorithms for image processing</a:t>
            </a:r>
          </a:p>
          <a:p>
            <a:r>
              <a:rPr lang="en-CA" dirty="0" smtClean="0"/>
              <a:t>We will use </a:t>
            </a:r>
            <a:r>
              <a:rPr lang="en-CA" dirty="0" err="1" smtClean="0"/>
              <a:t>OpenCV</a:t>
            </a:r>
            <a:r>
              <a:rPr lang="en-CA" dirty="0" smtClean="0"/>
              <a:t> with Python interface</a:t>
            </a:r>
          </a:p>
          <a:p>
            <a:r>
              <a:rPr lang="en-CA" dirty="0" smtClean="0"/>
              <a:t>You will be doing some programming</a:t>
            </a:r>
          </a:p>
          <a:p>
            <a:r>
              <a:rPr lang="en-CA" dirty="0" smtClean="0"/>
              <a:t>If you are </a:t>
            </a:r>
            <a:r>
              <a:rPr lang="en-CA" dirty="0" smtClean="0"/>
              <a:t>unfamiliar </a:t>
            </a:r>
            <a:r>
              <a:rPr lang="en-CA" dirty="0" smtClean="0"/>
              <a:t>with </a:t>
            </a:r>
            <a:r>
              <a:rPr lang="en-CA" dirty="0" smtClean="0"/>
              <a:t>python</a:t>
            </a:r>
            <a:r>
              <a:rPr lang="en-CA" dirty="0" smtClean="0"/>
              <a:t>, </a:t>
            </a:r>
            <a:r>
              <a:rPr lang="en-CA" dirty="0" smtClean="0"/>
              <a:t>most likely you are in </a:t>
            </a:r>
            <a:r>
              <a:rPr lang="en-CA" dirty="0" smtClean="0"/>
              <a:t>a </a:t>
            </a:r>
            <a:r>
              <a:rPr lang="en-CA" dirty="0" smtClean="0"/>
              <a:t>wrong class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02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Ten lab assignments: 55%</a:t>
            </a:r>
          </a:p>
          <a:p>
            <a:r>
              <a:rPr lang="en-CA" dirty="0" smtClean="0"/>
              <a:t>Three in-class quizzes: 15%</a:t>
            </a:r>
          </a:p>
          <a:p>
            <a:r>
              <a:rPr lang="en-CA" dirty="0" smtClean="0"/>
              <a:t>Final exam: 30%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838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Assignments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You are required to be present in the </a:t>
            </a:r>
            <a:r>
              <a:rPr lang="en-CA" dirty="0" smtClean="0"/>
              <a:t>lab.</a:t>
            </a:r>
          </a:p>
          <a:p>
            <a:r>
              <a:rPr lang="en-CA" dirty="0" smtClean="0"/>
              <a:t>Some </a:t>
            </a:r>
            <a:r>
              <a:rPr lang="en-CA" dirty="0" smtClean="0"/>
              <a:t>components will be due at the end of the lab session. </a:t>
            </a:r>
            <a:endParaRPr lang="en-CA" dirty="0" smtClean="0"/>
          </a:p>
          <a:p>
            <a:r>
              <a:rPr lang="en-CA" dirty="0" smtClean="0"/>
              <a:t>Other </a:t>
            </a:r>
            <a:r>
              <a:rPr lang="en-CA" dirty="0" smtClean="0"/>
              <a:t>components </a:t>
            </a:r>
            <a:r>
              <a:rPr lang="en-CA" dirty="0" smtClean="0"/>
              <a:t>will be marked outside the lab hours. </a:t>
            </a:r>
          </a:p>
          <a:p>
            <a:r>
              <a:rPr lang="en-CA" dirty="0" smtClean="0"/>
              <a:t>You </a:t>
            </a:r>
            <a:r>
              <a:rPr lang="en-CA" dirty="0" smtClean="0"/>
              <a:t> will submit all codes electronically </a:t>
            </a:r>
            <a:r>
              <a:rPr lang="en-CA" dirty="0" smtClean="0"/>
              <a:t>at the course site.</a:t>
            </a:r>
          </a:p>
          <a:p>
            <a:r>
              <a:rPr lang="en-CA" dirty="0" smtClean="0"/>
              <a:t>The introductory </a:t>
            </a:r>
            <a:r>
              <a:rPr lang="en-CA" dirty="0" smtClean="0"/>
              <a:t>lab (Lab 0) in the week of January 8 will </a:t>
            </a:r>
            <a:r>
              <a:rPr lang="en-CA" dirty="0" smtClean="0"/>
              <a:t>get you started with </a:t>
            </a:r>
            <a:r>
              <a:rPr lang="en-CA" dirty="0" err="1" smtClean="0"/>
              <a:t>OpenCV</a:t>
            </a:r>
            <a:r>
              <a:rPr lang="en-CA" dirty="0" smtClean="0"/>
              <a:t> and Python – there is not credit for it.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44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Quizzes, Final Exam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True/False questions</a:t>
            </a:r>
          </a:p>
          <a:p>
            <a:r>
              <a:rPr lang="en-CA" dirty="0" smtClean="0"/>
              <a:t>Small answer type with 2-3 sentences</a:t>
            </a:r>
          </a:p>
          <a:p>
            <a:r>
              <a:rPr lang="en-CA" dirty="0" smtClean="0"/>
              <a:t>Small calculations type</a:t>
            </a:r>
          </a:p>
          <a:p>
            <a:r>
              <a:rPr lang="en-CA" dirty="0" smtClean="0"/>
              <a:t>Closed note; only calculator allowed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366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My expectations from you…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Attend lectures and labs</a:t>
            </a:r>
          </a:p>
          <a:p>
            <a:r>
              <a:rPr lang="en-CA" dirty="0" smtClean="0"/>
              <a:t>Follow lectures, participate in solving exercises</a:t>
            </a:r>
          </a:p>
          <a:p>
            <a:r>
              <a:rPr lang="en-CA" dirty="0" smtClean="0"/>
              <a:t>Ask questions; don’t be shy</a:t>
            </a:r>
          </a:p>
          <a:p>
            <a:r>
              <a:rPr lang="en-CA" dirty="0" smtClean="0"/>
              <a:t>If I am not clear, ask me; don’t be shy</a:t>
            </a:r>
          </a:p>
          <a:p>
            <a:r>
              <a:rPr lang="en-CA" dirty="0" smtClean="0"/>
              <a:t>If you need my help outside of the class, never hesitate to send me an email to make an appointment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816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The final </a:t>
            </a:r>
            <a:r>
              <a:rPr lang="en-CA" sz="2800" dirty="0" smtClean="0"/>
              <a:t>grades </a:t>
            </a:r>
            <a:r>
              <a:rPr lang="en-CA" sz="2800" dirty="0"/>
              <a:t>for the course </a:t>
            </a:r>
            <a:r>
              <a:rPr lang="en-CA" sz="2800" dirty="0" smtClean="0"/>
              <a:t>are </a:t>
            </a:r>
            <a:r>
              <a:rPr lang="en-CA" sz="2800" dirty="0"/>
              <a:t>based on our best assessment of your understanding of the material, as well as your commitment and participation. The quizzes, the labs, and final </a:t>
            </a:r>
            <a:r>
              <a:rPr lang="en-CA" sz="2800" dirty="0" smtClean="0"/>
              <a:t>exam are </a:t>
            </a:r>
            <a:r>
              <a:rPr lang="en-CA" sz="2800" dirty="0"/>
              <a:t>combined to give a final grade.</a:t>
            </a:r>
          </a:p>
          <a:p>
            <a:r>
              <a:rPr lang="en-CA" sz="2800" dirty="0"/>
              <a:t>Grades will not be curved.</a:t>
            </a:r>
          </a:p>
          <a:p>
            <a:r>
              <a:rPr lang="en-CA" sz="2800" dirty="0"/>
              <a:t>Typical marks boundaries leading to final grades are as follows: &gt;95 is A+, 90-94 is A, 85-89 is A-, etc.</a:t>
            </a:r>
          </a:p>
          <a:p>
            <a:r>
              <a:rPr lang="en-CA" sz="2800" dirty="0"/>
              <a:t>These boundaries may vary slightly for small or medium sized classes</a:t>
            </a:r>
            <a:r>
              <a:rPr lang="en-CA" sz="2800" dirty="0" smtClean="0"/>
              <a:t>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9677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you can expect at the end…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Learning basic image processing concepts</a:t>
            </a:r>
          </a:p>
          <a:p>
            <a:r>
              <a:rPr lang="en-CA" dirty="0" smtClean="0"/>
              <a:t>Learning </a:t>
            </a:r>
            <a:r>
              <a:rPr lang="en-CA" dirty="0" smtClean="0"/>
              <a:t>some features </a:t>
            </a:r>
            <a:r>
              <a:rPr lang="en-CA" dirty="0" smtClean="0"/>
              <a:t>of </a:t>
            </a:r>
            <a:r>
              <a:rPr lang="en-CA" dirty="0" err="1" smtClean="0"/>
              <a:t>OpenCV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smtClean="0"/>
              <a:t>You </a:t>
            </a:r>
            <a:r>
              <a:rPr lang="en-CA" dirty="0" smtClean="0"/>
              <a:t>will be comfortable for next levels that use image processing, analysis, graphics, computer vision, </a:t>
            </a:r>
            <a:r>
              <a:rPr lang="en-CA" dirty="0" err="1" smtClean="0"/>
              <a:t>etc</a:t>
            </a:r>
            <a:r>
              <a:rPr lang="en-CA" dirty="0" smtClean="0"/>
              <a:t>:</a:t>
            </a:r>
          </a:p>
          <a:p>
            <a:pPr lvl="1"/>
            <a:r>
              <a:rPr lang="en-CA" dirty="0" smtClean="0"/>
              <a:t>CMPUT </a:t>
            </a:r>
            <a:r>
              <a:rPr lang="en-CA" dirty="0" smtClean="0"/>
              <a:t>307</a:t>
            </a:r>
          </a:p>
          <a:p>
            <a:pPr lvl="1"/>
            <a:r>
              <a:rPr lang="en-CA" dirty="0" smtClean="0"/>
              <a:t>CMPUT 328</a:t>
            </a:r>
            <a:endParaRPr lang="en-CA" dirty="0" smtClean="0"/>
          </a:p>
          <a:p>
            <a:pPr lvl="1"/>
            <a:r>
              <a:rPr lang="en-CA" dirty="0" smtClean="0"/>
              <a:t>CMPUT </a:t>
            </a:r>
            <a:r>
              <a:rPr lang="en-CA" dirty="0" smtClean="0"/>
              <a:t>412</a:t>
            </a:r>
          </a:p>
          <a:p>
            <a:pPr lvl="1"/>
            <a:r>
              <a:rPr lang="en-CA" dirty="0" smtClean="0"/>
              <a:t>CMPUT 414</a:t>
            </a:r>
          </a:p>
          <a:p>
            <a:pPr lvl="1"/>
            <a:r>
              <a:rPr lang="en-CA" dirty="0" smtClean="0"/>
              <a:t>CMPUT 411</a:t>
            </a:r>
          </a:p>
          <a:p>
            <a:pPr lvl="1"/>
            <a:r>
              <a:rPr lang="en-CA" dirty="0" smtClean="0"/>
              <a:t>CMPUT 428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140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421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CMPUT 206: Introduction to Digital Image Processing</vt:lpstr>
      <vt:lpstr>Contact Information</vt:lpstr>
      <vt:lpstr>CMPUT 206 is about…</vt:lpstr>
      <vt:lpstr>Evaluations</vt:lpstr>
      <vt:lpstr>Lab Assignments</vt:lpstr>
      <vt:lpstr>Quizzes, Final Exam</vt:lpstr>
      <vt:lpstr>My expectations from you…</vt:lpstr>
      <vt:lpstr>Grading</vt:lpstr>
      <vt:lpstr>What you can expect at the end…</vt:lpstr>
    </vt:vector>
  </TitlesOfParts>
  <Company>The 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CMPUT 206: Introduction to Digital Image Processing</dc:title>
  <dc:creator>Nilinjan Ray</dc:creator>
  <cp:lastModifiedBy>Windows User</cp:lastModifiedBy>
  <cp:revision>37</cp:revision>
  <dcterms:created xsi:type="dcterms:W3CDTF">2011-01-10T03:52:44Z</dcterms:created>
  <dcterms:modified xsi:type="dcterms:W3CDTF">2018-01-05T20:20:12Z</dcterms:modified>
</cp:coreProperties>
</file>