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1" r:id="rId1"/>
  </p:sldMasterIdLst>
  <p:notesMasterIdLst>
    <p:notesMasterId r:id="rId21"/>
  </p:notesMasterIdLst>
  <p:sldIdLst>
    <p:sldId id="256" r:id="rId2"/>
    <p:sldId id="257" r:id="rId3"/>
    <p:sldId id="276" r:id="rId4"/>
    <p:sldId id="277" r:id="rId5"/>
    <p:sldId id="278" r:id="rId6"/>
    <p:sldId id="279" r:id="rId7"/>
    <p:sldId id="272" r:id="rId8"/>
    <p:sldId id="260" r:id="rId9"/>
    <p:sldId id="261" r:id="rId10"/>
    <p:sldId id="262" r:id="rId11"/>
    <p:sldId id="275" r:id="rId12"/>
    <p:sldId id="264" r:id="rId13"/>
    <p:sldId id="267" r:id="rId14"/>
    <p:sldId id="268" r:id="rId15"/>
    <p:sldId id="269" r:id="rId16"/>
    <p:sldId id="270" r:id="rId17"/>
    <p:sldId id="271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6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08480-5C56-4A14-B463-170F0FFF08DF}" type="datetimeFigureOut">
              <a:rPr lang="ru-RU" smtClean="0"/>
              <a:t>30.07.2021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E1CD3-497F-47FB-AF39-C8C97FADC2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911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48E3-00B2-4D03-9D7D-8613695B5557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88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96B3-BCAC-4558-B706-78FB9681DC4B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18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AC31-BC23-4AF6-A6FA-B0EF1DFC9701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7355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73AD-3CA3-4EEE-BB46-71B5C797B396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58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2ED3-34F2-442B-8F9D-B73E574513CB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1711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D1E5-22E3-404D-A8A2-927A7000222B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96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8CE6-04F3-4ABC-909A-1E8AEC4EADB8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48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CFED-97B2-425E-BE5B-8FCD96689FDF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7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5A0B-D818-466F-88F3-CE687FFB6121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9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CBAC-9BEE-4569-AEB2-8CA8ECE22394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3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50F4-6ECE-400F-AA52-3EF056EF0AD6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03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3960-E8D3-4893-97ED-184305DC4079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1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9FB4-7D0E-4871-850F-958C6B3C1BA2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5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B3824-5152-4916-8FA3-D91D346BC5DA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364D-CF92-4329-911E-9F889880CA85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50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F4D3-A68D-4D58-B0C1-88FC4389F28C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26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F5307-6D31-4E22-9D5B-302AD92384F2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93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BC3D31-A514-4B02-8021-3202111F6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695460"/>
            <a:ext cx="8825658" cy="3300824"/>
          </a:xfrm>
        </p:spPr>
        <p:txBody>
          <a:bodyPr/>
          <a:lstStyle/>
          <a:p>
            <a:pPr algn="ctr"/>
            <a:r>
              <a:rPr lang="ru-RU" sz="4400" b="1" dirty="0"/>
              <a:t>Презентация на тему: «Мошенничество и киберпреступность».</a:t>
            </a:r>
            <a:br>
              <a:rPr lang="ru-RU" sz="6000" b="1" dirty="0"/>
            </a:br>
            <a:endParaRPr lang="ru-RU" sz="6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E35F6-5DB0-4BEC-A300-34F2C5B7B93C}"/>
              </a:ext>
            </a:extLst>
          </p:cNvPr>
          <p:cNvSpPr txBox="1"/>
          <p:nvPr/>
        </p:nvSpPr>
        <p:spPr>
          <a:xfrm>
            <a:off x="7458047" y="5380672"/>
            <a:ext cx="4386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Работу выполнили студенты группы С8118-10.05.01-1СПЕЦ </a:t>
            </a:r>
          </a:p>
          <a:p>
            <a:pPr algn="r"/>
            <a:r>
              <a:rPr lang="ru-RU" dirty="0"/>
              <a:t>Кваша А.С.</a:t>
            </a:r>
          </a:p>
          <a:p>
            <a:pPr algn="r"/>
            <a:r>
              <a:rPr lang="ru-RU" dirty="0"/>
              <a:t>Бондарь А.Е.</a:t>
            </a:r>
          </a:p>
          <a:p>
            <a:pPr algn="r"/>
            <a:r>
              <a:rPr lang="ru-RU" dirty="0"/>
              <a:t>Макаренко О.Р.</a:t>
            </a:r>
          </a:p>
        </p:txBody>
      </p:sp>
    </p:spTree>
    <p:extLst>
      <p:ext uri="{BB962C8B-B14F-4D97-AF65-F5344CB8AC3E}">
        <p14:creationId xmlns:p14="http://schemas.microsoft.com/office/powerpoint/2010/main" val="427040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Вирус-шифровальщик </a:t>
            </a:r>
            <a:r>
              <a:rPr lang="en-US" dirty="0" err="1"/>
              <a:t>Netwalker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82535" y="1401288"/>
            <a:ext cx="10222077" cy="5308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Netwalker</a:t>
            </a:r>
            <a:r>
              <a:rPr lang="ru-RU" dirty="0"/>
              <a:t> — это быстро набирающая масштабы программа-вымогатель, созданная в 2019 году группой </a:t>
            </a:r>
            <a:r>
              <a:rPr lang="ru-RU" dirty="0" err="1"/>
              <a:t>киберпреступников</a:t>
            </a:r>
            <a:r>
              <a:rPr lang="ru-RU" dirty="0"/>
              <a:t>, известной как </a:t>
            </a:r>
            <a:r>
              <a:rPr lang="ru-RU" dirty="0" err="1"/>
              <a:t>Circus</a:t>
            </a:r>
            <a:r>
              <a:rPr lang="ru-RU" dirty="0"/>
              <a:t> </a:t>
            </a:r>
            <a:r>
              <a:rPr lang="ru-RU" dirty="0" err="1"/>
              <a:t>Spider</a:t>
            </a:r>
            <a:r>
              <a:rPr lang="ru-RU" dirty="0"/>
              <a:t>. На первый взгляд </a:t>
            </a:r>
            <a:r>
              <a:rPr lang="ru-RU" dirty="0" err="1"/>
              <a:t>Netwalker</a:t>
            </a:r>
            <a:r>
              <a:rPr lang="ru-RU" dirty="0"/>
              <a:t> действует, как и большинство других разновидностей программ-вымогателей: проникает в систему через фишинговые письма, извлекает и шифрует конфиденциальные данные, а затем удерживает их для получения выкупа.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lvl="0" indent="0" algn="ctr">
              <a:buNone/>
            </a:pPr>
            <a:r>
              <a:rPr lang="ru-RU" b="1" dirty="0"/>
              <a:t>Сферы, атакуемые </a:t>
            </a:r>
            <a:r>
              <a:rPr lang="ru-RU" b="1" dirty="0" err="1"/>
              <a:t>Netwalker</a:t>
            </a:r>
            <a:endParaRPr lang="ru-RU" b="1" dirty="0"/>
          </a:p>
          <a:p>
            <a:pPr lvl="0"/>
            <a:r>
              <a:rPr lang="ru-RU" dirty="0"/>
              <a:t>образование</a:t>
            </a:r>
          </a:p>
          <a:p>
            <a:pPr lvl="0"/>
            <a:r>
              <a:rPr lang="ru-RU" dirty="0"/>
              <a:t>здравоохранение</a:t>
            </a:r>
          </a:p>
          <a:p>
            <a:pPr lvl="0"/>
            <a:r>
              <a:rPr lang="ru-RU" dirty="0"/>
              <a:t>производство;</a:t>
            </a:r>
          </a:p>
          <a:p>
            <a:pPr lvl="0"/>
            <a:r>
              <a:rPr lang="ru-RU" dirty="0"/>
              <a:t>управление бизнесом;</a:t>
            </a:r>
          </a:p>
          <a:p>
            <a:pPr lvl="0"/>
            <a:r>
              <a:rPr lang="ru-RU" dirty="0"/>
              <a:t>управление потребительским опытом и качеством обслуживания;</a:t>
            </a:r>
          </a:p>
          <a:p>
            <a:pPr lvl="0"/>
            <a:r>
              <a:rPr lang="ru-RU" dirty="0"/>
              <a:t>электромобили и решения для накопления электричества;</a:t>
            </a:r>
          </a:p>
        </p:txBody>
      </p:sp>
      <p:pic>
        <p:nvPicPr>
          <p:cNvPr id="7170" name="Picture 2" descr="Теневой сайт Netwalker заблокирован, оператор призван к ответу">
            <a:extLst>
              <a:ext uri="{FF2B5EF4-FFF2-40B4-BE49-F238E27FC236}">
                <a16:creationId xmlns:a16="http://schemas.microsoft.com/office/drawing/2014/main" id="{9F2DC942-F27C-4F4C-AD46-68AE42DEC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845" y="4868883"/>
            <a:ext cx="2652156" cy="198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Персональные данные: обработка, защита, согласие, ответственность">
            <a:extLst>
              <a:ext uri="{FF2B5EF4-FFF2-40B4-BE49-F238E27FC236}">
                <a16:creationId xmlns:a16="http://schemas.microsoft.com/office/drawing/2014/main" id="{8152BFD0-EBBC-4B5F-BB36-8E44ED02A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766" y="3354037"/>
            <a:ext cx="1514846" cy="151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76E8D0-889D-41B6-969D-9BF538D3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30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918" y="160147"/>
            <a:ext cx="8911687" cy="42029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b="1" dirty="0"/>
              <a:t>Схема пути атаки </a:t>
            </a:r>
            <a:r>
              <a:rPr lang="en-US" sz="2400" b="1" dirty="0" err="1"/>
              <a:t>Netwalker</a:t>
            </a:r>
            <a:endParaRPr lang="ru-RU" sz="2400" b="1" dirty="0"/>
          </a:p>
        </p:txBody>
      </p:sp>
      <p:pic>
        <p:nvPicPr>
          <p:cNvPr id="2050" name="Picture 2" descr="https://www.mcafee.com/wp-content/uploads/2020/07/NetWalker-behavio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600" y="580445"/>
            <a:ext cx="8724321" cy="617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93E433D-61C3-458D-873E-8A3EB3F0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40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62297" y="315351"/>
            <a:ext cx="8911687" cy="1280890"/>
          </a:xfrm>
        </p:spPr>
        <p:txBody>
          <a:bodyPr/>
          <a:lstStyle/>
          <a:p>
            <a:pPr algn="ctr"/>
            <a:r>
              <a:rPr lang="ru-RU" b="1" i="1" dirty="0"/>
              <a:t>Советы по защите от программы-вымогателя </a:t>
            </a:r>
            <a:r>
              <a:rPr lang="ru-RU" b="1" i="1" dirty="0" err="1"/>
              <a:t>Netwalker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72067" y="1828800"/>
            <a:ext cx="9892145" cy="4334493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Выполнять резервное копирование важных данных на локальные хранилища данных;</a:t>
            </a:r>
          </a:p>
          <a:p>
            <a:pPr lvl="0"/>
            <a:r>
              <a:rPr lang="ru-RU" dirty="0"/>
              <a:t>Убедиться, что копии критически важных данных хранятся в облаке, на внешнем жестком диске или устройстве хранения;</a:t>
            </a:r>
          </a:p>
          <a:p>
            <a:pPr lvl="0"/>
            <a:r>
              <a:rPr lang="ru-RU" dirty="0"/>
              <a:t>Защитить свои резервные копии и убедиться, что данные невозможно изменить или удалить из системы, в которой они хранятся;</a:t>
            </a:r>
          </a:p>
          <a:p>
            <a:pPr lvl="0"/>
            <a:r>
              <a:rPr lang="ru-RU" dirty="0"/>
              <a:t>Установить и регулярно обновлять антивирусное программное обеспечение на всех компьютерах;</a:t>
            </a:r>
          </a:p>
          <a:p>
            <a:pPr lvl="0"/>
            <a:r>
              <a:rPr lang="ru-RU" dirty="0"/>
              <a:t>Использовать только безопасные сети и избегайте общедоступных сетей </a:t>
            </a:r>
            <a:r>
              <a:rPr lang="ru-RU" dirty="0" err="1"/>
              <a:t>Wi-Fi</a:t>
            </a:r>
            <a:r>
              <a:rPr lang="ru-RU" dirty="0"/>
              <a:t>. По возможности используйте VPN;</a:t>
            </a:r>
          </a:p>
          <a:p>
            <a:pPr lvl="0"/>
            <a:r>
              <a:rPr lang="ru-RU" dirty="0"/>
              <a:t>Использовать двухфакторную аутентификацию с надежными паролями;</a:t>
            </a:r>
          </a:p>
          <a:p>
            <a:pPr lvl="0"/>
            <a:r>
              <a:rPr lang="ru-RU" dirty="0"/>
              <a:t>Регулярно обновлять компьютеры, устройства и приложения.</a:t>
            </a:r>
          </a:p>
          <a:p>
            <a:endParaRPr lang="ru-RU" dirty="0"/>
          </a:p>
        </p:txBody>
      </p:sp>
      <p:pic>
        <p:nvPicPr>
          <p:cNvPr id="8194" name="Picture 2" descr="Комиксы Мультяшный Замок И Ключ — стоковая векторная графика и другие  изображения на тему Бессмысленный рисунок - iStock">
            <a:extLst>
              <a:ext uri="{FF2B5EF4-FFF2-40B4-BE49-F238E27FC236}">
                <a16:creationId xmlns:a16="http://schemas.microsoft.com/office/drawing/2014/main" id="{5C299571-E93D-43B6-B72E-02A7E875E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752" y="897578"/>
            <a:ext cx="931222" cy="93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AA2662-E280-487D-8CD6-F8B92B4A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081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1643A-E4A2-4A5F-8AF2-E0C2687D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660" y="593815"/>
            <a:ext cx="8510504" cy="705926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Развитие киберпреступлений</a:t>
            </a:r>
            <a:br>
              <a:rPr lang="ru-RU" b="1" i="1" dirty="0"/>
            </a:b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4867F7-017B-4092-B864-2A3DE932B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sp>
        <p:nvSpPr>
          <p:cNvPr id="14" name="Объект 13">
            <a:extLst>
              <a:ext uri="{FF2B5EF4-FFF2-40B4-BE49-F238E27FC236}">
                <a16:creationId xmlns:a16="http://schemas.microsoft.com/office/drawing/2014/main" id="{AEBDB26B-B392-4F8F-AE57-098B4CD04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168" y="1658035"/>
            <a:ext cx="10426535" cy="4611481"/>
          </a:xfrm>
        </p:spPr>
        <p:txBody>
          <a:bodyPr/>
          <a:lstStyle/>
          <a:p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Киберпреступность - это следствие глобализации информационно-коммуникационных технологий и появления международных компьютерных сетей. </a:t>
            </a:r>
          </a:p>
          <a:p>
            <a:pPr marL="0" indent="0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Киберпреступность растет более быстрыми темпами, чем все другие виды преступности. 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Число пользователей Интернета составляло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в 2000 г - 400 млн чел., то в настоящее время в мире насчитывается более 3,2 млрд.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Так, уровень киберпреступности повысился с 24% в 2014 г. до 32% в 2016 г., заняв вторую позицию среди видов экономической преступности в мире</a:t>
            </a:r>
          </a:p>
        </p:txBody>
      </p:sp>
      <p:pic>
        <p:nvPicPr>
          <p:cNvPr id="2054" name="Picture 6" descr="Компьютерные иконки Бут SlideShare YouTube, люди логотип, другие, логотип  png | PNGEgg">
            <a:extLst>
              <a:ext uri="{FF2B5EF4-FFF2-40B4-BE49-F238E27FC236}">
                <a16:creationId xmlns:a16="http://schemas.microsoft.com/office/drawing/2014/main" id="{9472C7C9-5A11-4424-837B-7480BD93F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812" y="4108860"/>
            <a:ext cx="2068325" cy="117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Значок команды вектора стилизованный, знак много людей, черная  изолированная иллюстрация Иллюстрация вектора - иллюстрации насчитывающей :  124870409">
            <a:extLst>
              <a:ext uri="{FF2B5EF4-FFF2-40B4-BE49-F238E27FC236}">
                <a16:creationId xmlns:a16="http://schemas.microsoft.com/office/drawing/2014/main" id="{BA1A24CF-8419-4AA9-A3AD-AD78F95EC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397" y="3949532"/>
            <a:ext cx="1335975" cy="133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Компьютерные иконки Стрелка, Направленные указатели, угол, рука, другие png  | PNGWing">
            <a:extLst>
              <a:ext uri="{FF2B5EF4-FFF2-40B4-BE49-F238E27FC236}">
                <a16:creationId xmlns:a16="http://schemas.microsoft.com/office/drawing/2014/main" id="{BD2642EB-E7EC-4966-B55B-CF308A439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352" y="4108860"/>
            <a:ext cx="2068325" cy="115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671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4C67E-9B83-466B-BFE8-16193288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Как поменялись хакеры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9021A3-78E7-4B90-99CF-109244F7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A68AA6DA-B938-439F-B8BC-DCA19A97BAC0}"/>
              </a:ext>
            </a:extLst>
          </p:cNvPr>
          <p:cNvSpPr txBox="1">
            <a:spLocks/>
          </p:cNvSpPr>
          <p:nvPr/>
        </p:nvSpPr>
        <p:spPr>
          <a:xfrm>
            <a:off x="1087087" y="1325397"/>
            <a:ext cx="10747168" cy="1040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i="1" u="sng" dirty="0">
                <a:latin typeface="Arial" panose="020B0604020202020204" pitchFamily="34" charset="0"/>
                <a:cs typeface="Arial" panose="020B0604020202020204" pitchFamily="34" charset="0"/>
              </a:rPr>
              <a:t>первоначально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 это были люди, обладавшие знаниями, умениями, направлявшие свои действия не столько на противозаконные цели, сколько </a:t>
            </a:r>
            <a:r>
              <a:rPr lang="ru-RU" i="1" u="sng" dirty="0">
                <a:latin typeface="Arial" panose="020B0604020202020204" pitchFamily="34" charset="0"/>
                <a:cs typeface="Arial" panose="020B0604020202020204" pitchFamily="34" charset="0"/>
              </a:rPr>
              <a:t>на поиск нового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То </a:t>
            </a:r>
            <a:r>
              <a:rPr lang="ru-RU" i="1" u="sng" dirty="0">
                <a:latin typeface="Arial" panose="020B0604020202020204" pitchFamily="34" charset="0"/>
                <a:cs typeface="Arial" panose="020B0604020202020204" pitchFamily="34" charset="0"/>
              </a:rPr>
              <a:t>в настоящее время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 за преступными действиями стоит </a:t>
            </a:r>
            <a:r>
              <a:rPr lang="ru-RU" i="1" u="sng" dirty="0">
                <a:latin typeface="Arial" panose="020B0604020202020204" pitchFamily="34" charset="0"/>
                <a:cs typeface="Arial" panose="020B0604020202020204" pitchFamily="34" charset="0"/>
              </a:rPr>
              <a:t>криминальный бизнес.</a:t>
            </a:r>
          </a:p>
        </p:txBody>
      </p:sp>
      <p:pic>
        <p:nvPicPr>
          <p:cNvPr id="8" name="Picture 2" descr="хакер скачать бесплатно - Компьютерные иконки логотип картинки - значок  белый хакер шляпа">
            <a:extLst>
              <a:ext uri="{FF2B5EF4-FFF2-40B4-BE49-F238E27FC236}">
                <a16:creationId xmlns:a16="http://schemas.microsoft.com/office/drawing/2014/main" id="{E681BB97-D228-49B5-8E5E-28DC77D57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2476501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03AACD-E975-4327-885B-784768FFC18B}"/>
              </a:ext>
            </a:extLst>
          </p:cNvPr>
          <p:cNvSpPr txBox="1"/>
          <p:nvPr/>
        </p:nvSpPr>
        <p:spPr>
          <a:xfrm>
            <a:off x="1478972" y="4516940"/>
            <a:ext cx="4031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иметь гражданство одной страны</a:t>
            </a:r>
          </a:p>
          <a:p>
            <a:endParaRPr lang="ru-RU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находиться на территории другой</a:t>
            </a:r>
          </a:p>
          <a:p>
            <a:endParaRPr lang="ru-RU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работать через сервер, расположенный в третьей стране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D5F616-D079-4B22-A0EF-581542A2653C}"/>
              </a:ext>
            </a:extLst>
          </p:cNvPr>
          <p:cNvSpPr txBox="1"/>
          <p:nvPr/>
        </p:nvSpPr>
        <p:spPr>
          <a:xfrm>
            <a:off x="7542317" y="3067096"/>
            <a:ext cx="42919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Продолжительность самих атак при этом варьируется в достаточно большом временном интервале:</a:t>
            </a:r>
          </a:p>
          <a:p>
            <a:endParaRPr lang="ru-RU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от нескольких секунд до суток и месяцев.</a:t>
            </a:r>
          </a:p>
        </p:txBody>
      </p:sp>
    </p:spTree>
    <p:extLst>
      <p:ext uri="{BB962C8B-B14F-4D97-AF65-F5344CB8AC3E}">
        <p14:creationId xmlns:p14="http://schemas.microsoft.com/office/powerpoint/2010/main" val="20007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31C8E-F985-467B-9726-974CA45AE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528316"/>
            <a:ext cx="8911687" cy="884056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Малый и средний бизнес </a:t>
            </a:r>
            <a:br>
              <a:rPr lang="ru-RU" b="1" i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8C44C2-5C58-43D0-B981-F8496A814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58" y="1152907"/>
            <a:ext cx="10484530" cy="5176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Достаточно легкой жертвой киберпреступности являются предприятия малого и среднего 	бизнеса в следствии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			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-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малого бюджета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			- отсутствия квалифицированных кадров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			- пробелов в познаниях сотрудников о кибербезопасности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Для больших компаний, защита конфиденциальной информации, интеллектуальной 	собственности имеет </a:t>
            </a:r>
            <a:r>
              <a:rPr lang="ru-RU" u="sng" dirty="0">
                <a:latin typeface="Arial" panose="020B0604020202020204" pitchFamily="34" charset="0"/>
                <a:cs typeface="Arial" panose="020B0604020202020204" pitchFamily="34" charset="0"/>
              </a:rPr>
              <a:t>принципиально важное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значение для успешного ведения бизнеса и 	требует разработки комплексной стратегии безопасности, исходя из целей деятельности 	компании.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5B00B6-66F3-4764-A466-CB79EBCA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pic>
        <p:nvPicPr>
          <p:cNvPr id="3074" name="Picture 2" descr="Знак доллара Символ валюты США Доллар, знак доллара, текст, логотип, etsy  png | PNGWing">
            <a:extLst>
              <a:ext uri="{FF2B5EF4-FFF2-40B4-BE49-F238E27FC236}">
                <a16:creationId xmlns:a16="http://schemas.microsoft.com/office/drawing/2014/main" id="{29B742E1-9914-4C6D-A85A-A87504C0D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476" y="545316"/>
            <a:ext cx="641267" cy="55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Нефтеперерабатывающая промышленность Завод Завод, корпус, здание,  прямоугольник, логотип png | PNGWing">
            <a:extLst>
              <a:ext uri="{FF2B5EF4-FFF2-40B4-BE49-F238E27FC236}">
                <a16:creationId xmlns:a16="http://schemas.microsoft.com/office/drawing/2014/main" id="{C21A00A3-D470-47A9-B639-63990F3B1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970" y="3414746"/>
            <a:ext cx="1626142" cy="123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Малый бизнес: от иллюзий к успеху. Обзор книги | Блог INTRUM CRM">
            <a:extLst>
              <a:ext uri="{FF2B5EF4-FFF2-40B4-BE49-F238E27FC236}">
                <a16:creationId xmlns:a16="http://schemas.microsoft.com/office/drawing/2014/main" id="{91A524DA-96D8-47EF-8151-DEB499173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375" y="1693404"/>
            <a:ext cx="1626142" cy="97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868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6A88B-D659-49BF-ACEB-2858E6EAB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3007" y="546129"/>
            <a:ext cx="8911687" cy="848430"/>
          </a:xfrm>
        </p:spPr>
        <p:txBody>
          <a:bodyPr/>
          <a:lstStyle/>
          <a:p>
            <a:pPr algn="ctr"/>
            <a:r>
              <a:rPr lang="ru-RU" b="1" dirty="0"/>
              <a:t>Интернет-банкинг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646F12-6AE2-4DB7-840A-0A4345D64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552" y="1557647"/>
            <a:ext cx="10934596" cy="5300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Интернет-банкинг по-прежнему остается одним из лидеров в перечне киберпреступлений. 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Расширение применения электронных технологий увеличило возможности киберпреступников</a:t>
            </a:r>
          </a:p>
          <a:p>
            <a:pPr lvl="1"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Дистанционное банковское обслуживание требует комплексной защиты от фишинга и троянов </a:t>
            </a:r>
          </a:p>
          <a:p>
            <a:pPr lvl="1"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Использование банками устаревших технологий, не способных противостоять преступникам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A1D184-5B9A-4B74-A8D0-E536D085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pic>
        <p:nvPicPr>
          <p:cNvPr id="4098" name="Picture 2" descr="Английский в банке: простой и подробный разговорник для путешественников ‹  Инглекс">
            <a:extLst>
              <a:ext uri="{FF2B5EF4-FFF2-40B4-BE49-F238E27FC236}">
                <a16:creationId xmlns:a16="http://schemas.microsoft.com/office/drawing/2014/main" id="{87BA3EE1-469D-43DA-AA17-21982AE9F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651" y="1953166"/>
            <a:ext cx="2949725" cy="206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Вор, грабитель PNG">
            <a:extLst>
              <a:ext uri="{FF2B5EF4-FFF2-40B4-BE49-F238E27FC236}">
                <a16:creationId xmlns:a16="http://schemas.microsoft.com/office/drawing/2014/main" id="{BF2F9EA0-8C5A-41DF-8CD5-02B297AFE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800" y="3024576"/>
            <a:ext cx="907418" cy="8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913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B664A-6A04-4060-A488-6B1AFB7B5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384" y="448441"/>
            <a:ext cx="8911687" cy="678681"/>
          </a:xfrm>
        </p:spPr>
        <p:txBody>
          <a:bodyPr/>
          <a:lstStyle/>
          <a:p>
            <a:r>
              <a:rPr lang="ru-RU" b="1" dirty="0"/>
              <a:t>Борьба с кибер-преступностью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E25A5B-EB7E-43A7-9677-054D7513E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695" y="1554043"/>
            <a:ext cx="5355772" cy="5303957"/>
          </a:xfrm>
        </p:spPr>
        <p:txBody>
          <a:bodyPr/>
          <a:lstStyle/>
          <a:p>
            <a:pPr marL="0" indent="0">
              <a:buNone/>
            </a:pPr>
            <a:r>
              <a:rPr lang="ru-RU" u="sng" dirty="0">
                <a:latin typeface="Arial" panose="020B0604020202020204" pitchFamily="34" charset="0"/>
                <a:cs typeface="Arial" panose="020B0604020202020204" pitchFamily="34" charset="0"/>
              </a:rPr>
              <a:t>Для комплексного противодействия киберпреступности необходимы: 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гармонизация уголовного законодательства о киберпреступности на международном уровне;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на международном уровне и имплементация в национальное законодательство процессуальных стандартов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отлаженное сотрудничество правоохранительных органов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механизм решения юридических вопросов в киберпространстве. </a:t>
            </a:r>
          </a:p>
          <a:p>
            <a:pPr>
              <a:buFont typeface="Symbol" panose="05050102010706020507" pitchFamily="18" charset="2"/>
              <a:buChar char="-"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A09408-CF22-4C19-A963-AB5D43CE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B09D30B-5B2A-43DE-9CB7-60569EE5F6B6}"/>
              </a:ext>
            </a:extLst>
          </p:cNvPr>
          <p:cNvSpPr txBox="1">
            <a:spLocks/>
          </p:cNvSpPr>
          <p:nvPr/>
        </p:nvSpPr>
        <p:spPr>
          <a:xfrm>
            <a:off x="6836228" y="1387788"/>
            <a:ext cx="5355772" cy="5303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u="sng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Н</a:t>
            </a:r>
            <a:r>
              <a:rPr lang="ru-RU" u="sng" dirty="0"/>
              <a:t>а государственном и уровне частных предприятий необходимо активно заниматься профилактической, просветительской деятельностью. </a:t>
            </a:r>
          </a:p>
          <a:p>
            <a:pPr>
              <a:buFontTx/>
              <a:buChar char="-"/>
            </a:pPr>
            <a:r>
              <a:rPr lang="ru-RU" dirty="0"/>
              <a:t>Повышение компетенции в сфере компьютерных технологий</a:t>
            </a:r>
          </a:p>
          <a:p>
            <a:pPr>
              <a:buFontTx/>
              <a:buChar char="-"/>
            </a:pPr>
            <a:r>
              <a:rPr lang="ru-RU" dirty="0"/>
              <a:t>Компьютерная грамотность населения</a:t>
            </a:r>
          </a:p>
          <a:p>
            <a:pPr>
              <a:buFontTx/>
              <a:buChar char="-"/>
            </a:pPr>
            <a:r>
              <a:rPr lang="ru-RU" dirty="0"/>
              <a:t>пользователям необходимо научиться быть менее беспечными</a:t>
            </a:r>
            <a:endParaRPr lang="ru-RU" u="sng" dirty="0"/>
          </a:p>
          <a:p>
            <a:pPr marL="0" indent="0">
              <a:buNone/>
            </a:pPr>
            <a:endParaRPr lang="ru-RU" u="sng" dirty="0"/>
          </a:p>
        </p:txBody>
      </p:sp>
      <p:pic>
        <p:nvPicPr>
          <p:cNvPr id="5122" name="Picture 2" descr="Каждый охотник желает знать… Сколько цветов у китайской радуги. БелПресса">
            <a:extLst>
              <a:ext uri="{FF2B5EF4-FFF2-40B4-BE49-F238E27FC236}">
                <a16:creationId xmlns:a16="http://schemas.microsoft.com/office/drawing/2014/main" id="{2B8960B7-B69F-4A75-B557-B538EA9B8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10112"/>
            <a:ext cx="3048000" cy="214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513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07AD7-9506-4720-82E7-BD322E170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514138"/>
            <a:ext cx="9404723" cy="768397"/>
          </a:xfrm>
        </p:spPr>
        <p:txBody>
          <a:bodyPr>
            <a:normAutofit/>
          </a:bodyPr>
          <a:lstStyle/>
          <a:p>
            <a:pPr algn="ctr"/>
            <a:r>
              <a:rPr lang="ru-RU" b="1" u="sng" dirty="0"/>
              <a:t>Вывод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6478" y="1216404"/>
            <a:ext cx="10403943" cy="550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Киберпреступность и кибертерроризм являются объективным следствием глобализации информационных процессов и появления глобальных компьютерных сетей. С ростом использования информационных технологий в различных сферах деятельности человека растет и использование их в целях совершения преступлений.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br>
              <a:rPr lang="ru-RU" dirty="0"/>
            </a:b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Необходимость защиты от киберпреступников очевидна. Желательно, чтобы на уровне государства решались проблемы борьбы с киберпреступлениями, а повсеместно проводить работу по разъяснению ограждения от киберпреступников. </a:t>
            </a:r>
          </a:p>
          <a:p>
            <a:pPr marL="0" indent="0" algn="ctr">
              <a:buNone/>
            </a:pPr>
            <a:r>
              <a:rPr lang="ru-RU" dirty="0"/>
              <a:t>Наша безопасность в наших руках! Мы за безопасность использования информационного пространства.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9812A9-ECE4-45B3-AD35-FDE74D29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p:pic>
        <p:nvPicPr>
          <p:cNvPr id="1026" name="Picture 2" descr="Что такое киберпреступность👨⚕️ Общие формы киберпреступности |">
            <a:extLst>
              <a:ext uri="{FF2B5EF4-FFF2-40B4-BE49-F238E27FC236}">
                <a16:creationId xmlns:a16="http://schemas.microsoft.com/office/drawing/2014/main" id="{BBCF5F83-EE9D-464A-81E4-3311A7758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636" y="2432807"/>
            <a:ext cx="2664727" cy="266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994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AC86077-8AB3-4040-AA17-E7231A8D2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4077" y="1351722"/>
            <a:ext cx="8946541" cy="41545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sz="6000" b="1" dirty="0"/>
          </a:p>
          <a:p>
            <a:pPr marL="0" indent="0" algn="ctr">
              <a:buNone/>
            </a:pPr>
            <a:r>
              <a:rPr lang="ru-RU" sz="6000" b="1" dirty="0"/>
              <a:t>Спасибо за внимание!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DF917BB-3A64-4A7C-88EE-4297AD5C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7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183E6E0-F0CB-444B-A5A2-BACA78189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467" y="547123"/>
            <a:ext cx="8946541" cy="5387009"/>
          </a:xfrm>
        </p:spPr>
        <p:txBody>
          <a:bodyPr/>
          <a:lstStyle/>
          <a:p>
            <a:pPr marL="0" indent="0">
              <a:buNone/>
            </a:pPr>
            <a:endParaRPr lang="ru-RU" u="sng" dirty="0"/>
          </a:p>
          <a:p>
            <a:pPr marL="0" indent="0">
              <a:buNone/>
            </a:pPr>
            <a:endParaRPr lang="ru-RU" u="sng" dirty="0"/>
          </a:p>
          <a:p>
            <a:pPr marL="0" indent="0">
              <a:buNone/>
            </a:pPr>
            <a:endParaRPr lang="ru-RU" u="sng" dirty="0"/>
          </a:p>
          <a:p>
            <a:pPr marL="457200" indent="-457200">
              <a:buAutoNum type="arabicParenR"/>
            </a:pPr>
            <a:r>
              <a:rPr lang="ru-RU" sz="2800" dirty="0"/>
              <a:t>Таргетированные или целевые кибератаки.</a:t>
            </a:r>
          </a:p>
          <a:p>
            <a:pPr marL="457200" indent="-457200">
              <a:buAutoNum type="arabicParenR"/>
            </a:pPr>
            <a:endParaRPr lang="ru-RU" sz="2800" dirty="0"/>
          </a:p>
          <a:p>
            <a:pPr marL="457200" indent="-457200">
              <a:buAutoNum type="arabicParenR"/>
            </a:pPr>
            <a:r>
              <a:rPr lang="ru-RU" sz="2800" dirty="0"/>
              <a:t>Вирусы-шифровальщики.</a:t>
            </a:r>
          </a:p>
          <a:p>
            <a:pPr marL="457200" indent="-457200">
              <a:buAutoNum type="arabicParenR"/>
            </a:pPr>
            <a:endParaRPr lang="ru-RU" sz="2800" dirty="0"/>
          </a:p>
          <a:p>
            <a:pPr marL="457200" indent="-457200">
              <a:buAutoNum type="arabicParenR"/>
            </a:pPr>
            <a:r>
              <a:rPr lang="ru-RU" sz="2800" dirty="0"/>
              <a:t>Тенденции развития киберпреступности.</a:t>
            </a:r>
          </a:p>
          <a:p>
            <a:pPr marL="457200" indent="-457200">
              <a:buAutoNum type="arabicParenR"/>
            </a:pPr>
            <a:endParaRPr lang="ru-RU" sz="2800" dirty="0"/>
          </a:p>
          <a:p>
            <a:pPr marL="457200" indent="-457200">
              <a:buAutoNum type="arabicParenR"/>
            </a:pPr>
            <a:r>
              <a:rPr lang="ru-RU" sz="2800" dirty="0"/>
              <a:t>Вывод.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7147F-4B96-4946-BE1F-BAC9D47F442B}"/>
              </a:ext>
            </a:extLst>
          </p:cNvPr>
          <p:cNvSpPr txBox="1"/>
          <p:nvPr/>
        </p:nvSpPr>
        <p:spPr>
          <a:xfrm>
            <a:off x="5763100" y="418450"/>
            <a:ext cx="18832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200" b="1" dirty="0"/>
              <a:t>План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BE82E9-6971-4D0F-BF64-C79E7793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3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1161" y="705945"/>
            <a:ext cx="8911687" cy="528797"/>
          </a:xfrm>
        </p:spPr>
        <p:txBody>
          <a:bodyPr>
            <a:noAutofit/>
          </a:bodyPr>
          <a:lstStyle/>
          <a:p>
            <a:r>
              <a:rPr lang="ru-RU" sz="2000" b="1" dirty="0" err="1"/>
              <a:t>Тагретированные</a:t>
            </a:r>
            <a:r>
              <a:rPr lang="ru-RU" sz="2000" b="1" dirty="0"/>
              <a:t> атаки – в тихом омуте черти водятся</a:t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161" y="1214408"/>
            <a:ext cx="8286750" cy="17621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161" y="2976533"/>
            <a:ext cx="82867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0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88279" y="749661"/>
            <a:ext cx="4121689" cy="441365"/>
          </a:xfrm>
        </p:spPr>
        <p:txBody>
          <a:bodyPr>
            <a:normAutofit fontScale="90000"/>
          </a:bodyPr>
          <a:lstStyle/>
          <a:p>
            <a:r>
              <a:rPr lang="ru-RU" sz="2200" b="1" dirty="0"/>
              <a:t>Атаке быть, вам не выиграть</a:t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280" y="1382946"/>
            <a:ext cx="9050708" cy="469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3454" y="695640"/>
            <a:ext cx="6948639" cy="457267"/>
          </a:xfrm>
        </p:spPr>
        <p:txBody>
          <a:bodyPr>
            <a:noAutofit/>
          </a:bodyPr>
          <a:lstStyle/>
          <a:p>
            <a:r>
              <a:rPr lang="en-US" sz="2000" b="1" dirty="0"/>
              <a:t>Deception-</a:t>
            </a:r>
            <a:r>
              <a:rPr lang="ru-RU" sz="2000" b="1" dirty="0"/>
              <a:t>ловушки – главный инструмент борьбы</a:t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b="65481"/>
          <a:stretch/>
        </p:blipFill>
        <p:spPr>
          <a:xfrm>
            <a:off x="1533676" y="1221872"/>
            <a:ext cx="4275962" cy="73283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025" y="2881790"/>
            <a:ext cx="8277225" cy="35528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t="35642" b="33647"/>
          <a:stretch/>
        </p:blipFill>
        <p:spPr>
          <a:xfrm>
            <a:off x="6103836" y="1262286"/>
            <a:ext cx="4275962" cy="65200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t="66353" b="2186"/>
          <a:stretch/>
        </p:blipFill>
        <p:spPr>
          <a:xfrm>
            <a:off x="3581035" y="2064087"/>
            <a:ext cx="4275962" cy="66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9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6578" y="705945"/>
            <a:ext cx="3863534" cy="528797"/>
          </a:xfrm>
        </p:spPr>
        <p:txBody>
          <a:bodyPr>
            <a:normAutofit fontScale="90000"/>
          </a:bodyPr>
          <a:lstStyle/>
          <a:p>
            <a:r>
              <a:rPr lang="ru-RU" sz="2000" b="1" dirty="0"/>
              <a:t>Статистика или ее отсутствие</a:t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901" y="1234742"/>
            <a:ext cx="9581570" cy="535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79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CAC366-3C57-4E62-AA2E-BBB0C7538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0415" y="563942"/>
            <a:ext cx="8911687" cy="812804"/>
          </a:xfrm>
        </p:spPr>
        <p:txBody>
          <a:bodyPr/>
          <a:lstStyle/>
          <a:p>
            <a:pPr algn="ctr"/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Киберпреступность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522211-4831-44ED-A7F6-AC6751546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6919" y="1376745"/>
            <a:ext cx="9877693" cy="52496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u="sng" dirty="0"/>
              <a:t>Киберпреступность</a:t>
            </a:r>
            <a:r>
              <a:rPr lang="ru-RU" dirty="0"/>
              <a:t> - это преступная деятельность, целью которой является неправомерное использование компьютера, компьютерной сети или сетевого устройства.</a:t>
            </a:r>
          </a:p>
          <a:p>
            <a:endParaRPr lang="ru-RU" dirty="0"/>
          </a:p>
          <a:p>
            <a:pPr marL="0" indent="0" algn="ctr">
              <a:buNone/>
            </a:pPr>
            <a:r>
              <a:rPr lang="ru-RU" b="1" i="1" u="sng" dirty="0">
                <a:latin typeface="+mj-lt"/>
                <a:cs typeface="Arial" panose="020B0604020202020204" pitchFamily="34" charset="0"/>
              </a:rPr>
              <a:t>Типы киберпреступлений</a:t>
            </a:r>
          </a:p>
          <a:p>
            <a:pPr marL="0" indent="0">
              <a:buNone/>
            </a:pPr>
            <a:endParaRPr lang="ru-RU" dirty="0"/>
          </a:p>
          <a:p>
            <a:pPr lvl="0" fontAlgn="base"/>
            <a:r>
              <a:rPr lang="ru-RU" dirty="0"/>
              <a:t>Мошенничество с электронной почтой и интернет-мошенничество</a:t>
            </a:r>
          </a:p>
          <a:p>
            <a:pPr lvl="0" fontAlgn="base"/>
            <a:r>
              <a:rPr lang="ru-RU" dirty="0"/>
              <a:t>Мошенничество с использованием личных данных </a:t>
            </a:r>
          </a:p>
          <a:p>
            <a:pPr lvl="0" fontAlgn="base"/>
            <a:r>
              <a:rPr lang="ru-RU" dirty="0"/>
              <a:t>Кража финансовых данных или данных банковских карт</a:t>
            </a:r>
          </a:p>
          <a:p>
            <a:pPr lvl="0" fontAlgn="base"/>
            <a:r>
              <a:rPr lang="ru-RU" dirty="0"/>
              <a:t>Кража и продажа корпоративных данных</a:t>
            </a:r>
          </a:p>
          <a:p>
            <a:pPr lvl="0" fontAlgn="base"/>
            <a:r>
              <a:rPr lang="ru-RU" dirty="0" err="1"/>
              <a:t>Кибершантаж</a:t>
            </a:r>
            <a:endParaRPr lang="ru-RU" dirty="0"/>
          </a:p>
          <a:p>
            <a:pPr lvl="0" fontAlgn="base"/>
            <a:r>
              <a:rPr lang="ru-RU" dirty="0"/>
              <a:t>Атаки программ-вымогателей</a:t>
            </a:r>
          </a:p>
          <a:p>
            <a:pPr lvl="0" fontAlgn="base"/>
            <a:r>
              <a:rPr lang="ru-RU" dirty="0" err="1"/>
              <a:t>Криптоджекинг</a:t>
            </a:r>
            <a:r>
              <a:rPr lang="ru-RU" dirty="0"/>
              <a:t> (майнинг криптовалюты с использованием чужих ресурсов без ведома их владельцев)</a:t>
            </a:r>
          </a:p>
          <a:p>
            <a:pPr lvl="0" fontAlgn="base"/>
            <a:r>
              <a:rPr lang="ru-RU" dirty="0"/>
              <a:t>Кибершпионаж (несанкционированное получение доступа к данным государственных или коммерческих организаций)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7F55C2-3039-4217-A448-3E8CBEF1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071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4832" y="204267"/>
            <a:ext cx="8911687" cy="717801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Вирусы-Шифровальщики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28800" y="833937"/>
            <a:ext cx="9675812" cy="5190125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Программы-шифровальщики относятся к классу троянцев-вымогателей </a:t>
            </a:r>
            <a:br>
              <a:rPr lang="ru-RU" dirty="0"/>
            </a:br>
            <a:r>
              <a:rPr lang="ru-RU" dirty="0"/>
              <a:t>— это вредоносное ПО, которое вносит несанкционированные изменения в пользовательские данные или блокирует нормальную работу компьютера. Для расшифровки данных и разблокировки компьютера злоумышленники обычно требуют денежного перевода (выкупа).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61A289-66ED-46CA-81D1-806EB26E2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33" y="2295606"/>
            <a:ext cx="2279073" cy="226678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492FEB-D7D6-4989-8C94-7AD2BB412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464" y="2289431"/>
            <a:ext cx="2279072" cy="227296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0EF6FE6-F0DB-4C5D-9781-0A7FA1C23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395" y="2295606"/>
            <a:ext cx="2279072" cy="22729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41ADC74-3958-4748-859C-35BA26CB6D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534" y="4595266"/>
            <a:ext cx="2279072" cy="226273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13DCEEF-B8D5-4768-8306-4E8FB8637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6464" y="4661031"/>
            <a:ext cx="2279072" cy="226273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567D0D8-740A-4BFC-A31B-8E2D2D8B60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7091" y="4650802"/>
            <a:ext cx="2289375" cy="2272963"/>
          </a:xfrm>
          <a:prstGeom prst="rect">
            <a:avLst/>
          </a:prstGeom>
        </p:spPr>
      </p:pic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F639C913-E4B4-4928-B5D6-F33BBDA8A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531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2561" y="624110"/>
            <a:ext cx="9272051" cy="75342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Как защититься от шифровальщиков?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32561" y="1615044"/>
            <a:ext cx="9272051" cy="4296178"/>
          </a:xfrm>
        </p:spPr>
        <p:txBody>
          <a:bodyPr/>
          <a:lstStyle/>
          <a:p>
            <a:pPr lvl="0"/>
            <a:r>
              <a:rPr lang="ru-RU" dirty="0"/>
              <a:t>Регулярно делать резервные копии данных, чтобы их можно было восстановить в случае инцидента.</a:t>
            </a:r>
          </a:p>
          <a:p>
            <a:pPr lvl="0"/>
            <a:r>
              <a:rPr lang="ru-RU" dirty="0"/>
              <a:t>Использовать инструменты для автоматического обнаружения уязвимостей и установки исправлений.</a:t>
            </a:r>
          </a:p>
          <a:p>
            <a:pPr lvl="0"/>
            <a:r>
              <a:rPr lang="ru-RU" dirty="0"/>
              <a:t>Своевременно обновлять приложения и операционные системы на всех устройствах.</a:t>
            </a:r>
          </a:p>
          <a:p>
            <a:pPr lvl="0"/>
            <a:r>
              <a:rPr lang="ru-RU" dirty="0"/>
              <a:t>Не открывать подозрительные файлы или ссылки в электронных письмах.</a:t>
            </a:r>
          </a:p>
          <a:p>
            <a:pPr lvl="0"/>
            <a:r>
              <a:rPr lang="ru-RU" dirty="0"/>
              <a:t>Установить на компьютер антивирус</a:t>
            </a:r>
          </a:p>
          <a:p>
            <a:pPr lvl="0"/>
            <a:r>
              <a:rPr lang="ru-RU" dirty="0"/>
              <a:t>Скачивать программы только с сайта разработчика или с проверенных ресурсов.</a:t>
            </a:r>
          </a:p>
          <a:p>
            <a:endParaRPr lang="ru-RU" dirty="0"/>
          </a:p>
        </p:txBody>
      </p:sp>
      <p:pic>
        <p:nvPicPr>
          <p:cNvPr id="6146" name="Picture 2" descr="Вирус-шифровальщик — как вылечить и расшифровать файлы на компьютере.">
            <a:extLst>
              <a:ext uri="{FF2B5EF4-FFF2-40B4-BE49-F238E27FC236}">
                <a16:creationId xmlns:a16="http://schemas.microsoft.com/office/drawing/2014/main" id="{79978AA7-6FAE-4721-A701-EB294CF9E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509" y="4790506"/>
            <a:ext cx="3230460" cy="206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8961E6-CA0C-4E23-8EC4-EFE89152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37422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482</TotalTime>
  <Words>884</Words>
  <Application>Microsoft Office PowerPoint</Application>
  <PresentationFormat>Широкоэкранный</PresentationFormat>
  <Paragraphs>139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Symbol</vt:lpstr>
      <vt:lpstr>Wingdings 3</vt:lpstr>
      <vt:lpstr>Легкий дым</vt:lpstr>
      <vt:lpstr>Презентация на тему: «Мошенничество и киберпреступность». </vt:lpstr>
      <vt:lpstr>Презентация PowerPoint</vt:lpstr>
      <vt:lpstr>Тагретированные атаки – в тихом омуте черти водятся </vt:lpstr>
      <vt:lpstr>Атаке быть, вам не выиграть </vt:lpstr>
      <vt:lpstr>Deception-ловушки – главный инструмент борьбы </vt:lpstr>
      <vt:lpstr>Статистика или ее отсутствие </vt:lpstr>
      <vt:lpstr>Киберпреступность</vt:lpstr>
      <vt:lpstr>Вирусы-Шифровальщики</vt:lpstr>
      <vt:lpstr>Как защититься от шифровальщиков?</vt:lpstr>
      <vt:lpstr>Вирус-шифровальщик Netwalker </vt:lpstr>
      <vt:lpstr>Схема пути атаки Netwalker</vt:lpstr>
      <vt:lpstr>Советы по защите от программы-вымогателя Netwalker</vt:lpstr>
      <vt:lpstr>Развитие киберпреступлений </vt:lpstr>
      <vt:lpstr>Как поменялись хакеры</vt:lpstr>
      <vt:lpstr>Малый и средний бизнес  </vt:lpstr>
      <vt:lpstr>Интернет-банкинг</vt:lpstr>
      <vt:lpstr>Борьба с кибер-преступностью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Промышленный шпионаж и бизнес</dc:title>
  <dc:creator>Горюнов Александр Андреевич</dc:creator>
  <cp:lastModifiedBy>Сашок</cp:lastModifiedBy>
  <cp:revision>40</cp:revision>
  <dcterms:created xsi:type="dcterms:W3CDTF">2021-03-02T04:23:20Z</dcterms:created>
  <dcterms:modified xsi:type="dcterms:W3CDTF">2021-07-30T02:48:27Z</dcterms:modified>
</cp:coreProperties>
</file>