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24"/>
  </p:notesMasterIdLst>
  <p:sldIdLst>
    <p:sldId id="315" r:id="rId2"/>
    <p:sldId id="316" r:id="rId3"/>
    <p:sldId id="328" r:id="rId4"/>
    <p:sldId id="329" r:id="rId5"/>
    <p:sldId id="353" r:id="rId6"/>
    <p:sldId id="330" r:id="rId7"/>
    <p:sldId id="331" r:id="rId8"/>
    <p:sldId id="339" r:id="rId9"/>
    <p:sldId id="340" r:id="rId10"/>
    <p:sldId id="341" r:id="rId11"/>
    <p:sldId id="342" r:id="rId12"/>
    <p:sldId id="343" r:id="rId13"/>
    <p:sldId id="344" r:id="rId14"/>
    <p:sldId id="345" r:id="rId15"/>
    <p:sldId id="346" r:id="rId16"/>
    <p:sldId id="347" r:id="rId17"/>
    <p:sldId id="348" r:id="rId18"/>
    <p:sldId id="350" r:id="rId19"/>
    <p:sldId id="349" r:id="rId20"/>
    <p:sldId id="351" r:id="rId21"/>
    <p:sldId id="352" r:id="rId22"/>
    <p:sldId id="297" r:id="rId23"/>
  </p:sldIdLst>
  <p:sldSz cx="9144000" cy="6858000" type="screen4x3"/>
  <p:notesSz cx="9866313" cy="142954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33" autoAdjust="0"/>
  </p:normalViewPr>
  <p:slideViewPr>
    <p:cSldViewPr>
      <p:cViewPr varScale="1">
        <p:scale>
          <a:sx n="70" d="100"/>
          <a:sy n="70" d="100"/>
        </p:scale>
        <p:origin x="139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0"/>
            <a:ext cx="4275403" cy="714772"/>
          </a:xfrm>
          <a:prstGeom prst="rect">
            <a:avLst/>
          </a:prstGeom>
        </p:spPr>
        <p:txBody>
          <a:bodyPr vert="horz" lIns="133073" tIns="66536" rIns="133073" bIns="66536" rtlCol="0"/>
          <a:lstStyle>
            <a:lvl1pPr algn="l">
              <a:defRPr sz="1700"/>
            </a:lvl1pPr>
          </a:lstStyle>
          <a:p>
            <a:endParaRPr kumimoji="1" lang="ja-JP" altLang="en-US"/>
          </a:p>
        </p:txBody>
      </p:sp>
      <p:sp>
        <p:nvSpPr>
          <p:cNvPr id="3" name="日付プレースホルダ 2"/>
          <p:cNvSpPr>
            <a:spLocks noGrp="1"/>
          </p:cNvSpPr>
          <p:nvPr>
            <p:ph type="dt" idx="1"/>
          </p:nvPr>
        </p:nvSpPr>
        <p:spPr>
          <a:xfrm>
            <a:off x="5588627" y="0"/>
            <a:ext cx="4275403" cy="714772"/>
          </a:xfrm>
          <a:prstGeom prst="rect">
            <a:avLst/>
          </a:prstGeom>
        </p:spPr>
        <p:txBody>
          <a:bodyPr vert="horz" lIns="133073" tIns="66536" rIns="133073" bIns="66536" rtlCol="0"/>
          <a:lstStyle>
            <a:lvl1pPr algn="r">
              <a:defRPr sz="1700"/>
            </a:lvl1pPr>
          </a:lstStyle>
          <a:p>
            <a:fld id="{CB69A89D-D13D-4743-A53C-545ECE49865C}" type="datetimeFigureOut">
              <a:rPr kumimoji="1" lang="ja-JP" altLang="en-US" smtClean="0"/>
              <a:pPr/>
              <a:t>2017/11/15</a:t>
            </a:fld>
            <a:endParaRPr kumimoji="1" lang="ja-JP" altLang="en-US"/>
          </a:p>
        </p:txBody>
      </p:sp>
      <p:sp>
        <p:nvSpPr>
          <p:cNvPr id="4" name="スライド イメージ プレースホルダ 3"/>
          <p:cNvSpPr>
            <a:spLocks noGrp="1" noRot="1" noChangeAspect="1"/>
          </p:cNvSpPr>
          <p:nvPr>
            <p:ph type="sldImg" idx="2"/>
          </p:nvPr>
        </p:nvSpPr>
        <p:spPr>
          <a:xfrm>
            <a:off x="1357313" y="1071563"/>
            <a:ext cx="7151687" cy="5362575"/>
          </a:xfrm>
          <a:prstGeom prst="rect">
            <a:avLst/>
          </a:prstGeom>
          <a:noFill/>
          <a:ln w="12700">
            <a:solidFill>
              <a:prstClr val="black"/>
            </a:solidFill>
          </a:ln>
        </p:spPr>
        <p:txBody>
          <a:bodyPr vert="horz" lIns="133073" tIns="66536" rIns="133073" bIns="66536" rtlCol="0" anchor="ctr"/>
          <a:lstStyle/>
          <a:p>
            <a:endParaRPr lang="ja-JP" altLang="en-US"/>
          </a:p>
        </p:txBody>
      </p:sp>
      <p:sp>
        <p:nvSpPr>
          <p:cNvPr id="5" name="ノート プレースホルダ 4"/>
          <p:cNvSpPr>
            <a:spLocks noGrp="1"/>
          </p:cNvSpPr>
          <p:nvPr>
            <p:ph type="body" sz="quarter" idx="3"/>
          </p:nvPr>
        </p:nvSpPr>
        <p:spPr>
          <a:xfrm>
            <a:off x="986632" y="6790334"/>
            <a:ext cx="7893050" cy="6432947"/>
          </a:xfrm>
          <a:prstGeom prst="rect">
            <a:avLst/>
          </a:prstGeom>
        </p:spPr>
        <p:txBody>
          <a:bodyPr vert="horz" lIns="133073" tIns="66536" rIns="133073" bIns="66536"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1" y="13578185"/>
            <a:ext cx="4275403" cy="714772"/>
          </a:xfrm>
          <a:prstGeom prst="rect">
            <a:avLst/>
          </a:prstGeom>
        </p:spPr>
        <p:txBody>
          <a:bodyPr vert="horz" lIns="133073" tIns="66536" rIns="133073" bIns="66536" rtlCol="0" anchor="b"/>
          <a:lstStyle>
            <a:lvl1pPr algn="l">
              <a:defRPr sz="1700"/>
            </a:lvl1pPr>
          </a:lstStyle>
          <a:p>
            <a:endParaRPr kumimoji="1" lang="ja-JP" altLang="en-US"/>
          </a:p>
        </p:txBody>
      </p:sp>
      <p:sp>
        <p:nvSpPr>
          <p:cNvPr id="7" name="スライド番号プレースホルダ 6"/>
          <p:cNvSpPr>
            <a:spLocks noGrp="1"/>
          </p:cNvSpPr>
          <p:nvPr>
            <p:ph type="sldNum" sz="quarter" idx="5"/>
          </p:nvPr>
        </p:nvSpPr>
        <p:spPr>
          <a:xfrm>
            <a:off x="5588627" y="13578185"/>
            <a:ext cx="4275403" cy="714772"/>
          </a:xfrm>
          <a:prstGeom prst="rect">
            <a:avLst/>
          </a:prstGeom>
        </p:spPr>
        <p:txBody>
          <a:bodyPr vert="horz" lIns="133073" tIns="66536" rIns="133073" bIns="66536" rtlCol="0" anchor="b"/>
          <a:lstStyle>
            <a:lvl1pPr algn="r">
              <a:defRPr sz="1700"/>
            </a:lvl1pPr>
          </a:lstStyle>
          <a:p>
            <a:fld id="{5416D2F2-7646-4D7F-B01F-7BBA4A5C9868}" type="slidenum">
              <a:rPr kumimoji="1" lang="ja-JP" altLang="en-US" smtClean="0"/>
              <a:pPr/>
              <a:t>‹#›</a:t>
            </a:fld>
            <a:endParaRPr kumimoji="1" lang="ja-JP" altLang="en-US"/>
          </a:p>
        </p:txBody>
      </p:sp>
    </p:spTree>
    <p:extLst>
      <p:ext uri="{BB962C8B-B14F-4D97-AF65-F5344CB8AC3E}">
        <p14:creationId xmlns:p14="http://schemas.microsoft.com/office/powerpoint/2010/main" val="33170260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900">
                <a:solidFill>
                  <a:schemeClr val="tx1"/>
                </a:solidFill>
                <a:latin typeface="Times" panose="02020603050405020304" pitchFamily="18" charset="0"/>
                <a:ea typeface="ＭＳ Ｐ明朝" panose="02020600040205080304" pitchFamily="18" charset="-128"/>
              </a:defRPr>
            </a:lvl1pPr>
            <a:lvl2pPr marL="1081215" indent="-415852">
              <a:spcBef>
                <a:spcPct val="30000"/>
              </a:spcBef>
              <a:defRPr kumimoji="1" sz="1900">
                <a:solidFill>
                  <a:schemeClr val="tx1"/>
                </a:solidFill>
                <a:latin typeface="Times" panose="02020603050405020304" pitchFamily="18" charset="0"/>
                <a:ea typeface="ＭＳ Ｐ明朝" panose="02020600040205080304" pitchFamily="18" charset="-128"/>
              </a:defRPr>
            </a:lvl2pPr>
            <a:lvl3pPr marL="1663408" indent="-332682">
              <a:spcBef>
                <a:spcPct val="30000"/>
              </a:spcBef>
              <a:defRPr kumimoji="1" sz="1900">
                <a:solidFill>
                  <a:schemeClr val="tx1"/>
                </a:solidFill>
                <a:latin typeface="Times" panose="02020603050405020304" pitchFamily="18" charset="0"/>
                <a:ea typeface="ＭＳ Ｐ明朝" panose="02020600040205080304" pitchFamily="18" charset="-128"/>
              </a:defRPr>
            </a:lvl3pPr>
            <a:lvl4pPr marL="2328771" indent="-332682">
              <a:spcBef>
                <a:spcPct val="30000"/>
              </a:spcBef>
              <a:defRPr kumimoji="1" sz="1900">
                <a:solidFill>
                  <a:schemeClr val="tx1"/>
                </a:solidFill>
                <a:latin typeface="Times" panose="02020603050405020304" pitchFamily="18" charset="0"/>
                <a:ea typeface="ＭＳ Ｐ明朝" panose="02020600040205080304" pitchFamily="18" charset="-128"/>
              </a:defRPr>
            </a:lvl4pPr>
            <a:lvl5pPr marL="2994134" indent="-332682">
              <a:spcBef>
                <a:spcPct val="30000"/>
              </a:spcBef>
              <a:defRPr kumimoji="1" sz="1900">
                <a:solidFill>
                  <a:schemeClr val="tx1"/>
                </a:solidFill>
                <a:latin typeface="Times" panose="02020603050405020304" pitchFamily="18" charset="0"/>
                <a:ea typeface="ＭＳ Ｐ明朝" panose="02020600040205080304" pitchFamily="18" charset="-128"/>
              </a:defRPr>
            </a:lvl5pPr>
            <a:lvl6pPr marL="3659497" indent="-332682" eaLnBrk="0" fontAlgn="base" hangingPunct="0">
              <a:spcBef>
                <a:spcPct val="30000"/>
              </a:spcBef>
              <a:spcAft>
                <a:spcPct val="0"/>
              </a:spcAft>
              <a:defRPr kumimoji="1" sz="1900">
                <a:solidFill>
                  <a:schemeClr val="tx1"/>
                </a:solidFill>
                <a:latin typeface="Times" panose="02020603050405020304" pitchFamily="18" charset="0"/>
                <a:ea typeface="ＭＳ Ｐ明朝" panose="02020600040205080304" pitchFamily="18" charset="-128"/>
              </a:defRPr>
            </a:lvl6pPr>
            <a:lvl7pPr marL="4324861" indent="-332682" eaLnBrk="0" fontAlgn="base" hangingPunct="0">
              <a:spcBef>
                <a:spcPct val="30000"/>
              </a:spcBef>
              <a:spcAft>
                <a:spcPct val="0"/>
              </a:spcAft>
              <a:defRPr kumimoji="1" sz="1900">
                <a:solidFill>
                  <a:schemeClr val="tx1"/>
                </a:solidFill>
                <a:latin typeface="Times" panose="02020603050405020304" pitchFamily="18" charset="0"/>
                <a:ea typeface="ＭＳ Ｐ明朝" panose="02020600040205080304" pitchFamily="18" charset="-128"/>
              </a:defRPr>
            </a:lvl7pPr>
            <a:lvl8pPr marL="4990224" indent="-332682" eaLnBrk="0" fontAlgn="base" hangingPunct="0">
              <a:spcBef>
                <a:spcPct val="30000"/>
              </a:spcBef>
              <a:spcAft>
                <a:spcPct val="0"/>
              </a:spcAft>
              <a:defRPr kumimoji="1" sz="1900">
                <a:solidFill>
                  <a:schemeClr val="tx1"/>
                </a:solidFill>
                <a:latin typeface="Times" panose="02020603050405020304" pitchFamily="18" charset="0"/>
                <a:ea typeface="ＭＳ Ｐ明朝" panose="02020600040205080304" pitchFamily="18" charset="-128"/>
              </a:defRPr>
            </a:lvl8pPr>
            <a:lvl9pPr marL="5655587" indent="-332682" eaLnBrk="0" fontAlgn="base" hangingPunct="0">
              <a:spcBef>
                <a:spcPct val="30000"/>
              </a:spcBef>
              <a:spcAft>
                <a:spcPct val="0"/>
              </a:spcAft>
              <a:defRPr kumimoji="1" sz="1900">
                <a:solidFill>
                  <a:schemeClr val="tx1"/>
                </a:solidFill>
                <a:latin typeface="Times" panose="02020603050405020304" pitchFamily="18" charset="0"/>
                <a:ea typeface="ＭＳ Ｐ明朝" panose="02020600040205080304" pitchFamily="18" charset="-128"/>
              </a:defRPr>
            </a:lvl9pPr>
          </a:lstStyle>
          <a:p>
            <a:pPr>
              <a:spcBef>
                <a:spcPct val="0"/>
              </a:spcBef>
            </a:pPr>
            <a:fld id="{534414E6-0BF8-496D-875E-0D8A5174CEDA}" type="slidenum">
              <a:rPr lang="en-US" altLang="ja-JP" sz="1700">
                <a:ea typeface="Osaka" charset="-128"/>
              </a:rPr>
              <a:pPr>
                <a:spcBef>
                  <a:spcPct val="0"/>
                </a:spcBef>
              </a:pPr>
              <a:t>1</a:t>
            </a:fld>
            <a:endParaRPr lang="en-US" altLang="ja-JP" sz="1700">
              <a:ea typeface="Osaka" charset="-128"/>
            </a:endParaRPr>
          </a:p>
        </p:txBody>
      </p:sp>
      <p:sp>
        <p:nvSpPr>
          <p:cNvPr id="6147" name="Rectangle 1026"/>
          <p:cNvSpPr>
            <a:spLocks noGrp="1" noRot="1" noChangeAspect="1" noChangeArrowheads="1" noTextEdit="1"/>
          </p:cNvSpPr>
          <p:nvPr>
            <p:ph type="sldImg"/>
          </p:nvPr>
        </p:nvSpPr>
        <p:spPr>
          <a:ln/>
        </p:spPr>
      </p:sp>
      <p:sp>
        <p:nvSpPr>
          <p:cNvPr id="61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panose="02020603050405020304" pitchFamily="18" charset="0"/>
            </a:endParaRPr>
          </a:p>
        </p:txBody>
      </p:sp>
    </p:spTree>
    <p:extLst>
      <p:ext uri="{BB962C8B-B14F-4D97-AF65-F5344CB8AC3E}">
        <p14:creationId xmlns:p14="http://schemas.microsoft.com/office/powerpoint/2010/main" val="1741805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900">
                <a:solidFill>
                  <a:schemeClr val="tx1"/>
                </a:solidFill>
                <a:latin typeface="Times" panose="02020603050405020304" pitchFamily="18" charset="0"/>
                <a:ea typeface="ＭＳ Ｐ明朝" panose="02020600040205080304" pitchFamily="18" charset="-128"/>
              </a:defRPr>
            </a:lvl1pPr>
            <a:lvl2pPr marL="1081215" indent="-415852">
              <a:spcBef>
                <a:spcPct val="30000"/>
              </a:spcBef>
              <a:defRPr kumimoji="1" sz="1900">
                <a:solidFill>
                  <a:schemeClr val="tx1"/>
                </a:solidFill>
                <a:latin typeface="Times" panose="02020603050405020304" pitchFamily="18" charset="0"/>
                <a:ea typeface="ＭＳ Ｐ明朝" panose="02020600040205080304" pitchFamily="18" charset="-128"/>
              </a:defRPr>
            </a:lvl2pPr>
            <a:lvl3pPr marL="1663408" indent="-332682">
              <a:spcBef>
                <a:spcPct val="30000"/>
              </a:spcBef>
              <a:defRPr kumimoji="1" sz="1900">
                <a:solidFill>
                  <a:schemeClr val="tx1"/>
                </a:solidFill>
                <a:latin typeface="Times" panose="02020603050405020304" pitchFamily="18" charset="0"/>
                <a:ea typeface="ＭＳ Ｐ明朝" panose="02020600040205080304" pitchFamily="18" charset="-128"/>
              </a:defRPr>
            </a:lvl3pPr>
            <a:lvl4pPr marL="2328771" indent="-332682">
              <a:spcBef>
                <a:spcPct val="30000"/>
              </a:spcBef>
              <a:defRPr kumimoji="1" sz="1900">
                <a:solidFill>
                  <a:schemeClr val="tx1"/>
                </a:solidFill>
                <a:latin typeface="Times" panose="02020603050405020304" pitchFamily="18" charset="0"/>
                <a:ea typeface="ＭＳ Ｐ明朝" panose="02020600040205080304" pitchFamily="18" charset="-128"/>
              </a:defRPr>
            </a:lvl4pPr>
            <a:lvl5pPr marL="2994134" indent="-332682">
              <a:spcBef>
                <a:spcPct val="30000"/>
              </a:spcBef>
              <a:defRPr kumimoji="1" sz="1900">
                <a:solidFill>
                  <a:schemeClr val="tx1"/>
                </a:solidFill>
                <a:latin typeface="Times" panose="02020603050405020304" pitchFamily="18" charset="0"/>
                <a:ea typeface="ＭＳ Ｐ明朝" panose="02020600040205080304" pitchFamily="18" charset="-128"/>
              </a:defRPr>
            </a:lvl5pPr>
            <a:lvl6pPr marL="3659497" indent="-332682" eaLnBrk="0" fontAlgn="base" hangingPunct="0">
              <a:spcBef>
                <a:spcPct val="30000"/>
              </a:spcBef>
              <a:spcAft>
                <a:spcPct val="0"/>
              </a:spcAft>
              <a:defRPr kumimoji="1" sz="1900">
                <a:solidFill>
                  <a:schemeClr val="tx1"/>
                </a:solidFill>
                <a:latin typeface="Times" panose="02020603050405020304" pitchFamily="18" charset="0"/>
                <a:ea typeface="ＭＳ Ｐ明朝" panose="02020600040205080304" pitchFamily="18" charset="-128"/>
              </a:defRPr>
            </a:lvl6pPr>
            <a:lvl7pPr marL="4324861" indent="-332682" eaLnBrk="0" fontAlgn="base" hangingPunct="0">
              <a:spcBef>
                <a:spcPct val="30000"/>
              </a:spcBef>
              <a:spcAft>
                <a:spcPct val="0"/>
              </a:spcAft>
              <a:defRPr kumimoji="1" sz="1900">
                <a:solidFill>
                  <a:schemeClr val="tx1"/>
                </a:solidFill>
                <a:latin typeface="Times" panose="02020603050405020304" pitchFamily="18" charset="0"/>
                <a:ea typeface="ＭＳ Ｐ明朝" panose="02020600040205080304" pitchFamily="18" charset="-128"/>
              </a:defRPr>
            </a:lvl7pPr>
            <a:lvl8pPr marL="4990224" indent="-332682" eaLnBrk="0" fontAlgn="base" hangingPunct="0">
              <a:spcBef>
                <a:spcPct val="30000"/>
              </a:spcBef>
              <a:spcAft>
                <a:spcPct val="0"/>
              </a:spcAft>
              <a:defRPr kumimoji="1" sz="1900">
                <a:solidFill>
                  <a:schemeClr val="tx1"/>
                </a:solidFill>
                <a:latin typeface="Times" panose="02020603050405020304" pitchFamily="18" charset="0"/>
                <a:ea typeface="ＭＳ Ｐ明朝" panose="02020600040205080304" pitchFamily="18" charset="-128"/>
              </a:defRPr>
            </a:lvl8pPr>
            <a:lvl9pPr marL="5655587" indent="-332682" eaLnBrk="0" fontAlgn="base" hangingPunct="0">
              <a:spcBef>
                <a:spcPct val="30000"/>
              </a:spcBef>
              <a:spcAft>
                <a:spcPct val="0"/>
              </a:spcAft>
              <a:defRPr kumimoji="1" sz="1900">
                <a:solidFill>
                  <a:schemeClr val="tx1"/>
                </a:solidFill>
                <a:latin typeface="Times" panose="02020603050405020304" pitchFamily="18" charset="0"/>
                <a:ea typeface="ＭＳ Ｐ明朝" panose="02020600040205080304" pitchFamily="18" charset="-128"/>
              </a:defRPr>
            </a:lvl9pPr>
          </a:lstStyle>
          <a:p>
            <a:pPr>
              <a:spcBef>
                <a:spcPct val="0"/>
              </a:spcBef>
            </a:pPr>
            <a:fld id="{9EB14540-92A3-4974-A26D-B59A87080F8A}" type="slidenum">
              <a:rPr lang="en-US" altLang="ja-JP" sz="1700">
                <a:ea typeface="Osaka" charset="-128"/>
              </a:rPr>
              <a:pPr>
                <a:spcBef>
                  <a:spcPct val="0"/>
                </a:spcBef>
              </a:pPr>
              <a:t>2</a:t>
            </a:fld>
            <a:endParaRPr lang="en-US" altLang="ja-JP" sz="1700">
              <a:ea typeface="Osaka" charset="-128"/>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panose="02020603050405020304" pitchFamily="18" charset="0"/>
            </a:endParaRPr>
          </a:p>
        </p:txBody>
      </p:sp>
    </p:spTree>
    <p:extLst>
      <p:ext uri="{BB962C8B-B14F-4D97-AF65-F5344CB8AC3E}">
        <p14:creationId xmlns:p14="http://schemas.microsoft.com/office/powerpoint/2010/main" val="1440958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BC200382-5C28-4CFC-ADF8-45A10675FF71}" type="datetime1">
              <a:rPr kumimoji="1" lang="ja-JP" altLang="en-US" smtClean="0"/>
              <a:pPr/>
              <a:t>2017/11/15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F82963C7-544D-4869-BC2C-A4B1D2F3EE5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F219691B-191C-432D-AF93-E7934AEB4070}" type="datetime1">
              <a:rPr kumimoji="1" lang="ja-JP" altLang="en-US" smtClean="0"/>
              <a:pPr/>
              <a:t>2017/11/15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F82963C7-544D-4869-BC2C-A4B1D2F3EE5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D30767CC-AACA-4242-B6C5-6EB84E108BE8}" type="datetime1">
              <a:rPr kumimoji="1" lang="ja-JP" altLang="en-US" smtClean="0"/>
              <a:pPr/>
              <a:t>2017/11/15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F82963C7-544D-4869-BC2C-A4B1D2F3EE5E}" type="slidenum">
              <a:rPr kumimoji="1" lang="ja-JP" altLang="en-US" smtClean="0"/>
              <a:pPr/>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タイトル スライド">
    <p:spTree>
      <p:nvGrpSpPr>
        <p:cNvPr id="1" name=""/>
        <p:cNvGrpSpPr/>
        <p:nvPr/>
      </p:nvGrpSpPr>
      <p:grpSpPr>
        <a:xfrm>
          <a:off x="0" y="0"/>
          <a:ext cx="0" cy="0"/>
          <a:chOff x="0" y="0"/>
          <a:chExt cx="0" cy="0"/>
        </a:xfrm>
      </p:grpSpPr>
      <p:pic>
        <p:nvPicPr>
          <p:cNvPr id="2" name="Picture 23" descr="ブルー帯"/>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9598" y="328148"/>
            <a:ext cx="8523447" cy="54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図 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63123" y="6221855"/>
            <a:ext cx="771279" cy="30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5" descr="corp_ja1_blue"/>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047858" y="6325480"/>
            <a:ext cx="1044214" cy="15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Grp="1" noChangeArrowheads="1"/>
          </p:cNvSpPr>
          <p:nvPr>
            <p:ph type="dt" sz="half" idx="10"/>
          </p:nvPr>
        </p:nvSpPr>
        <p:spPr bwMode="auto">
          <a:xfrm>
            <a:off x="3277936" y="5566998"/>
            <a:ext cx="2588129" cy="241793"/>
          </a:xfrm>
          <a:ln>
            <a:miter lim="800000"/>
            <a:headEnd/>
            <a:tailEnd/>
          </a:ln>
        </p:spPr>
        <p:txBody>
          <a:bodyPr wrap="square" lIns="102184" tIns="51092" rIns="102184" bIns="51092" numCol="1" anchor="t" anchorCtr="0" compatLnSpc="1">
            <a:prstTxWarp prst="textNoShape">
              <a:avLst/>
            </a:prstTxWarp>
          </a:bodyPr>
          <a:lstStyle>
            <a:lvl1pPr algn="ctr">
              <a:defRPr>
                <a:latin typeface="ＭＳ Ｐゴシック" pitchFamily="50" charset="-128"/>
                <a:ea typeface="ＭＳ Ｐゴシック" pitchFamily="50" charset="-128"/>
              </a:defRPr>
            </a:lvl1pPr>
          </a:lstStyle>
          <a:p>
            <a:pPr>
              <a:defRPr/>
            </a:pPr>
            <a:fld id="{FDBDE74F-0A09-4A67-AD90-E1D7AC37A79A}" type="datetime1">
              <a:rPr lang="ja-JP" altLang="en-US"/>
              <a:pPr>
                <a:defRPr/>
              </a:pPr>
              <a:t>2017/11/15</a:t>
            </a:fld>
            <a:endParaRPr lang="en-US" altLang="ja-JP"/>
          </a:p>
        </p:txBody>
      </p:sp>
    </p:spTree>
    <p:extLst>
      <p:ext uri="{BB962C8B-B14F-4D97-AF65-F5344CB8AC3E}">
        <p14:creationId xmlns:p14="http://schemas.microsoft.com/office/powerpoint/2010/main" val="268599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F697964-7146-441D-B29A-6F8A71C1E881}" type="datetime1">
              <a:rPr kumimoji="1" lang="ja-JP" altLang="en-US" smtClean="0"/>
              <a:pPr/>
              <a:t>2017/11/15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F82963C7-544D-4869-BC2C-A4B1D2F3EE5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BFA64A66-65F0-422D-9678-38299AD2EB57}" type="datetime1">
              <a:rPr kumimoji="1" lang="ja-JP" altLang="en-US" smtClean="0"/>
              <a:pPr/>
              <a:t>2017/11/15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F82963C7-544D-4869-BC2C-A4B1D2F3EE5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BA1FF602-7EC5-4365-926D-F221E1ACA6C4}" type="datetime1">
              <a:rPr kumimoji="1" lang="ja-JP" altLang="en-US" smtClean="0"/>
              <a:pPr/>
              <a:t>2017/11/15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F82963C7-544D-4869-BC2C-A4B1D2F3EE5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9F770C19-B175-4397-B5ED-3CFA6524ECB3}" type="datetime1">
              <a:rPr kumimoji="1" lang="ja-JP" altLang="en-US" smtClean="0"/>
              <a:pPr/>
              <a:t>2017/11/15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F82963C7-544D-4869-BC2C-A4B1D2F3EE5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86D728A1-E7D8-4DCD-95A1-35E4B5DF049E}" type="datetime1">
              <a:rPr kumimoji="1" lang="ja-JP" altLang="en-US" smtClean="0"/>
              <a:pPr/>
              <a:t>2017/11/15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F82963C7-544D-4869-BC2C-A4B1D2F3EE5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CA12D839-E188-4A0F-BC2B-934016BB7CAF}" type="datetime1">
              <a:rPr kumimoji="1" lang="ja-JP" altLang="en-US" smtClean="0"/>
              <a:pPr/>
              <a:t>2017/11/15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32A0319-6FB8-4D4A-9F5C-D5A35C49297F}" type="datetime1">
              <a:rPr kumimoji="1" lang="ja-JP" altLang="en-US" smtClean="0"/>
              <a:pPr/>
              <a:t>2017/11/15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F82963C7-544D-4869-BC2C-A4B1D2F3EE5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7880E0F0-8BDF-46BD-8CEB-6E9269C1610D}" type="datetime1">
              <a:rPr kumimoji="1" lang="ja-JP" altLang="en-US" smtClean="0"/>
              <a:pPr/>
              <a:t>2017/11/15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F82963C7-544D-4869-BC2C-A4B1D2F3EE5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DF828-A5F8-4406-A154-694D05DC19B3}" type="datetime1">
              <a:rPr kumimoji="1" lang="ja-JP" altLang="en-US" smtClean="0"/>
              <a:pPr/>
              <a:t>2017/11/15</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963C7-544D-4869-BC2C-A4B1D2F3EE5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2.bin"/><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1504252" y="2229210"/>
            <a:ext cx="6178676" cy="1545749"/>
          </a:xfrm>
        </p:spPr>
        <p:txBody>
          <a:bodyPr>
            <a:normAutofit fontScale="90000"/>
          </a:bodyPr>
          <a:lstStyle/>
          <a:p>
            <a:pPr defTabSz="707850">
              <a:defRPr/>
            </a:pPr>
            <a:r>
              <a:rPr lang="ja-JP" altLang="en-US" sz="3264" dirty="0">
                <a:latin typeface="+mj-ea"/>
              </a:rPr>
              <a:t>業務スペシャリスト養成アカデミー</a:t>
            </a:r>
            <a:r>
              <a:rPr lang="en-US" altLang="ja-JP" sz="3264" dirty="0">
                <a:latin typeface="+mj-ea"/>
              </a:rPr>
              <a:t/>
            </a:r>
            <a:br>
              <a:rPr lang="en-US" altLang="ja-JP" sz="3264" dirty="0">
                <a:latin typeface="+mj-ea"/>
              </a:rPr>
            </a:br>
            <a:r>
              <a:rPr lang="ja-JP" altLang="en-US" sz="3264" dirty="0">
                <a:latin typeface="+mj-ea"/>
              </a:rPr>
              <a:t>統合</a:t>
            </a:r>
            <a:r>
              <a:rPr lang="en-US" altLang="ja-JP" sz="3264" dirty="0">
                <a:latin typeface="+mj-ea"/>
              </a:rPr>
              <a:t>DB</a:t>
            </a:r>
            <a:br>
              <a:rPr lang="en-US" altLang="ja-JP" sz="3264" dirty="0">
                <a:latin typeface="+mj-ea"/>
              </a:rPr>
            </a:br>
            <a:r>
              <a:rPr lang="ja-JP" altLang="en-US" sz="3264" dirty="0">
                <a:latin typeface="+mj-ea"/>
              </a:rPr>
              <a:t>第</a:t>
            </a:r>
            <a:r>
              <a:rPr lang="en-US" altLang="ja-JP" sz="3264" dirty="0" smtClean="0">
                <a:latin typeface="+mj-ea"/>
              </a:rPr>
              <a:t>14</a:t>
            </a:r>
            <a:r>
              <a:rPr lang="ja-JP" altLang="en-US" sz="3264" dirty="0" smtClean="0">
                <a:latin typeface="+mj-ea"/>
              </a:rPr>
              <a:t>回</a:t>
            </a:r>
            <a:endParaRPr lang="ja-JP" altLang="en-US" sz="3264" dirty="0">
              <a:latin typeface="+mj-ea"/>
            </a:endParaRPr>
          </a:p>
        </p:txBody>
      </p:sp>
      <p:sp>
        <p:nvSpPr>
          <p:cNvPr id="4" name="Rectangle 3"/>
          <p:cNvSpPr txBox="1">
            <a:spLocks noChangeArrowheads="1"/>
          </p:cNvSpPr>
          <p:nvPr/>
        </p:nvSpPr>
        <p:spPr bwMode="auto">
          <a:xfrm>
            <a:off x="2528633" y="4268259"/>
            <a:ext cx="4097529" cy="959617"/>
          </a:xfrm>
          <a:prstGeom prst="rect">
            <a:avLst/>
          </a:prstGeom>
          <a:noFill/>
          <a:ln w="9525">
            <a:noFill/>
            <a:miter lim="800000"/>
            <a:headEnd/>
            <a:tailEnd/>
          </a:ln>
        </p:spPr>
        <p:txBody>
          <a:bodyPr lIns="70862" tIns="35431" rIns="70862" bIns="35431"/>
          <a:lstStyle/>
          <a:p>
            <a:pPr algn="ctr" defTabSz="707850">
              <a:lnSpc>
                <a:spcPct val="80000"/>
              </a:lnSpc>
              <a:spcBef>
                <a:spcPct val="20000"/>
              </a:spcBef>
              <a:defRPr/>
            </a:pPr>
            <a:r>
              <a:rPr lang="en-US" altLang="ja-JP" sz="1972" dirty="0" smtClean="0">
                <a:latin typeface="+mn-ea"/>
              </a:rPr>
              <a:t>2017</a:t>
            </a:r>
            <a:r>
              <a:rPr lang="ja-JP" altLang="en-US" sz="1972" dirty="0" smtClean="0">
                <a:latin typeface="+mn-ea"/>
              </a:rPr>
              <a:t>年</a:t>
            </a:r>
            <a:r>
              <a:rPr lang="en-US" altLang="ja-JP" sz="1972" dirty="0" smtClean="0">
                <a:latin typeface="+mn-ea"/>
              </a:rPr>
              <a:t>11</a:t>
            </a:r>
            <a:r>
              <a:rPr lang="ja-JP" altLang="en-US" sz="1972" dirty="0" smtClean="0">
                <a:latin typeface="+mn-ea"/>
              </a:rPr>
              <a:t>月</a:t>
            </a:r>
            <a:r>
              <a:rPr lang="en-US" altLang="ja-JP" sz="1972" dirty="0" smtClean="0">
                <a:latin typeface="+mn-ea"/>
              </a:rPr>
              <a:t>1</a:t>
            </a:r>
            <a:r>
              <a:rPr lang="en-US" altLang="ja-JP" sz="1972" dirty="0">
                <a:latin typeface="+mn-ea"/>
              </a:rPr>
              <a:t>6</a:t>
            </a:r>
            <a:r>
              <a:rPr lang="ja-JP" altLang="en-US" sz="1972" dirty="0" smtClean="0">
                <a:latin typeface="+mn-ea"/>
              </a:rPr>
              <a:t>日</a:t>
            </a:r>
            <a:endParaRPr lang="en-US" altLang="ja-JP" sz="1972" dirty="0">
              <a:latin typeface="+mn-ea"/>
            </a:endParaRPr>
          </a:p>
          <a:p>
            <a:pPr algn="ctr" defTabSz="707850">
              <a:lnSpc>
                <a:spcPct val="80000"/>
              </a:lnSpc>
              <a:spcBef>
                <a:spcPct val="20000"/>
              </a:spcBef>
              <a:defRPr/>
            </a:pPr>
            <a:r>
              <a:rPr lang="ja-JP" altLang="en-US" sz="1972" dirty="0">
                <a:latin typeface="+mn-ea"/>
              </a:rPr>
              <a:t>市場・リスク管理系システム事業部</a:t>
            </a:r>
            <a:endParaRPr lang="en-US" altLang="ja-JP" sz="1972" dirty="0">
              <a:latin typeface="+mn-ea"/>
            </a:endParaRPr>
          </a:p>
          <a:p>
            <a:pPr algn="ctr" defTabSz="707850">
              <a:lnSpc>
                <a:spcPct val="80000"/>
              </a:lnSpc>
              <a:spcBef>
                <a:spcPct val="20000"/>
              </a:spcBef>
              <a:defRPr/>
            </a:pPr>
            <a:r>
              <a:rPr lang="ja-JP" altLang="en-US" sz="1972" dirty="0">
                <a:latin typeface="+mn-ea"/>
              </a:rPr>
              <a:t>講師</a:t>
            </a:r>
            <a:r>
              <a:rPr lang="ja-JP" altLang="en-US" sz="1972" dirty="0" smtClean="0">
                <a:latin typeface="+mn-ea"/>
              </a:rPr>
              <a:t>：</a:t>
            </a:r>
            <a:r>
              <a:rPr lang="ja-JP" altLang="en-US" sz="1972" dirty="0">
                <a:latin typeface="+mn-ea"/>
              </a:rPr>
              <a:t>鎌田</a:t>
            </a:r>
            <a:endParaRPr lang="en-US" altLang="ja-JP" sz="1972" dirty="0">
              <a:latin typeface="+mn-ea"/>
            </a:endParaRPr>
          </a:p>
        </p:txBody>
      </p:sp>
    </p:spTree>
    <p:extLst>
      <p:ext uri="{BB962C8B-B14F-4D97-AF65-F5344CB8AC3E}">
        <p14:creationId xmlns:p14="http://schemas.microsoft.com/office/powerpoint/2010/main" val="1505748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a:lnSpc>
                <a:spcPct val="150000"/>
              </a:lnSpc>
            </a:pPr>
            <a:r>
              <a:rPr lang="ja-JP" altLang="en-US" sz="2400" u="sng" dirty="0">
                <a:latin typeface="ＭＳ Ｐゴシック" panose="020B0600070205080204" pitchFamily="50" charset="-128"/>
              </a:rPr>
              <a:t>４</a:t>
            </a:r>
            <a:r>
              <a:rPr lang="ja-JP" altLang="en-US" sz="2400" u="sng" dirty="0" smtClean="0">
                <a:latin typeface="ＭＳ Ｐゴシック" panose="020B0600070205080204" pitchFamily="50" charset="-128"/>
              </a:rPr>
              <a:t>．利息計算パターン（４</a:t>
            </a:r>
            <a:r>
              <a:rPr lang="en-US" altLang="ja-JP" sz="2400" u="sng" dirty="0" smtClean="0">
                <a:latin typeface="ＭＳ Ｐゴシック" panose="020B0600070205080204" pitchFamily="50" charset="-128"/>
              </a:rPr>
              <a:t>/</a:t>
            </a:r>
            <a:r>
              <a:rPr lang="ja-JP" altLang="en-US" sz="2400" u="sng" dirty="0">
                <a:latin typeface="ＭＳ Ｐゴシック" panose="020B0600070205080204" pitchFamily="50" charset="-128"/>
              </a:rPr>
              <a:t> １０ ）</a:t>
            </a: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10</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13" name="正方形/長方形 12"/>
          <p:cNvSpPr/>
          <p:nvPr/>
        </p:nvSpPr>
        <p:spPr>
          <a:xfrm>
            <a:off x="395536" y="764704"/>
            <a:ext cx="8352928" cy="4247317"/>
          </a:xfrm>
          <a:prstGeom prst="rect">
            <a:avLst/>
          </a:prstGeom>
        </p:spPr>
        <p:txBody>
          <a:bodyPr wrap="square">
            <a:spAutoFit/>
          </a:bodyPr>
          <a:lstStyle/>
          <a:p>
            <a:pPr fontAlgn="ctr"/>
            <a:r>
              <a:rPr lang="ja-JP" altLang="en-US" b="1" dirty="0"/>
              <a:t>（２）</a:t>
            </a:r>
            <a:r>
              <a:rPr lang="ja-JP" altLang="en-US" b="1" dirty="0" smtClean="0"/>
              <a:t>単利（中間利払あり）・・・続き</a:t>
            </a:r>
            <a:endParaRPr lang="en-US" altLang="ja-JP" b="1" dirty="0" smtClean="0"/>
          </a:p>
          <a:p>
            <a:pPr fontAlgn="ctr"/>
            <a:r>
              <a:rPr lang="ja-JP" altLang="en-US" b="1" dirty="0"/>
              <a:t>Ｃ．計算日数</a:t>
            </a:r>
          </a:p>
          <a:p>
            <a:pPr fontAlgn="ctr"/>
            <a:r>
              <a:rPr lang="ja-JP" altLang="en-US" b="1" dirty="0"/>
              <a:t>・固定金利の約定利率による本来利払利息額合計額の計算日数は、預入日から満期日までの片端日数。両端は預入日から満期日までの片端日数＋１。</a:t>
            </a:r>
          </a:p>
          <a:p>
            <a:pPr fontAlgn="ctr"/>
            <a:endParaRPr lang="en-US" altLang="ja-JP" b="1" dirty="0" smtClean="0"/>
          </a:p>
          <a:p>
            <a:pPr fontAlgn="ctr"/>
            <a:r>
              <a:rPr lang="ja-JP" altLang="en-US" b="1" dirty="0" smtClean="0"/>
              <a:t>・</a:t>
            </a:r>
            <a:r>
              <a:rPr lang="ja-JP" altLang="en-US" b="1" dirty="0"/>
              <a:t>変動金利の約定利率による本来利払利息額合計額の計算日数は以下のとおり。</a:t>
            </a:r>
          </a:p>
          <a:p>
            <a:pPr fontAlgn="ctr"/>
            <a:r>
              <a:rPr lang="ja-JP" altLang="en-US" b="1" dirty="0"/>
              <a:t>預入日から中間利払最終日までは、預入日（あるいは前回中間利払日）から次回中間利払日までの片端日数。</a:t>
            </a:r>
          </a:p>
          <a:p>
            <a:pPr fontAlgn="ctr"/>
            <a:r>
              <a:rPr lang="ja-JP" altLang="en-US" b="1" dirty="0"/>
              <a:t>中間利払最終日から満期日までは、中間利払最終日から満期日までの片端日数。両端の場合は中間利払最終日から満期日までの片端日数＋１。</a:t>
            </a:r>
          </a:p>
          <a:p>
            <a:pPr fontAlgn="ctr"/>
            <a:endParaRPr lang="en-US" altLang="ja-JP" b="1" dirty="0" smtClean="0"/>
          </a:p>
          <a:p>
            <a:pPr fontAlgn="ctr"/>
            <a:r>
              <a:rPr lang="ja-JP" altLang="en-US" b="1" dirty="0" smtClean="0"/>
              <a:t>・</a:t>
            </a:r>
            <a:r>
              <a:rPr lang="ja-JP" altLang="en-US" b="1" dirty="0"/>
              <a:t>中間利払利息の利息算出期間は預入日（あるいは前回中間利払日）から次回中間利払日までの片端日数。</a:t>
            </a:r>
          </a:p>
          <a:p>
            <a:pPr fontAlgn="ctr"/>
            <a:endParaRPr lang="en-US" altLang="ja-JP" b="1" dirty="0" smtClean="0"/>
          </a:p>
          <a:p>
            <a:pPr fontAlgn="ctr"/>
            <a:r>
              <a:rPr lang="ja-JP" altLang="en-US" b="1" dirty="0" smtClean="0"/>
              <a:t>・</a:t>
            </a:r>
            <a:r>
              <a:rPr lang="ja-JP" altLang="en-US" b="1" dirty="0"/>
              <a:t>中間利払利息の利息算出期間は片端両端区分に依存しない。</a:t>
            </a:r>
          </a:p>
        </p:txBody>
      </p:sp>
      <p:pic>
        <p:nvPicPr>
          <p:cNvPr id="8" name="図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4986193"/>
            <a:ext cx="3209925" cy="143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176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a:lnSpc>
                <a:spcPct val="150000"/>
              </a:lnSpc>
            </a:pPr>
            <a:r>
              <a:rPr lang="ja-JP" altLang="en-US" sz="2400" u="sng" dirty="0">
                <a:latin typeface="ＭＳ Ｐゴシック" panose="020B0600070205080204" pitchFamily="50" charset="-128"/>
              </a:rPr>
              <a:t>４</a:t>
            </a:r>
            <a:r>
              <a:rPr lang="ja-JP" altLang="en-US" sz="2400" u="sng" dirty="0" smtClean="0">
                <a:latin typeface="ＭＳ Ｐゴシック" panose="020B0600070205080204" pitchFamily="50" charset="-128"/>
              </a:rPr>
              <a:t>．利息計算パターン（５</a:t>
            </a:r>
            <a:r>
              <a:rPr lang="en-US" altLang="ja-JP" sz="2400" u="sng" dirty="0" smtClean="0">
                <a:latin typeface="ＭＳ Ｐゴシック" panose="020B0600070205080204" pitchFamily="50" charset="-128"/>
              </a:rPr>
              <a:t>/</a:t>
            </a:r>
            <a:r>
              <a:rPr lang="ja-JP" altLang="en-US" sz="2400" u="sng" dirty="0">
                <a:latin typeface="ＭＳ Ｐゴシック" panose="020B0600070205080204" pitchFamily="50" charset="-128"/>
              </a:rPr>
              <a:t> １０ ）</a:t>
            </a: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11</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13" name="正方形/長方形 12"/>
          <p:cNvSpPr/>
          <p:nvPr/>
        </p:nvSpPr>
        <p:spPr>
          <a:xfrm>
            <a:off x="395536" y="764704"/>
            <a:ext cx="8352928" cy="2862322"/>
          </a:xfrm>
          <a:prstGeom prst="rect">
            <a:avLst/>
          </a:prstGeom>
        </p:spPr>
        <p:txBody>
          <a:bodyPr wrap="square">
            <a:spAutoFit/>
          </a:bodyPr>
          <a:lstStyle/>
          <a:p>
            <a:pPr fontAlgn="ctr"/>
            <a:r>
              <a:rPr lang="ja-JP" altLang="en-US" b="1" dirty="0"/>
              <a:t>（２）</a:t>
            </a:r>
            <a:r>
              <a:rPr lang="ja-JP" altLang="en-US" b="1" dirty="0" smtClean="0"/>
              <a:t>単利（中間利払あり）・・・続き</a:t>
            </a:r>
            <a:endParaRPr lang="en-US" altLang="ja-JP" b="1" dirty="0" smtClean="0"/>
          </a:p>
          <a:p>
            <a:pPr fontAlgn="ctr"/>
            <a:r>
              <a:rPr lang="ja-JP" altLang="en-US" b="1" dirty="0"/>
              <a:t>Ｄ．次回利払日の算出方法</a:t>
            </a:r>
          </a:p>
          <a:p>
            <a:pPr fontAlgn="ctr"/>
            <a:r>
              <a:rPr lang="ja-JP" altLang="en-US" b="1" dirty="0"/>
              <a:t>・中間利払日は中間利払周期ごとの応答日上に存在する</a:t>
            </a:r>
            <a:r>
              <a:rPr lang="ja-JP" altLang="en-US" b="1" dirty="0" smtClean="0"/>
              <a:t>。</a:t>
            </a:r>
            <a:endParaRPr lang="en-US" altLang="ja-JP" b="1" dirty="0" smtClean="0"/>
          </a:p>
          <a:p>
            <a:pPr fontAlgn="ctr"/>
            <a:endParaRPr lang="ja-JP" altLang="en-US" b="1" dirty="0"/>
          </a:p>
          <a:p>
            <a:pPr fontAlgn="ctr"/>
            <a:r>
              <a:rPr lang="ja-JP" altLang="en-US" b="1" dirty="0"/>
              <a:t>・中間利払の最終日の次の利払日は満期日であり、最終の利払日となる。</a:t>
            </a:r>
          </a:p>
          <a:p>
            <a:pPr fontAlgn="ctr"/>
            <a:endParaRPr lang="en-US" altLang="ja-JP" b="1" dirty="0" smtClean="0"/>
          </a:p>
          <a:p>
            <a:pPr fontAlgn="ctr"/>
            <a:r>
              <a:rPr lang="ja-JP" altLang="en-US" b="1" dirty="0" smtClean="0"/>
              <a:t>・</a:t>
            </a:r>
            <a:r>
              <a:rPr lang="ja-JP" altLang="en-US" b="1" dirty="0"/>
              <a:t>中間利払の最終日は「中間利払済回数」、「中間利払回数」を用いて判定する。</a:t>
            </a:r>
          </a:p>
          <a:p>
            <a:pPr fontAlgn="ctr"/>
            <a:endParaRPr lang="en-US" altLang="ja-JP" b="1" dirty="0" smtClean="0"/>
          </a:p>
          <a:p>
            <a:pPr fontAlgn="ctr"/>
            <a:r>
              <a:rPr lang="ja-JP" altLang="en-US" b="1" dirty="0" smtClean="0"/>
              <a:t>・</a:t>
            </a:r>
            <a:r>
              <a:rPr lang="ja-JP" altLang="en-US" b="1" dirty="0"/>
              <a:t>満期日が利払周期上に存在するとは限らないため、中間利払の最終日の判定が必要となる。</a:t>
            </a:r>
          </a:p>
        </p:txBody>
      </p:sp>
      <p:pic>
        <p:nvPicPr>
          <p:cNvPr id="7" name="図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077072"/>
            <a:ext cx="641032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601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a:lnSpc>
                <a:spcPct val="150000"/>
              </a:lnSpc>
            </a:pPr>
            <a:r>
              <a:rPr lang="ja-JP" altLang="en-US" sz="2400" u="sng" dirty="0">
                <a:latin typeface="ＭＳ Ｐゴシック" panose="020B0600070205080204" pitchFamily="50" charset="-128"/>
              </a:rPr>
              <a:t>４</a:t>
            </a:r>
            <a:r>
              <a:rPr lang="ja-JP" altLang="en-US" sz="2400" u="sng" dirty="0" smtClean="0">
                <a:latin typeface="ＭＳ Ｐゴシック" panose="020B0600070205080204" pitchFamily="50" charset="-128"/>
              </a:rPr>
              <a:t>．利息計算パターン（６</a:t>
            </a:r>
            <a:r>
              <a:rPr lang="en-US" altLang="ja-JP" sz="2400" u="sng" dirty="0" smtClean="0">
                <a:latin typeface="ＭＳ Ｐゴシック" panose="020B0600070205080204" pitchFamily="50" charset="-128"/>
              </a:rPr>
              <a:t>/</a:t>
            </a:r>
            <a:r>
              <a:rPr lang="ja-JP" altLang="en-US" sz="2400" u="sng" dirty="0">
                <a:latin typeface="ＭＳ Ｐゴシック" panose="020B0600070205080204" pitchFamily="50" charset="-128"/>
              </a:rPr>
              <a:t> １０ ）</a:t>
            </a: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12</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13" name="正方形/長方形 12"/>
          <p:cNvSpPr/>
          <p:nvPr/>
        </p:nvSpPr>
        <p:spPr>
          <a:xfrm>
            <a:off x="395536" y="764704"/>
            <a:ext cx="8352928" cy="5355312"/>
          </a:xfrm>
          <a:prstGeom prst="rect">
            <a:avLst/>
          </a:prstGeom>
        </p:spPr>
        <p:txBody>
          <a:bodyPr wrap="square">
            <a:spAutoFit/>
          </a:bodyPr>
          <a:lstStyle/>
          <a:p>
            <a:pPr fontAlgn="ctr"/>
            <a:r>
              <a:rPr lang="ja-JP" altLang="en-US" b="1" dirty="0"/>
              <a:t>（３）</a:t>
            </a:r>
            <a:r>
              <a:rPr lang="ja-JP" altLang="en-US" b="1" dirty="0" smtClean="0"/>
              <a:t>複利</a:t>
            </a:r>
            <a:endParaRPr lang="en-US" altLang="ja-JP" b="1" dirty="0" smtClean="0"/>
          </a:p>
          <a:p>
            <a:pPr fontAlgn="ctr"/>
            <a:r>
              <a:rPr lang="ja-JP" altLang="en-US" b="1" dirty="0" smtClean="0"/>
              <a:t>Ａ</a:t>
            </a:r>
            <a:r>
              <a:rPr lang="ja-JP" altLang="en-US" b="1" dirty="0"/>
              <a:t>．付利対象元本</a:t>
            </a:r>
          </a:p>
          <a:p>
            <a:pPr fontAlgn="ctr"/>
            <a:r>
              <a:rPr lang="ja-JP" altLang="en-US" b="1" dirty="0"/>
              <a:t>・一定期間ごとの利息を預金明細金額に組入れ、それを付利対象元本として計算。</a:t>
            </a:r>
          </a:p>
          <a:p>
            <a:pPr fontAlgn="ctr"/>
            <a:endParaRPr lang="ja-JP" altLang="en-US" b="1" dirty="0"/>
          </a:p>
          <a:p>
            <a:pPr fontAlgn="ctr"/>
            <a:r>
              <a:rPr lang="ja-JP" altLang="en-US" b="1" dirty="0"/>
              <a:t>Ｂ．適用利率</a:t>
            </a:r>
          </a:p>
          <a:p>
            <a:pPr fontAlgn="ctr"/>
            <a:r>
              <a:rPr lang="ja-JP" altLang="en-US" b="1" dirty="0"/>
              <a:t>（ａ）固定金利の場合</a:t>
            </a:r>
          </a:p>
          <a:p>
            <a:pPr fontAlgn="ctr"/>
            <a:r>
              <a:rPr lang="ja-JP" altLang="en-US" b="1" dirty="0"/>
              <a:t>・約定利率を使用</a:t>
            </a:r>
          </a:p>
          <a:p>
            <a:pPr fontAlgn="ctr"/>
            <a:endParaRPr lang="en-US" altLang="ja-JP" b="1" dirty="0" smtClean="0"/>
          </a:p>
          <a:p>
            <a:pPr fontAlgn="ctr"/>
            <a:r>
              <a:rPr lang="ja-JP" altLang="en-US" b="1" dirty="0" smtClean="0"/>
              <a:t>（</a:t>
            </a:r>
            <a:r>
              <a:rPr lang="ja-JP" altLang="en-US" b="1" dirty="0"/>
              <a:t>ｂ）変動金利の場合</a:t>
            </a:r>
          </a:p>
          <a:p>
            <a:pPr fontAlgn="ctr"/>
            <a:r>
              <a:rPr lang="ja-JP" altLang="en-US" b="1" dirty="0"/>
              <a:t>・預入日から基準日直近過去の複利計算日までの利率</a:t>
            </a:r>
            <a:r>
              <a:rPr lang="ja-JP" altLang="en-US" b="1" dirty="0" smtClean="0"/>
              <a:t>は</a:t>
            </a:r>
            <a:r>
              <a:rPr lang="en-US" altLang="ja-JP" b="1" dirty="0" smtClean="0"/>
              <a:t>『</a:t>
            </a:r>
            <a:r>
              <a:rPr lang="ja-JP" altLang="en-US" b="1" dirty="0"/>
              <a:t>金利変更テーブル</a:t>
            </a:r>
            <a:r>
              <a:rPr lang="en-US" altLang="ja-JP" b="1" dirty="0"/>
              <a:t>』</a:t>
            </a:r>
            <a:r>
              <a:rPr lang="ja-JP" altLang="en-US" b="1" dirty="0"/>
              <a:t>の約定利率を適用。</a:t>
            </a:r>
          </a:p>
          <a:p>
            <a:pPr fontAlgn="ctr"/>
            <a:endParaRPr lang="en-US" altLang="ja-JP" b="1" dirty="0" smtClean="0"/>
          </a:p>
          <a:p>
            <a:pPr fontAlgn="ctr"/>
            <a:r>
              <a:rPr lang="ja-JP" altLang="en-US" b="1" dirty="0" smtClean="0"/>
              <a:t>・</a:t>
            </a:r>
            <a:r>
              <a:rPr lang="ja-JP" altLang="en-US" b="1" dirty="0"/>
              <a:t>基準日以降の複利計算日における利率は定期明細上の約定利率を適用。</a:t>
            </a:r>
          </a:p>
          <a:p>
            <a:pPr fontAlgn="ctr"/>
            <a:endParaRPr lang="ja-JP" altLang="en-US" b="1" dirty="0"/>
          </a:p>
          <a:p>
            <a:pPr fontAlgn="ctr"/>
            <a:r>
              <a:rPr lang="ja-JP" altLang="en-US" b="1" dirty="0"/>
              <a:t>Ｃ．計算日数</a:t>
            </a:r>
          </a:p>
          <a:p>
            <a:pPr fontAlgn="ctr"/>
            <a:r>
              <a:rPr lang="ja-JP" altLang="en-US" b="1" dirty="0"/>
              <a:t>・預入日から満期日の一つ手前の複利計算日までは、預入日（あるいは前回複利計算日）から次回複利計算日までの片端日数。</a:t>
            </a:r>
          </a:p>
          <a:p>
            <a:pPr fontAlgn="ctr"/>
            <a:r>
              <a:rPr lang="ja-JP" altLang="en-US" b="1" dirty="0"/>
              <a:t>満期日の一つ手前の複利計算日から満期日までは、複利計算日から満期日までの片端日数。両端の場合は複利計算日から満期日までの片端日数＋１。</a:t>
            </a:r>
          </a:p>
        </p:txBody>
      </p:sp>
      <p:pic>
        <p:nvPicPr>
          <p:cNvPr id="8" name="図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988840"/>
            <a:ext cx="4987925" cy="125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104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a:lnSpc>
                <a:spcPct val="150000"/>
              </a:lnSpc>
            </a:pPr>
            <a:r>
              <a:rPr lang="ja-JP" altLang="en-US" sz="2400" u="sng" dirty="0">
                <a:latin typeface="ＭＳ Ｐゴシック" panose="020B0600070205080204" pitchFamily="50" charset="-128"/>
              </a:rPr>
              <a:t>４</a:t>
            </a:r>
            <a:r>
              <a:rPr lang="ja-JP" altLang="en-US" sz="2400" u="sng" dirty="0" smtClean="0">
                <a:latin typeface="ＭＳ Ｐゴシック" panose="020B0600070205080204" pitchFamily="50" charset="-128"/>
              </a:rPr>
              <a:t>．利息計算パターン（７</a:t>
            </a:r>
            <a:r>
              <a:rPr lang="en-US" altLang="ja-JP" sz="2400" u="sng" dirty="0" smtClean="0">
                <a:latin typeface="ＭＳ Ｐゴシック" panose="020B0600070205080204" pitchFamily="50" charset="-128"/>
              </a:rPr>
              <a:t>/</a:t>
            </a:r>
            <a:r>
              <a:rPr lang="ja-JP" altLang="en-US" sz="2400" u="sng" dirty="0">
                <a:latin typeface="ＭＳ Ｐゴシック" panose="020B0600070205080204" pitchFamily="50" charset="-128"/>
              </a:rPr>
              <a:t> １０ ）</a:t>
            </a: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13</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13" name="正方形/長方形 12"/>
          <p:cNvSpPr/>
          <p:nvPr/>
        </p:nvSpPr>
        <p:spPr>
          <a:xfrm>
            <a:off x="395536" y="764704"/>
            <a:ext cx="8352928" cy="4524315"/>
          </a:xfrm>
          <a:prstGeom prst="rect">
            <a:avLst/>
          </a:prstGeom>
        </p:spPr>
        <p:txBody>
          <a:bodyPr wrap="square">
            <a:spAutoFit/>
          </a:bodyPr>
          <a:lstStyle/>
          <a:p>
            <a:pPr fontAlgn="ctr"/>
            <a:r>
              <a:rPr lang="ja-JP" altLang="en-US" b="1" dirty="0"/>
              <a:t>利息計算の共通事項 （単利</a:t>
            </a:r>
            <a:r>
              <a:rPr lang="en-US" altLang="ja-JP" b="1" dirty="0"/>
              <a:t>/</a:t>
            </a:r>
            <a:r>
              <a:rPr lang="ja-JP" altLang="en-US" b="1" dirty="0"/>
              <a:t>複利の共通、中間利払い有無共通</a:t>
            </a:r>
            <a:r>
              <a:rPr lang="ja-JP" altLang="en-US" b="1" dirty="0" smtClean="0"/>
              <a:t>）</a:t>
            </a:r>
            <a:endParaRPr lang="en-US" altLang="ja-JP" b="1" dirty="0" smtClean="0"/>
          </a:p>
          <a:p>
            <a:pPr fontAlgn="ctr"/>
            <a:endParaRPr lang="en-US" altLang="ja-JP" b="1" dirty="0" smtClean="0"/>
          </a:p>
          <a:p>
            <a:pPr fontAlgn="ctr"/>
            <a:r>
              <a:rPr lang="ja-JP" altLang="en-US" b="1" dirty="0" smtClean="0"/>
              <a:t>（</a:t>
            </a:r>
            <a:r>
              <a:rPr lang="ja-JP" altLang="en-US" b="1" dirty="0"/>
              <a:t>１）原則</a:t>
            </a:r>
          </a:p>
          <a:p>
            <a:pPr fontAlgn="ctr"/>
            <a:r>
              <a:rPr lang="ja-JP" altLang="en-US" b="1" dirty="0"/>
              <a:t>Ａ．原則</a:t>
            </a:r>
          </a:p>
          <a:p>
            <a:pPr fontAlgn="ctr"/>
            <a:r>
              <a:rPr lang="ja-JP" altLang="en-US" b="1" dirty="0"/>
              <a:t>・利息後払い、日割計算</a:t>
            </a:r>
            <a:r>
              <a:rPr lang="ja-JP" altLang="en-US" b="1" dirty="0" smtClean="0"/>
              <a:t>。</a:t>
            </a:r>
            <a:endParaRPr lang="en-US" altLang="ja-JP" b="1" dirty="0" smtClean="0"/>
          </a:p>
          <a:p>
            <a:pPr fontAlgn="ctr"/>
            <a:endParaRPr lang="ja-JP" altLang="en-US" b="1" dirty="0"/>
          </a:p>
          <a:p>
            <a:pPr fontAlgn="ctr"/>
            <a:r>
              <a:rPr lang="ja-JP" altLang="en-US" b="1" dirty="0"/>
              <a:t>Ｂ．付利単位、端数処理</a:t>
            </a:r>
          </a:p>
          <a:p>
            <a:pPr fontAlgn="ctr"/>
            <a:r>
              <a:rPr lang="ja-JP" altLang="en-US" b="1" dirty="0"/>
              <a:t>・付利単位は</a:t>
            </a:r>
            <a:r>
              <a:rPr lang="en-US" altLang="ja-JP" b="1" dirty="0"/>
              <a:t>1</a:t>
            </a:r>
            <a:r>
              <a:rPr lang="ja-JP" altLang="en-US" b="1" dirty="0"/>
              <a:t>通貨単位。ただし、譲渡性預金のみ</a:t>
            </a:r>
            <a:r>
              <a:rPr lang="en-US" altLang="ja-JP" b="1" dirty="0"/>
              <a:t>1000</a:t>
            </a:r>
            <a:r>
              <a:rPr lang="ja-JP" altLang="en-US" b="1" dirty="0"/>
              <a:t>万円。</a:t>
            </a:r>
          </a:p>
          <a:p>
            <a:pPr fontAlgn="ctr"/>
            <a:r>
              <a:rPr lang="ja-JP" altLang="en-US" b="1" dirty="0"/>
              <a:t>・円貨の利息計算結果は円未満切捨。外貨の利息計算結果は１補助通貨単位未満切捨。</a:t>
            </a:r>
          </a:p>
          <a:p>
            <a:pPr fontAlgn="ctr"/>
            <a:r>
              <a:rPr lang="ja-JP" altLang="en-US" b="1" dirty="0"/>
              <a:t>・補助通貨の有効桁数は外為コンポの通貨テーブルを参照する。</a:t>
            </a:r>
          </a:p>
          <a:p>
            <a:pPr fontAlgn="ctr"/>
            <a:endParaRPr lang="en-US" altLang="ja-JP" b="1" dirty="0" smtClean="0"/>
          </a:p>
          <a:p>
            <a:pPr fontAlgn="ctr"/>
            <a:r>
              <a:rPr lang="ja-JP" altLang="en-US" b="1" dirty="0" smtClean="0"/>
              <a:t>Ｃ</a:t>
            </a:r>
            <a:r>
              <a:rPr lang="ja-JP" altLang="en-US" b="1" dirty="0"/>
              <a:t>．片端両端</a:t>
            </a:r>
          </a:p>
          <a:p>
            <a:pPr fontAlgn="ctr"/>
            <a:r>
              <a:rPr lang="ja-JP" altLang="en-US" b="1" dirty="0"/>
              <a:t>・片端／両端コードにもとづき、満期日を計算日数に含めるか否かを考慮する。現状の定期性預金は全て片端。</a:t>
            </a:r>
          </a:p>
          <a:p>
            <a:pPr fontAlgn="ctr"/>
            <a:endParaRPr lang="ja-JP" altLang="en-US" b="1" dirty="0"/>
          </a:p>
        </p:txBody>
      </p:sp>
    </p:spTree>
    <p:extLst>
      <p:ext uri="{BB962C8B-B14F-4D97-AF65-F5344CB8AC3E}">
        <p14:creationId xmlns:p14="http://schemas.microsoft.com/office/powerpoint/2010/main" val="4267420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a:lnSpc>
                <a:spcPct val="150000"/>
              </a:lnSpc>
            </a:pPr>
            <a:r>
              <a:rPr lang="ja-JP" altLang="en-US" sz="2400" u="sng" dirty="0">
                <a:latin typeface="ＭＳ Ｐゴシック" panose="020B0600070205080204" pitchFamily="50" charset="-128"/>
              </a:rPr>
              <a:t>４</a:t>
            </a:r>
            <a:r>
              <a:rPr lang="ja-JP" altLang="en-US" sz="2400" u="sng" dirty="0" smtClean="0">
                <a:latin typeface="ＭＳ Ｐゴシック" panose="020B0600070205080204" pitchFamily="50" charset="-128"/>
              </a:rPr>
              <a:t>．利息計算パターン（８</a:t>
            </a:r>
            <a:r>
              <a:rPr lang="en-US" altLang="ja-JP" sz="2400" u="sng" dirty="0" smtClean="0">
                <a:latin typeface="ＭＳ Ｐゴシック" panose="020B0600070205080204" pitchFamily="50" charset="-128"/>
              </a:rPr>
              <a:t>/</a:t>
            </a:r>
            <a:r>
              <a:rPr lang="ja-JP" altLang="en-US" sz="2400" u="sng" dirty="0">
                <a:latin typeface="ＭＳ Ｐゴシック" panose="020B0600070205080204" pitchFamily="50" charset="-128"/>
              </a:rPr>
              <a:t> １０ ）</a:t>
            </a: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14</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13" name="正方形/長方形 12"/>
          <p:cNvSpPr/>
          <p:nvPr/>
        </p:nvSpPr>
        <p:spPr>
          <a:xfrm>
            <a:off x="395536" y="764704"/>
            <a:ext cx="8352928" cy="5632311"/>
          </a:xfrm>
          <a:prstGeom prst="rect">
            <a:avLst/>
          </a:prstGeom>
        </p:spPr>
        <p:txBody>
          <a:bodyPr wrap="square">
            <a:spAutoFit/>
          </a:bodyPr>
          <a:lstStyle/>
          <a:p>
            <a:pPr fontAlgn="ctr"/>
            <a:r>
              <a:rPr lang="ja-JP" altLang="en-US" b="1" dirty="0"/>
              <a:t>利息計算の共通事項 （単利</a:t>
            </a:r>
            <a:r>
              <a:rPr lang="en-US" altLang="ja-JP" b="1" dirty="0"/>
              <a:t>/</a:t>
            </a:r>
            <a:r>
              <a:rPr lang="ja-JP" altLang="en-US" b="1" dirty="0"/>
              <a:t>複利の共通、中間利払い有無共通</a:t>
            </a:r>
            <a:r>
              <a:rPr lang="ja-JP" altLang="en-US" b="1" dirty="0" smtClean="0"/>
              <a:t>）・・・続き</a:t>
            </a:r>
            <a:endParaRPr lang="en-US" altLang="ja-JP" b="1" dirty="0" smtClean="0"/>
          </a:p>
          <a:p>
            <a:pPr fontAlgn="ctr"/>
            <a:endParaRPr lang="en-US" altLang="ja-JP" b="1" dirty="0"/>
          </a:p>
          <a:p>
            <a:pPr fontAlgn="ctr"/>
            <a:r>
              <a:rPr lang="ja-JP" altLang="en-US" b="1" dirty="0" smtClean="0"/>
              <a:t>Ｄ</a:t>
            </a:r>
            <a:r>
              <a:rPr lang="ja-JP" altLang="en-US" b="1" dirty="0"/>
              <a:t>．休日取扱い</a:t>
            </a:r>
          </a:p>
          <a:p>
            <a:pPr fontAlgn="ctr"/>
            <a:r>
              <a:rPr lang="ja-JP" altLang="en-US" b="1" dirty="0"/>
              <a:t>・預入日から預入期間の応答日が休日の場合、定期明細上の満期日は翌営業日に休日補正されている</a:t>
            </a:r>
            <a:r>
              <a:rPr lang="ja-JP" altLang="en-US" b="1" dirty="0" smtClean="0"/>
              <a:t>。ただし</a:t>
            </a:r>
            <a:r>
              <a:rPr lang="ja-JP" altLang="en-US" b="1" dirty="0"/>
              <a:t>、休日補正により商品の最長預入期間を超える場合は前営業日に補正されている。</a:t>
            </a:r>
          </a:p>
          <a:p>
            <a:pPr fontAlgn="ctr"/>
            <a:endParaRPr lang="en-US" altLang="ja-JP" b="1" dirty="0" smtClean="0"/>
          </a:p>
          <a:p>
            <a:pPr fontAlgn="ctr"/>
            <a:r>
              <a:rPr lang="ja-JP" altLang="en-US" b="1" dirty="0" smtClean="0"/>
              <a:t>・</a:t>
            </a:r>
            <a:r>
              <a:rPr lang="ja-JP" altLang="en-US" b="1" dirty="0"/>
              <a:t>また、期日指定定期の場合、満期日が休日となる指定は不可。預入日も休日となる指定は不可</a:t>
            </a:r>
            <a:r>
              <a:rPr lang="ja-JP" altLang="en-US" b="1" dirty="0" smtClean="0"/>
              <a:t>。</a:t>
            </a:r>
            <a:endParaRPr lang="en-US" altLang="ja-JP" b="1" dirty="0" smtClean="0"/>
          </a:p>
          <a:p>
            <a:pPr fontAlgn="ctr"/>
            <a:endParaRPr lang="ja-JP" altLang="en-US" b="1" dirty="0"/>
          </a:p>
          <a:p>
            <a:pPr fontAlgn="ctr"/>
            <a:r>
              <a:rPr lang="ja-JP" altLang="en-US" b="1" dirty="0" smtClean="0"/>
              <a:t>・</a:t>
            </a:r>
            <a:r>
              <a:rPr lang="ja-JP" altLang="en-US" b="1" dirty="0"/>
              <a:t>中間利払日は預入日から利払周期上の応答日であり、休日調整</a:t>
            </a:r>
            <a:r>
              <a:rPr lang="ja-JP" altLang="en-US" b="1" dirty="0" smtClean="0"/>
              <a:t>されていない</a:t>
            </a:r>
            <a:r>
              <a:rPr lang="ja-JP" altLang="en-US" b="1" dirty="0"/>
              <a:t>日付。中間利払利息の計算日数は休日調整不要</a:t>
            </a:r>
            <a:r>
              <a:rPr lang="ja-JP" altLang="en-US" b="1" dirty="0" smtClean="0"/>
              <a:t>。</a:t>
            </a:r>
            <a:endParaRPr lang="en-US" altLang="ja-JP" b="1" dirty="0" smtClean="0"/>
          </a:p>
          <a:p>
            <a:pPr fontAlgn="ctr"/>
            <a:endParaRPr lang="ja-JP" altLang="en-US" b="1" dirty="0"/>
          </a:p>
          <a:p>
            <a:pPr fontAlgn="ctr"/>
            <a:r>
              <a:rPr lang="ja-JP" altLang="en-US" b="1" dirty="0"/>
              <a:t>・複利計算日も預入日から複利計算周期上の応答日であり、休日調整されていない日付。複利計算利息の計算日数も休日調整不要。</a:t>
            </a:r>
          </a:p>
          <a:p>
            <a:pPr fontAlgn="ctr"/>
            <a:endParaRPr lang="en-US" altLang="ja-JP" b="1" dirty="0" smtClean="0"/>
          </a:p>
          <a:p>
            <a:pPr fontAlgn="ctr"/>
            <a:r>
              <a:rPr lang="ja-JP" altLang="en-US" b="1" dirty="0" smtClean="0"/>
              <a:t>・</a:t>
            </a:r>
            <a:r>
              <a:rPr lang="ja-JP" altLang="en-US" b="1" dirty="0"/>
              <a:t>利息ＣＦの発生日は中間利払日や満期日が休日の場合、翌営業日となる。</a:t>
            </a:r>
          </a:p>
          <a:p>
            <a:pPr fontAlgn="ctr"/>
            <a:endParaRPr lang="en-US" altLang="ja-JP" b="1" dirty="0" smtClean="0"/>
          </a:p>
          <a:p>
            <a:pPr fontAlgn="ctr"/>
            <a:r>
              <a:rPr lang="ja-JP" altLang="en-US" b="1" dirty="0" smtClean="0"/>
              <a:t>・</a:t>
            </a:r>
            <a:r>
              <a:rPr lang="ja-JP" altLang="en-US" b="1" dirty="0"/>
              <a:t>元本ＣＦの発生日も満期日が休日の場合、翌営業日となる。</a:t>
            </a:r>
          </a:p>
          <a:p>
            <a:pPr fontAlgn="ctr"/>
            <a:endParaRPr lang="ja-JP" altLang="en-US" b="1" dirty="0"/>
          </a:p>
        </p:txBody>
      </p:sp>
    </p:spTree>
    <p:extLst>
      <p:ext uri="{BB962C8B-B14F-4D97-AF65-F5344CB8AC3E}">
        <p14:creationId xmlns:p14="http://schemas.microsoft.com/office/powerpoint/2010/main" val="3683692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a:lnSpc>
                <a:spcPct val="150000"/>
              </a:lnSpc>
            </a:pPr>
            <a:r>
              <a:rPr lang="ja-JP" altLang="en-US" sz="2400" u="sng" dirty="0">
                <a:latin typeface="ＭＳ Ｐゴシック" panose="020B0600070205080204" pitchFamily="50" charset="-128"/>
              </a:rPr>
              <a:t>４</a:t>
            </a:r>
            <a:r>
              <a:rPr lang="ja-JP" altLang="en-US" sz="2400" u="sng" dirty="0" smtClean="0">
                <a:latin typeface="ＭＳ Ｐゴシック" panose="020B0600070205080204" pitchFamily="50" charset="-128"/>
              </a:rPr>
              <a:t>．利息計算パターン（９</a:t>
            </a:r>
            <a:r>
              <a:rPr lang="en-US" altLang="ja-JP" sz="2400" u="sng" dirty="0" smtClean="0">
                <a:latin typeface="ＭＳ Ｐゴシック" panose="020B0600070205080204" pitchFamily="50" charset="-128"/>
              </a:rPr>
              <a:t>/</a:t>
            </a:r>
            <a:r>
              <a:rPr lang="ja-JP" altLang="en-US" sz="2400" u="sng" dirty="0">
                <a:latin typeface="ＭＳ Ｐゴシック" panose="020B0600070205080204" pitchFamily="50" charset="-128"/>
              </a:rPr>
              <a:t> １０ ）</a:t>
            </a: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15</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13" name="正方形/長方形 12"/>
          <p:cNvSpPr/>
          <p:nvPr/>
        </p:nvSpPr>
        <p:spPr>
          <a:xfrm>
            <a:off x="395536" y="764704"/>
            <a:ext cx="8352928" cy="5909310"/>
          </a:xfrm>
          <a:prstGeom prst="rect">
            <a:avLst/>
          </a:prstGeom>
        </p:spPr>
        <p:txBody>
          <a:bodyPr wrap="square">
            <a:spAutoFit/>
          </a:bodyPr>
          <a:lstStyle/>
          <a:p>
            <a:pPr fontAlgn="ctr"/>
            <a:r>
              <a:rPr lang="ja-JP" altLang="en-US" b="1" dirty="0"/>
              <a:t>利息計算の共通事項 （単利</a:t>
            </a:r>
            <a:r>
              <a:rPr lang="en-US" altLang="ja-JP" b="1" dirty="0"/>
              <a:t>/</a:t>
            </a:r>
            <a:r>
              <a:rPr lang="ja-JP" altLang="en-US" b="1" dirty="0"/>
              <a:t>複利の共通、中間利払い有無共通</a:t>
            </a:r>
            <a:r>
              <a:rPr lang="ja-JP" altLang="en-US" b="1" dirty="0" smtClean="0"/>
              <a:t>）・・・続き</a:t>
            </a:r>
            <a:endParaRPr lang="en-US" altLang="ja-JP" b="1" dirty="0"/>
          </a:p>
          <a:p>
            <a:pPr fontAlgn="ctr"/>
            <a:r>
              <a:rPr lang="ja-JP" altLang="en-US" b="1" dirty="0"/>
              <a:t>（２）期日後利息</a:t>
            </a:r>
          </a:p>
          <a:p>
            <a:pPr fontAlgn="ctr"/>
            <a:r>
              <a:rPr lang="ja-JP" altLang="en-US" b="1" dirty="0"/>
              <a:t>Ａ．付利対象元本</a:t>
            </a:r>
          </a:p>
          <a:p>
            <a:pPr fontAlgn="ctr"/>
            <a:r>
              <a:rPr lang="ja-JP" altLang="en-US" b="1" dirty="0"/>
              <a:t>・期日後利息の付利対象元本は満期日取扱方式のコード値により異なる。</a:t>
            </a:r>
          </a:p>
          <a:p>
            <a:pPr fontAlgn="ctr"/>
            <a:endParaRPr lang="en-US" altLang="ja-JP" b="1" dirty="0" smtClean="0"/>
          </a:p>
          <a:p>
            <a:pPr fontAlgn="ctr"/>
            <a:r>
              <a:rPr lang="ja-JP" altLang="en-US" b="1" dirty="0" smtClean="0"/>
              <a:t>・</a:t>
            </a:r>
            <a:r>
              <a:rPr lang="ja-JP" altLang="en-US" b="1" dirty="0"/>
              <a:t>満期日取扱方式コードが「</a:t>
            </a:r>
            <a:r>
              <a:rPr lang="en-US" altLang="ja-JP" b="1" dirty="0"/>
              <a:t>1</a:t>
            </a:r>
            <a:r>
              <a:rPr lang="ja-JP" altLang="en-US" b="1" dirty="0"/>
              <a:t>：自動継続</a:t>
            </a:r>
            <a:r>
              <a:rPr lang="en-US" altLang="ja-JP" b="1" dirty="0"/>
              <a:t>-</a:t>
            </a:r>
            <a:r>
              <a:rPr lang="ja-JP" altLang="en-US" b="1" dirty="0"/>
              <a:t>元利継続型」の場合、付利対象元本は「預金明細金額 </a:t>
            </a:r>
            <a:r>
              <a:rPr lang="en-US" altLang="ja-JP" b="1" dirty="0"/>
              <a:t>+ </a:t>
            </a:r>
            <a:r>
              <a:rPr lang="ja-JP" altLang="en-US" b="1" dirty="0"/>
              <a:t>税引後利息」。それ以外の場合、「預金明細金額」。</a:t>
            </a:r>
          </a:p>
          <a:p>
            <a:pPr fontAlgn="ctr"/>
            <a:endParaRPr lang="ja-JP" altLang="en-US" b="1" dirty="0"/>
          </a:p>
          <a:p>
            <a:pPr fontAlgn="ctr"/>
            <a:r>
              <a:rPr lang="ja-JP" altLang="en-US" b="1" dirty="0"/>
              <a:t>Ｂ．税額計算方法</a:t>
            </a:r>
          </a:p>
          <a:p>
            <a:pPr fontAlgn="ctr"/>
            <a:r>
              <a:rPr lang="ja-JP" altLang="en-US" b="1" dirty="0"/>
              <a:t>・税引後利息は 「期日内利息－合計税額」 で計算。税金は国税と地方税に分けて計算し、合算して合計税額とする。</a:t>
            </a:r>
          </a:p>
          <a:p>
            <a:pPr fontAlgn="ctr"/>
            <a:endParaRPr lang="en-US" altLang="ja-JP" b="1" dirty="0" smtClean="0"/>
          </a:p>
          <a:p>
            <a:pPr fontAlgn="ctr"/>
            <a:r>
              <a:rPr lang="ja-JP" altLang="en-US" b="1" dirty="0" smtClean="0"/>
              <a:t>・</a:t>
            </a:r>
            <a:r>
              <a:rPr lang="ja-JP" altLang="en-US" b="1" dirty="0"/>
              <a:t>国税額、地方税額を計算する際の国税率、地方税率の適用パターン</a:t>
            </a:r>
            <a:r>
              <a:rPr lang="ja-JP" altLang="en-US" b="1" dirty="0" smtClean="0"/>
              <a:t>は右のとおり</a:t>
            </a:r>
            <a:r>
              <a:rPr lang="ja-JP" altLang="en-US" b="1" dirty="0"/>
              <a:t>。居住非居住と特殊税率設定有無の組み合せで決まる。</a:t>
            </a:r>
          </a:p>
          <a:p>
            <a:pPr fontAlgn="ctr"/>
            <a:endParaRPr lang="en-US" altLang="ja-JP" b="1" dirty="0" smtClean="0"/>
          </a:p>
          <a:p>
            <a:pPr fontAlgn="ctr"/>
            <a:r>
              <a:rPr lang="ja-JP" altLang="en-US" b="1" dirty="0" smtClean="0"/>
              <a:t>・</a:t>
            </a:r>
            <a:r>
              <a:rPr lang="ja-JP" altLang="en-US" b="1" dirty="0"/>
              <a:t>マル優、マル財による課税免除については考慮しない</a:t>
            </a:r>
            <a:r>
              <a:rPr lang="ja-JP" altLang="en-US" b="1" dirty="0" smtClean="0"/>
              <a:t>。</a:t>
            </a:r>
            <a:endParaRPr lang="en-US" altLang="ja-JP" b="1" dirty="0" smtClean="0"/>
          </a:p>
          <a:p>
            <a:pPr fontAlgn="ctr"/>
            <a:endParaRPr lang="en-US" altLang="ja-JP" b="1" dirty="0"/>
          </a:p>
          <a:p>
            <a:pPr fontAlgn="ctr"/>
            <a:r>
              <a:rPr lang="ja-JP" altLang="en-US" b="1" dirty="0"/>
              <a:t>・税額の計算式は下記のとおり。</a:t>
            </a:r>
          </a:p>
          <a:p>
            <a:pPr fontAlgn="ctr"/>
            <a:r>
              <a:rPr lang="ja-JP" altLang="en-US" b="1" dirty="0" smtClean="0"/>
              <a:t>　　国</a:t>
            </a:r>
            <a:r>
              <a:rPr lang="ja-JP" altLang="en-US" b="1" dirty="0"/>
              <a:t>税額 </a:t>
            </a:r>
            <a:r>
              <a:rPr lang="en-US" altLang="ja-JP" b="1" dirty="0"/>
              <a:t>= </a:t>
            </a:r>
            <a:r>
              <a:rPr lang="ja-JP" altLang="en-US" b="1" dirty="0"/>
              <a:t>課税対象金額  </a:t>
            </a:r>
            <a:r>
              <a:rPr lang="en-US" altLang="ja-JP" b="1" dirty="0"/>
              <a:t>× </a:t>
            </a:r>
            <a:r>
              <a:rPr lang="ja-JP" altLang="en-US" b="1" dirty="0"/>
              <a:t>国税率 </a:t>
            </a:r>
          </a:p>
          <a:p>
            <a:pPr fontAlgn="ctr"/>
            <a:r>
              <a:rPr lang="ja-JP" altLang="en-US" b="1" dirty="0" smtClean="0"/>
              <a:t>　　地方</a:t>
            </a:r>
            <a:r>
              <a:rPr lang="ja-JP" altLang="en-US" b="1" dirty="0"/>
              <a:t>税額 </a:t>
            </a:r>
            <a:r>
              <a:rPr lang="en-US" altLang="ja-JP" b="1" dirty="0"/>
              <a:t>= </a:t>
            </a:r>
            <a:r>
              <a:rPr lang="ja-JP" altLang="en-US" b="1" dirty="0"/>
              <a:t>課税対象金額 </a:t>
            </a:r>
            <a:r>
              <a:rPr lang="en-US" altLang="ja-JP" b="1" dirty="0"/>
              <a:t>× </a:t>
            </a:r>
            <a:r>
              <a:rPr lang="ja-JP" altLang="en-US" b="1" dirty="0"/>
              <a:t>地方税率</a:t>
            </a:r>
          </a:p>
          <a:p>
            <a:pPr fontAlgn="ctr"/>
            <a:r>
              <a:rPr lang="en-US" altLang="ja-JP" b="1" dirty="0"/>
              <a:t>※</a:t>
            </a:r>
            <a:r>
              <a:rPr lang="ja-JP" altLang="en-US" b="1" dirty="0"/>
              <a:t>課税対象金額 </a:t>
            </a:r>
            <a:r>
              <a:rPr lang="en-US" altLang="ja-JP" b="1" dirty="0"/>
              <a:t>= </a:t>
            </a:r>
            <a:r>
              <a:rPr lang="ja-JP" altLang="en-US" b="1" dirty="0"/>
              <a:t>預入日～満期日までの期日内</a:t>
            </a:r>
            <a:r>
              <a:rPr lang="ja-JP" altLang="en-US" b="1" dirty="0" smtClean="0"/>
              <a:t>利息</a:t>
            </a:r>
            <a:endParaRPr lang="ja-JP" altLang="en-US" b="1" dirty="0"/>
          </a:p>
        </p:txBody>
      </p:sp>
      <p:pic>
        <p:nvPicPr>
          <p:cNvPr id="6" name="図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5227020"/>
            <a:ext cx="3387725"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766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a:lnSpc>
                <a:spcPct val="150000"/>
              </a:lnSpc>
            </a:pPr>
            <a:r>
              <a:rPr lang="ja-JP" altLang="en-US" sz="2400" u="sng" dirty="0">
                <a:latin typeface="ＭＳ Ｐゴシック" panose="020B0600070205080204" pitchFamily="50" charset="-128"/>
              </a:rPr>
              <a:t>４</a:t>
            </a:r>
            <a:r>
              <a:rPr lang="ja-JP" altLang="en-US" sz="2400" u="sng" dirty="0" smtClean="0">
                <a:latin typeface="ＭＳ Ｐゴシック" panose="020B0600070205080204" pitchFamily="50" charset="-128"/>
              </a:rPr>
              <a:t>．利息計算パターン（１０</a:t>
            </a:r>
            <a:r>
              <a:rPr lang="en-US" altLang="ja-JP" sz="2400" u="sng" dirty="0" smtClean="0">
                <a:latin typeface="ＭＳ Ｐゴシック" panose="020B0600070205080204" pitchFamily="50" charset="-128"/>
              </a:rPr>
              <a:t>/</a:t>
            </a:r>
            <a:r>
              <a:rPr lang="ja-JP" altLang="en-US" sz="2400" u="sng" dirty="0" smtClean="0">
                <a:latin typeface="ＭＳ Ｐゴシック" panose="020B0600070205080204" pitchFamily="50" charset="-128"/>
              </a:rPr>
              <a:t>１０）</a:t>
            </a:r>
            <a:endParaRPr lang="ja-JP" altLang="en-US" sz="2400" u="sng" dirty="0">
              <a:latin typeface="ＭＳ Ｐゴシック" panose="020B0600070205080204" pitchFamily="50" charset="-128"/>
            </a:endParaRP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16</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13" name="正方形/長方形 12"/>
          <p:cNvSpPr/>
          <p:nvPr/>
        </p:nvSpPr>
        <p:spPr>
          <a:xfrm>
            <a:off x="395536" y="764704"/>
            <a:ext cx="8352928" cy="3416320"/>
          </a:xfrm>
          <a:prstGeom prst="rect">
            <a:avLst/>
          </a:prstGeom>
        </p:spPr>
        <p:txBody>
          <a:bodyPr wrap="square">
            <a:spAutoFit/>
          </a:bodyPr>
          <a:lstStyle/>
          <a:p>
            <a:pPr fontAlgn="ctr"/>
            <a:r>
              <a:rPr lang="ja-JP" altLang="en-US" b="1" dirty="0"/>
              <a:t>利息計算の共通事項 （単利</a:t>
            </a:r>
            <a:r>
              <a:rPr lang="en-US" altLang="ja-JP" b="1" dirty="0"/>
              <a:t>/</a:t>
            </a:r>
            <a:r>
              <a:rPr lang="ja-JP" altLang="en-US" b="1" dirty="0"/>
              <a:t>複利の共通、中間利払い有無共通</a:t>
            </a:r>
            <a:r>
              <a:rPr lang="ja-JP" altLang="en-US" b="1" dirty="0" smtClean="0"/>
              <a:t>）・・・続き</a:t>
            </a:r>
            <a:endParaRPr lang="en-US" altLang="ja-JP" b="1" dirty="0" smtClean="0"/>
          </a:p>
          <a:p>
            <a:pPr fontAlgn="ctr"/>
            <a:r>
              <a:rPr lang="en-US" altLang="ja-JP" b="1" dirty="0" smtClean="0"/>
              <a:t>C</a:t>
            </a:r>
            <a:r>
              <a:rPr lang="ja-JP" altLang="en-US" b="1" dirty="0" err="1"/>
              <a:t>．</a:t>
            </a:r>
            <a:r>
              <a:rPr lang="ja-JP" altLang="en-US" b="1" dirty="0"/>
              <a:t>適用利率</a:t>
            </a:r>
          </a:p>
          <a:p>
            <a:pPr fontAlgn="ctr"/>
            <a:r>
              <a:rPr lang="ja-JP" altLang="en-US" b="1" dirty="0"/>
              <a:t>・期日後利息の利率は解約日現在の普通預金利率を適用する。</a:t>
            </a:r>
          </a:p>
          <a:p>
            <a:pPr fontAlgn="ctr"/>
            <a:endParaRPr lang="en-US" altLang="ja-JP" b="1" dirty="0" smtClean="0"/>
          </a:p>
          <a:p>
            <a:pPr fontAlgn="ctr"/>
            <a:r>
              <a:rPr lang="en-US" altLang="ja-JP" b="1" dirty="0" smtClean="0"/>
              <a:t>D</a:t>
            </a:r>
            <a:r>
              <a:rPr lang="ja-JP" altLang="en-US" b="1" dirty="0" err="1"/>
              <a:t>．</a:t>
            </a:r>
            <a:r>
              <a:rPr lang="ja-JP" altLang="en-US" b="1" dirty="0"/>
              <a:t>計算日数</a:t>
            </a:r>
          </a:p>
          <a:p>
            <a:pPr fontAlgn="ctr"/>
            <a:r>
              <a:rPr lang="ja-JP" altLang="en-US" b="1" dirty="0"/>
              <a:t>・片端の場合、満期日から基準日翌営業日の前日までの日数</a:t>
            </a:r>
          </a:p>
          <a:p>
            <a:pPr fontAlgn="ctr"/>
            <a:endParaRPr lang="en-US" altLang="ja-JP" b="1" dirty="0" smtClean="0"/>
          </a:p>
          <a:p>
            <a:pPr fontAlgn="ctr"/>
            <a:r>
              <a:rPr lang="ja-JP" altLang="en-US" b="1" dirty="0" smtClean="0"/>
              <a:t>・</a:t>
            </a:r>
            <a:r>
              <a:rPr lang="ja-JP" altLang="en-US" b="1" dirty="0"/>
              <a:t>両端の場合、満期日の翌日から基準日翌営業日までの</a:t>
            </a:r>
            <a:r>
              <a:rPr lang="ja-JP" altLang="en-US" b="1" dirty="0" smtClean="0"/>
              <a:t>日数</a:t>
            </a:r>
            <a:endParaRPr lang="en-US" altLang="ja-JP" b="1" dirty="0" smtClean="0"/>
          </a:p>
          <a:p>
            <a:pPr fontAlgn="ctr"/>
            <a:endParaRPr lang="en-US" altLang="ja-JP" b="1" dirty="0"/>
          </a:p>
          <a:p>
            <a:pPr fontAlgn="ctr"/>
            <a:r>
              <a:rPr lang="ja-JP" altLang="en-US" b="1" dirty="0"/>
              <a:t>（３）基準日以前の未払利息</a:t>
            </a:r>
          </a:p>
          <a:p>
            <a:pPr fontAlgn="ctr"/>
            <a:r>
              <a:rPr lang="ja-JP" altLang="en-US" b="1" dirty="0" smtClean="0"/>
              <a:t>・</a:t>
            </a:r>
            <a:r>
              <a:rPr lang="ja-JP" altLang="en-US" b="1" dirty="0"/>
              <a:t>期流れケースの場合、基準日以前の未払利息は</a:t>
            </a:r>
            <a:r>
              <a:rPr lang="en-US" altLang="ja-JP" b="1" dirty="0"/>
              <a:t>｢</a:t>
            </a:r>
            <a:r>
              <a:rPr lang="ja-JP" altLang="en-US" b="1" dirty="0"/>
              <a:t>期日内利息＋期日後利息</a:t>
            </a:r>
            <a:r>
              <a:rPr lang="en-US" altLang="ja-JP" b="1" dirty="0" smtClean="0"/>
              <a:t>｣</a:t>
            </a:r>
            <a:endParaRPr lang="ja-JP" altLang="en-US" b="1" dirty="0"/>
          </a:p>
          <a:p>
            <a:pPr fontAlgn="ctr"/>
            <a:endParaRPr lang="en-US" altLang="ja-JP" b="1" dirty="0"/>
          </a:p>
        </p:txBody>
      </p:sp>
      <p:pic>
        <p:nvPicPr>
          <p:cNvPr id="7" name="図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853259"/>
            <a:ext cx="5343525" cy="303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376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a:lnSpc>
                <a:spcPct val="150000"/>
              </a:lnSpc>
            </a:pPr>
            <a:r>
              <a:rPr lang="ja-JP" altLang="en-US" sz="2400" u="sng" dirty="0">
                <a:latin typeface="ＭＳ Ｐゴシック" panose="020B0600070205080204" pitchFamily="50" charset="-128"/>
              </a:rPr>
              <a:t>５</a:t>
            </a:r>
            <a:r>
              <a:rPr lang="ja-JP" altLang="en-US" sz="2400" u="sng" dirty="0" smtClean="0">
                <a:latin typeface="ＭＳ Ｐゴシック" panose="020B0600070205080204" pitchFamily="50" charset="-128"/>
              </a:rPr>
              <a:t>．具体例（１</a:t>
            </a:r>
            <a:r>
              <a:rPr lang="en-US" altLang="ja-JP" sz="2400" u="sng" dirty="0" smtClean="0">
                <a:latin typeface="ＭＳ Ｐゴシック" panose="020B0600070205080204" pitchFamily="50" charset="-128"/>
              </a:rPr>
              <a:t>/</a:t>
            </a:r>
            <a:r>
              <a:rPr lang="ja-JP" altLang="en-US" sz="2400" u="sng" dirty="0" smtClean="0">
                <a:latin typeface="ＭＳ Ｐゴシック" panose="020B0600070205080204" pitchFamily="50" charset="-128"/>
              </a:rPr>
              <a:t>４）</a:t>
            </a:r>
            <a:endParaRPr lang="ja-JP" altLang="en-US" sz="2400" u="sng" dirty="0">
              <a:latin typeface="ＭＳ Ｐゴシック" panose="020B0600070205080204" pitchFamily="50" charset="-128"/>
            </a:endParaRP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17</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13" name="正方形/長方形 12"/>
          <p:cNvSpPr/>
          <p:nvPr/>
        </p:nvSpPr>
        <p:spPr>
          <a:xfrm>
            <a:off x="395536" y="764704"/>
            <a:ext cx="8352928" cy="3139321"/>
          </a:xfrm>
          <a:prstGeom prst="rect">
            <a:avLst/>
          </a:prstGeom>
        </p:spPr>
        <p:txBody>
          <a:bodyPr wrap="square">
            <a:spAutoFit/>
          </a:bodyPr>
          <a:lstStyle/>
          <a:p>
            <a:pPr fontAlgn="ctr"/>
            <a:endParaRPr lang="en-US" altLang="zh-TW" b="1" dirty="0" smtClean="0">
              <a:latin typeface="ＭＳ Ｐゴシック" panose="020B0600070205080204" pitchFamily="50" charset="-128"/>
              <a:ea typeface="ＭＳ Ｐゴシック" panose="020B0600070205080204" pitchFamily="50" charset="-128"/>
            </a:endParaRPr>
          </a:p>
          <a:p>
            <a:pPr fontAlgn="ctr"/>
            <a:r>
              <a:rPr lang="zh-TW" altLang="en-US" b="1" dirty="0" smtClean="0">
                <a:solidFill>
                  <a:srgbClr val="FF0000"/>
                </a:solidFill>
                <a:latin typeface="ＭＳ Ｐゴシック" panose="020B0600070205080204" pitchFamily="50" charset="-128"/>
                <a:ea typeface="ＭＳ Ｐゴシック" panose="020B0600070205080204" pitchFamily="50" charset="-128"/>
              </a:rPr>
              <a:t>利息</a:t>
            </a:r>
            <a:r>
              <a:rPr lang="zh-TW" altLang="en-US" b="1" dirty="0">
                <a:solidFill>
                  <a:srgbClr val="FF0000"/>
                </a:solidFill>
                <a:latin typeface="ＭＳ Ｐゴシック" panose="020B0600070205080204" pitchFamily="50" charset="-128"/>
                <a:ea typeface="ＭＳ Ｐゴシック" panose="020B0600070205080204" pitchFamily="50" charset="-128"/>
              </a:rPr>
              <a:t>額＝元金額</a:t>
            </a:r>
            <a:r>
              <a:rPr lang="en-US" altLang="zh-TW" b="1" dirty="0">
                <a:solidFill>
                  <a:srgbClr val="FF0000"/>
                </a:solidFill>
                <a:latin typeface="ＭＳ Ｐゴシック" panose="020B0600070205080204" pitchFamily="50" charset="-128"/>
                <a:ea typeface="ＭＳ Ｐゴシック" panose="020B0600070205080204" pitchFamily="50" charset="-128"/>
              </a:rPr>
              <a:t>×</a:t>
            </a:r>
            <a:r>
              <a:rPr lang="zh-TW" altLang="en-US" b="1" dirty="0">
                <a:solidFill>
                  <a:srgbClr val="FF0000"/>
                </a:solidFill>
                <a:latin typeface="ＭＳ Ｐゴシック" panose="020B0600070205080204" pitchFamily="50" charset="-128"/>
                <a:ea typeface="ＭＳ Ｐゴシック" panose="020B0600070205080204" pitchFamily="50" charset="-128"/>
              </a:rPr>
              <a:t>金利（利率）</a:t>
            </a:r>
            <a:r>
              <a:rPr lang="en-US" altLang="zh-TW" b="1" dirty="0" smtClean="0">
                <a:solidFill>
                  <a:srgbClr val="FF0000"/>
                </a:solidFill>
                <a:latin typeface="ＭＳ Ｐゴシック" panose="020B0600070205080204" pitchFamily="50" charset="-128"/>
                <a:ea typeface="ＭＳ Ｐゴシック" panose="020B0600070205080204" pitchFamily="50" charset="-128"/>
              </a:rPr>
              <a:t>×</a:t>
            </a:r>
            <a:r>
              <a:rPr lang="ja-JP" altLang="en-US" b="1" dirty="0" smtClean="0">
                <a:solidFill>
                  <a:srgbClr val="FF0000"/>
                </a:solidFill>
                <a:latin typeface="ＭＳ Ｐゴシック" panose="020B0600070205080204" pitchFamily="50" charset="-128"/>
                <a:ea typeface="ＭＳ Ｐゴシック" panose="020B0600070205080204" pitchFamily="50" charset="-128"/>
              </a:rPr>
              <a:t>預入</a:t>
            </a:r>
            <a:r>
              <a:rPr lang="zh-TW" altLang="en-US" b="1" dirty="0" smtClean="0">
                <a:solidFill>
                  <a:srgbClr val="FF0000"/>
                </a:solidFill>
                <a:latin typeface="ＭＳ Ｐゴシック" panose="020B0600070205080204" pitchFamily="50" charset="-128"/>
                <a:ea typeface="ＭＳ Ｐゴシック" panose="020B0600070205080204" pitchFamily="50" charset="-128"/>
              </a:rPr>
              <a:t>期間</a:t>
            </a:r>
            <a:endParaRPr lang="en-US" altLang="ja-JP" b="1" dirty="0" smtClean="0">
              <a:solidFill>
                <a:srgbClr val="FF0000"/>
              </a:solidFill>
              <a:latin typeface="ＭＳ Ｐゴシック" panose="020B0600070205080204" pitchFamily="50" charset="-128"/>
              <a:ea typeface="ＭＳ Ｐゴシック" panose="020B0600070205080204" pitchFamily="50" charset="-128"/>
            </a:endParaRPr>
          </a:p>
          <a:p>
            <a:pPr fontAlgn="ctr"/>
            <a:endParaRPr lang="en-US" altLang="ja-JP" b="1" dirty="0"/>
          </a:p>
          <a:p>
            <a:pPr fontAlgn="ctr"/>
            <a:endParaRPr lang="en-US" altLang="ja-JP" b="1" dirty="0" smtClean="0"/>
          </a:p>
          <a:p>
            <a:pPr fontAlgn="ctr"/>
            <a:r>
              <a:rPr lang="ja-JP" altLang="en-US" b="1" dirty="0" smtClean="0"/>
              <a:t>（１）単利・中間利払なし</a:t>
            </a:r>
            <a:endParaRPr lang="en-US" altLang="ja-JP" b="1" dirty="0" smtClean="0"/>
          </a:p>
          <a:p>
            <a:pPr fontAlgn="ctr"/>
            <a:endParaRPr lang="en-US" altLang="ja-JP" b="1" dirty="0"/>
          </a:p>
          <a:p>
            <a:pPr fontAlgn="ctr"/>
            <a:r>
              <a:rPr lang="ja-JP" altLang="en-US" b="1" dirty="0" smtClean="0">
                <a:solidFill>
                  <a:srgbClr val="FF0000"/>
                </a:solidFill>
              </a:rPr>
              <a:t>　　　　　　　　　　　　　　　　　　　　　　</a:t>
            </a:r>
            <a:r>
              <a:rPr lang="ja-JP" altLang="en-US" b="1" dirty="0" smtClean="0"/>
              <a:t>　　 計算日数</a:t>
            </a:r>
            <a:endParaRPr lang="en-US" altLang="ja-JP" b="1" dirty="0" smtClean="0"/>
          </a:p>
          <a:p>
            <a:pPr fontAlgn="ctr"/>
            <a:r>
              <a:rPr lang="ja-JP" altLang="en-US" b="1" dirty="0" smtClean="0"/>
              <a:t>利息＝預金明細金額</a:t>
            </a:r>
            <a:r>
              <a:rPr lang="en-US" altLang="ja-JP" b="1" dirty="0" smtClean="0"/>
              <a:t>×</a:t>
            </a:r>
            <a:r>
              <a:rPr lang="ja-JP" altLang="en-US" b="1" dirty="0" smtClean="0"/>
              <a:t>年利（％）</a:t>
            </a:r>
            <a:r>
              <a:rPr lang="en-US" altLang="ja-JP" b="1" dirty="0" smtClean="0"/>
              <a:t>×</a:t>
            </a:r>
            <a:r>
              <a:rPr lang="ja-JP" altLang="en-US" b="1" dirty="0" smtClean="0"/>
              <a:t>　　　　　　　　　　</a:t>
            </a:r>
            <a:endParaRPr lang="en-US" altLang="ja-JP" b="1" dirty="0" smtClean="0"/>
          </a:p>
          <a:p>
            <a:pPr fontAlgn="ctr"/>
            <a:r>
              <a:rPr lang="ja-JP" altLang="en-US" b="1" dirty="0"/>
              <a:t>　</a:t>
            </a:r>
            <a:r>
              <a:rPr lang="ja-JP" altLang="en-US" b="1" dirty="0" smtClean="0"/>
              <a:t>　　　　　　　　　　　　　　　　　　　　　　日割計算単位</a:t>
            </a:r>
            <a:endParaRPr lang="en-US" altLang="ja-JP" b="1" dirty="0" smtClean="0"/>
          </a:p>
          <a:p>
            <a:pPr fontAlgn="ctr"/>
            <a:endParaRPr lang="en-US" altLang="ja-JP" b="1" dirty="0" smtClean="0"/>
          </a:p>
          <a:p>
            <a:pPr fontAlgn="ctr"/>
            <a:r>
              <a:rPr lang="en-US" altLang="ja-JP" b="1" dirty="0" smtClean="0"/>
              <a:t>※</a:t>
            </a:r>
            <a:r>
              <a:rPr lang="ja-JP" altLang="en-US" b="1" dirty="0" smtClean="0"/>
              <a:t>日割計算単位は１年を何日と扱うか（</a:t>
            </a:r>
            <a:r>
              <a:rPr lang="en-US" altLang="ja-JP" b="1" dirty="0" smtClean="0"/>
              <a:t>365</a:t>
            </a:r>
            <a:r>
              <a:rPr lang="ja-JP" altLang="en-US" b="1" dirty="0" err="1" smtClean="0"/>
              <a:t>、</a:t>
            </a:r>
            <a:r>
              <a:rPr lang="en-US" altLang="ja-JP" b="1" dirty="0" smtClean="0"/>
              <a:t>360</a:t>
            </a:r>
            <a:r>
              <a:rPr lang="ja-JP" altLang="en-US" b="1" dirty="0" smtClean="0"/>
              <a:t>）</a:t>
            </a:r>
            <a:endParaRPr lang="en-US" altLang="ja-JP" b="1" dirty="0"/>
          </a:p>
        </p:txBody>
      </p:sp>
      <p:cxnSp>
        <p:nvCxnSpPr>
          <p:cNvPr id="6" name="直線コネクタ 5"/>
          <p:cNvCxnSpPr/>
          <p:nvPr/>
        </p:nvCxnSpPr>
        <p:spPr>
          <a:xfrm>
            <a:off x="3995936" y="2852936"/>
            <a:ext cx="13681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p:cNvSpPr txBox="1"/>
              <p:nvPr/>
            </p:nvSpPr>
            <p:spPr>
              <a:xfrm>
                <a:off x="2699792" y="5301289"/>
                <a:ext cx="4824536" cy="1185324"/>
              </a:xfrm>
              <a:prstGeom prst="rect">
                <a:avLst/>
              </a:prstGeom>
              <a:noFill/>
            </p:spPr>
            <p:txBody>
              <a:bodyPr wrap="square" lIns="0" tIns="0" rIns="0" bIns="0" rtlCol="0">
                <a:spAutoFit/>
              </a:bodyPr>
              <a:lstStyle/>
              <a:p>
                <a:r>
                  <a:rPr lang="ja-JP" altLang="en-US" b="1" dirty="0" smtClean="0"/>
                  <a:t>利息</a:t>
                </a:r>
                <a14:m>
                  <m:oMath xmlns:m="http://schemas.openxmlformats.org/officeDocument/2006/math">
                    <m:r>
                      <a:rPr lang="ja-JP" altLang="en-US" sz="2400" b="1" i="1" smtClean="0">
                        <a:latin typeface="Cambria Math" panose="02040503050406030204" pitchFamily="18" charset="0"/>
                      </a:rPr>
                      <m:t>＝</m:t>
                    </m:r>
                    <m:r>
                      <a:rPr lang="en-US" altLang="ja-JP" sz="2400" b="1" i="1" smtClean="0">
                        <a:latin typeface="Cambria Math" panose="02040503050406030204" pitchFamily="18" charset="0"/>
                      </a:rPr>
                      <m:t>𝟏𝟎𝟎𝟎𝟎𝟎𝟎</m:t>
                    </m:r>
                    <m:r>
                      <a:rPr lang="en-US" altLang="ja-JP" sz="2400" b="1" i="1" smtClean="0">
                        <a:latin typeface="Cambria Math" panose="02040503050406030204" pitchFamily="18" charset="0"/>
                      </a:rPr>
                      <m:t>×</m:t>
                    </m:r>
                    <m:f>
                      <m:fPr>
                        <m:ctrlPr>
                          <a:rPr lang="en-US" altLang="ja-JP" sz="2400" b="1" i="1" smtClean="0">
                            <a:latin typeface="Cambria Math" panose="02040503050406030204" pitchFamily="18" charset="0"/>
                          </a:rPr>
                        </m:ctrlPr>
                      </m:fPr>
                      <m:num>
                        <m:r>
                          <a:rPr lang="en-US" altLang="ja-JP" sz="2400" b="1" i="1">
                            <a:latin typeface="Cambria Math" panose="02040503050406030204" pitchFamily="18" charset="0"/>
                          </a:rPr>
                          <m:t>𝟑</m:t>
                        </m:r>
                        <m:r>
                          <a:rPr lang="en-US" altLang="ja-JP" sz="2400" b="1" i="1">
                            <a:latin typeface="Cambria Math" panose="02040503050406030204" pitchFamily="18" charset="0"/>
                          </a:rPr>
                          <m:t>.</m:t>
                        </m:r>
                        <m:r>
                          <a:rPr lang="en-US" altLang="ja-JP" sz="2400" b="1" i="1">
                            <a:latin typeface="Cambria Math" panose="02040503050406030204" pitchFamily="18" charset="0"/>
                          </a:rPr>
                          <m:t>𝟐𝟓</m:t>
                        </m:r>
                      </m:num>
                      <m:den>
                        <m:r>
                          <a:rPr lang="en-US" altLang="ja-JP" sz="2400" b="1" i="1" smtClean="0">
                            <a:latin typeface="Cambria Math" panose="02040503050406030204" pitchFamily="18" charset="0"/>
                          </a:rPr>
                          <m:t>𝟏𝟎𝟎</m:t>
                        </m:r>
                      </m:den>
                    </m:f>
                    <m:r>
                      <a:rPr lang="en-US" altLang="ja-JP" sz="2400" b="1" i="1" smtClean="0">
                        <a:latin typeface="Cambria Math" panose="02040503050406030204" pitchFamily="18" charset="0"/>
                      </a:rPr>
                      <m:t>×</m:t>
                    </m:r>
                    <m:f>
                      <m:fPr>
                        <m:ctrlPr>
                          <a:rPr lang="en-US" altLang="ja-JP" sz="2400" b="1" i="1" smtClean="0">
                            <a:latin typeface="Cambria Math" panose="02040503050406030204" pitchFamily="18" charset="0"/>
                          </a:rPr>
                        </m:ctrlPr>
                      </m:fPr>
                      <m:num>
                        <m:r>
                          <a:rPr lang="en-US" altLang="ja-JP" sz="2400" b="1" i="1" smtClean="0">
                            <a:latin typeface="Cambria Math" panose="02040503050406030204" pitchFamily="18" charset="0"/>
                          </a:rPr>
                          <m:t>𝟗𝟏</m:t>
                        </m:r>
                      </m:num>
                      <m:den>
                        <m:r>
                          <a:rPr lang="en-US" altLang="ja-JP" sz="2400" b="1" i="1" smtClean="0">
                            <a:latin typeface="Cambria Math" panose="02040503050406030204" pitchFamily="18" charset="0"/>
                          </a:rPr>
                          <m:t>𝟑𝟔𝟓</m:t>
                        </m:r>
                      </m:den>
                    </m:f>
                  </m:oMath>
                </a14:m>
                <a:endParaRPr lang="en-US" altLang="ja-JP" sz="2400" b="1" dirty="0" smtClean="0"/>
              </a:p>
              <a:p>
                <a:endParaRPr kumimoji="1" lang="en-US" altLang="ja-JP" b="1" dirty="0" smtClean="0"/>
              </a:p>
              <a:p>
                <a:r>
                  <a:rPr lang="en-US" altLang="ja-JP" b="1" dirty="0"/>
                  <a:t> </a:t>
                </a:r>
                <a:r>
                  <a:rPr lang="en-US" altLang="ja-JP" b="1" dirty="0" smtClean="0"/>
                  <a:t>         </a:t>
                </a:r>
                <a:r>
                  <a:rPr lang="ja-JP" altLang="en-US" sz="2400" b="1" dirty="0" smtClean="0"/>
                  <a:t>＝</a:t>
                </a:r>
                <a:r>
                  <a:rPr lang="en-US" altLang="ja-JP" sz="2400" b="1" dirty="0" smtClean="0">
                    <a:solidFill>
                      <a:srgbClr val="FF0000"/>
                    </a:solidFill>
                  </a:rPr>
                  <a:t>8102.739726</a:t>
                </a:r>
                <a:r>
                  <a:rPr lang="ja-JP" altLang="en-US" sz="2400" b="1" dirty="0" smtClean="0">
                    <a:solidFill>
                      <a:srgbClr val="FF0000"/>
                    </a:solidFill>
                  </a:rPr>
                  <a:t>・・・</a:t>
                </a:r>
                <a:endParaRPr kumimoji="1" lang="ja-JP" altLang="en-US" sz="2400" b="1" dirty="0">
                  <a:solidFill>
                    <a:srgbClr val="FF0000"/>
                  </a:solidFill>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2699792" y="5301289"/>
                <a:ext cx="4824536" cy="1185324"/>
              </a:xfrm>
              <a:prstGeom prst="rect">
                <a:avLst/>
              </a:prstGeom>
              <a:blipFill rotWithShape="0">
                <a:blip r:embed="rId2"/>
                <a:stretch>
                  <a:fillRect l="-3034" b="-14948"/>
                </a:stretch>
              </a:blipFill>
            </p:spPr>
            <p:txBody>
              <a:bodyPr/>
              <a:lstStyle/>
              <a:p>
                <a:r>
                  <a:rPr lang="ja-JP" altLang="en-US">
                    <a:noFill/>
                  </a:rPr>
                  <a:t> </a:t>
                </a:r>
              </a:p>
            </p:txBody>
          </p:sp>
        </mc:Fallback>
      </mc:AlternateContent>
      <p:pic>
        <p:nvPicPr>
          <p:cNvPr id="14" name="図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 y="4186659"/>
            <a:ext cx="9001125" cy="89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51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a:lnSpc>
                <a:spcPct val="150000"/>
              </a:lnSpc>
            </a:pPr>
            <a:r>
              <a:rPr lang="ja-JP" altLang="en-US" sz="2400" u="sng" dirty="0">
                <a:latin typeface="ＭＳ Ｐゴシック" panose="020B0600070205080204" pitchFamily="50" charset="-128"/>
              </a:rPr>
              <a:t>５</a:t>
            </a:r>
            <a:r>
              <a:rPr lang="ja-JP" altLang="en-US" sz="2400" u="sng" dirty="0" smtClean="0">
                <a:latin typeface="ＭＳ Ｐゴシック" panose="020B0600070205080204" pitchFamily="50" charset="-128"/>
              </a:rPr>
              <a:t>．具体例（</a:t>
            </a:r>
            <a:r>
              <a:rPr lang="ja-JP" altLang="en-US" sz="2400" u="sng" dirty="0">
                <a:latin typeface="ＭＳ Ｐゴシック" panose="020B0600070205080204" pitchFamily="50" charset="-128"/>
              </a:rPr>
              <a:t>２</a:t>
            </a:r>
            <a:r>
              <a:rPr lang="en-US" altLang="ja-JP" sz="2400" u="sng" dirty="0" smtClean="0">
                <a:latin typeface="ＭＳ Ｐゴシック" panose="020B0600070205080204" pitchFamily="50" charset="-128"/>
              </a:rPr>
              <a:t>/</a:t>
            </a:r>
            <a:r>
              <a:rPr lang="ja-JP" altLang="en-US" sz="2400" u="sng" dirty="0" smtClean="0">
                <a:latin typeface="ＭＳ Ｐゴシック" panose="020B0600070205080204" pitchFamily="50" charset="-128"/>
              </a:rPr>
              <a:t>４）</a:t>
            </a:r>
            <a:endParaRPr lang="ja-JP" altLang="en-US" sz="2400" u="sng" dirty="0">
              <a:latin typeface="ＭＳ Ｐゴシック" panose="020B0600070205080204" pitchFamily="50" charset="-128"/>
            </a:endParaRP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18</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13" name="正方形/長方形 12"/>
          <p:cNvSpPr/>
          <p:nvPr/>
        </p:nvSpPr>
        <p:spPr>
          <a:xfrm>
            <a:off x="395536" y="764704"/>
            <a:ext cx="8352928" cy="646331"/>
          </a:xfrm>
          <a:prstGeom prst="rect">
            <a:avLst/>
          </a:prstGeom>
        </p:spPr>
        <p:txBody>
          <a:bodyPr wrap="square">
            <a:spAutoFit/>
          </a:bodyPr>
          <a:lstStyle/>
          <a:p>
            <a:pPr fontAlgn="ctr"/>
            <a:endParaRPr lang="en-US" altLang="ja-JP" b="1" dirty="0"/>
          </a:p>
          <a:p>
            <a:pPr fontAlgn="ctr"/>
            <a:r>
              <a:rPr lang="ja-JP" altLang="en-US" b="1" dirty="0" smtClean="0"/>
              <a:t>（</a:t>
            </a:r>
            <a:r>
              <a:rPr lang="ja-JP" altLang="en-US" b="1" dirty="0"/>
              <a:t>２</a:t>
            </a:r>
            <a:r>
              <a:rPr lang="ja-JP" altLang="en-US" b="1" dirty="0" smtClean="0"/>
              <a:t>）</a:t>
            </a:r>
            <a:r>
              <a:rPr lang="ja-JP" altLang="en-US" b="1" dirty="0"/>
              <a:t>単利・中間利払なし（期流れ定期）</a:t>
            </a:r>
            <a:endParaRPr lang="en-US" altLang="ja-JP" b="1" dirty="0"/>
          </a:p>
        </p:txBody>
      </p:sp>
      <mc:AlternateContent xmlns:mc="http://schemas.openxmlformats.org/markup-compatibility/2006" xmlns:a14="http://schemas.microsoft.com/office/drawing/2010/main">
        <mc:Choice Requires="a14">
          <p:sp>
            <p:nvSpPr>
              <p:cNvPr id="9" name="テキスト ボックス 8"/>
              <p:cNvSpPr txBox="1"/>
              <p:nvPr/>
            </p:nvSpPr>
            <p:spPr>
              <a:xfrm>
                <a:off x="323528" y="2996952"/>
                <a:ext cx="9361040" cy="3960058"/>
              </a:xfrm>
              <a:prstGeom prst="rect">
                <a:avLst/>
              </a:prstGeom>
              <a:noFill/>
            </p:spPr>
            <p:txBody>
              <a:bodyPr wrap="square" lIns="0" tIns="0" rIns="0" bIns="0" rtlCol="0">
                <a:spAutoFit/>
              </a:bodyPr>
              <a:lstStyle/>
              <a:p>
                <a:r>
                  <a:rPr lang="en-US" altLang="ja-JP" b="1" dirty="0" smtClean="0"/>
                  <a:t>2015/7/19</a:t>
                </a:r>
                <a:r>
                  <a:rPr lang="ja-JP" altLang="en-US" b="1" dirty="0" smtClean="0"/>
                  <a:t>までの（期日内）利息</a:t>
                </a:r>
                <a14:m>
                  <m:oMath xmlns:m="http://schemas.openxmlformats.org/officeDocument/2006/math">
                    <m:r>
                      <a:rPr lang="ja-JP" altLang="en-US" sz="2400" b="1" i="1" smtClean="0">
                        <a:latin typeface="Cambria Math" panose="02040503050406030204" pitchFamily="18" charset="0"/>
                      </a:rPr>
                      <m:t>＝</m:t>
                    </m:r>
                    <m:r>
                      <a:rPr lang="en-US" altLang="ja-JP" sz="2400" b="1" i="1" smtClean="0">
                        <a:latin typeface="Cambria Math" panose="02040503050406030204" pitchFamily="18" charset="0"/>
                      </a:rPr>
                      <m:t>𝟏𝟎𝟎𝟎𝟎𝟎𝟎</m:t>
                    </m:r>
                    <m:r>
                      <a:rPr lang="en-US" altLang="ja-JP" sz="2400" b="1" i="1" smtClean="0">
                        <a:latin typeface="Cambria Math" panose="02040503050406030204" pitchFamily="18" charset="0"/>
                      </a:rPr>
                      <m:t>×</m:t>
                    </m:r>
                    <m:f>
                      <m:fPr>
                        <m:ctrlPr>
                          <a:rPr lang="en-US" altLang="ja-JP" sz="2400" b="1" i="1" smtClean="0">
                            <a:latin typeface="Cambria Math" panose="02040503050406030204" pitchFamily="18" charset="0"/>
                          </a:rPr>
                        </m:ctrlPr>
                      </m:fPr>
                      <m:num>
                        <m:r>
                          <a:rPr lang="en-US" altLang="ja-JP" sz="2400" b="1" i="1" smtClean="0">
                            <a:latin typeface="Cambria Math" panose="02040503050406030204" pitchFamily="18" charset="0"/>
                          </a:rPr>
                          <m:t>𝟑</m:t>
                        </m:r>
                        <m:r>
                          <a:rPr lang="en-US" altLang="ja-JP" sz="2400" b="1" i="1" smtClean="0">
                            <a:latin typeface="Cambria Math" panose="02040503050406030204" pitchFamily="18" charset="0"/>
                          </a:rPr>
                          <m:t>.</m:t>
                        </m:r>
                        <m:r>
                          <a:rPr lang="en-US" altLang="ja-JP" sz="2400" b="1" i="1" smtClean="0">
                            <a:latin typeface="Cambria Math" panose="02040503050406030204" pitchFamily="18" charset="0"/>
                          </a:rPr>
                          <m:t>𝟐𝟓</m:t>
                        </m:r>
                      </m:num>
                      <m:den>
                        <m:r>
                          <a:rPr lang="en-US" altLang="ja-JP" sz="2400" b="1" i="1" smtClean="0">
                            <a:latin typeface="Cambria Math" panose="02040503050406030204" pitchFamily="18" charset="0"/>
                          </a:rPr>
                          <m:t>𝟏𝟎𝟎</m:t>
                        </m:r>
                      </m:den>
                    </m:f>
                    <m:r>
                      <a:rPr lang="en-US" altLang="ja-JP" sz="2400" b="1" i="1" smtClean="0">
                        <a:latin typeface="Cambria Math" panose="02040503050406030204" pitchFamily="18" charset="0"/>
                      </a:rPr>
                      <m:t>×</m:t>
                    </m:r>
                    <m:f>
                      <m:fPr>
                        <m:ctrlPr>
                          <a:rPr lang="en-US" altLang="ja-JP" sz="2400" b="1" i="1" smtClean="0">
                            <a:latin typeface="Cambria Math" panose="02040503050406030204" pitchFamily="18" charset="0"/>
                          </a:rPr>
                        </m:ctrlPr>
                      </m:fPr>
                      <m:num>
                        <m:r>
                          <a:rPr lang="en-US" altLang="ja-JP" sz="2400" b="1" i="1" smtClean="0">
                            <a:latin typeface="Cambria Math" panose="02040503050406030204" pitchFamily="18" charset="0"/>
                          </a:rPr>
                          <m:t>𝟗𝟏</m:t>
                        </m:r>
                      </m:num>
                      <m:den>
                        <m:r>
                          <a:rPr lang="en-US" altLang="ja-JP" sz="2400" b="1" i="1" smtClean="0">
                            <a:latin typeface="Cambria Math" panose="02040503050406030204" pitchFamily="18" charset="0"/>
                          </a:rPr>
                          <m:t>𝟑𝟔𝟓</m:t>
                        </m:r>
                      </m:den>
                    </m:f>
                  </m:oMath>
                </a14:m>
                <a:r>
                  <a:rPr lang="ja-JP" altLang="en-US" sz="2400" b="1" dirty="0"/>
                  <a:t>＝</a:t>
                </a:r>
                <a:r>
                  <a:rPr lang="en-US" altLang="ja-JP" sz="2400" b="1" dirty="0">
                    <a:solidFill>
                      <a:srgbClr val="FF0000"/>
                    </a:solidFill>
                  </a:rPr>
                  <a:t>8102.739726</a:t>
                </a:r>
                <a:r>
                  <a:rPr lang="ja-JP" altLang="en-US" sz="2400" b="1" dirty="0">
                    <a:solidFill>
                      <a:srgbClr val="FF0000"/>
                    </a:solidFill>
                  </a:rPr>
                  <a:t>・・</a:t>
                </a:r>
                <a:r>
                  <a:rPr lang="ja-JP" altLang="en-US" sz="2400" b="1" dirty="0" smtClean="0">
                    <a:solidFill>
                      <a:srgbClr val="FF0000"/>
                    </a:solidFill>
                  </a:rPr>
                  <a:t>・</a:t>
                </a:r>
                <a:r>
                  <a:rPr lang="ja-JP" altLang="en-US" sz="2400" b="1" dirty="0"/>
                  <a:t>　</a:t>
                </a:r>
                <a:r>
                  <a:rPr lang="ja-JP" altLang="en-US" sz="2400" b="1" dirty="0" smtClean="0"/>
                  <a:t>　　　　　　　　　　　　　　</a:t>
                </a:r>
                <a:endParaRPr lang="en-US" altLang="ja-JP" sz="2400" b="1" dirty="0" smtClean="0"/>
              </a:p>
              <a:p>
                <a:r>
                  <a:rPr lang="ja-JP" altLang="en-US" b="1" dirty="0" smtClean="0">
                    <a:solidFill>
                      <a:prstClr val="black"/>
                    </a:solidFill>
                  </a:rPr>
                  <a:t>国税額</a:t>
                </a:r>
                <a14:m>
                  <m:oMath xmlns:m="http://schemas.openxmlformats.org/officeDocument/2006/math">
                    <m:r>
                      <a:rPr lang="ja-JP" altLang="en-US" sz="2400" b="1" i="1">
                        <a:solidFill>
                          <a:prstClr val="black"/>
                        </a:solidFill>
                        <a:latin typeface="Cambria Math" panose="02040503050406030204" pitchFamily="18" charset="0"/>
                      </a:rPr>
                      <m:t>＝</m:t>
                    </m:r>
                    <m:r>
                      <a:rPr lang="en-US" altLang="ja-JP" sz="2400" b="1" i="1" smtClean="0">
                        <a:solidFill>
                          <a:srgbClr val="FF0000"/>
                        </a:solidFill>
                        <a:latin typeface="Cambria Math" panose="02040503050406030204" pitchFamily="18" charset="0"/>
                      </a:rPr>
                      <m:t>𝟖𝟏𝟎𝟐</m:t>
                    </m:r>
                    <m:r>
                      <a:rPr lang="en-US" altLang="ja-JP" sz="2400" b="1" i="1">
                        <a:solidFill>
                          <a:prstClr val="black"/>
                        </a:solidFill>
                        <a:latin typeface="Cambria Math" panose="02040503050406030204" pitchFamily="18" charset="0"/>
                      </a:rPr>
                      <m:t>×</m:t>
                    </m:r>
                    <m:f>
                      <m:fPr>
                        <m:ctrlPr>
                          <a:rPr lang="en-US" altLang="ja-JP" sz="2400" b="1" i="1">
                            <a:solidFill>
                              <a:prstClr val="black"/>
                            </a:solidFill>
                            <a:latin typeface="Cambria Math" panose="02040503050406030204" pitchFamily="18" charset="0"/>
                          </a:rPr>
                        </m:ctrlPr>
                      </m:fPr>
                      <m:num>
                        <m:r>
                          <a:rPr lang="en-US" altLang="ja-JP" sz="2400" b="1" i="1" smtClean="0">
                            <a:solidFill>
                              <a:prstClr val="black"/>
                            </a:solidFill>
                            <a:latin typeface="Cambria Math" panose="02040503050406030204" pitchFamily="18" charset="0"/>
                          </a:rPr>
                          <m:t>𝟏</m:t>
                        </m:r>
                        <m:r>
                          <a:rPr lang="en-US" altLang="ja-JP" sz="2400" b="1" i="1">
                            <a:solidFill>
                              <a:prstClr val="black"/>
                            </a:solidFill>
                            <a:latin typeface="Cambria Math" panose="02040503050406030204" pitchFamily="18" charset="0"/>
                          </a:rPr>
                          <m:t>𝟓</m:t>
                        </m:r>
                        <m:r>
                          <a:rPr lang="en-US" altLang="ja-JP" sz="2400" b="1" i="1" smtClean="0">
                            <a:solidFill>
                              <a:prstClr val="black"/>
                            </a:solidFill>
                            <a:latin typeface="Cambria Math" panose="02040503050406030204" pitchFamily="18" charset="0"/>
                          </a:rPr>
                          <m:t>.</m:t>
                        </m:r>
                        <m:r>
                          <a:rPr lang="en-US" altLang="ja-JP" sz="2400" b="1" i="1" smtClean="0">
                            <a:solidFill>
                              <a:prstClr val="black"/>
                            </a:solidFill>
                            <a:latin typeface="Cambria Math" panose="02040503050406030204" pitchFamily="18" charset="0"/>
                          </a:rPr>
                          <m:t>𝟑𝟏𝟓</m:t>
                        </m:r>
                      </m:num>
                      <m:den>
                        <m:r>
                          <a:rPr lang="en-US" altLang="ja-JP" sz="2400" b="1" i="1">
                            <a:solidFill>
                              <a:prstClr val="black"/>
                            </a:solidFill>
                            <a:latin typeface="Cambria Math" panose="02040503050406030204" pitchFamily="18" charset="0"/>
                          </a:rPr>
                          <m:t>𝟏𝟎𝟎</m:t>
                        </m:r>
                      </m:den>
                    </m:f>
                  </m:oMath>
                </a14:m>
                <a:r>
                  <a:rPr lang="ja-JP" altLang="en-US" sz="2400" b="1" dirty="0" smtClean="0">
                    <a:solidFill>
                      <a:prstClr val="black"/>
                    </a:solidFill>
                  </a:rPr>
                  <a:t>＝</a:t>
                </a:r>
                <a:r>
                  <a:rPr lang="en-US" altLang="ja-JP" sz="2400" b="1" dirty="0" smtClean="0">
                    <a:solidFill>
                      <a:srgbClr val="FF0000"/>
                    </a:solidFill>
                  </a:rPr>
                  <a:t>1240.8213</a:t>
                </a:r>
                <a:endParaRPr kumimoji="1" lang="en-US" altLang="ja-JP" b="1" dirty="0" smtClean="0"/>
              </a:p>
              <a:p>
                <a:r>
                  <a:rPr lang="ja-JP" altLang="en-US" b="1" dirty="0" smtClean="0">
                    <a:solidFill>
                      <a:prstClr val="black"/>
                    </a:solidFill>
                  </a:rPr>
                  <a:t>地方税額</a:t>
                </a:r>
                <a14:m>
                  <m:oMath xmlns:m="http://schemas.openxmlformats.org/officeDocument/2006/math">
                    <m:r>
                      <a:rPr lang="ja-JP" altLang="en-US" sz="2400" b="1" i="1">
                        <a:solidFill>
                          <a:prstClr val="black"/>
                        </a:solidFill>
                        <a:latin typeface="Cambria Math" panose="02040503050406030204" pitchFamily="18" charset="0"/>
                      </a:rPr>
                      <m:t>＝</m:t>
                    </m:r>
                    <m:r>
                      <a:rPr lang="en-US" altLang="ja-JP" sz="2400" b="1" i="1">
                        <a:solidFill>
                          <a:srgbClr val="FF0000"/>
                        </a:solidFill>
                        <a:latin typeface="Cambria Math" panose="02040503050406030204" pitchFamily="18" charset="0"/>
                      </a:rPr>
                      <m:t>𝟖𝟏𝟎𝟐</m:t>
                    </m:r>
                    <m:r>
                      <a:rPr lang="en-US" altLang="ja-JP" sz="2400" b="1" i="1">
                        <a:solidFill>
                          <a:prstClr val="black"/>
                        </a:solidFill>
                        <a:latin typeface="Cambria Math" panose="02040503050406030204" pitchFamily="18" charset="0"/>
                      </a:rPr>
                      <m:t>×</m:t>
                    </m:r>
                    <m:f>
                      <m:fPr>
                        <m:ctrlPr>
                          <a:rPr lang="en-US" altLang="ja-JP" sz="2400" b="1" i="1">
                            <a:solidFill>
                              <a:prstClr val="black"/>
                            </a:solidFill>
                            <a:latin typeface="Cambria Math" panose="02040503050406030204" pitchFamily="18" charset="0"/>
                          </a:rPr>
                        </m:ctrlPr>
                      </m:fPr>
                      <m:num>
                        <m:r>
                          <a:rPr lang="en-US" altLang="ja-JP" sz="2400" b="1" i="1">
                            <a:solidFill>
                              <a:prstClr val="black"/>
                            </a:solidFill>
                            <a:latin typeface="Cambria Math" panose="02040503050406030204" pitchFamily="18" charset="0"/>
                          </a:rPr>
                          <m:t>𝟓</m:t>
                        </m:r>
                        <m:r>
                          <a:rPr lang="en-US" altLang="ja-JP" sz="2400" b="1" i="1" smtClean="0">
                            <a:solidFill>
                              <a:prstClr val="black"/>
                            </a:solidFill>
                            <a:latin typeface="Cambria Math" panose="02040503050406030204" pitchFamily="18" charset="0"/>
                          </a:rPr>
                          <m:t> </m:t>
                        </m:r>
                      </m:num>
                      <m:den>
                        <m:r>
                          <a:rPr lang="en-US" altLang="ja-JP" sz="2400" b="1" i="1">
                            <a:solidFill>
                              <a:prstClr val="black"/>
                            </a:solidFill>
                            <a:latin typeface="Cambria Math" panose="02040503050406030204" pitchFamily="18" charset="0"/>
                          </a:rPr>
                          <m:t>𝟏𝟎𝟎</m:t>
                        </m:r>
                      </m:den>
                    </m:f>
                  </m:oMath>
                </a14:m>
                <a:r>
                  <a:rPr lang="ja-JP" altLang="en-US" sz="2400" b="1" dirty="0" smtClean="0">
                    <a:solidFill>
                      <a:prstClr val="black"/>
                    </a:solidFill>
                  </a:rPr>
                  <a:t>＝</a:t>
                </a:r>
                <a:r>
                  <a:rPr lang="en-US" altLang="ja-JP" sz="2400" b="1" dirty="0" smtClean="0">
                    <a:solidFill>
                      <a:srgbClr val="FF0000"/>
                    </a:solidFill>
                  </a:rPr>
                  <a:t>405.1</a:t>
                </a:r>
              </a:p>
              <a:p>
                <a:endParaRPr kumimoji="1" lang="en-US" altLang="ja-JP" b="1" dirty="0" smtClean="0"/>
              </a:p>
              <a:p>
                <a:r>
                  <a:rPr kumimoji="1" lang="ja-JP" altLang="en-US" b="1" dirty="0" smtClean="0"/>
                  <a:t>税額合計</a:t>
                </a:r>
                <a14:m>
                  <m:oMath xmlns:m="http://schemas.openxmlformats.org/officeDocument/2006/math">
                    <m:r>
                      <a:rPr lang="ja-JP" altLang="en-US" sz="2400" b="1" i="1">
                        <a:solidFill>
                          <a:prstClr val="black"/>
                        </a:solidFill>
                        <a:latin typeface="Cambria Math" panose="02040503050406030204" pitchFamily="18" charset="0"/>
                      </a:rPr>
                      <m:t>＝</m:t>
                    </m:r>
                    <m:r>
                      <a:rPr lang="en-US" altLang="ja-JP" sz="2400" b="1" i="1" smtClean="0">
                        <a:solidFill>
                          <a:schemeClr val="tx1"/>
                        </a:solidFill>
                        <a:latin typeface="Cambria Math" panose="02040503050406030204" pitchFamily="18" charset="0"/>
                      </a:rPr>
                      <m:t>𝟏𝟐𝟒𝟎</m:t>
                    </m:r>
                    <m:r>
                      <a:rPr lang="en-US" altLang="ja-JP" sz="2400" b="1" i="1" smtClean="0">
                        <a:solidFill>
                          <a:schemeClr val="tx1"/>
                        </a:solidFill>
                        <a:latin typeface="Cambria Math" panose="02040503050406030204" pitchFamily="18" charset="0"/>
                      </a:rPr>
                      <m:t>+</m:t>
                    </m:r>
                    <m:r>
                      <a:rPr lang="en-US" altLang="ja-JP" sz="2400" b="1" i="1" smtClean="0">
                        <a:solidFill>
                          <a:schemeClr val="tx1"/>
                        </a:solidFill>
                        <a:latin typeface="Cambria Math" panose="02040503050406030204" pitchFamily="18" charset="0"/>
                      </a:rPr>
                      <m:t>𝟒𝟎𝟓</m:t>
                    </m:r>
                  </m:oMath>
                </a14:m>
                <a:r>
                  <a:rPr lang="ja-JP" altLang="en-US" sz="2400" b="1" dirty="0" smtClean="0">
                    <a:solidFill>
                      <a:prstClr val="black"/>
                    </a:solidFill>
                  </a:rPr>
                  <a:t>＝</a:t>
                </a:r>
                <a:r>
                  <a:rPr lang="en-US" altLang="ja-JP" sz="2400" b="1" dirty="0" smtClean="0">
                    <a:solidFill>
                      <a:srgbClr val="FF0000"/>
                    </a:solidFill>
                  </a:rPr>
                  <a:t>1645</a:t>
                </a:r>
                <a:endParaRPr kumimoji="1" lang="en-US" altLang="ja-JP" sz="2400" b="1" dirty="0"/>
              </a:p>
              <a:p>
                <a:pPr lvl="0"/>
                <a:endParaRPr lang="en-US" altLang="ja-JP" b="1" dirty="0" smtClean="0">
                  <a:solidFill>
                    <a:prstClr val="black"/>
                  </a:solidFill>
                </a:endParaRPr>
              </a:p>
              <a:p>
                <a:pPr lvl="0"/>
                <a:r>
                  <a:rPr lang="en-US" altLang="ja-JP" b="1" dirty="0" smtClean="0">
                    <a:solidFill>
                      <a:prstClr val="black"/>
                    </a:solidFill>
                  </a:rPr>
                  <a:t>2015/9/1</a:t>
                </a:r>
                <a:r>
                  <a:rPr lang="ja-JP" altLang="en-US" b="1" dirty="0" smtClean="0">
                    <a:solidFill>
                      <a:prstClr val="black"/>
                    </a:solidFill>
                  </a:rPr>
                  <a:t>までの（期日後）利息</a:t>
                </a:r>
                <a:endParaRPr lang="en-US" altLang="ja-JP" sz="2400" i="1" dirty="0">
                  <a:solidFill>
                    <a:prstClr val="black"/>
                  </a:solidFill>
                  <a:latin typeface="Cambria Math" panose="02040503050406030204" pitchFamily="18" charset="0"/>
                </a:endParaRPr>
              </a:p>
              <a:p>
                <a:pPr lvl="0"/>
                <a:r>
                  <a:rPr lang="ja-JP" altLang="en-US" sz="2400" b="1" dirty="0" smtClean="0">
                    <a:solidFill>
                      <a:srgbClr val="FF0000"/>
                    </a:solidFill>
                  </a:rPr>
                  <a:t>　　　　　　　     ＝</a:t>
                </a:r>
                <a14:m>
                  <m:oMath xmlns:m="http://schemas.openxmlformats.org/officeDocument/2006/math">
                    <m:r>
                      <a:rPr lang="en-US" altLang="ja-JP" b="1" i="1" smtClean="0">
                        <a:solidFill>
                          <a:srgbClr val="FF0000"/>
                        </a:solidFill>
                        <a:latin typeface="Cambria Math" panose="02040503050406030204" pitchFamily="18" charset="0"/>
                      </a:rPr>
                      <m:t>(</m:t>
                    </m:r>
                    <m:r>
                      <a:rPr lang="en-US" altLang="ja-JP" b="1" i="1" smtClean="0">
                        <a:solidFill>
                          <a:srgbClr val="FF0000"/>
                        </a:solidFill>
                        <a:latin typeface="Cambria Math" panose="02040503050406030204" pitchFamily="18" charset="0"/>
                      </a:rPr>
                      <m:t>𝟏𝟎𝟎𝟎𝟎𝟎𝟎</m:t>
                    </m:r>
                    <m:r>
                      <a:rPr lang="en-US" altLang="ja-JP" b="1" i="1" smtClean="0">
                        <a:solidFill>
                          <a:srgbClr val="FF0000"/>
                        </a:solidFill>
                        <a:latin typeface="Cambria Math" panose="02040503050406030204" pitchFamily="18" charset="0"/>
                      </a:rPr>
                      <m:t>+</m:t>
                    </m:r>
                    <m:r>
                      <a:rPr lang="en-US" altLang="ja-JP" b="1" i="1" smtClean="0">
                        <a:solidFill>
                          <a:srgbClr val="FF0000"/>
                        </a:solidFill>
                        <a:latin typeface="Cambria Math" panose="02040503050406030204" pitchFamily="18" charset="0"/>
                      </a:rPr>
                      <m:t>𝟖𝟏𝟎𝟐</m:t>
                    </m:r>
                    <m:r>
                      <a:rPr lang="en-US" altLang="ja-JP" b="1" i="1" smtClean="0">
                        <a:solidFill>
                          <a:srgbClr val="FF0000"/>
                        </a:solidFill>
                        <a:latin typeface="Cambria Math" panose="02040503050406030204" pitchFamily="18" charset="0"/>
                      </a:rPr>
                      <m:t>−</m:t>
                    </m:r>
                    <m:r>
                      <a:rPr lang="en-US" altLang="ja-JP" b="1" i="1" smtClean="0">
                        <a:solidFill>
                          <a:srgbClr val="FF0000"/>
                        </a:solidFill>
                        <a:latin typeface="Cambria Math" panose="02040503050406030204" pitchFamily="18" charset="0"/>
                      </a:rPr>
                      <m:t>𝟏𝟔𝟒𝟓</m:t>
                    </m:r>
                    <m:r>
                      <a:rPr lang="en-US" altLang="ja-JP" b="1" i="1" smtClean="0">
                        <a:solidFill>
                          <a:srgbClr val="FF0000"/>
                        </a:solidFill>
                        <a:latin typeface="Cambria Math" panose="02040503050406030204" pitchFamily="18" charset="0"/>
                      </a:rPr>
                      <m:t>)×</m:t>
                    </m:r>
                    <m:f>
                      <m:fPr>
                        <m:ctrlPr>
                          <a:rPr lang="en-US" altLang="ja-JP" b="1" i="1">
                            <a:solidFill>
                              <a:prstClr val="black"/>
                            </a:solidFill>
                            <a:latin typeface="Cambria Math" panose="02040503050406030204" pitchFamily="18" charset="0"/>
                          </a:rPr>
                        </m:ctrlPr>
                      </m:fPr>
                      <m:num>
                        <m:r>
                          <a:rPr lang="en-US" altLang="ja-JP" b="1" i="1" smtClean="0">
                            <a:solidFill>
                              <a:prstClr val="black"/>
                            </a:solidFill>
                            <a:latin typeface="Cambria Math" panose="02040503050406030204" pitchFamily="18" charset="0"/>
                          </a:rPr>
                          <m:t>𝟎</m:t>
                        </m:r>
                        <m:r>
                          <a:rPr lang="en-US" altLang="ja-JP" b="1" i="1" smtClean="0">
                            <a:solidFill>
                              <a:prstClr val="black"/>
                            </a:solidFill>
                            <a:latin typeface="Cambria Math" panose="02040503050406030204" pitchFamily="18" charset="0"/>
                          </a:rPr>
                          <m:t>.</m:t>
                        </m:r>
                        <m:r>
                          <a:rPr lang="en-US" altLang="ja-JP" b="1" i="1" smtClean="0">
                            <a:solidFill>
                              <a:prstClr val="black"/>
                            </a:solidFill>
                            <a:latin typeface="Cambria Math" panose="02040503050406030204" pitchFamily="18" charset="0"/>
                          </a:rPr>
                          <m:t>𝟕𝟓</m:t>
                        </m:r>
                      </m:num>
                      <m:den>
                        <m:r>
                          <a:rPr lang="en-US" altLang="ja-JP" b="1" i="1">
                            <a:solidFill>
                              <a:prstClr val="black"/>
                            </a:solidFill>
                            <a:latin typeface="Cambria Math" panose="02040503050406030204" pitchFamily="18" charset="0"/>
                          </a:rPr>
                          <m:t>𝟏𝟎𝟎</m:t>
                        </m:r>
                      </m:den>
                    </m:f>
                    <m:r>
                      <a:rPr lang="en-US" altLang="ja-JP" b="1" i="1">
                        <a:solidFill>
                          <a:prstClr val="black"/>
                        </a:solidFill>
                        <a:latin typeface="Cambria Math" panose="02040503050406030204" pitchFamily="18" charset="0"/>
                      </a:rPr>
                      <m:t>×</m:t>
                    </m:r>
                    <m:f>
                      <m:fPr>
                        <m:ctrlPr>
                          <a:rPr lang="en-US" altLang="ja-JP" b="1" i="1">
                            <a:solidFill>
                              <a:prstClr val="black"/>
                            </a:solidFill>
                            <a:latin typeface="Cambria Math" panose="02040503050406030204" pitchFamily="18" charset="0"/>
                          </a:rPr>
                        </m:ctrlPr>
                      </m:fPr>
                      <m:num>
                        <m:r>
                          <a:rPr lang="en-US" altLang="ja-JP" b="1" i="1" smtClean="0">
                            <a:solidFill>
                              <a:prstClr val="black"/>
                            </a:solidFill>
                            <a:latin typeface="Cambria Math" panose="02040503050406030204" pitchFamily="18" charset="0"/>
                          </a:rPr>
                          <m:t>𝟒𝟒</m:t>
                        </m:r>
                      </m:num>
                      <m:den>
                        <m:r>
                          <a:rPr lang="en-US" altLang="ja-JP" b="1" i="1">
                            <a:solidFill>
                              <a:prstClr val="black"/>
                            </a:solidFill>
                            <a:latin typeface="Cambria Math" panose="02040503050406030204" pitchFamily="18" charset="0"/>
                          </a:rPr>
                          <m:t>𝟑𝟔𝟓</m:t>
                        </m:r>
                      </m:den>
                    </m:f>
                  </m:oMath>
                </a14:m>
                <a:endParaRPr lang="en-US" altLang="ja-JP" b="1" dirty="0" smtClean="0">
                  <a:solidFill>
                    <a:prstClr val="black"/>
                  </a:solidFill>
                </a:endParaRPr>
              </a:p>
              <a:p>
                <a:pPr lvl="0"/>
                <a:r>
                  <a:rPr lang="en-US" altLang="ja-JP" sz="2400" b="1" dirty="0">
                    <a:solidFill>
                      <a:prstClr val="black"/>
                    </a:solidFill>
                  </a:rPr>
                  <a:t> </a:t>
                </a:r>
                <a:r>
                  <a:rPr lang="en-US" altLang="ja-JP" sz="2400" b="1" dirty="0" smtClean="0">
                    <a:solidFill>
                      <a:prstClr val="black"/>
                    </a:solidFill>
                  </a:rPr>
                  <a:t> </a:t>
                </a:r>
                <a:r>
                  <a:rPr lang="ja-JP" altLang="en-US" sz="2400" b="1" dirty="0" smtClean="0">
                    <a:solidFill>
                      <a:prstClr val="black"/>
                    </a:solidFill>
                  </a:rPr>
                  <a:t>　　　　　　　　＝</a:t>
                </a:r>
                <a:r>
                  <a:rPr lang="en-US" altLang="ja-JP" sz="2400" b="1" dirty="0" smtClean="0">
                    <a:solidFill>
                      <a:srgbClr val="FF0000"/>
                    </a:solidFill>
                  </a:rPr>
                  <a:t>909.9474247</a:t>
                </a:r>
                <a:r>
                  <a:rPr lang="ja-JP" altLang="en-US" sz="2400" b="1" dirty="0" smtClean="0">
                    <a:solidFill>
                      <a:srgbClr val="FF0000"/>
                    </a:solidFill>
                  </a:rPr>
                  <a:t>・・・</a:t>
                </a:r>
                <a:endParaRPr lang="en-US" altLang="ja-JP" sz="2400" b="1" dirty="0">
                  <a:solidFill>
                    <a:srgbClr val="FF0000"/>
                  </a:solidFill>
                </a:endParaRPr>
              </a:p>
              <a:p>
                <a:endParaRPr kumimoji="1" lang="ja-JP" altLang="en-US" sz="2400" b="1" dirty="0">
                  <a:solidFill>
                    <a:srgbClr val="FF0000"/>
                  </a:solidFill>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323528" y="2996952"/>
                <a:ext cx="9361040" cy="3960058"/>
              </a:xfrm>
              <a:prstGeom prst="rect">
                <a:avLst/>
              </a:prstGeom>
              <a:blipFill rotWithShape="0">
                <a:blip r:embed="rId2"/>
                <a:stretch>
                  <a:fillRect l="-1497" t="-924"/>
                </a:stretch>
              </a:blipFill>
            </p:spPr>
            <p:txBody>
              <a:bodyPr/>
              <a:lstStyle/>
              <a:p>
                <a:r>
                  <a:rPr lang="ja-JP" altLang="en-US">
                    <a:noFill/>
                  </a:rPr>
                  <a:t> </a:t>
                </a:r>
              </a:p>
            </p:txBody>
          </p:sp>
        </mc:Fallback>
      </mc:AlternateContent>
      <p:pic>
        <p:nvPicPr>
          <p:cNvPr id="8" name="図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7" y="1699560"/>
            <a:ext cx="8836025"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459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a:lnSpc>
                <a:spcPct val="150000"/>
              </a:lnSpc>
            </a:pPr>
            <a:r>
              <a:rPr lang="ja-JP" altLang="en-US" sz="2400" u="sng" dirty="0">
                <a:latin typeface="ＭＳ Ｐゴシック" panose="020B0600070205080204" pitchFamily="50" charset="-128"/>
              </a:rPr>
              <a:t>５</a:t>
            </a:r>
            <a:r>
              <a:rPr lang="ja-JP" altLang="en-US" sz="2400" u="sng" dirty="0" smtClean="0">
                <a:latin typeface="ＭＳ Ｐゴシック" panose="020B0600070205080204" pitchFamily="50" charset="-128"/>
              </a:rPr>
              <a:t>．具体例（</a:t>
            </a:r>
            <a:r>
              <a:rPr lang="ja-JP" altLang="en-US" sz="2400" u="sng" dirty="0">
                <a:latin typeface="ＭＳ Ｐゴシック" panose="020B0600070205080204" pitchFamily="50" charset="-128"/>
              </a:rPr>
              <a:t>３</a:t>
            </a:r>
            <a:r>
              <a:rPr lang="en-US" altLang="ja-JP" sz="2400" u="sng" dirty="0" smtClean="0">
                <a:latin typeface="ＭＳ Ｐゴシック" panose="020B0600070205080204" pitchFamily="50" charset="-128"/>
              </a:rPr>
              <a:t>/</a:t>
            </a:r>
            <a:r>
              <a:rPr lang="ja-JP" altLang="en-US" sz="2400" u="sng" dirty="0" smtClean="0">
                <a:latin typeface="ＭＳ Ｐゴシック" panose="020B0600070205080204" pitchFamily="50" charset="-128"/>
              </a:rPr>
              <a:t>４）</a:t>
            </a:r>
            <a:endParaRPr lang="ja-JP" altLang="en-US" sz="2400" u="sng" dirty="0">
              <a:latin typeface="ＭＳ Ｐゴシック" panose="020B0600070205080204" pitchFamily="50" charset="-128"/>
            </a:endParaRP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19</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13" name="正方形/長方形 12"/>
          <p:cNvSpPr/>
          <p:nvPr/>
        </p:nvSpPr>
        <p:spPr>
          <a:xfrm>
            <a:off x="395536" y="764704"/>
            <a:ext cx="8352928" cy="1477328"/>
          </a:xfrm>
          <a:prstGeom prst="rect">
            <a:avLst/>
          </a:prstGeom>
        </p:spPr>
        <p:txBody>
          <a:bodyPr wrap="square">
            <a:spAutoFit/>
          </a:bodyPr>
          <a:lstStyle/>
          <a:p>
            <a:pPr fontAlgn="ctr"/>
            <a:endParaRPr lang="en-US" altLang="zh-TW" b="1" dirty="0" smtClean="0">
              <a:latin typeface="ＭＳ Ｐゴシック" panose="020B0600070205080204" pitchFamily="50" charset="-128"/>
              <a:ea typeface="ＭＳ Ｐゴシック" panose="020B0600070205080204" pitchFamily="50" charset="-128"/>
            </a:endParaRPr>
          </a:p>
          <a:p>
            <a:pPr fontAlgn="ctr"/>
            <a:r>
              <a:rPr lang="zh-TW" altLang="en-US" b="1" dirty="0" smtClean="0">
                <a:solidFill>
                  <a:srgbClr val="FF0000"/>
                </a:solidFill>
                <a:latin typeface="ＭＳ Ｐゴシック" panose="020B0600070205080204" pitchFamily="50" charset="-128"/>
                <a:ea typeface="ＭＳ Ｐゴシック" panose="020B0600070205080204" pitchFamily="50" charset="-128"/>
              </a:rPr>
              <a:t>利息</a:t>
            </a:r>
            <a:r>
              <a:rPr lang="zh-TW" altLang="en-US" b="1" dirty="0">
                <a:solidFill>
                  <a:srgbClr val="FF0000"/>
                </a:solidFill>
                <a:latin typeface="ＭＳ Ｐゴシック" panose="020B0600070205080204" pitchFamily="50" charset="-128"/>
                <a:ea typeface="ＭＳ Ｐゴシック" panose="020B0600070205080204" pitchFamily="50" charset="-128"/>
              </a:rPr>
              <a:t>額＝元金額</a:t>
            </a:r>
            <a:r>
              <a:rPr lang="en-US" altLang="zh-TW" b="1" dirty="0">
                <a:solidFill>
                  <a:srgbClr val="FF0000"/>
                </a:solidFill>
                <a:latin typeface="ＭＳ Ｐゴシック" panose="020B0600070205080204" pitchFamily="50" charset="-128"/>
                <a:ea typeface="ＭＳ Ｐゴシック" panose="020B0600070205080204" pitchFamily="50" charset="-128"/>
              </a:rPr>
              <a:t>×</a:t>
            </a:r>
            <a:r>
              <a:rPr lang="zh-TW" altLang="en-US" b="1" dirty="0">
                <a:solidFill>
                  <a:srgbClr val="FF0000"/>
                </a:solidFill>
                <a:latin typeface="ＭＳ Ｐゴシック" panose="020B0600070205080204" pitchFamily="50" charset="-128"/>
                <a:ea typeface="ＭＳ Ｐゴシック" panose="020B0600070205080204" pitchFamily="50" charset="-128"/>
              </a:rPr>
              <a:t>金利（利率）</a:t>
            </a:r>
            <a:r>
              <a:rPr lang="en-US" altLang="zh-TW" b="1" dirty="0" smtClean="0">
                <a:solidFill>
                  <a:srgbClr val="FF0000"/>
                </a:solidFill>
                <a:latin typeface="ＭＳ Ｐゴシック" panose="020B0600070205080204" pitchFamily="50" charset="-128"/>
                <a:ea typeface="ＭＳ Ｐゴシック" panose="020B0600070205080204" pitchFamily="50" charset="-128"/>
              </a:rPr>
              <a:t>×</a:t>
            </a:r>
            <a:r>
              <a:rPr lang="ja-JP" altLang="en-US" b="1" dirty="0" smtClean="0">
                <a:solidFill>
                  <a:srgbClr val="FF0000"/>
                </a:solidFill>
                <a:latin typeface="ＭＳ Ｐゴシック" panose="020B0600070205080204" pitchFamily="50" charset="-128"/>
                <a:ea typeface="ＭＳ Ｐゴシック" panose="020B0600070205080204" pitchFamily="50" charset="-128"/>
              </a:rPr>
              <a:t>預入</a:t>
            </a:r>
            <a:r>
              <a:rPr lang="zh-TW" altLang="en-US" b="1" dirty="0" smtClean="0">
                <a:solidFill>
                  <a:srgbClr val="FF0000"/>
                </a:solidFill>
                <a:latin typeface="ＭＳ Ｐゴシック" panose="020B0600070205080204" pitchFamily="50" charset="-128"/>
                <a:ea typeface="ＭＳ Ｐゴシック" panose="020B0600070205080204" pitchFamily="50" charset="-128"/>
              </a:rPr>
              <a:t>期間</a:t>
            </a:r>
            <a:endParaRPr lang="en-US" altLang="ja-JP" b="1" dirty="0" smtClean="0">
              <a:solidFill>
                <a:srgbClr val="FF0000"/>
              </a:solidFill>
              <a:latin typeface="ＭＳ Ｐゴシック" panose="020B0600070205080204" pitchFamily="50" charset="-128"/>
              <a:ea typeface="ＭＳ Ｐゴシック" panose="020B0600070205080204" pitchFamily="50" charset="-128"/>
            </a:endParaRPr>
          </a:p>
          <a:p>
            <a:pPr fontAlgn="ctr"/>
            <a:endParaRPr lang="en-US" altLang="ja-JP" b="1" dirty="0" smtClean="0"/>
          </a:p>
          <a:p>
            <a:pPr fontAlgn="ctr"/>
            <a:r>
              <a:rPr lang="ja-JP" altLang="en-US" b="1" dirty="0" smtClean="0"/>
              <a:t>（３）単利・中間利払あり</a:t>
            </a:r>
            <a:endParaRPr lang="en-US" altLang="ja-JP" b="1" dirty="0" smtClean="0"/>
          </a:p>
          <a:p>
            <a:pPr fontAlgn="ctr"/>
            <a:endParaRPr lang="en-US" altLang="ja-JP" b="1" dirty="0"/>
          </a:p>
        </p:txBody>
      </p:sp>
      <mc:AlternateContent xmlns:mc="http://schemas.openxmlformats.org/markup-compatibility/2006" xmlns:a14="http://schemas.microsoft.com/office/drawing/2010/main">
        <mc:Choice Requires="a14">
          <p:sp>
            <p:nvSpPr>
              <p:cNvPr id="9" name="テキスト ボックス 8"/>
              <p:cNvSpPr txBox="1"/>
              <p:nvPr/>
            </p:nvSpPr>
            <p:spPr>
              <a:xfrm>
                <a:off x="611560" y="3432392"/>
                <a:ext cx="7554953" cy="2365199"/>
              </a:xfrm>
              <a:prstGeom prst="rect">
                <a:avLst/>
              </a:prstGeom>
              <a:noFill/>
            </p:spPr>
            <p:txBody>
              <a:bodyPr wrap="none" lIns="0" tIns="0" rIns="0" bIns="0" rtlCol="0">
                <a:spAutoFit/>
              </a:bodyPr>
              <a:lstStyle/>
              <a:p>
                <a:r>
                  <a:rPr lang="en-US" altLang="ja-JP" b="1" dirty="0" smtClean="0"/>
                  <a:t>2017/4/7</a:t>
                </a:r>
                <a:r>
                  <a:rPr lang="ja-JP" altLang="en-US" b="1" dirty="0" smtClean="0"/>
                  <a:t>の中間利払利息</a:t>
                </a:r>
                <a14:m>
                  <m:oMath xmlns:m="http://schemas.openxmlformats.org/officeDocument/2006/math">
                    <m:r>
                      <a:rPr lang="ja-JP" altLang="en-US" sz="2400" b="1" i="1" smtClean="0">
                        <a:latin typeface="Cambria Math" panose="02040503050406030204" pitchFamily="18" charset="0"/>
                      </a:rPr>
                      <m:t>＝</m:t>
                    </m:r>
                    <m:r>
                      <a:rPr lang="en-US" altLang="ja-JP" sz="2400" b="1" i="1" smtClean="0">
                        <a:latin typeface="Cambria Math" panose="02040503050406030204" pitchFamily="18" charset="0"/>
                      </a:rPr>
                      <m:t>𝟏𝟎𝟎𝟎𝟎𝟎𝟎</m:t>
                    </m:r>
                    <m:r>
                      <a:rPr lang="en-US" altLang="ja-JP" sz="2400" b="1" i="1" smtClean="0">
                        <a:latin typeface="Cambria Math" panose="02040503050406030204" pitchFamily="18" charset="0"/>
                      </a:rPr>
                      <m:t>×</m:t>
                    </m:r>
                    <m:f>
                      <m:fPr>
                        <m:ctrlPr>
                          <a:rPr lang="en-US" altLang="ja-JP" sz="2400" b="1" i="1" smtClean="0">
                            <a:latin typeface="Cambria Math" panose="02040503050406030204" pitchFamily="18" charset="0"/>
                          </a:rPr>
                        </m:ctrlPr>
                      </m:fPr>
                      <m:num>
                        <m:r>
                          <a:rPr lang="en-US" altLang="ja-JP" sz="2400" b="1" i="1" smtClean="0">
                            <a:latin typeface="Cambria Math" panose="02040503050406030204" pitchFamily="18" charset="0"/>
                          </a:rPr>
                          <m:t>𝟎</m:t>
                        </m:r>
                        <m:r>
                          <a:rPr lang="en-US" altLang="ja-JP" sz="2400" b="1" i="1" smtClean="0">
                            <a:latin typeface="Cambria Math" panose="02040503050406030204" pitchFamily="18" charset="0"/>
                          </a:rPr>
                          <m:t>.</m:t>
                        </m:r>
                        <m:r>
                          <a:rPr lang="en-US" altLang="ja-JP" sz="2400" b="1" i="1" smtClean="0">
                            <a:latin typeface="Cambria Math" panose="02040503050406030204" pitchFamily="18" charset="0"/>
                          </a:rPr>
                          <m:t>𝟎𝟎𝟕</m:t>
                        </m:r>
                      </m:num>
                      <m:den>
                        <m:r>
                          <a:rPr lang="en-US" altLang="ja-JP" sz="2400" b="1" i="1" smtClean="0">
                            <a:latin typeface="Cambria Math" panose="02040503050406030204" pitchFamily="18" charset="0"/>
                          </a:rPr>
                          <m:t>𝟏𝟎𝟎</m:t>
                        </m:r>
                      </m:den>
                    </m:f>
                    <m:r>
                      <a:rPr lang="en-US" altLang="ja-JP" sz="2400" b="1" i="1" smtClean="0">
                        <a:latin typeface="Cambria Math" panose="02040503050406030204" pitchFamily="18" charset="0"/>
                      </a:rPr>
                      <m:t>×</m:t>
                    </m:r>
                    <m:f>
                      <m:fPr>
                        <m:ctrlPr>
                          <a:rPr lang="en-US" altLang="ja-JP" sz="2400" b="1" i="1" smtClean="0">
                            <a:latin typeface="Cambria Math" panose="02040503050406030204" pitchFamily="18" charset="0"/>
                          </a:rPr>
                        </m:ctrlPr>
                      </m:fPr>
                      <m:num>
                        <m:r>
                          <a:rPr lang="en-US" altLang="ja-JP" sz="2400" b="1" i="1" smtClean="0">
                            <a:latin typeface="Cambria Math" panose="02040503050406030204" pitchFamily="18" charset="0"/>
                          </a:rPr>
                          <m:t>𝟑𝟔𝟓</m:t>
                        </m:r>
                      </m:num>
                      <m:den>
                        <m:r>
                          <a:rPr lang="en-US" altLang="ja-JP" sz="2400" b="1" i="1" smtClean="0">
                            <a:latin typeface="Cambria Math" panose="02040503050406030204" pitchFamily="18" charset="0"/>
                          </a:rPr>
                          <m:t>𝟑𝟔𝟓</m:t>
                        </m:r>
                      </m:den>
                    </m:f>
                  </m:oMath>
                </a14:m>
                <a:r>
                  <a:rPr lang="ja-JP" altLang="en-US" sz="2400" b="1" dirty="0" smtClean="0"/>
                  <a:t>＝</a:t>
                </a:r>
                <a:r>
                  <a:rPr lang="en-US" altLang="ja-JP" sz="2400" b="1" dirty="0" smtClean="0">
                    <a:solidFill>
                      <a:srgbClr val="FF0000"/>
                    </a:solidFill>
                  </a:rPr>
                  <a:t>70</a:t>
                </a:r>
              </a:p>
              <a:p>
                <a:endParaRPr kumimoji="1" lang="en-US" altLang="ja-JP" b="1" dirty="0" smtClean="0"/>
              </a:p>
              <a:p>
                <a:r>
                  <a:rPr kumimoji="1" lang="ja-JP" altLang="en-US" b="1" dirty="0" smtClean="0"/>
                  <a:t>本来利息</a:t>
                </a:r>
                <a14:m>
                  <m:oMath xmlns:m="http://schemas.openxmlformats.org/officeDocument/2006/math">
                    <m:r>
                      <a:rPr lang="ja-JP" altLang="en-US" sz="2400" b="1" i="1">
                        <a:latin typeface="Cambria Math" panose="02040503050406030204" pitchFamily="18" charset="0"/>
                      </a:rPr>
                      <m:t>＝</m:t>
                    </m:r>
                    <m:r>
                      <a:rPr lang="en-US" altLang="ja-JP" sz="2400" b="1" i="1">
                        <a:latin typeface="Cambria Math" panose="02040503050406030204" pitchFamily="18" charset="0"/>
                      </a:rPr>
                      <m:t>𝟏𝟎𝟎𝟎𝟎𝟎𝟎</m:t>
                    </m:r>
                    <m:r>
                      <a:rPr lang="en-US" altLang="ja-JP" sz="2400" b="1" i="1">
                        <a:latin typeface="Cambria Math" panose="02040503050406030204" pitchFamily="18" charset="0"/>
                      </a:rPr>
                      <m:t>×</m:t>
                    </m:r>
                    <m:f>
                      <m:fPr>
                        <m:ctrlPr>
                          <a:rPr lang="en-US" altLang="ja-JP" sz="2400" b="1" i="1">
                            <a:latin typeface="Cambria Math" panose="02040503050406030204" pitchFamily="18" charset="0"/>
                          </a:rPr>
                        </m:ctrlPr>
                      </m:fPr>
                      <m:num>
                        <m:r>
                          <a:rPr lang="en-US" altLang="ja-JP" sz="2400" b="1" i="1">
                            <a:latin typeface="Cambria Math" panose="02040503050406030204" pitchFamily="18" charset="0"/>
                          </a:rPr>
                          <m:t>𝟎</m:t>
                        </m:r>
                        <m:r>
                          <a:rPr lang="en-US" altLang="ja-JP" sz="2400" b="1" i="1">
                            <a:latin typeface="Cambria Math" panose="02040503050406030204" pitchFamily="18" charset="0"/>
                          </a:rPr>
                          <m:t>.</m:t>
                        </m:r>
                        <m:r>
                          <a:rPr lang="en-US" altLang="ja-JP" sz="2400" b="1" i="1">
                            <a:latin typeface="Cambria Math" panose="02040503050406030204" pitchFamily="18" charset="0"/>
                          </a:rPr>
                          <m:t>𝟎𝟏</m:t>
                        </m:r>
                      </m:num>
                      <m:den>
                        <m:r>
                          <a:rPr lang="en-US" altLang="ja-JP" sz="2400" b="1" i="1">
                            <a:latin typeface="Cambria Math" panose="02040503050406030204" pitchFamily="18" charset="0"/>
                          </a:rPr>
                          <m:t>𝟏𝟎𝟎</m:t>
                        </m:r>
                      </m:den>
                    </m:f>
                    <m:r>
                      <a:rPr lang="en-US" altLang="ja-JP" sz="2400" b="1" i="1">
                        <a:latin typeface="Cambria Math" panose="02040503050406030204" pitchFamily="18" charset="0"/>
                      </a:rPr>
                      <m:t>×</m:t>
                    </m:r>
                    <m:f>
                      <m:fPr>
                        <m:ctrlPr>
                          <a:rPr lang="en-US" altLang="ja-JP" sz="2400" b="1" i="1">
                            <a:latin typeface="Cambria Math" panose="02040503050406030204" pitchFamily="18" charset="0"/>
                          </a:rPr>
                        </m:ctrlPr>
                      </m:fPr>
                      <m:num>
                        <m:r>
                          <a:rPr lang="en-US" altLang="ja-JP" sz="2400" b="1" i="1" smtClean="0">
                            <a:latin typeface="Cambria Math" panose="02040503050406030204" pitchFamily="18" charset="0"/>
                          </a:rPr>
                          <m:t>𝟕𝟑𝟎</m:t>
                        </m:r>
                      </m:num>
                      <m:den>
                        <m:r>
                          <a:rPr lang="en-US" altLang="ja-JP" sz="2400" b="1" i="1">
                            <a:latin typeface="Cambria Math" panose="02040503050406030204" pitchFamily="18" charset="0"/>
                          </a:rPr>
                          <m:t>𝟑𝟔𝟓</m:t>
                        </m:r>
                      </m:den>
                    </m:f>
                  </m:oMath>
                </a14:m>
                <a:r>
                  <a:rPr lang="ja-JP" altLang="en-US" sz="2400" b="1" dirty="0" smtClean="0"/>
                  <a:t>                    </a:t>
                </a:r>
                <a:r>
                  <a:rPr lang="ja-JP" altLang="en-US" sz="2400" b="1" dirty="0"/>
                  <a:t>　</a:t>
                </a:r>
                <a:r>
                  <a:rPr lang="ja-JP" altLang="en-US" sz="2400" b="1" dirty="0" smtClean="0"/>
                  <a:t>＝</a:t>
                </a:r>
                <a:r>
                  <a:rPr lang="en-US" altLang="ja-JP" sz="2400" b="1" dirty="0" smtClean="0">
                    <a:solidFill>
                      <a:srgbClr val="FF0000"/>
                    </a:solidFill>
                  </a:rPr>
                  <a:t>200</a:t>
                </a:r>
              </a:p>
              <a:p>
                <a:endParaRPr kumimoji="1" lang="en-US" altLang="ja-JP" b="1" dirty="0"/>
              </a:p>
              <a:p>
                <a:r>
                  <a:rPr lang="en-US" altLang="ja-JP" b="1" dirty="0" smtClean="0"/>
                  <a:t>2018/4/9</a:t>
                </a:r>
                <a:r>
                  <a:rPr lang="ja-JP" altLang="en-US" b="1" dirty="0" smtClean="0"/>
                  <a:t>の満期利息</a:t>
                </a:r>
                <a14:m>
                  <m:oMath xmlns:m="http://schemas.openxmlformats.org/officeDocument/2006/math">
                    <m:r>
                      <a:rPr lang="ja-JP" altLang="en-US" b="1" i="1" smtClean="0">
                        <a:latin typeface="Cambria Math" panose="02040503050406030204" pitchFamily="18" charset="0"/>
                      </a:rPr>
                      <m:t>＝</m:t>
                    </m:r>
                    <m:r>
                      <a:rPr lang="en-US" altLang="ja-JP" b="1" i="1" smtClean="0">
                        <a:latin typeface="Cambria Math" panose="02040503050406030204" pitchFamily="18" charset="0"/>
                      </a:rPr>
                      <m:t>𝟐𝟎𝟎</m:t>
                    </m:r>
                    <m:r>
                      <a:rPr lang="en-US" altLang="ja-JP" b="1" i="1" smtClean="0">
                        <a:latin typeface="Cambria Math" panose="02040503050406030204" pitchFamily="18" charset="0"/>
                      </a:rPr>
                      <m:t>−</m:t>
                    </m:r>
                    <m:r>
                      <a:rPr lang="en-US" altLang="ja-JP" b="1" i="1" smtClean="0">
                        <a:latin typeface="Cambria Math" panose="02040503050406030204" pitchFamily="18" charset="0"/>
                      </a:rPr>
                      <m:t>𝟕𝟎</m:t>
                    </m:r>
                  </m:oMath>
                </a14:m>
                <a:r>
                  <a:rPr lang="en-US" altLang="ja-JP" b="1" dirty="0" smtClean="0"/>
                  <a:t> (</a:t>
                </a:r>
                <a:r>
                  <a:rPr lang="ja-JP" altLang="en-US" b="1" dirty="0" smtClean="0"/>
                  <a:t>本来利息</a:t>
                </a:r>
                <a:r>
                  <a:rPr lang="ja-JP" altLang="en-US" b="1" dirty="0"/>
                  <a:t>－</a:t>
                </a:r>
                <a:r>
                  <a:rPr lang="ja-JP" altLang="en-US" b="1" dirty="0" smtClean="0"/>
                  <a:t>中間</a:t>
                </a:r>
                <a:r>
                  <a:rPr lang="ja-JP" altLang="en-US" b="1" dirty="0"/>
                  <a:t>利払利息累計額</a:t>
                </a:r>
                <a:r>
                  <a:rPr lang="en-US" altLang="ja-JP" b="1" dirty="0" smtClean="0"/>
                  <a:t>)</a:t>
                </a:r>
                <a:r>
                  <a:rPr lang="en-US" altLang="ja-JP" sz="2400" b="1" dirty="0" smtClean="0"/>
                  <a:t> </a:t>
                </a:r>
                <a:r>
                  <a:rPr lang="ja-JP" altLang="en-US" sz="2400" b="1" dirty="0" smtClean="0"/>
                  <a:t>＝</a:t>
                </a:r>
                <a:r>
                  <a:rPr lang="en-US" altLang="ja-JP" sz="2400" b="1" dirty="0" smtClean="0">
                    <a:solidFill>
                      <a:srgbClr val="FF0000"/>
                    </a:solidFill>
                  </a:rPr>
                  <a:t>130</a:t>
                </a:r>
                <a:endParaRPr lang="ja-JP" altLang="en-US" sz="2400" b="1" dirty="0">
                  <a:solidFill>
                    <a:srgbClr val="FF0000"/>
                  </a:solidFill>
                </a:endParaRPr>
              </a:p>
              <a:p>
                <a:endParaRPr kumimoji="1" lang="ja-JP" altLang="en-US" sz="2400" b="1" dirty="0">
                  <a:solidFill>
                    <a:srgbClr val="FF0000"/>
                  </a:solidFill>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611560" y="3432392"/>
                <a:ext cx="7554953" cy="2365199"/>
              </a:xfrm>
              <a:prstGeom prst="rect">
                <a:avLst/>
              </a:prstGeom>
              <a:blipFill rotWithShape="0">
                <a:blip r:embed="rId2"/>
                <a:stretch>
                  <a:fillRect l="-1855" t="-1289" r="-1452"/>
                </a:stretch>
              </a:blipFill>
            </p:spPr>
            <p:txBody>
              <a:bodyPr/>
              <a:lstStyle/>
              <a:p>
                <a:r>
                  <a:rPr lang="ja-JP" altLang="en-US">
                    <a:noFill/>
                  </a:rPr>
                  <a:t> </a:t>
                </a:r>
              </a:p>
            </p:txBody>
          </p:sp>
        </mc:Fallback>
      </mc:AlternateContent>
      <p:sp>
        <p:nvSpPr>
          <p:cNvPr id="3" name="テキスト ボックス 2"/>
          <p:cNvSpPr txBox="1"/>
          <p:nvPr/>
        </p:nvSpPr>
        <p:spPr>
          <a:xfrm>
            <a:off x="5361689" y="5572873"/>
            <a:ext cx="3610744" cy="646331"/>
          </a:xfrm>
          <a:prstGeom prst="rect">
            <a:avLst/>
          </a:prstGeom>
          <a:noFill/>
        </p:spPr>
        <p:txBody>
          <a:bodyPr wrap="square" rtlCol="0">
            <a:spAutoFit/>
          </a:bodyPr>
          <a:lstStyle/>
          <a:p>
            <a:r>
              <a:rPr kumimoji="1" lang="ja-JP" altLang="en-US" dirty="0" smtClean="0"/>
              <a:t>約定利率：</a:t>
            </a:r>
            <a:r>
              <a:rPr kumimoji="1" lang="en-US" altLang="ja-JP" dirty="0" smtClean="0"/>
              <a:t>0.01%</a:t>
            </a:r>
          </a:p>
          <a:p>
            <a:r>
              <a:rPr kumimoji="1" lang="ja-JP" altLang="en-US" dirty="0" smtClean="0"/>
              <a:t>中間利払利率：</a:t>
            </a:r>
            <a:r>
              <a:rPr kumimoji="1" lang="en-US" altLang="ja-JP" dirty="0" smtClean="0"/>
              <a:t>0.007%</a:t>
            </a:r>
            <a:endParaRPr kumimoji="1" lang="ja-JP" altLang="en-US" dirty="0"/>
          </a:p>
        </p:txBody>
      </p:sp>
      <p:pic>
        <p:nvPicPr>
          <p:cNvPr id="11" name="図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7" y="2189102"/>
            <a:ext cx="8836025" cy="89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635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987824" y="806740"/>
            <a:ext cx="2565473" cy="520287"/>
          </a:xfrm>
        </p:spPr>
        <p:txBody>
          <a:bodyPr rtlCol="0">
            <a:normAutofit fontScale="90000"/>
          </a:bodyPr>
          <a:lstStyle/>
          <a:p>
            <a:pPr defTabSz="708600">
              <a:defRPr/>
            </a:pPr>
            <a:r>
              <a:rPr lang="ja-JP" altLang="en-US" dirty="0"/>
              <a:t>＜</a:t>
            </a:r>
            <a:r>
              <a:rPr lang="ja-JP" altLang="en-US" dirty="0" smtClean="0"/>
              <a:t>目次＞</a:t>
            </a:r>
          </a:p>
        </p:txBody>
      </p:sp>
      <p:sp>
        <p:nvSpPr>
          <p:cNvPr id="7171" name="Line 4"/>
          <p:cNvSpPr>
            <a:spLocks noChangeShapeType="1"/>
          </p:cNvSpPr>
          <p:nvPr/>
        </p:nvSpPr>
        <p:spPr bwMode="auto">
          <a:xfrm flipV="1">
            <a:off x="1491298" y="1664666"/>
            <a:ext cx="6105275"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62143" tIns="31071" rIns="62143" bIns="31071"/>
          <a:lstStyle/>
          <a:p>
            <a:endParaRPr lang="ja-JP" altLang="en-US" sz="1224"/>
          </a:p>
        </p:txBody>
      </p:sp>
      <p:sp>
        <p:nvSpPr>
          <p:cNvPr id="7172" name="Text Box 9"/>
          <p:cNvSpPr txBox="1">
            <a:spLocks noChangeArrowheads="1"/>
          </p:cNvSpPr>
          <p:nvPr/>
        </p:nvSpPr>
        <p:spPr bwMode="auto">
          <a:xfrm>
            <a:off x="656484" y="1848199"/>
            <a:ext cx="7774901" cy="2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62143" tIns="31071" rIns="62143" bIns="31071">
            <a:spAutoFit/>
          </a:bodyPr>
          <a:lstStyle>
            <a:lvl1pPr>
              <a:spcBef>
                <a:spcPct val="20000"/>
              </a:spcBef>
              <a:buFont typeface="Arial" panose="020B0604020202020204" pitchFamily="34" charset="0"/>
              <a:buChar char="•"/>
              <a:defRPr kumimoji="1" sz="37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7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3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2400" dirty="0">
                <a:solidFill>
                  <a:srgbClr val="FF0000"/>
                </a:solidFill>
                <a:latin typeface="HGS創英角ｺﾞｼｯｸUB" panose="020B0900000000000000" pitchFamily="50" charset="-128"/>
                <a:ea typeface="HGS創英角ｺﾞｼｯｸUB" panose="020B0900000000000000" pitchFamily="50" charset="-128"/>
              </a:rPr>
              <a:t> </a:t>
            </a:r>
            <a:endParaRPr lang="en-US" altLang="ja-JP" sz="2400" dirty="0">
              <a:solidFill>
                <a:srgbClr val="FF0000"/>
              </a:solidFill>
              <a:latin typeface="HGS創英角ｺﾞｼｯｸUB" panose="020B0900000000000000" pitchFamily="50" charset="-128"/>
              <a:ea typeface="HGS創英角ｺﾞｼｯｸUB" panose="020B0900000000000000" pitchFamily="50" charset="-128"/>
            </a:endParaRPr>
          </a:p>
          <a:p>
            <a:pPr>
              <a:lnSpc>
                <a:spcPct val="150000"/>
              </a:lnSpc>
              <a:spcBef>
                <a:spcPct val="0"/>
              </a:spcBef>
              <a:buNone/>
            </a:pPr>
            <a:r>
              <a:rPr lang="ja-JP" altLang="en-US" sz="2400" u="sng" dirty="0">
                <a:latin typeface="ＭＳ Ｐゴシック" panose="020B0600070205080204" pitchFamily="50" charset="-128"/>
              </a:rPr>
              <a:t>１</a:t>
            </a:r>
            <a:r>
              <a:rPr lang="ja-JP" altLang="en-US" sz="2400" u="sng" dirty="0" smtClean="0">
                <a:latin typeface="ＭＳ Ｐゴシック" panose="020B0600070205080204" pitchFamily="50" charset="-128"/>
              </a:rPr>
              <a:t>．</a:t>
            </a:r>
            <a:r>
              <a:rPr lang="ja-JP" altLang="en-US" sz="2400" u="sng" dirty="0"/>
              <a:t>輸出入取引における金融機関の</a:t>
            </a:r>
            <a:r>
              <a:rPr lang="ja-JP" altLang="en-US" sz="2400" u="sng" dirty="0" smtClean="0"/>
              <a:t>役割</a:t>
            </a:r>
            <a:endParaRPr lang="en-US" altLang="ja-JP" sz="2400" u="sng" dirty="0" smtClean="0"/>
          </a:p>
          <a:p>
            <a:pPr>
              <a:lnSpc>
                <a:spcPct val="150000"/>
              </a:lnSpc>
              <a:spcBef>
                <a:spcPct val="0"/>
              </a:spcBef>
              <a:buNone/>
            </a:pPr>
            <a:r>
              <a:rPr lang="ja-JP" altLang="en-US" sz="2400" u="sng" dirty="0" smtClean="0">
                <a:latin typeface="ＭＳ Ｐゴシック" panose="020B0600070205080204" pitchFamily="50" charset="-128"/>
              </a:rPr>
              <a:t>２．</a:t>
            </a:r>
            <a:r>
              <a:rPr lang="ja-JP" altLang="en-US" sz="2400" u="sng" dirty="0"/>
              <a:t>輸出入で取り扱う主な</a:t>
            </a:r>
            <a:r>
              <a:rPr lang="ja-JP" altLang="en-US" sz="2400" u="sng" dirty="0" smtClean="0"/>
              <a:t>取引</a:t>
            </a:r>
            <a:endParaRPr lang="en-US" altLang="ja-JP" sz="2400" u="sng" dirty="0" smtClean="0"/>
          </a:p>
          <a:p>
            <a:pPr>
              <a:lnSpc>
                <a:spcPct val="150000"/>
              </a:lnSpc>
              <a:spcBef>
                <a:spcPct val="0"/>
              </a:spcBef>
              <a:buNone/>
            </a:pPr>
            <a:r>
              <a:rPr lang="ja-JP" altLang="en-US" sz="2400" u="sng" dirty="0"/>
              <a:t>３．</a:t>
            </a:r>
            <a:r>
              <a:rPr lang="en-US" altLang="ja-JP" sz="2400" u="sng" dirty="0"/>
              <a:t>CF</a:t>
            </a:r>
            <a:r>
              <a:rPr lang="ja-JP" altLang="en-US" sz="2400" u="sng" dirty="0"/>
              <a:t>展開対象取引（輸出編</a:t>
            </a:r>
            <a:r>
              <a:rPr lang="ja-JP" altLang="en-US" sz="2400" u="sng" dirty="0" smtClean="0"/>
              <a:t>）</a:t>
            </a:r>
            <a:endParaRPr lang="en-US" altLang="ja-JP" sz="2400" u="sng" dirty="0" smtClean="0"/>
          </a:p>
          <a:p>
            <a:pPr>
              <a:lnSpc>
                <a:spcPct val="150000"/>
              </a:lnSpc>
              <a:spcBef>
                <a:spcPct val="0"/>
              </a:spcBef>
              <a:buNone/>
            </a:pPr>
            <a:r>
              <a:rPr lang="ja-JP" altLang="en-US" sz="2400" u="sng" dirty="0" smtClean="0">
                <a:latin typeface="ＭＳ Ｐゴシック" panose="020B0600070205080204" pitchFamily="50" charset="-128"/>
              </a:rPr>
              <a:t>４．</a:t>
            </a:r>
            <a:r>
              <a:rPr lang="en-US" altLang="ja-JP" sz="2400" u="sng" dirty="0"/>
              <a:t>CF</a:t>
            </a:r>
            <a:r>
              <a:rPr lang="ja-JP" altLang="en-US" sz="2400" u="sng" dirty="0"/>
              <a:t>展開対象取引</a:t>
            </a:r>
            <a:r>
              <a:rPr lang="ja-JP" altLang="en-US" sz="2400" u="sng" dirty="0" smtClean="0"/>
              <a:t>（</a:t>
            </a:r>
            <a:r>
              <a:rPr lang="ja-JP" altLang="en-US" sz="2400" u="sng" dirty="0"/>
              <a:t>輸入</a:t>
            </a:r>
            <a:r>
              <a:rPr lang="ja-JP" altLang="en-US" sz="2400" u="sng" dirty="0" smtClean="0"/>
              <a:t>編）</a:t>
            </a:r>
            <a:endParaRPr lang="en-US" altLang="ja-JP" sz="2400" u="sng" dirty="0" smtClean="0">
              <a:latin typeface="ＭＳ Ｐゴシック" panose="020B0600070205080204" pitchFamily="50" charset="-128"/>
            </a:endParaRPr>
          </a:p>
        </p:txBody>
      </p:sp>
      <p:sp>
        <p:nvSpPr>
          <p:cNvPr id="7173" name="スライド番号プレースホルダ 4"/>
          <p:cNvSpPr>
            <a:spLocks noGrp="1"/>
          </p:cNvSpPr>
          <p:nvPr>
            <p:ph type="sldNum" sz="quarter" idx="12"/>
          </p:nvPr>
        </p:nvSpPr>
        <p:spPr bwMode="auto">
          <a:xfrm>
            <a:off x="6994788" y="6309320"/>
            <a:ext cx="1695791" cy="2741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2516">
                <a:solidFill>
                  <a:schemeClr val="tx1"/>
                </a:solidFill>
                <a:latin typeface="Calibri" panose="020F0502020204030204" pitchFamily="34" charset="0"/>
                <a:ea typeface="ＭＳ Ｐゴシック" panose="020B0600070205080204" pitchFamily="50" charset="-128"/>
              </a:defRPr>
            </a:lvl1pPr>
            <a:lvl2pPr marL="505169" indent="-194296">
              <a:spcBef>
                <a:spcPct val="20000"/>
              </a:spcBef>
              <a:buFont typeface="Arial" panose="020B0604020202020204" pitchFamily="34" charset="0"/>
              <a:buChar char="–"/>
              <a:defRPr kumimoji="1" sz="2176">
                <a:solidFill>
                  <a:schemeClr val="tx1"/>
                </a:solidFill>
                <a:latin typeface="Calibri" panose="020F0502020204030204" pitchFamily="34" charset="0"/>
                <a:ea typeface="ＭＳ Ｐゴシック" panose="020B0600070205080204" pitchFamily="50" charset="-128"/>
              </a:defRPr>
            </a:lvl2pPr>
            <a:lvl3pPr marL="777183" indent="-155437">
              <a:spcBef>
                <a:spcPct val="20000"/>
              </a:spcBef>
              <a:buFont typeface="Arial" panose="020B0604020202020204" pitchFamily="34" charset="0"/>
              <a:buChar char="•"/>
              <a:defRPr kumimoji="1" sz="1836">
                <a:solidFill>
                  <a:schemeClr val="tx1"/>
                </a:solidFill>
                <a:latin typeface="Calibri" panose="020F0502020204030204" pitchFamily="34" charset="0"/>
                <a:ea typeface="ＭＳ Ｐゴシック" panose="020B0600070205080204" pitchFamily="50" charset="-128"/>
              </a:defRPr>
            </a:lvl3pPr>
            <a:lvl4pPr marL="1088056" indent="-155437">
              <a:spcBef>
                <a:spcPct val="20000"/>
              </a:spcBef>
              <a:buFont typeface="Arial" panose="020B0604020202020204" pitchFamily="34" charset="0"/>
              <a:buChar char="–"/>
              <a:defRPr kumimoji="1" sz="1564">
                <a:solidFill>
                  <a:schemeClr val="tx1"/>
                </a:solidFill>
                <a:latin typeface="Calibri" panose="020F0502020204030204" pitchFamily="34" charset="0"/>
                <a:ea typeface="ＭＳ Ｐゴシック" panose="020B0600070205080204" pitchFamily="50" charset="-128"/>
              </a:defRPr>
            </a:lvl4pPr>
            <a:lvl5pPr marL="1398929" indent="-155437">
              <a:spcBef>
                <a:spcPct val="20000"/>
              </a:spcBef>
              <a:buFont typeface="Arial" panose="020B0604020202020204" pitchFamily="34" charset="0"/>
              <a:buChar char="»"/>
              <a:defRPr kumimoji="1" sz="1564">
                <a:solidFill>
                  <a:schemeClr val="tx1"/>
                </a:solidFill>
                <a:latin typeface="Calibri" panose="020F0502020204030204" pitchFamily="34" charset="0"/>
                <a:ea typeface="ＭＳ Ｐゴシック" panose="020B0600070205080204" pitchFamily="50" charset="-128"/>
              </a:defRPr>
            </a:lvl5pPr>
            <a:lvl6pPr marL="1709802" indent="-155437" eaLnBrk="0" fontAlgn="base" hangingPunct="0">
              <a:spcBef>
                <a:spcPct val="20000"/>
              </a:spcBef>
              <a:spcAft>
                <a:spcPct val="0"/>
              </a:spcAft>
              <a:buFont typeface="Arial" panose="020B0604020202020204" pitchFamily="34" charset="0"/>
              <a:buChar char="»"/>
              <a:defRPr kumimoji="1" sz="1564">
                <a:solidFill>
                  <a:schemeClr val="tx1"/>
                </a:solidFill>
                <a:latin typeface="Calibri" panose="020F0502020204030204" pitchFamily="34" charset="0"/>
                <a:ea typeface="ＭＳ Ｐゴシック" panose="020B0600070205080204" pitchFamily="50" charset="-128"/>
              </a:defRPr>
            </a:lvl6pPr>
            <a:lvl7pPr marL="2020676" indent="-155437" eaLnBrk="0" fontAlgn="base" hangingPunct="0">
              <a:spcBef>
                <a:spcPct val="20000"/>
              </a:spcBef>
              <a:spcAft>
                <a:spcPct val="0"/>
              </a:spcAft>
              <a:buFont typeface="Arial" panose="020B0604020202020204" pitchFamily="34" charset="0"/>
              <a:buChar char="»"/>
              <a:defRPr kumimoji="1" sz="1564">
                <a:solidFill>
                  <a:schemeClr val="tx1"/>
                </a:solidFill>
                <a:latin typeface="Calibri" panose="020F0502020204030204" pitchFamily="34" charset="0"/>
                <a:ea typeface="ＭＳ Ｐゴシック" panose="020B0600070205080204" pitchFamily="50" charset="-128"/>
              </a:defRPr>
            </a:lvl7pPr>
            <a:lvl8pPr marL="2331548" indent="-155437" eaLnBrk="0" fontAlgn="base" hangingPunct="0">
              <a:spcBef>
                <a:spcPct val="20000"/>
              </a:spcBef>
              <a:spcAft>
                <a:spcPct val="0"/>
              </a:spcAft>
              <a:buFont typeface="Arial" panose="020B0604020202020204" pitchFamily="34" charset="0"/>
              <a:buChar char="»"/>
              <a:defRPr kumimoji="1" sz="1564">
                <a:solidFill>
                  <a:schemeClr val="tx1"/>
                </a:solidFill>
                <a:latin typeface="Calibri" panose="020F0502020204030204" pitchFamily="34" charset="0"/>
                <a:ea typeface="ＭＳ Ｐゴシック" panose="020B0600070205080204" pitchFamily="50" charset="-128"/>
              </a:defRPr>
            </a:lvl8pPr>
            <a:lvl9pPr marL="2642422" indent="-155437" eaLnBrk="0" fontAlgn="base" hangingPunct="0">
              <a:spcBef>
                <a:spcPct val="20000"/>
              </a:spcBef>
              <a:spcAft>
                <a:spcPct val="0"/>
              </a:spcAft>
              <a:buFont typeface="Arial" panose="020B0604020202020204" pitchFamily="34" charset="0"/>
              <a:buChar char="»"/>
              <a:defRPr kumimoji="1" sz="1564">
                <a:solidFill>
                  <a:schemeClr val="tx1"/>
                </a:solidFill>
                <a:latin typeface="Calibri" panose="020F0502020204030204" pitchFamily="34" charset="0"/>
                <a:ea typeface="ＭＳ Ｐゴシック" panose="020B0600070205080204" pitchFamily="50" charset="-128"/>
              </a:defRPr>
            </a:lvl9pPr>
          </a:lstStyle>
          <a:p>
            <a:pPr>
              <a:spcBef>
                <a:spcPct val="0"/>
              </a:spcBef>
              <a:buFontTx/>
              <a:buNone/>
            </a:pPr>
            <a:fld id="{EC4B54A0-44A4-4F32-B19C-0D377E7D5B89}" type="slidenum">
              <a:rPr lang="ja-JP" altLang="en-US" sz="952">
                <a:solidFill>
                  <a:srgbClr val="898989"/>
                </a:solidFill>
                <a:latin typeface="HGS創英角ｺﾞｼｯｸUB" panose="020B0900000000000000" pitchFamily="50" charset="-128"/>
                <a:ea typeface="HGS創英角ｺﾞｼｯｸUB" panose="020B0900000000000000" pitchFamily="50" charset="-128"/>
              </a:rPr>
              <a:pPr>
                <a:spcBef>
                  <a:spcPct val="0"/>
                </a:spcBef>
                <a:buFontTx/>
                <a:buNone/>
              </a:pPr>
              <a:t>2</a:t>
            </a:fld>
            <a:endParaRPr lang="ja-JP" altLang="en-US" sz="952">
              <a:solidFill>
                <a:srgbClr val="898989"/>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9069765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a:lnSpc>
                <a:spcPct val="150000"/>
              </a:lnSpc>
            </a:pPr>
            <a:r>
              <a:rPr lang="ja-JP" altLang="en-US" sz="2400" u="sng" dirty="0">
                <a:latin typeface="ＭＳ Ｐゴシック" panose="020B0600070205080204" pitchFamily="50" charset="-128"/>
              </a:rPr>
              <a:t>５</a:t>
            </a:r>
            <a:r>
              <a:rPr lang="ja-JP" altLang="en-US" sz="2400" u="sng" dirty="0" smtClean="0">
                <a:latin typeface="ＭＳ Ｐゴシック" panose="020B0600070205080204" pitchFamily="50" charset="-128"/>
              </a:rPr>
              <a:t>．具体例（</a:t>
            </a:r>
            <a:r>
              <a:rPr lang="ja-JP" altLang="en-US" sz="2400" u="sng" dirty="0">
                <a:latin typeface="ＭＳ Ｐゴシック" panose="020B0600070205080204" pitchFamily="50" charset="-128"/>
              </a:rPr>
              <a:t>４</a:t>
            </a:r>
            <a:r>
              <a:rPr lang="en-US" altLang="ja-JP" sz="2400" u="sng" dirty="0" smtClean="0">
                <a:latin typeface="ＭＳ Ｐゴシック" panose="020B0600070205080204" pitchFamily="50" charset="-128"/>
              </a:rPr>
              <a:t>/</a:t>
            </a:r>
            <a:r>
              <a:rPr lang="ja-JP" altLang="en-US" sz="2400" u="sng" dirty="0">
                <a:latin typeface="ＭＳ Ｐゴシック" panose="020B0600070205080204" pitchFamily="50" charset="-128"/>
              </a:rPr>
              <a:t>４</a:t>
            </a:r>
            <a:r>
              <a:rPr lang="ja-JP" altLang="en-US" sz="2400" u="sng" dirty="0" smtClean="0">
                <a:latin typeface="ＭＳ Ｐゴシック" panose="020B0600070205080204" pitchFamily="50" charset="-128"/>
              </a:rPr>
              <a:t>）</a:t>
            </a:r>
            <a:endParaRPr lang="ja-JP" altLang="en-US" sz="2400" u="sng" dirty="0">
              <a:latin typeface="ＭＳ Ｐゴシック" panose="020B0600070205080204" pitchFamily="50" charset="-128"/>
            </a:endParaRP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20</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13" name="正方形/長方形 12"/>
          <p:cNvSpPr/>
          <p:nvPr/>
        </p:nvSpPr>
        <p:spPr>
          <a:xfrm>
            <a:off x="395536" y="764704"/>
            <a:ext cx="8352928" cy="1200329"/>
          </a:xfrm>
          <a:prstGeom prst="rect">
            <a:avLst/>
          </a:prstGeom>
        </p:spPr>
        <p:txBody>
          <a:bodyPr wrap="square">
            <a:spAutoFit/>
          </a:bodyPr>
          <a:lstStyle/>
          <a:p>
            <a:pPr fontAlgn="ctr"/>
            <a:endParaRPr lang="en-US" altLang="zh-TW" b="1" dirty="0">
              <a:latin typeface="ＭＳ Ｐゴシック" panose="020B0600070205080204" pitchFamily="50" charset="-128"/>
              <a:ea typeface="ＭＳ Ｐゴシック" panose="020B0600070205080204" pitchFamily="50" charset="-128"/>
            </a:endParaRPr>
          </a:p>
          <a:p>
            <a:pPr fontAlgn="ctr"/>
            <a:r>
              <a:rPr lang="zh-TW" altLang="en-US" b="1" dirty="0">
                <a:solidFill>
                  <a:srgbClr val="FF0000"/>
                </a:solidFill>
                <a:latin typeface="ＭＳ Ｐゴシック" panose="020B0600070205080204" pitchFamily="50" charset="-128"/>
                <a:ea typeface="ＭＳ Ｐゴシック" panose="020B0600070205080204" pitchFamily="50" charset="-128"/>
              </a:rPr>
              <a:t>利息額＝元金額</a:t>
            </a:r>
            <a:r>
              <a:rPr lang="en-US" altLang="zh-TW" b="1" dirty="0">
                <a:solidFill>
                  <a:srgbClr val="FF0000"/>
                </a:solidFill>
                <a:latin typeface="ＭＳ Ｐゴシック" panose="020B0600070205080204" pitchFamily="50" charset="-128"/>
                <a:ea typeface="ＭＳ Ｐゴシック" panose="020B0600070205080204" pitchFamily="50" charset="-128"/>
              </a:rPr>
              <a:t>×</a:t>
            </a:r>
            <a:r>
              <a:rPr lang="zh-TW" altLang="en-US" b="1" dirty="0">
                <a:solidFill>
                  <a:srgbClr val="FF0000"/>
                </a:solidFill>
                <a:latin typeface="ＭＳ Ｐゴシック" panose="020B0600070205080204" pitchFamily="50" charset="-128"/>
                <a:ea typeface="ＭＳ Ｐゴシック" panose="020B0600070205080204" pitchFamily="50" charset="-128"/>
              </a:rPr>
              <a:t>金利（利率）</a:t>
            </a:r>
            <a:r>
              <a:rPr lang="en-US" altLang="zh-TW" b="1" dirty="0">
                <a:solidFill>
                  <a:srgbClr val="FF0000"/>
                </a:solidFill>
                <a:latin typeface="ＭＳ Ｐゴシック" panose="020B0600070205080204" pitchFamily="50" charset="-128"/>
                <a:ea typeface="ＭＳ Ｐゴシック" panose="020B0600070205080204" pitchFamily="50" charset="-128"/>
              </a:rPr>
              <a:t>×</a:t>
            </a:r>
            <a:r>
              <a:rPr lang="ja-JP" altLang="en-US" b="1" dirty="0">
                <a:solidFill>
                  <a:srgbClr val="FF0000"/>
                </a:solidFill>
                <a:latin typeface="ＭＳ Ｐゴシック" panose="020B0600070205080204" pitchFamily="50" charset="-128"/>
              </a:rPr>
              <a:t>預入</a:t>
            </a:r>
            <a:r>
              <a:rPr lang="zh-TW" altLang="en-US" b="1" dirty="0">
                <a:solidFill>
                  <a:srgbClr val="FF0000"/>
                </a:solidFill>
                <a:latin typeface="ＭＳ Ｐゴシック" panose="020B0600070205080204" pitchFamily="50" charset="-128"/>
                <a:ea typeface="ＭＳ Ｐゴシック" panose="020B0600070205080204" pitchFamily="50" charset="-128"/>
              </a:rPr>
              <a:t>期間</a:t>
            </a:r>
            <a:endParaRPr lang="en-US" altLang="ja-JP" b="1" dirty="0">
              <a:solidFill>
                <a:srgbClr val="FF0000"/>
              </a:solidFill>
              <a:latin typeface="ＭＳ Ｐゴシック" panose="020B0600070205080204" pitchFamily="50" charset="-128"/>
            </a:endParaRPr>
          </a:p>
          <a:p>
            <a:pPr fontAlgn="ctr"/>
            <a:endParaRPr lang="en-US" altLang="ja-JP" b="1" dirty="0"/>
          </a:p>
          <a:p>
            <a:pPr fontAlgn="ctr"/>
            <a:r>
              <a:rPr lang="ja-JP" altLang="en-US" b="1" dirty="0" smtClean="0"/>
              <a:t>（４）複利</a:t>
            </a:r>
            <a:endParaRPr lang="en-US" altLang="ja-JP" b="1" dirty="0"/>
          </a:p>
        </p:txBody>
      </p:sp>
      <mc:AlternateContent xmlns:mc="http://schemas.openxmlformats.org/markup-compatibility/2006" xmlns:a14="http://schemas.microsoft.com/office/drawing/2010/main">
        <mc:Choice Requires="a14">
          <p:sp>
            <p:nvSpPr>
              <p:cNvPr id="9" name="テキスト ボックス 8"/>
              <p:cNvSpPr txBox="1"/>
              <p:nvPr/>
            </p:nvSpPr>
            <p:spPr>
              <a:xfrm>
                <a:off x="611560" y="3432392"/>
                <a:ext cx="7663508" cy="2540311"/>
              </a:xfrm>
              <a:prstGeom prst="rect">
                <a:avLst/>
              </a:prstGeom>
              <a:noFill/>
            </p:spPr>
            <p:txBody>
              <a:bodyPr wrap="none" lIns="0" tIns="0" rIns="0" bIns="0" rtlCol="0">
                <a:spAutoFit/>
              </a:bodyPr>
              <a:lstStyle/>
              <a:p>
                <a:r>
                  <a:rPr lang="en-US" altLang="ja-JP" b="1" dirty="0" smtClean="0"/>
                  <a:t>2015/5/15</a:t>
                </a:r>
                <a:r>
                  <a:rPr lang="ja-JP" altLang="en-US" b="1" dirty="0" err="1" smtClean="0"/>
                  <a:t>までの</a:t>
                </a:r>
                <a:r>
                  <a:rPr lang="ja-JP" altLang="en-US" b="1" dirty="0" smtClean="0"/>
                  <a:t>利息</a:t>
                </a:r>
                <a14:m>
                  <m:oMath xmlns:m="http://schemas.openxmlformats.org/officeDocument/2006/math">
                    <m:r>
                      <a:rPr lang="ja-JP" altLang="en-US" sz="2400" b="1" i="1" smtClean="0">
                        <a:latin typeface="Cambria Math" panose="02040503050406030204" pitchFamily="18" charset="0"/>
                      </a:rPr>
                      <m:t>＝</m:t>
                    </m:r>
                    <m:r>
                      <a:rPr lang="en-US" altLang="ja-JP" sz="2400" b="1" i="1" smtClean="0">
                        <a:latin typeface="Cambria Math" panose="02040503050406030204" pitchFamily="18" charset="0"/>
                      </a:rPr>
                      <m:t>𝟏𝟎𝟎𝟎𝟎𝟎𝟎</m:t>
                    </m:r>
                    <m:r>
                      <a:rPr lang="en-US" altLang="ja-JP" sz="2400" b="1" i="1" smtClean="0">
                        <a:latin typeface="Cambria Math" panose="02040503050406030204" pitchFamily="18" charset="0"/>
                      </a:rPr>
                      <m:t>×</m:t>
                    </m:r>
                    <m:f>
                      <m:fPr>
                        <m:ctrlPr>
                          <a:rPr lang="en-US" altLang="ja-JP" sz="2400" b="1" i="1" smtClean="0">
                            <a:latin typeface="Cambria Math" panose="02040503050406030204" pitchFamily="18" charset="0"/>
                          </a:rPr>
                        </m:ctrlPr>
                      </m:fPr>
                      <m:num>
                        <m:r>
                          <a:rPr lang="en-US" altLang="ja-JP" sz="2400" b="1" i="1" smtClean="0">
                            <a:latin typeface="Cambria Math" panose="02040503050406030204" pitchFamily="18" charset="0"/>
                          </a:rPr>
                          <m:t>𝟓</m:t>
                        </m:r>
                      </m:num>
                      <m:den>
                        <m:r>
                          <a:rPr lang="en-US" altLang="ja-JP" sz="2400" b="1" i="1" smtClean="0">
                            <a:latin typeface="Cambria Math" panose="02040503050406030204" pitchFamily="18" charset="0"/>
                          </a:rPr>
                          <m:t>𝟏𝟎𝟎</m:t>
                        </m:r>
                      </m:den>
                    </m:f>
                    <m:r>
                      <a:rPr lang="en-US" altLang="ja-JP" sz="2400" b="1" i="1" smtClean="0">
                        <a:latin typeface="Cambria Math" panose="02040503050406030204" pitchFamily="18" charset="0"/>
                      </a:rPr>
                      <m:t>×</m:t>
                    </m:r>
                    <m:f>
                      <m:fPr>
                        <m:ctrlPr>
                          <a:rPr lang="en-US" altLang="ja-JP" sz="2400" b="1" i="1" smtClean="0">
                            <a:latin typeface="Cambria Math" panose="02040503050406030204" pitchFamily="18" charset="0"/>
                          </a:rPr>
                        </m:ctrlPr>
                      </m:fPr>
                      <m:num>
                        <m:r>
                          <a:rPr lang="en-US" altLang="ja-JP" sz="2400" b="1" i="1" smtClean="0">
                            <a:latin typeface="Cambria Math" panose="02040503050406030204" pitchFamily="18" charset="0"/>
                          </a:rPr>
                          <m:t>𝟑𝟔𝟓</m:t>
                        </m:r>
                      </m:num>
                      <m:den>
                        <m:r>
                          <a:rPr lang="en-US" altLang="ja-JP" sz="2400" b="1" i="1" smtClean="0">
                            <a:latin typeface="Cambria Math" panose="02040503050406030204" pitchFamily="18" charset="0"/>
                          </a:rPr>
                          <m:t>𝟑𝟔𝟓</m:t>
                        </m:r>
                      </m:den>
                    </m:f>
                  </m:oMath>
                </a14:m>
                <a:r>
                  <a:rPr lang="ja-JP" altLang="en-US" sz="2400" b="1" dirty="0" smtClean="0"/>
                  <a:t>＝</a:t>
                </a:r>
                <a:r>
                  <a:rPr lang="en-US" altLang="ja-JP" sz="2400" b="1" dirty="0" smtClean="0">
                    <a:solidFill>
                      <a:srgbClr val="FF0000"/>
                    </a:solidFill>
                  </a:rPr>
                  <a:t>50000</a:t>
                </a:r>
              </a:p>
              <a:p>
                <a:endParaRPr kumimoji="1" lang="en-US" altLang="ja-JP" b="1" dirty="0" smtClean="0"/>
              </a:p>
              <a:p>
                <a:pPr lvl="0"/>
                <a:r>
                  <a:rPr lang="en-US" altLang="ja-JP" b="1" dirty="0" smtClean="0">
                    <a:solidFill>
                      <a:prstClr val="black"/>
                    </a:solidFill>
                  </a:rPr>
                  <a:t>2016/5/15</a:t>
                </a:r>
                <a:r>
                  <a:rPr lang="ja-JP" altLang="en-US" b="1" dirty="0" err="1">
                    <a:solidFill>
                      <a:prstClr val="black"/>
                    </a:solidFill>
                  </a:rPr>
                  <a:t>までの</a:t>
                </a:r>
                <a:r>
                  <a:rPr lang="ja-JP" altLang="en-US" b="1" dirty="0">
                    <a:solidFill>
                      <a:prstClr val="black"/>
                    </a:solidFill>
                  </a:rPr>
                  <a:t>利息</a:t>
                </a:r>
                <a14:m>
                  <m:oMath xmlns:m="http://schemas.openxmlformats.org/officeDocument/2006/math">
                    <m:r>
                      <a:rPr lang="ja-JP" altLang="en-US" sz="2400" b="1" i="1">
                        <a:solidFill>
                          <a:prstClr val="black"/>
                        </a:solidFill>
                        <a:latin typeface="Cambria Math" panose="02040503050406030204" pitchFamily="18" charset="0"/>
                      </a:rPr>
                      <m:t>＝</m:t>
                    </m:r>
                    <m:r>
                      <a:rPr lang="en-US" altLang="ja-JP" sz="2400" b="1" i="1" smtClean="0">
                        <a:solidFill>
                          <a:srgbClr val="FF0000"/>
                        </a:solidFill>
                        <a:latin typeface="Cambria Math" panose="02040503050406030204" pitchFamily="18" charset="0"/>
                      </a:rPr>
                      <m:t>𝟏𝟎𝟓</m:t>
                    </m:r>
                    <m:r>
                      <a:rPr lang="en-US" altLang="ja-JP" sz="2400" b="1" i="1">
                        <a:solidFill>
                          <a:srgbClr val="FF0000"/>
                        </a:solidFill>
                        <a:latin typeface="Cambria Math" panose="02040503050406030204" pitchFamily="18" charset="0"/>
                      </a:rPr>
                      <m:t>𝟎𝟎𝟎𝟎</m:t>
                    </m:r>
                    <m:r>
                      <a:rPr lang="en-US" altLang="ja-JP" sz="2400" b="1" i="1">
                        <a:solidFill>
                          <a:prstClr val="black"/>
                        </a:solidFill>
                        <a:latin typeface="Cambria Math" panose="02040503050406030204" pitchFamily="18" charset="0"/>
                      </a:rPr>
                      <m:t>×</m:t>
                    </m:r>
                    <m:f>
                      <m:fPr>
                        <m:ctrlPr>
                          <a:rPr lang="en-US" altLang="ja-JP" sz="2400" b="1" i="1">
                            <a:solidFill>
                              <a:prstClr val="black"/>
                            </a:solidFill>
                            <a:latin typeface="Cambria Math" panose="02040503050406030204" pitchFamily="18" charset="0"/>
                          </a:rPr>
                        </m:ctrlPr>
                      </m:fPr>
                      <m:num>
                        <m:r>
                          <a:rPr lang="en-US" altLang="ja-JP" sz="2400" b="1" i="1">
                            <a:solidFill>
                              <a:prstClr val="black"/>
                            </a:solidFill>
                            <a:latin typeface="Cambria Math" panose="02040503050406030204" pitchFamily="18" charset="0"/>
                          </a:rPr>
                          <m:t>𝟓</m:t>
                        </m:r>
                      </m:num>
                      <m:den>
                        <m:r>
                          <a:rPr lang="en-US" altLang="ja-JP" sz="2400" b="1" i="1">
                            <a:solidFill>
                              <a:prstClr val="black"/>
                            </a:solidFill>
                            <a:latin typeface="Cambria Math" panose="02040503050406030204" pitchFamily="18" charset="0"/>
                          </a:rPr>
                          <m:t>𝟏𝟎𝟎</m:t>
                        </m:r>
                      </m:den>
                    </m:f>
                    <m:r>
                      <a:rPr lang="en-US" altLang="ja-JP" sz="2400" b="1" i="1">
                        <a:solidFill>
                          <a:prstClr val="black"/>
                        </a:solidFill>
                        <a:latin typeface="Cambria Math" panose="02040503050406030204" pitchFamily="18" charset="0"/>
                      </a:rPr>
                      <m:t>×</m:t>
                    </m:r>
                    <m:f>
                      <m:fPr>
                        <m:ctrlPr>
                          <a:rPr lang="en-US" altLang="ja-JP" sz="2400" b="1" i="1">
                            <a:solidFill>
                              <a:prstClr val="black"/>
                            </a:solidFill>
                            <a:latin typeface="Cambria Math" panose="02040503050406030204" pitchFamily="18" charset="0"/>
                          </a:rPr>
                        </m:ctrlPr>
                      </m:fPr>
                      <m:num>
                        <m:r>
                          <a:rPr lang="en-US" altLang="ja-JP" sz="2400" b="1" i="1">
                            <a:solidFill>
                              <a:prstClr val="black"/>
                            </a:solidFill>
                            <a:latin typeface="Cambria Math" panose="02040503050406030204" pitchFamily="18" charset="0"/>
                          </a:rPr>
                          <m:t>𝟑𝟔</m:t>
                        </m:r>
                        <m:r>
                          <a:rPr lang="en-US" altLang="ja-JP" sz="2400" b="1" i="1" smtClean="0">
                            <a:solidFill>
                              <a:prstClr val="black"/>
                            </a:solidFill>
                            <a:latin typeface="Cambria Math" panose="02040503050406030204" pitchFamily="18" charset="0"/>
                          </a:rPr>
                          <m:t>𝟔</m:t>
                        </m:r>
                      </m:num>
                      <m:den>
                        <m:r>
                          <a:rPr lang="en-US" altLang="ja-JP" sz="2400" b="1" i="1">
                            <a:solidFill>
                              <a:prstClr val="black"/>
                            </a:solidFill>
                            <a:latin typeface="Cambria Math" panose="02040503050406030204" pitchFamily="18" charset="0"/>
                          </a:rPr>
                          <m:t>𝟑𝟔𝟓</m:t>
                        </m:r>
                      </m:den>
                    </m:f>
                  </m:oMath>
                </a14:m>
                <a:r>
                  <a:rPr lang="ja-JP" altLang="en-US" sz="2400" b="1" dirty="0" smtClean="0">
                    <a:solidFill>
                      <a:prstClr val="black"/>
                    </a:solidFill>
                  </a:rPr>
                  <a:t>＝</a:t>
                </a:r>
                <a:r>
                  <a:rPr lang="en-US" altLang="ja-JP" sz="2400" b="1" dirty="0" smtClean="0">
                    <a:solidFill>
                      <a:srgbClr val="FF0000"/>
                    </a:solidFill>
                  </a:rPr>
                  <a:t>52643.83562</a:t>
                </a:r>
                <a:r>
                  <a:rPr lang="ja-JP" altLang="en-US" sz="2400" b="1" dirty="0" smtClean="0">
                    <a:solidFill>
                      <a:srgbClr val="FF0000"/>
                    </a:solidFill>
                  </a:rPr>
                  <a:t>・・・</a:t>
                </a:r>
                <a:endParaRPr lang="en-US" altLang="ja-JP" sz="2400" b="1" dirty="0">
                  <a:solidFill>
                    <a:srgbClr val="FF0000"/>
                  </a:solidFill>
                </a:endParaRPr>
              </a:p>
              <a:p>
                <a:endParaRPr kumimoji="1" lang="en-US" altLang="ja-JP" b="1" dirty="0"/>
              </a:p>
              <a:p>
                <a:pPr lvl="0"/>
                <a:r>
                  <a:rPr lang="en-US" altLang="ja-JP" b="1" dirty="0" smtClean="0">
                    <a:solidFill>
                      <a:prstClr val="black"/>
                    </a:solidFill>
                  </a:rPr>
                  <a:t>2017/5/15</a:t>
                </a:r>
                <a:r>
                  <a:rPr lang="ja-JP" altLang="en-US" b="1" dirty="0" err="1">
                    <a:solidFill>
                      <a:prstClr val="black"/>
                    </a:solidFill>
                  </a:rPr>
                  <a:t>までの</a:t>
                </a:r>
                <a:r>
                  <a:rPr lang="ja-JP" altLang="en-US" b="1" dirty="0">
                    <a:solidFill>
                      <a:prstClr val="black"/>
                    </a:solidFill>
                  </a:rPr>
                  <a:t>利息</a:t>
                </a:r>
                <a14:m>
                  <m:oMath xmlns:m="http://schemas.openxmlformats.org/officeDocument/2006/math">
                    <m:r>
                      <a:rPr lang="ja-JP" altLang="en-US" sz="2400" b="1" i="1">
                        <a:solidFill>
                          <a:prstClr val="black"/>
                        </a:solidFill>
                        <a:latin typeface="Cambria Math" panose="02040503050406030204" pitchFamily="18" charset="0"/>
                      </a:rPr>
                      <m:t>＝</m:t>
                    </m:r>
                    <m:r>
                      <a:rPr lang="en-US" altLang="ja-JP" sz="2400" b="1" i="1" smtClean="0">
                        <a:solidFill>
                          <a:srgbClr val="FF0000"/>
                        </a:solidFill>
                        <a:latin typeface="Cambria Math" panose="02040503050406030204" pitchFamily="18" charset="0"/>
                      </a:rPr>
                      <m:t>𝟏𝟏𝟎𝟐𝟔𝟒𝟑</m:t>
                    </m:r>
                    <m:r>
                      <a:rPr lang="en-US" altLang="ja-JP" sz="2400" b="1" i="1">
                        <a:solidFill>
                          <a:prstClr val="black"/>
                        </a:solidFill>
                        <a:latin typeface="Cambria Math" panose="02040503050406030204" pitchFamily="18" charset="0"/>
                      </a:rPr>
                      <m:t>×</m:t>
                    </m:r>
                    <m:f>
                      <m:fPr>
                        <m:ctrlPr>
                          <a:rPr lang="en-US" altLang="ja-JP" sz="2400" b="1" i="1">
                            <a:solidFill>
                              <a:prstClr val="black"/>
                            </a:solidFill>
                            <a:latin typeface="Cambria Math" panose="02040503050406030204" pitchFamily="18" charset="0"/>
                          </a:rPr>
                        </m:ctrlPr>
                      </m:fPr>
                      <m:num>
                        <m:r>
                          <a:rPr lang="en-US" altLang="ja-JP" sz="2400" b="1" i="1">
                            <a:solidFill>
                              <a:prstClr val="black"/>
                            </a:solidFill>
                            <a:latin typeface="Cambria Math" panose="02040503050406030204" pitchFamily="18" charset="0"/>
                          </a:rPr>
                          <m:t>𝟓</m:t>
                        </m:r>
                      </m:num>
                      <m:den>
                        <m:r>
                          <a:rPr lang="en-US" altLang="ja-JP" sz="2400" b="1" i="1">
                            <a:solidFill>
                              <a:prstClr val="black"/>
                            </a:solidFill>
                            <a:latin typeface="Cambria Math" panose="02040503050406030204" pitchFamily="18" charset="0"/>
                          </a:rPr>
                          <m:t>𝟏𝟎𝟎</m:t>
                        </m:r>
                      </m:den>
                    </m:f>
                    <m:r>
                      <a:rPr lang="en-US" altLang="ja-JP" sz="2400" b="1" i="1">
                        <a:solidFill>
                          <a:prstClr val="black"/>
                        </a:solidFill>
                        <a:latin typeface="Cambria Math" panose="02040503050406030204" pitchFamily="18" charset="0"/>
                      </a:rPr>
                      <m:t>×</m:t>
                    </m:r>
                    <m:f>
                      <m:fPr>
                        <m:ctrlPr>
                          <a:rPr lang="en-US" altLang="ja-JP" sz="2400" b="1" i="1">
                            <a:solidFill>
                              <a:prstClr val="black"/>
                            </a:solidFill>
                            <a:latin typeface="Cambria Math" panose="02040503050406030204" pitchFamily="18" charset="0"/>
                          </a:rPr>
                        </m:ctrlPr>
                      </m:fPr>
                      <m:num>
                        <m:r>
                          <a:rPr lang="en-US" altLang="ja-JP" sz="2400" b="1" i="1">
                            <a:solidFill>
                              <a:prstClr val="black"/>
                            </a:solidFill>
                            <a:latin typeface="Cambria Math" panose="02040503050406030204" pitchFamily="18" charset="0"/>
                          </a:rPr>
                          <m:t>𝟑𝟔</m:t>
                        </m:r>
                        <m:r>
                          <a:rPr lang="en-US" altLang="ja-JP" sz="2400" b="1" i="1" smtClean="0">
                            <a:solidFill>
                              <a:prstClr val="black"/>
                            </a:solidFill>
                            <a:latin typeface="Cambria Math" panose="02040503050406030204" pitchFamily="18" charset="0"/>
                          </a:rPr>
                          <m:t>𝟓</m:t>
                        </m:r>
                      </m:num>
                      <m:den>
                        <m:r>
                          <a:rPr lang="en-US" altLang="ja-JP" sz="2400" b="1" i="1">
                            <a:solidFill>
                              <a:prstClr val="black"/>
                            </a:solidFill>
                            <a:latin typeface="Cambria Math" panose="02040503050406030204" pitchFamily="18" charset="0"/>
                          </a:rPr>
                          <m:t>𝟑𝟔𝟓</m:t>
                        </m:r>
                      </m:den>
                    </m:f>
                  </m:oMath>
                </a14:m>
                <a:r>
                  <a:rPr lang="ja-JP" altLang="en-US" sz="2400" b="1" dirty="0">
                    <a:solidFill>
                      <a:prstClr val="black"/>
                    </a:solidFill>
                  </a:rPr>
                  <a:t>＝</a:t>
                </a:r>
                <a:r>
                  <a:rPr lang="en-US" altLang="ja-JP" sz="2400" b="1" dirty="0" smtClean="0">
                    <a:solidFill>
                      <a:srgbClr val="FF0000"/>
                    </a:solidFill>
                  </a:rPr>
                  <a:t>55132.15</a:t>
                </a:r>
                <a:endParaRPr lang="en-US" altLang="ja-JP" sz="2400" b="1" dirty="0">
                  <a:solidFill>
                    <a:srgbClr val="FF0000"/>
                  </a:solidFill>
                </a:endParaRPr>
              </a:p>
              <a:p>
                <a:endParaRPr kumimoji="1" lang="ja-JP" altLang="en-US" sz="2400" b="1" dirty="0">
                  <a:solidFill>
                    <a:srgbClr val="FF0000"/>
                  </a:solidFill>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611560" y="3432392"/>
                <a:ext cx="7663508" cy="2540311"/>
              </a:xfrm>
              <a:prstGeom prst="rect">
                <a:avLst/>
              </a:prstGeom>
              <a:blipFill rotWithShape="0">
                <a:blip r:embed="rId2"/>
                <a:stretch>
                  <a:fillRect l="-1830" t="-1199" r="-1750"/>
                </a:stretch>
              </a:blipFill>
            </p:spPr>
            <p:txBody>
              <a:bodyPr/>
              <a:lstStyle/>
              <a:p>
                <a:r>
                  <a:rPr lang="ja-JP" altLang="en-US">
                    <a:noFill/>
                  </a:rPr>
                  <a:t> </a:t>
                </a:r>
              </a:p>
            </p:txBody>
          </p:sp>
        </mc:Fallback>
      </mc:AlternateContent>
      <p:pic>
        <p:nvPicPr>
          <p:cNvPr id="8" name="図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7" y="2030859"/>
            <a:ext cx="8836025" cy="125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552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a:lnSpc>
                <a:spcPct val="150000"/>
              </a:lnSpc>
            </a:pPr>
            <a:r>
              <a:rPr lang="ja-JP" altLang="en-US" sz="2400" u="sng" dirty="0">
                <a:latin typeface="ＭＳ Ｐゴシック" panose="020B0600070205080204" pitchFamily="50" charset="-128"/>
              </a:rPr>
              <a:t>６</a:t>
            </a:r>
            <a:r>
              <a:rPr lang="ja-JP" altLang="en-US" sz="2400" u="sng" dirty="0" smtClean="0">
                <a:latin typeface="ＭＳ Ｐゴシック" panose="020B0600070205080204" pitchFamily="50" charset="-128"/>
              </a:rPr>
              <a:t>．複利</a:t>
            </a:r>
            <a:endParaRPr lang="ja-JP" altLang="en-US" sz="2400" u="sng" dirty="0">
              <a:latin typeface="ＭＳ Ｐゴシック" panose="020B0600070205080204" pitchFamily="50" charset="-128"/>
            </a:endParaRP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21</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13" name="正方形/長方形 12"/>
          <p:cNvSpPr/>
          <p:nvPr/>
        </p:nvSpPr>
        <p:spPr>
          <a:xfrm>
            <a:off x="395536" y="764704"/>
            <a:ext cx="8352928" cy="5632311"/>
          </a:xfrm>
          <a:prstGeom prst="rect">
            <a:avLst/>
          </a:prstGeom>
        </p:spPr>
        <p:txBody>
          <a:bodyPr wrap="square">
            <a:spAutoFit/>
          </a:bodyPr>
          <a:lstStyle/>
          <a:p>
            <a:pPr fontAlgn="ctr"/>
            <a:endParaRPr lang="en-US" altLang="ja-JP" b="1" dirty="0"/>
          </a:p>
          <a:p>
            <a:pPr fontAlgn="ctr"/>
            <a:r>
              <a:rPr lang="ja-JP" altLang="en-US" b="1" dirty="0"/>
              <a:t>元金</a:t>
            </a:r>
            <a:r>
              <a:rPr lang="en-US" altLang="ja-JP" b="1" dirty="0"/>
              <a:t>100</a:t>
            </a:r>
            <a:r>
              <a:rPr lang="ja-JP" altLang="en-US" b="1" dirty="0"/>
              <a:t>円を年利</a:t>
            </a:r>
            <a:r>
              <a:rPr lang="en-US" altLang="ja-JP" b="1" dirty="0"/>
              <a:t>5</a:t>
            </a:r>
            <a:r>
              <a:rPr lang="ja-JP" altLang="en-US" b="1" dirty="0"/>
              <a:t>％で運用した場合、１年後には</a:t>
            </a:r>
          </a:p>
          <a:p>
            <a:pPr fontAlgn="ctr"/>
            <a:r>
              <a:rPr lang="en-US" altLang="ja-JP" b="1" dirty="0" smtClean="0"/>
              <a:t>		</a:t>
            </a:r>
          </a:p>
          <a:p>
            <a:pPr fontAlgn="ctr"/>
            <a:r>
              <a:rPr lang="en-US" altLang="ja-JP" b="1" dirty="0"/>
              <a:t>	</a:t>
            </a:r>
            <a:r>
              <a:rPr lang="en-US" altLang="ja-JP" b="1" dirty="0" smtClean="0"/>
              <a:t>	100</a:t>
            </a:r>
            <a:r>
              <a:rPr lang="ja-JP" altLang="en-US" b="1" dirty="0"/>
              <a:t>円</a:t>
            </a:r>
            <a:r>
              <a:rPr lang="en-US" altLang="ja-JP" b="1" dirty="0"/>
              <a:t>×1.05</a:t>
            </a:r>
            <a:r>
              <a:rPr lang="ja-JP" altLang="en-US" b="1" dirty="0"/>
              <a:t>＝</a:t>
            </a:r>
            <a:r>
              <a:rPr lang="en-US" altLang="ja-JP" b="1" dirty="0"/>
              <a:t>105</a:t>
            </a:r>
            <a:r>
              <a:rPr lang="ja-JP" altLang="en-US" b="1" dirty="0"/>
              <a:t>円</a:t>
            </a:r>
          </a:p>
          <a:p>
            <a:pPr fontAlgn="ctr"/>
            <a:endParaRPr lang="en-US" altLang="ja-JP" b="1" dirty="0" smtClean="0"/>
          </a:p>
          <a:p>
            <a:pPr fontAlgn="ctr"/>
            <a:r>
              <a:rPr lang="ja-JP" altLang="en-US" b="1" dirty="0" smtClean="0"/>
              <a:t>と</a:t>
            </a:r>
            <a:r>
              <a:rPr lang="ja-JP" altLang="en-US" b="1" dirty="0"/>
              <a:t>なる</a:t>
            </a:r>
            <a:r>
              <a:rPr lang="ja-JP" altLang="en-US" b="1" dirty="0" smtClean="0"/>
              <a:t>。</a:t>
            </a:r>
            <a:endParaRPr lang="en-US" altLang="ja-JP" b="1" dirty="0" smtClean="0"/>
          </a:p>
          <a:p>
            <a:pPr fontAlgn="ctr"/>
            <a:r>
              <a:rPr lang="ja-JP" altLang="en-US" b="1" dirty="0" smtClean="0"/>
              <a:t>この</a:t>
            </a:r>
            <a:r>
              <a:rPr lang="en-US" altLang="ja-JP" b="1" dirty="0"/>
              <a:t>100</a:t>
            </a:r>
            <a:r>
              <a:rPr lang="ja-JP" altLang="en-US" b="1" dirty="0"/>
              <a:t>円を</a:t>
            </a:r>
            <a:r>
              <a:rPr lang="ja-JP" altLang="en-US" b="1" u="sng" dirty="0">
                <a:solidFill>
                  <a:srgbClr val="FF0000"/>
                </a:solidFill>
              </a:rPr>
              <a:t>現在価値</a:t>
            </a:r>
            <a:r>
              <a:rPr lang="en-US" altLang="ja-JP" b="1" u="sng" dirty="0" smtClean="0">
                <a:solidFill>
                  <a:srgbClr val="FF0000"/>
                </a:solidFill>
              </a:rPr>
              <a:t>(Present Value)</a:t>
            </a:r>
            <a:r>
              <a:rPr lang="ja-JP" altLang="en-US" b="1" dirty="0"/>
              <a:t>と呼び、</a:t>
            </a:r>
            <a:r>
              <a:rPr lang="en-US" altLang="ja-JP" b="1" dirty="0"/>
              <a:t>105</a:t>
            </a:r>
            <a:r>
              <a:rPr lang="ja-JP" altLang="en-US" b="1" dirty="0"/>
              <a:t>円を</a:t>
            </a:r>
            <a:r>
              <a:rPr lang="ja-JP" altLang="en-US" b="1" u="sng" dirty="0">
                <a:solidFill>
                  <a:srgbClr val="FF0000"/>
                </a:solidFill>
              </a:rPr>
              <a:t>将来価値</a:t>
            </a:r>
            <a:r>
              <a:rPr lang="en-US" altLang="ja-JP" b="1" u="sng" dirty="0">
                <a:solidFill>
                  <a:srgbClr val="FF0000"/>
                </a:solidFill>
              </a:rPr>
              <a:t>( </a:t>
            </a:r>
            <a:r>
              <a:rPr lang="en-US" altLang="ja-JP" b="1" u="sng" dirty="0" smtClean="0">
                <a:solidFill>
                  <a:srgbClr val="FF0000"/>
                </a:solidFill>
              </a:rPr>
              <a:t>Future Value)</a:t>
            </a:r>
            <a:r>
              <a:rPr lang="ja-JP" altLang="en-US" b="1" dirty="0"/>
              <a:t>と呼ぶ</a:t>
            </a:r>
            <a:r>
              <a:rPr lang="ja-JP" altLang="en-US" b="1" dirty="0" smtClean="0"/>
              <a:t>。</a:t>
            </a:r>
            <a:endParaRPr lang="en-US" altLang="ja-JP" b="1" dirty="0" smtClean="0"/>
          </a:p>
          <a:p>
            <a:pPr fontAlgn="ctr"/>
            <a:endParaRPr lang="en-US" altLang="ja-JP" b="1" dirty="0"/>
          </a:p>
          <a:p>
            <a:pPr fontAlgn="ctr"/>
            <a:r>
              <a:rPr lang="ja-JP" altLang="en-US" b="1" dirty="0" smtClean="0"/>
              <a:t>数式</a:t>
            </a:r>
            <a:r>
              <a:rPr lang="ja-JP" altLang="en-US" b="1" dirty="0"/>
              <a:t>で表すと、</a:t>
            </a:r>
          </a:p>
          <a:p>
            <a:pPr fontAlgn="ctr"/>
            <a:r>
              <a:rPr lang="en-US" altLang="ja-JP" b="1" dirty="0" smtClean="0"/>
              <a:t>		</a:t>
            </a:r>
          </a:p>
          <a:p>
            <a:pPr fontAlgn="ctr"/>
            <a:r>
              <a:rPr lang="ja-JP" altLang="en-US" b="1" dirty="0" smtClean="0"/>
              <a:t>と</a:t>
            </a:r>
            <a:r>
              <a:rPr lang="ja-JP" altLang="en-US" b="1" dirty="0"/>
              <a:t>なる。２年後には、</a:t>
            </a:r>
          </a:p>
          <a:p>
            <a:pPr fontAlgn="ctr"/>
            <a:r>
              <a:rPr lang="en-US" altLang="ja-JP" b="1" dirty="0" smtClean="0"/>
              <a:t>		100</a:t>
            </a:r>
            <a:r>
              <a:rPr lang="ja-JP" altLang="en-US" b="1" dirty="0"/>
              <a:t>円</a:t>
            </a:r>
            <a:r>
              <a:rPr lang="en-US" altLang="ja-JP" b="1" dirty="0"/>
              <a:t>×1.05×1.05</a:t>
            </a:r>
            <a:r>
              <a:rPr lang="ja-JP" altLang="en-US" b="1" dirty="0"/>
              <a:t>＝</a:t>
            </a:r>
            <a:r>
              <a:rPr lang="en-US" altLang="ja-JP" b="1" dirty="0"/>
              <a:t>110.25</a:t>
            </a:r>
            <a:r>
              <a:rPr lang="ja-JP" altLang="en-US" b="1" dirty="0"/>
              <a:t>円</a:t>
            </a:r>
          </a:p>
          <a:p>
            <a:pPr fontAlgn="ctr"/>
            <a:endParaRPr lang="en-US" altLang="ja-JP" b="1" dirty="0" smtClean="0"/>
          </a:p>
          <a:p>
            <a:pPr fontAlgn="ctr"/>
            <a:r>
              <a:rPr lang="ja-JP" altLang="en-US" b="1" dirty="0" smtClean="0"/>
              <a:t>となり</a:t>
            </a:r>
            <a:r>
              <a:rPr lang="ja-JP" altLang="en-US" b="1" dirty="0"/>
              <a:t>、これも数式で表すと、</a:t>
            </a:r>
          </a:p>
          <a:p>
            <a:pPr fontAlgn="ctr"/>
            <a:r>
              <a:rPr lang="ja-JP" altLang="en-US" b="1" dirty="0"/>
              <a:t> </a:t>
            </a:r>
            <a:endParaRPr lang="en-US" altLang="ja-JP" b="1" dirty="0" smtClean="0"/>
          </a:p>
          <a:p>
            <a:pPr fontAlgn="ctr"/>
            <a:endParaRPr lang="ja-JP" altLang="en-US" b="1" dirty="0"/>
          </a:p>
          <a:p>
            <a:pPr fontAlgn="ctr"/>
            <a:r>
              <a:rPr lang="ja-JP" altLang="en-US" b="1" dirty="0"/>
              <a:t>となる。これを１年複利という</a:t>
            </a:r>
            <a:r>
              <a:rPr lang="ja-JP" altLang="en-US" b="1" dirty="0" smtClean="0"/>
              <a:t>。</a:t>
            </a:r>
            <a:endParaRPr lang="en-US" altLang="ja-JP" b="1" dirty="0" smtClean="0"/>
          </a:p>
          <a:p>
            <a:pPr fontAlgn="ctr"/>
            <a:endParaRPr lang="en-US" altLang="ja-JP" b="1" dirty="0"/>
          </a:p>
          <a:p>
            <a:pPr fontAlgn="ctr"/>
            <a:r>
              <a:rPr lang="ja-JP" altLang="en-US" b="1" dirty="0" smtClean="0"/>
              <a:t>複利</a:t>
            </a:r>
            <a:r>
              <a:rPr lang="ja-JP" altLang="en-US" b="1" dirty="0"/>
              <a:t>と呼ばれるのは利息を１年ごとに元本に繰り入れ、増加した元本に対して利息を計算するからである。</a:t>
            </a:r>
            <a:endParaRPr lang="en-US" altLang="ja-JP" b="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308451274"/>
              </p:ext>
            </p:extLst>
          </p:nvPr>
        </p:nvGraphicFramePr>
        <p:xfrm>
          <a:off x="2555776" y="4581128"/>
          <a:ext cx="2520280" cy="508121"/>
        </p:xfrm>
        <a:graphic>
          <a:graphicData uri="http://schemas.openxmlformats.org/presentationml/2006/ole">
            <mc:AlternateContent xmlns:mc="http://schemas.openxmlformats.org/markup-compatibility/2006">
              <mc:Choice xmlns:v="urn:schemas-microsoft-com:vml" Requires="v">
                <p:oleObj spid="_x0000_s1049" name="数式" r:id="rId3" imgW="1180588" imgH="241195" progId="Equation.3">
                  <p:embed/>
                </p:oleObj>
              </mc:Choice>
              <mc:Fallback>
                <p:oleObj name="数式" r:id="rId3" imgW="1180588" imgH="241195"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4581128"/>
                        <a:ext cx="2520280" cy="508121"/>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10" name="オブジェクト 9"/>
          <p:cNvGraphicFramePr>
            <a:graphicFrameLocks noChangeAspect="1"/>
          </p:cNvGraphicFramePr>
          <p:nvPr>
            <p:extLst>
              <p:ext uri="{D42A27DB-BD31-4B8C-83A1-F6EECF244321}">
                <p14:modId xmlns:p14="http://schemas.microsoft.com/office/powerpoint/2010/main" val="3187143447"/>
              </p:ext>
            </p:extLst>
          </p:nvPr>
        </p:nvGraphicFramePr>
        <p:xfrm>
          <a:off x="2555776" y="3163824"/>
          <a:ext cx="2520280" cy="495440"/>
        </p:xfrm>
        <a:graphic>
          <a:graphicData uri="http://schemas.openxmlformats.org/presentationml/2006/ole">
            <mc:AlternateContent xmlns:mc="http://schemas.openxmlformats.org/markup-compatibility/2006">
              <mc:Choice xmlns:v="urn:schemas-microsoft-com:vml" Requires="v">
                <p:oleObj spid="_x0000_s1050" name="数式" r:id="rId5" imgW="1117115" imgH="215806" progId="Equation.3">
                  <p:embed/>
                </p:oleObj>
              </mc:Choice>
              <mc:Fallback>
                <p:oleObj name="数式" r:id="rId5" imgW="1117115" imgH="21580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3163824"/>
                        <a:ext cx="2520280" cy="495440"/>
                      </a:xfrm>
                      <a:prstGeom prst="rect">
                        <a:avLst/>
                      </a:prstGeom>
                      <a:noFill/>
                    </p:spPr>
                  </p:pic>
                </p:oleObj>
              </mc:Fallback>
            </mc:AlternateContent>
          </a:graphicData>
        </a:graphic>
      </p:graphicFrame>
      <p:sp>
        <p:nvSpPr>
          <p:cNvPr id="11" name="テキスト ボックス 10"/>
          <p:cNvSpPr txBox="1"/>
          <p:nvPr/>
        </p:nvSpPr>
        <p:spPr>
          <a:xfrm>
            <a:off x="5868144" y="3208536"/>
            <a:ext cx="2376264" cy="369332"/>
          </a:xfrm>
          <a:prstGeom prst="rect">
            <a:avLst/>
          </a:prstGeom>
          <a:noFill/>
        </p:spPr>
        <p:txBody>
          <a:bodyPr wrap="square" rtlCol="0">
            <a:spAutoFit/>
          </a:bodyPr>
          <a:lstStyle/>
          <a:p>
            <a:r>
              <a:rPr lang="en-US" altLang="ja-JP" b="1" i="1" dirty="0" smtClean="0"/>
              <a:t>r</a:t>
            </a:r>
            <a:r>
              <a:rPr lang="ja-JP" altLang="en-US" b="1" i="1" dirty="0" smtClean="0"/>
              <a:t>　</a:t>
            </a:r>
            <a:r>
              <a:rPr lang="en-US" altLang="ja-JP" b="1" i="1" dirty="0" smtClean="0"/>
              <a:t>:</a:t>
            </a:r>
            <a:r>
              <a:rPr lang="ja-JP" altLang="en-US" b="1" i="1" dirty="0" smtClean="0"/>
              <a:t>年利（％）</a:t>
            </a:r>
            <a:endParaRPr kumimoji="1" lang="ja-JP" altLang="en-US" b="1" i="1" dirty="0"/>
          </a:p>
        </p:txBody>
      </p:sp>
    </p:spTree>
    <p:extLst>
      <p:ext uri="{BB962C8B-B14F-4D97-AF65-F5344CB8AC3E}">
        <p14:creationId xmlns:p14="http://schemas.microsoft.com/office/powerpoint/2010/main" val="28293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fontAlgn="ctr"/>
            <a:r>
              <a:rPr lang="en-US" altLang="ja-JP" sz="2400" u="sng" dirty="0" smtClean="0">
                <a:solidFill>
                  <a:srgbClr val="000000"/>
                </a:solidFill>
                <a:latin typeface="ＭＳ Ｐゴシック" panose="020B0600070205080204" pitchFamily="50" charset="-128"/>
              </a:rPr>
              <a:t>Appendix.</a:t>
            </a:r>
            <a:r>
              <a:rPr lang="ja-JP" altLang="en-US" sz="2400" u="sng" dirty="0" smtClean="0">
                <a:solidFill>
                  <a:srgbClr val="000000"/>
                </a:solidFill>
                <a:latin typeface="ＭＳ Ｐゴシック" panose="020B0600070205080204" pitchFamily="50" charset="-128"/>
              </a:rPr>
              <a:t>用語解説</a:t>
            </a:r>
            <a:endParaRPr lang="ja-JP" altLang="en-US" sz="2400" u="sng" dirty="0">
              <a:solidFill>
                <a:srgbClr val="000000"/>
              </a:solidFill>
              <a:latin typeface="ＭＳ Ｐゴシック" panose="020B0600070205080204" pitchFamily="50" charset="-128"/>
            </a:endParaRP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22</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pic>
        <p:nvPicPr>
          <p:cNvPr id="8" name="図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02" y="1124744"/>
            <a:ext cx="8830395" cy="5064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fontAlgn="ctr"/>
            <a:r>
              <a:rPr lang="ja-JP" altLang="en-US" sz="2400" u="sng" dirty="0"/>
              <a:t>１</a:t>
            </a:r>
            <a:r>
              <a:rPr lang="ja-JP" altLang="en-US" sz="2400" u="sng" dirty="0" smtClean="0"/>
              <a:t>．輸出入取引における金融機関の役割</a:t>
            </a:r>
            <a:endParaRPr lang="ja-JP" altLang="en-US" sz="2400" b="1" u="sng" dirty="0">
              <a:solidFill>
                <a:srgbClr val="000000"/>
              </a:solidFill>
              <a:latin typeface="ＭＳ Ｐゴシック" panose="020B0600070205080204" pitchFamily="50" charset="-128"/>
            </a:endParaRP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3</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17" name="正方形/長方形 16"/>
          <p:cNvSpPr/>
          <p:nvPr/>
        </p:nvSpPr>
        <p:spPr>
          <a:xfrm>
            <a:off x="395536" y="908720"/>
            <a:ext cx="8352928" cy="646331"/>
          </a:xfrm>
          <a:prstGeom prst="rect">
            <a:avLst/>
          </a:prstGeom>
        </p:spPr>
        <p:txBody>
          <a:bodyPr wrap="square">
            <a:spAutoFit/>
          </a:bodyPr>
          <a:lstStyle/>
          <a:p>
            <a:pPr fontAlgn="ctr"/>
            <a:r>
              <a:rPr lang="ja-JP" altLang="en-US" b="1" dirty="0" smtClean="0">
                <a:solidFill>
                  <a:srgbClr val="000000"/>
                </a:solidFill>
                <a:latin typeface="ＭＳ Ｐゴシック" panose="020B0600070205080204" pitchFamily="50" charset="-128"/>
              </a:rPr>
              <a:t>・貿易取引において、主に決済機能や保証（信用状）の提供、決済資金の貸付を行う。</a:t>
            </a:r>
            <a:endParaRPr lang="en-US" altLang="ja-JP" b="1" dirty="0" smtClean="0">
              <a:solidFill>
                <a:srgbClr val="000000"/>
              </a:solidFill>
              <a:latin typeface="ＭＳ Ｐゴシック" panose="020B0600070205080204" pitchFamily="50" charset="-128"/>
            </a:endParaRPr>
          </a:p>
          <a:p>
            <a:pPr fontAlgn="ctr"/>
            <a:r>
              <a:rPr lang="ja-JP" altLang="en-US" b="1" dirty="0" smtClean="0">
                <a:solidFill>
                  <a:srgbClr val="000000"/>
                </a:solidFill>
                <a:latin typeface="ＭＳ Ｐゴシック" panose="020B0600070205080204" pitchFamily="50" charset="-128"/>
              </a:rPr>
              <a:t>・信用状の提供や決済資金の貸付が与信行為となり、利息・保証料が発生する。</a:t>
            </a:r>
            <a:endParaRPr lang="ja-JP" altLang="en-US" b="1" dirty="0">
              <a:solidFill>
                <a:srgbClr val="FF0000"/>
              </a:solidFill>
              <a:latin typeface="ＭＳ Ｐゴシック" panose="020B0600070205080204" pitchFamily="50" charset="-128"/>
            </a:endParaRPr>
          </a:p>
        </p:txBody>
      </p:sp>
    </p:spTree>
    <p:extLst>
      <p:ext uri="{BB962C8B-B14F-4D97-AF65-F5344CB8AC3E}">
        <p14:creationId xmlns:p14="http://schemas.microsoft.com/office/powerpoint/2010/main" val="2903028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fontAlgn="ctr"/>
            <a:r>
              <a:rPr lang="ja-JP" altLang="en-US" sz="2400" u="sng" dirty="0"/>
              <a:t>２</a:t>
            </a:r>
            <a:r>
              <a:rPr lang="ja-JP" altLang="en-US" sz="2400" u="sng" dirty="0" smtClean="0"/>
              <a:t>．輸出入で取り扱う主な取引</a:t>
            </a:r>
            <a:endParaRPr lang="ja-JP" altLang="en-US" sz="2400" b="1" u="sng" dirty="0">
              <a:solidFill>
                <a:srgbClr val="000000"/>
              </a:solidFill>
              <a:latin typeface="ＭＳ Ｐゴシック" panose="020B0600070205080204" pitchFamily="50" charset="-128"/>
            </a:endParaRPr>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7" name="正方形/長方形 6"/>
          <p:cNvSpPr/>
          <p:nvPr/>
        </p:nvSpPr>
        <p:spPr>
          <a:xfrm>
            <a:off x="395536" y="908720"/>
            <a:ext cx="8352928" cy="5416868"/>
          </a:xfrm>
          <a:prstGeom prst="rect">
            <a:avLst/>
          </a:prstGeom>
        </p:spPr>
        <p:txBody>
          <a:bodyPr wrap="square">
            <a:spAutoFit/>
          </a:bodyPr>
          <a:lstStyle/>
          <a:p>
            <a:pPr fontAlgn="ctr"/>
            <a:r>
              <a:rPr lang="ja-JP" altLang="en-US" dirty="0" smtClean="0"/>
              <a:t>・</a:t>
            </a:r>
            <a:r>
              <a:rPr lang="ja-JP" altLang="en-US" sz="2000" b="1" dirty="0" smtClean="0"/>
              <a:t>輸出</a:t>
            </a:r>
            <a:endParaRPr lang="en-US" altLang="ja-JP" sz="2000" b="1" dirty="0" smtClean="0"/>
          </a:p>
          <a:p>
            <a:pPr fontAlgn="ctr"/>
            <a:endParaRPr lang="en-US" altLang="ja-JP" dirty="0" smtClean="0"/>
          </a:p>
          <a:p>
            <a:pPr fontAlgn="ctr"/>
            <a:r>
              <a:rPr lang="ja-JP" altLang="en-US" dirty="0"/>
              <a:t>　</a:t>
            </a:r>
            <a:r>
              <a:rPr lang="ja-JP" altLang="en-US" dirty="0" smtClean="0"/>
              <a:t>　</a:t>
            </a:r>
            <a:r>
              <a:rPr lang="ja-JP" altLang="en-US" b="1" dirty="0" smtClean="0">
                <a:latin typeface="+mn-ea"/>
              </a:rPr>
              <a:t>輸出信用状（輸出</a:t>
            </a:r>
            <a:r>
              <a:rPr lang="en-US" altLang="ja-JP" b="1" dirty="0" smtClean="0">
                <a:latin typeface="+mn-ea"/>
              </a:rPr>
              <a:t>LC</a:t>
            </a:r>
            <a:r>
              <a:rPr lang="ja-JP" altLang="en-US" b="1" dirty="0" smtClean="0">
                <a:latin typeface="+mn-ea"/>
              </a:rPr>
              <a:t>）</a:t>
            </a:r>
            <a:endParaRPr lang="en-US" altLang="ja-JP" b="1" dirty="0" smtClean="0">
              <a:latin typeface="+mn-ea"/>
            </a:endParaRPr>
          </a:p>
          <a:p>
            <a:pPr fontAlgn="ctr"/>
            <a:r>
              <a:rPr lang="ja-JP" altLang="en-US" b="1" dirty="0" smtClean="0">
                <a:latin typeface="+mn-ea"/>
              </a:rPr>
              <a:t>　　輸出</a:t>
            </a:r>
            <a:r>
              <a:rPr lang="ja-JP" altLang="en-US" b="1" dirty="0">
                <a:latin typeface="+mn-ea"/>
              </a:rPr>
              <a:t>為替</a:t>
            </a:r>
            <a:r>
              <a:rPr lang="ja-JP" altLang="en-US" b="1" dirty="0" smtClean="0">
                <a:latin typeface="+mn-ea"/>
              </a:rPr>
              <a:t>手形</a:t>
            </a:r>
            <a:r>
              <a:rPr lang="ja-JP" altLang="en-US" b="1" dirty="0">
                <a:solidFill>
                  <a:srgbClr val="FF0000"/>
                </a:solidFill>
                <a:latin typeface="+mn-ea"/>
              </a:rPr>
              <a:t>取立</a:t>
            </a:r>
            <a:endParaRPr lang="en-US" altLang="ja-JP" b="1" dirty="0" smtClean="0">
              <a:solidFill>
                <a:srgbClr val="FF0000"/>
              </a:solidFill>
              <a:latin typeface="+mn-ea"/>
            </a:endParaRPr>
          </a:p>
          <a:p>
            <a:pPr fontAlgn="ctr"/>
            <a:r>
              <a:rPr lang="ja-JP" altLang="en-US" b="1" dirty="0">
                <a:latin typeface="+mn-ea"/>
              </a:rPr>
              <a:t>　</a:t>
            </a:r>
            <a:r>
              <a:rPr lang="ja-JP" altLang="en-US" b="1" dirty="0" smtClean="0">
                <a:latin typeface="+mn-ea"/>
              </a:rPr>
              <a:t>　クリーンビル（</a:t>
            </a:r>
            <a:r>
              <a:rPr lang="ja-JP" altLang="en-US" b="1" dirty="0" smtClean="0">
                <a:solidFill>
                  <a:srgbClr val="FF0000"/>
                </a:solidFill>
                <a:latin typeface="+mn-ea"/>
              </a:rPr>
              <a:t>取立</a:t>
            </a:r>
            <a:r>
              <a:rPr lang="ja-JP" altLang="en-US" b="1" dirty="0" smtClean="0">
                <a:latin typeface="+mn-ea"/>
              </a:rPr>
              <a:t>）</a:t>
            </a:r>
            <a:endParaRPr lang="en-US" altLang="ja-JP" b="1" dirty="0" smtClean="0">
              <a:latin typeface="+mn-ea"/>
            </a:endParaRPr>
          </a:p>
          <a:p>
            <a:pPr fontAlgn="ctr"/>
            <a:r>
              <a:rPr lang="ja-JP" altLang="en-US" b="1" dirty="0" smtClean="0">
                <a:latin typeface="+mn-ea"/>
              </a:rPr>
              <a:t>　　輸出</a:t>
            </a:r>
            <a:r>
              <a:rPr lang="ja-JP" altLang="en-US" b="1" dirty="0">
                <a:latin typeface="+mn-ea"/>
              </a:rPr>
              <a:t>為替手形</a:t>
            </a:r>
            <a:r>
              <a:rPr lang="ja-JP" altLang="en-US" b="1" dirty="0">
                <a:solidFill>
                  <a:srgbClr val="FF0000"/>
                </a:solidFill>
                <a:latin typeface="+mn-ea"/>
              </a:rPr>
              <a:t>買取</a:t>
            </a:r>
            <a:endParaRPr lang="en-US" altLang="ja-JP" b="1" dirty="0">
              <a:solidFill>
                <a:srgbClr val="FF0000"/>
              </a:solidFill>
              <a:latin typeface="+mn-ea"/>
            </a:endParaRPr>
          </a:p>
          <a:p>
            <a:pPr fontAlgn="ctr"/>
            <a:r>
              <a:rPr lang="ja-JP" altLang="en-US" b="1" dirty="0">
                <a:latin typeface="+mn-ea"/>
              </a:rPr>
              <a:t>　　クリーンビル（</a:t>
            </a:r>
            <a:r>
              <a:rPr lang="ja-JP" altLang="en-US" b="1" dirty="0">
                <a:solidFill>
                  <a:srgbClr val="FF0000"/>
                </a:solidFill>
                <a:latin typeface="+mn-ea"/>
              </a:rPr>
              <a:t>買取</a:t>
            </a:r>
            <a:r>
              <a:rPr lang="ja-JP" altLang="en-US" b="1" dirty="0" smtClean="0">
                <a:latin typeface="+mn-ea"/>
              </a:rPr>
              <a:t>）</a:t>
            </a:r>
            <a:endParaRPr lang="en-US" altLang="ja-JP" b="1" dirty="0" smtClean="0">
              <a:latin typeface="+mn-ea"/>
            </a:endParaRPr>
          </a:p>
          <a:p>
            <a:pPr fontAlgn="ctr"/>
            <a:r>
              <a:rPr lang="ja-JP" altLang="en-US" b="1" dirty="0">
                <a:latin typeface="+mn-ea"/>
              </a:rPr>
              <a:t>　</a:t>
            </a:r>
            <a:r>
              <a:rPr lang="ja-JP" altLang="en-US" b="1" dirty="0" smtClean="0">
                <a:latin typeface="+mn-ea"/>
              </a:rPr>
              <a:t>　フォーフェイティング</a:t>
            </a:r>
            <a:endParaRPr lang="en-US" altLang="ja-JP" b="1" dirty="0" smtClean="0">
              <a:latin typeface="+mn-ea"/>
            </a:endParaRPr>
          </a:p>
          <a:p>
            <a:pPr fontAlgn="ctr"/>
            <a:r>
              <a:rPr lang="ja-JP" altLang="en-US" b="1" dirty="0">
                <a:latin typeface="+mn-ea"/>
              </a:rPr>
              <a:t>　</a:t>
            </a:r>
            <a:r>
              <a:rPr lang="ja-JP" altLang="en-US" b="1" dirty="0" smtClean="0">
                <a:latin typeface="+mn-ea"/>
              </a:rPr>
              <a:t>　インボイスディスカウント</a:t>
            </a:r>
            <a:endParaRPr lang="en-US" altLang="ja-JP" b="1" dirty="0" smtClean="0">
              <a:latin typeface="+mn-ea"/>
            </a:endParaRPr>
          </a:p>
          <a:p>
            <a:pPr fontAlgn="ctr"/>
            <a:endParaRPr lang="en-US" altLang="ja-JP" b="1" dirty="0">
              <a:latin typeface="+mn-ea"/>
            </a:endParaRPr>
          </a:p>
          <a:p>
            <a:pPr fontAlgn="ctr"/>
            <a:r>
              <a:rPr lang="ja-JP" altLang="en-US" b="1" dirty="0" smtClean="0">
                <a:latin typeface="+mn-ea"/>
              </a:rPr>
              <a:t>・</a:t>
            </a:r>
            <a:r>
              <a:rPr lang="ja-JP" altLang="en-US" sz="2000" b="1" dirty="0" smtClean="0">
                <a:latin typeface="+mn-ea"/>
              </a:rPr>
              <a:t>輸入</a:t>
            </a:r>
            <a:endParaRPr lang="en-US" altLang="ja-JP" sz="2000" b="1" dirty="0">
              <a:latin typeface="+mn-ea"/>
            </a:endParaRPr>
          </a:p>
          <a:p>
            <a:pPr fontAlgn="ctr"/>
            <a:endParaRPr lang="en-US" altLang="ja-JP" b="1" dirty="0" smtClean="0">
              <a:latin typeface="+mn-ea"/>
            </a:endParaRPr>
          </a:p>
          <a:p>
            <a:pPr fontAlgn="ctr"/>
            <a:r>
              <a:rPr lang="ja-JP" altLang="en-US" b="1" dirty="0">
                <a:latin typeface="+mn-ea"/>
              </a:rPr>
              <a:t>　</a:t>
            </a:r>
            <a:r>
              <a:rPr lang="ja-JP" altLang="en-US" b="1" dirty="0" smtClean="0">
                <a:latin typeface="+mn-ea"/>
              </a:rPr>
              <a:t>　荷物引取保証・</a:t>
            </a:r>
            <a:r>
              <a:rPr lang="en-US" altLang="ja-JP" b="1" dirty="0" smtClean="0">
                <a:latin typeface="+mn-ea"/>
              </a:rPr>
              <a:t>AIR-T/R</a:t>
            </a:r>
            <a:r>
              <a:rPr lang="ja-JP" altLang="en-US" b="1" dirty="0" smtClean="0">
                <a:latin typeface="+mn-ea"/>
              </a:rPr>
              <a:t>（輸入</a:t>
            </a:r>
            <a:r>
              <a:rPr lang="en-US" altLang="ja-JP" b="1" dirty="0" smtClean="0">
                <a:latin typeface="+mn-ea"/>
              </a:rPr>
              <a:t>LG</a:t>
            </a:r>
            <a:r>
              <a:rPr lang="ja-JP" altLang="en-US" b="1" dirty="0" smtClean="0">
                <a:latin typeface="+mn-ea"/>
              </a:rPr>
              <a:t>）</a:t>
            </a:r>
            <a:endParaRPr lang="en-US" altLang="ja-JP" b="1" dirty="0" smtClean="0">
              <a:latin typeface="+mn-ea"/>
            </a:endParaRPr>
          </a:p>
          <a:p>
            <a:pPr fontAlgn="ctr"/>
            <a:r>
              <a:rPr lang="ja-JP" altLang="en-US" b="1" dirty="0">
                <a:latin typeface="+mn-ea"/>
              </a:rPr>
              <a:t>　</a:t>
            </a:r>
            <a:r>
              <a:rPr lang="ja-JP" altLang="en-US" b="1" dirty="0" smtClean="0">
                <a:latin typeface="+mn-ea"/>
              </a:rPr>
              <a:t>　輸入信用状（輸入</a:t>
            </a:r>
            <a:r>
              <a:rPr lang="en-US" altLang="ja-JP" b="1" dirty="0" smtClean="0">
                <a:latin typeface="+mn-ea"/>
              </a:rPr>
              <a:t>LC</a:t>
            </a:r>
            <a:r>
              <a:rPr lang="ja-JP" altLang="en-US" b="1" dirty="0" smtClean="0">
                <a:latin typeface="+mn-ea"/>
              </a:rPr>
              <a:t>）</a:t>
            </a:r>
            <a:endParaRPr lang="en-US" altLang="ja-JP" b="1" dirty="0" smtClean="0">
              <a:latin typeface="+mn-ea"/>
            </a:endParaRPr>
          </a:p>
          <a:p>
            <a:pPr fontAlgn="ctr"/>
            <a:r>
              <a:rPr lang="ja-JP" altLang="en-US" b="1" dirty="0">
                <a:latin typeface="+mn-ea"/>
              </a:rPr>
              <a:t>　</a:t>
            </a:r>
            <a:r>
              <a:rPr lang="ja-JP" altLang="en-US" b="1" dirty="0" smtClean="0">
                <a:latin typeface="+mn-ea"/>
              </a:rPr>
              <a:t>　輸入手形（一覧払）</a:t>
            </a:r>
            <a:endParaRPr lang="en-US" altLang="ja-JP" b="1" dirty="0" smtClean="0">
              <a:latin typeface="+mn-ea"/>
            </a:endParaRPr>
          </a:p>
          <a:p>
            <a:pPr fontAlgn="ctr"/>
            <a:r>
              <a:rPr lang="ja-JP" altLang="en-US" b="1" dirty="0">
                <a:latin typeface="+mn-ea"/>
              </a:rPr>
              <a:t>　</a:t>
            </a:r>
            <a:r>
              <a:rPr lang="ja-JP" altLang="en-US" b="1" dirty="0" smtClean="0">
                <a:latin typeface="+mn-ea"/>
              </a:rPr>
              <a:t>　輸入手形（期限付）</a:t>
            </a:r>
            <a:endParaRPr lang="en-US" altLang="ja-JP" b="1" dirty="0" smtClean="0">
              <a:latin typeface="+mn-ea"/>
            </a:endParaRPr>
          </a:p>
          <a:p>
            <a:pPr fontAlgn="ctr"/>
            <a:r>
              <a:rPr lang="ja-JP" altLang="en-US" b="1" dirty="0">
                <a:latin typeface="+mn-ea"/>
              </a:rPr>
              <a:t>　</a:t>
            </a:r>
            <a:r>
              <a:rPr lang="ja-JP" altLang="en-US" b="1" dirty="0" smtClean="0">
                <a:latin typeface="+mn-ea"/>
              </a:rPr>
              <a:t>　輸入ユーザンス</a:t>
            </a:r>
            <a:r>
              <a:rPr lang="ja-JP" altLang="en-US" b="1" dirty="0">
                <a:latin typeface="+mn-ea"/>
              </a:rPr>
              <a:t>　</a:t>
            </a:r>
            <a:r>
              <a:rPr lang="ja-JP" altLang="en-US" b="1" dirty="0" smtClean="0">
                <a:latin typeface="+mn-ea"/>
              </a:rPr>
              <a:t>　</a:t>
            </a:r>
            <a:endParaRPr lang="en-US" altLang="ja-JP" b="1" dirty="0">
              <a:latin typeface="+mn-ea"/>
            </a:endParaRPr>
          </a:p>
          <a:p>
            <a:pPr fontAlgn="ctr"/>
            <a:r>
              <a:rPr lang="ja-JP" altLang="en-US" dirty="0" smtClean="0">
                <a:latin typeface="+mn-ea"/>
              </a:rPr>
              <a:t>　　</a:t>
            </a:r>
            <a:endParaRPr lang="en-US" altLang="ja-JP" dirty="0">
              <a:latin typeface="+mn-ea"/>
            </a:endParaRPr>
          </a:p>
          <a:p>
            <a:pPr fontAlgn="ctr"/>
            <a:endParaRPr lang="en-US" altLang="ja-JP" dirty="0" smtClean="0"/>
          </a:p>
        </p:txBody>
      </p:sp>
      <p:sp>
        <p:nvSpPr>
          <p:cNvPr id="3" name="正方形/長方形 2"/>
          <p:cNvSpPr/>
          <p:nvPr/>
        </p:nvSpPr>
        <p:spPr>
          <a:xfrm>
            <a:off x="619492" y="2348880"/>
            <a:ext cx="3592468" cy="1238674"/>
          </a:xfrm>
          <a:prstGeom prst="rect">
            <a:avLst/>
          </a:prstGeom>
          <a:noFill/>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 name="正方形/長方形 8"/>
          <p:cNvSpPr/>
          <p:nvPr/>
        </p:nvSpPr>
        <p:spPr>
          <a:xfrm>
            <a:off x="619492" y="4221088"/>
            <a:ext cx="3592468" cy="1728192"/>
          </a:xfrm>
          <a:prstGeom prst="rect">
            <a:avLst/>
          </a:prstGeom>
          <a:noFill/>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 name="右中かっこ 10"/>
          <p:cNvSpPr/>
          <p:nvPr/>
        </p:nvSpPr>
        <p:spPr>
          <a:xfrm>
            <a:off x="4211960" y="2570146"/>
            <a:ext cx="792088" cy="3240360"/>
          </a:xfrm>
          <a:prstGeom prst="rightBrac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正方形/長方形 12"/>
          <p:cNvSpPr/>
          <p:nvPr/>
        </p:nvSpPr>
        <p:spPr>
          <a:xfrm>
            <a:off x="5004048" y="3744343"/>
            <a:ext cx="3592468" cy="89196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smtClean="0"/>
              <a:t>GAIA</a:t>
            </a:r>
            <a:r>
              <a:rPr kumimoji="1" lang="ja-JP" altLang="en-US" sz="2400" b="1" dirty="0" smtClean="0"/>
              <a:t>の</a:t>
            </a:r>
            <a:r>
              <a:rPr kumimoji="1" lang="en-US" altLang="ja-JP" sz="2400" b="1" dirty="0" smtClean="0"/>
              <a:t>CF</a:t>
            </a:r>
            <a:r>
              <a:rPr kumimoji="1" lang="ja-JP" altLang="en-US" sz="2400" b="1" dirty="0" smtClean="0"/>
              <a:t>展開対象取引</a:t>
            </a:r>
            <a:endParaRPr kumimoji="1" lang="ja-JP" altLang="en-US" sz="2400" b="1" dirty="0"/>
          </a:p>
        </p:txBody>
      </p:sp>
    </p:spTree>
    <p:extLst>
      <p:ext uri="{BB962C8B-B14F-4D97-AF65-F5344CB8AC3E}">
        <p14:creationId xmlns:p14="http://schemas.microsoft.com/office/powerpoint/2010/main" val="1014719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fontAlgn="ctr"/>
            <a:r>
              <a:rPr lang="ja-JP" altLang="en-US" sz="2400" u="sng" dirty="0"/>
              <a:t>３</a:t>
            </a:r>
            <a:r>
              <a:rPr lang="ja-JP" altLang="en-US" sz="2400" u="sng" dirty="0" smtClean="0"/>
              <a:t>．</a:t>
            </a:r>
            <a:r>
              <a:rPr lang="en-US" altLang="ja-JP" sz="2400" u="sng" dirty="0" smtClean="0"/>
              <a:t>CF</a:t>
            </a:r>
            <a:r>
              <a:rPr lang="ja-JP" altLang="en-US" sz="2400" u="sng" dirty="0" smtClean="0"/>
              <a:t>展開対象取引（輸出編）：輸出為替手形買取</a:t>
            </a:r>
            <a:endParaRPr lang="ja-JP" altLang="en-US" sz="2400" b="1" u="sng" dirty="0">
              <a:solidFill>
                <a:srgbClr val="000000"/>
              </a:solidFill>
              <a:latin typeface="ＭＳ Ｐゴシック" panose="020B0600070205080204" pitchFamily="50" charset="-128"/>
            </a:endParaRP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5</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7" name="正方形/長方形 6"/>
          <p:cNvSpPr/>
          <p:nvPr/>
        </p:nvSpPr>
        <p:spPr>
          <a:xfrm>
            <a:off x="438558" y="734664"/>
            <a:ext cx="8352928" cy="2308324"/>
          </a:xfrm>
          <a:prstGeom prst="rect">
            <a:avLst/>
          </a:prstGeom>
        </p:spPr>
        <p:txBody>
          <a:bodyPr wrap="square">
            <a:spAutoFit/>
          </a:bodyPr>
          <a:lstStyle/>
          <a:p>
            <a:r>
              <a:rPr lang="ja-JP" altLang="en-US" b="1" dirty="0" smtClean="0"/>
              <a:t>・</a:t>
            </a:r>
            <a:endParaRPr lang="en-US" altLang="ja-JP" b="1" dirty="0" smtClean="0"/>
          </a:p>
          <a:p>
            <a:pPr fontAlgn="ctr"/>
            <a:endParaRPr lang="en-US" altLang="ja-JP" b="1" dirty="0"/>
          </a:p>
          <a:p>
            <a:pPr fontAlgn="ctr"/>
            <a:endParaRPr lang="en-US" altLang="ja-JP" b="1" dirty="0" smtClean="0"/>
          </a:p>
          <a:p>
            <a:pPr fontAlgn="ctr"/>
            <a:endParaRPr lang="en-US" altLang="ja-JP" b="1" dirty="0" smtClean="0"/>
          </a:p>
          <a:p>
            <a:pPr fontAlgn="ctr"/>
            <a:r>
              <a:rPr lang="ja-JP" altLang="en-US" b="1" dirty="0" smtClean="0"/>
              <a:t>・利息</a:t>
            </a:r>
            <a:r>
              <a:rPr lang="ja-JP" altLang="en-US" b="1" dirty="0"/>
              <a:t>計算は下記の</a:t>
            </a:r>
            <a:r>
              <a:rPr lang="ja-JP" altLang="en-US" b="1" dirty="0" smtClean="0"/>
              <a:t>計算式にて算出を行う。</a:t>
            </a:r>
            <a:endParaRPr lang="en-US" altLang="ja-JP" b="1" dirty="0" smtClean="0"/>
          </a:p>
          <a:p>
            <a:pPr fontAlgn="ctr"/>
            <a:endParaRPr lang="en-US" altLang="ja-JP" b="1" dirty="0"/>
          </a:p>
          <a:p>
            <a:pPr fontAlgn="ctr"/>
            <a:r>
              <a:rPr lang="ja-JP" altLang="en-US" b="1" dirty="0" smtClean="0"/>
              <a:t>　　</a:t>
            </a:r>
            <a:r>
              <a:rPr lang="ja-JP" altLang="en-US" b="1" dirty="0" smtClean="0">
                <a:latin typeface="+mn-ea"/>
              </a:rPr>
              <a:t>計算元金</a:t>
            </a:r>
            <a:r>
              <a:rPr lang="en-US" altLang="ja-JP" b="1" dirty="0" smtClean="0">
                <a:latin typeface="+mn-ea"/>
              </a:rPr>
              <a:t>×</a:t>
            </a:r>
            <a:r>
              <a:rPr lang="ja-JP" altLang="en-US" b="1" dirty="0" smtClean="0">
                <a:latin typeface="+mn-ea"/>
              </a:rPr>
              <a:t>適用利率</a:t>
            </a:r>
            <a:r>
              <a:rPr lang="en-US" altLang="ja-JP" b="1" dirty="0" smtClean="0">
                <a:latin typeface="+mn-ea"/>
              </a:rPr>
              <a:t>×</a:t>
            </a:r>
            <a:r>
              <a:rPr lang="ja-JP" altLang="en-US" b="1" dirty="0" smtClean="0">
                <a:latin typeface="+mn-ea"/>
              </a:rPr>
              <a:t>日数</a:t>
            </a:r>
            <a:r>
              <a:rPr lang="en-US" altLang="ja-JP" b="1" dirty="0" smtClean="0">
                <a:latin typeface="+mn-ea"/>
              </a:rPr>
              <a:t>÷</a:t>
            </a:r>
            <a:r>
              <a:rPr lang="ja-JP" altLang="en-US" b="1" dirty="0" smtClean="0">
                <a:latin typeface="+mn-ea"/>
              </a:rPr>
              <a:t>年日数（</a:t>
            </a:r>
            <a:r>
              <a:rPr lang="en-US" altLang="ja-JP" b="1" dirty="0" smtClean="0">
                <a:latin typeface="+mn-ea"/>
              </a:rPr>
              <a:t>365 or 360</a:t>
            </a:r>
            <a:r>
              <a:rPr lang="ja-JP" altLang="en-US" b="1" dirty="0" smtClean="0">
                <a:latin typeface="+mn-ea"/>
              </a:rPr>
              <a:t>）</a:t>
            </a:r>
            <a:endParaRPr lang="en-US" altLang="ja-JP" b="1" dirty="0" smtClean="0">
              <a:latin typeface="+mn-ea"/>
            </a:endParaRPr>
          </a:p>
          <a:p>
            <a:pPr fontAlgn="ctr"/>
            <a:endParaRPr lang="en-US" altLang="ja-JP" b="1" dirty="0" smtClean="0"/>
          </a:p>
        </p:txBody>
      </p:sp>
    </p:spTree>
    <p:extLst>
      <p:ext uri="{BB962C8B-B14F-4D97-AF65-F5344CB8AC3E}">
        <p14:creationId xmlns:p14="http://schemas.microsoft.com/office/powerpoint/2010/main" val="1200642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fontAlgn="ctr"/>
            <a:r>
              <a:rPr lang="ja-JP" altLang="en-US" sz="2400" u="sng" dirty="0"/>
              <a:t>３</a:t>
            </a:r>
            <a:r>
              <a:rPr lang="ja-JP" altLang="en-US" sz="2400" u="sng" dirty="0" smtClean="0"/>
              <a:t>．輸出取引の</a:t>
            </a:r>
            <a:r>
              <a:rPr lang="en-US" altLang="ja-JP" sz="2400" u="sng" dirty="0" smtClean="0"/>
              <a:t>CF</a:t>
            </a:r>
            <a:r>
              <a:rPr lang="ja-JP" altLang="en-US" sz="2400" u="sng" dirty="0" smtClean="0"/>
              <a:t>発生パターン</a:t>
            </a:r>
            <a:endParaRPr lang="ja-JP" altLang="en-US" sz="2400" b="1" u="sng" dirty="0">
              <a:solidFill>
                <a:srgbClr val="000000"/>
              </a:solidFill>
              <a:latin typeface="ＭＳ Ｐゴシック" panose="020B0600070205080204" pitchFamily="50" charset="-128"/>
            </a:endParaRP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6</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7" name="正方形/長方形 6"/>
          <p:cNvSpPr/>
          <p:nvPr/>
        </p:nvSpPr>
        <p:spPr>
          <a:xfrm>
            <a:off x="438558" y="734664"/>
            <a:ext cx="8352928" cy="2585323"/>
          </a:xfrm>
          <a:prstGeom prst="rect">
            <a:avLst/>
          </a:prstGeom>
        </p:spPr>
        <p:txBody>
          <a:bodyPr wrap="square">
            <a:spAutoFit/>
          </a:bodyPr>
          <a:lstStyle/>
          <a:p>
            <a:r>
              <a:rPr lang="ja-JP" altLang="en-US" b="1" dirty="0" smtClean="0"/>
              <a:t>・基本的に単利（中間</a:t>
            </a:r>
            <a:r>
              <a:rPr lang="ja-JP" altLang="en-US" b="1" dirty="0"/>
              <a:t>利払</a:t>
            </a:r>
            <a:r>
              <a:rPr lang="ja-JP" altLang="en-US" b="1" dirty="0" smtClean="0"/>
              <a:t>なし）の</a:t>
            </a:r>
            <a:r>
              <a:rPr lang="en-US" altLang="ja-JP" b="1" dirty="0" smtClean="0"/>
              <a:t>CF</a:t>
            </a:r>
            <a:r>
              <a:rPr lang="ja-JP" altLang="en-US" b="1" dirty="0" smtClean="0"/>
              <a:t>となる</a:t>
            </a:r>
            <a:r>
              <a:rPr lang="ja-JP" altLang="en-US" b="1" dirty="0" smtClean="0"/>
              <a:t>。</a:t>
            </a:r>
            <a:endParaRPr lang="en-US" altLang="ja-JP" b="1" dirty="0" smtClean="0"/>
          </a:p>
          <a:p>
            <a:pPr fontAlgn="ctr"/>
            <a:endParaRPr lang="en-US" altLang="ja-JP" b="1" dirty="0" smtClean="0"/>
          </a:p>
          <a:p>
            <a:pPr fontAlgn="ctr"/>
            <a:endParaRPr lang="en-US" altLang="ja-JP" b="1" dirty="0"/>
          </a:p>
          <a:p>
            <a:pPr fontAlgn="ctr"/>
            <a:endParaRPr lang="en-US" altLang="ja-JP" b="1" dirty="0" smtClean="0"/>
          </a:p>
          <a:p>
            <a:pPr fontAlgn="ctr"/>
            <a:endParaRPr lang="en-US" altLang="ja-JP" b="1" dirty="0" smtClean="0"/>
          </a:p>
          <a:p>
            <a:pPr fontAlgn="ctr"/>
            <a:r>
              <a:rPr lang="ja-JP" altLang="en-US" b="1" dirty="0" smtClean="0"/>
              <a:t>・利息</a:t>
            </a:r>
            <a:r>
              <a:rPr lang="ja-JP" altLang="en-US" b="1" dirty="0"/>
              <a:t>計算は下記の</a:t>
            </a:r>
            <a:r>
              <a:rPr lang="ja-JP" altLang="en-US" b="1" dirty="0" smtClean="0"/>
              <a:t>計算式にて算出を行う。</a:t>
            </a:r>
            <a:endParaRPr lang="en-US" altLang="ja-JP" b="1" dirty="0" smtClean="0"/>
          </a:p>
          <a:p>
            <a:pPr fontAlgn="ctr"/>
            <a:endParaRPr lang="en-US" altLang="ja-JP" b="1" dirty="0"/>
          </a:p>
          <a:p>
            <a:pPr fontAlgn="ctr"/>
            <a:r>
              <a:rPr lang="ja-JP" altLang="en-US" b="1" dirty="0" smtClean="0"/>
              <a:t>　　</a:t>
            </a:r>
            <a:r>
              <a:rPr lang="ja-JP" altLang="en-US" b="1" dirty="0" smtClean="0">
                <a:latin typeface="+mn-ea"/>
              </a:rPr>
              <a:t>計算元金</a:t>
            </a:r>
            <a:r>
              <a:rPr lang="en-US" altLang="ja-JP" b="1" dirty="0" smtClean="0">
                <a:latin typeface="+mn-ea"/>
              </a:rPr>
              <a:t>×</a:t>
            </a:r>
            <a:r>
              <a:rPr lang="ja-JP" altLang="en-US" b="1" dirty="0" smtClean="0">
                <a:latin typeface="+mn-ea"/>
              </a:rPr>
              <a:t>適用利率</a:t>
            </a:r>
            <a:r>
              <a:rPr lang="en-US" altLang="ja-JP" b="1" dirty="0" smtClean="0">
                <a:latin typeface="+mn-ea"/>
              </a:rPr>
              <a:t>×</a:t>
            </a:r>
            <a:r>
              <a:rPr lang="ja-JP" altLang="en-US" b="1" dirty="0" smtClean="0">
                <a:latin typeface="+mn-ea"/>
              </a:rPr>
              <a:t>日数</a:t>
            </a:r>
            <a:r>
              <a:rPr lang="en-US" altLang="ja-JP" b="1" dirty="0" smtClean="0">
                <a:latin typeface="+mn-ea"/>
              </a:rPr>
              <a:t>÷</a:t>
            </a:r>
            <a:r>
              <a:rPr lang="ja-JP" altLang="en-US" b="1" dirty="0" smtClean="0">
                <a:latin typeface="+mn-ea"/>
              </a:rPr>
              <a:t>年日数（</a:t>
            </a:r>
            <a:r>
              <a:rPr lang="en-US" altLang="ja-JP" b="1" dirty="0" smtClean="0">
                <a:latin typeface="+mn-ea"/>
              </a:rPr>
              <a:t>365 or 360</a:t>
            </a:r>
            <a:r>
              <a:rPr lang="ja-JP" altLang="en-US" b="1" dirty="0" smtClean="0">
                <a:latin typeface="+mn-ea"/>
              </a:rPr>
              <a:t>）</a:t>
            </a:r>
            <a:endParaRPr lang="en-US" altLang="ja-JP" b="1" dirty="0" smtClean="0">
              <a:latin typeface="+mn-ea"/>
            </a:endParaRPr>
          </a:p>
          <a:p>
            <a:pPr fontAlgn="ctr"/>
            <a:endParaRPr lang="en-US" altLang="ja-JP" b="1" dirty="0" smtClean="0"/>
          </a:p>
        </p:txBody>
      </p:sp>
    </p:spTree>
    <p:extLst>
      <p:ext uri="{BB962C8B-B14F-4D97-AF65-F5344CB8AC3E}">
        <p14:creationId xmlns:p14="http://schemas.microsoft.com/office/powerpoint/2010/main" val="1167637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a:lnSpc>
                <a:spcPct val="150000"/>
              </a:lnSpc>
            </a:pPr>
            <a:r>
              <a:rPr lang="ja-JP" altLang="en-US" sz="2400" u="sng" dirty="0">
                <a:latin typeface="ＭＳ Ｐゴシック" panose="020B0600070205080204" pitchFamily="50" charset="-128"/>
              </a:rPr>
              <a:t>４</a:t>
            </a:r>
            <a:r>
              <a:rPr lang="ja-JP" altLang="en-US" sz="2400" u="sng" dirty="0" smtClean="0">
                <a:latin typeface="ＭＳ Ｐゴシック" panose="020B0600070205080204" pitchFamily="50" charset="-128"/>
              </a:rPr>
              <a:t>．利息計算パターン（１</a:t>
            </a:r>
            <a:r>
              <a:rPr lang="en-US" altLang="ja-JP" sz="2400" u="sng" dirty="0" smtClean="0">
                <a:latin typeface="ＭＳ Ｐゴシック" panose="020B0600070205080204" pitchFamily="50" charset="-128"/>
              </a:rPr>
              <a:t>/</a:t>
            </a:r>
            <a:r>
              <a:rPr lang="ja-JP" altLang="en-US" sz="2400" u="sng" dirty="0">
                <a:latin typeface="ＭＳ Ｐゴシック" panose="020B0600070205080204" pitchFamily="50" charset="-128"/>
              </a:rPr>
              <a:t> １０ ）</a:t>
            </a: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7</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13" name="正方形/長方形 12"/>
          <p:cNvSpPr/>
          <p:nvPr/>
        </p:nvSpPr>
        <p:spPr>
          <a:xfrm>
            <a:off x="395536" y="764704"/>
            <a:ext cx="8352928" cy="3139321"/>
          </a:xfrm>
          <a:prstGeom prst="rect">
            <a:avLst/>
          </a:prstGeom>
        </p:spPr>
        <p:txBody>
          <a:bodyPr wrap="square">
            <a:spAutoFit/>
          </a:bodyPr>
          <a:lstStyle/>
          <a:p>
            <a:pPr fontAlgn="ctr"/>
            <a:r>
              <a:rPr lang="ja-JP" altLang="en-US" b="1" dirty="0" smtClean="0"/>
              <a:t>（１）単利（中間利払なし）</a:t>
            </a:r>
            <a:endParaRPr lang="en-US" altLang="ja-JP" b="1" dirty="0" smtClean="0"/>
          </a:p>
          <a:p>
            <a:pPr fontAlgn="ctr"/>
            <a:endParaRPr lang="en-US" altLang="ja-JP" b="1" dirty="0"/>
          </a:p>
          <a:p>
            <a:pPr fontAlgn="ctr"/>
            <a:r>
              <a:rPr lang="ja-JP" altLang="en-US" b="1" dirty="0"/>
              <a:t>Ａ．付利対象元本</a:t>
            </a:r>
          </a:p>
          <a:p>
            <a:pPr fontAlgn="ctr"/>
            <a:r>
              <a:rPr lang="ja-JP" altLang="en-US" b="1" dirty="0" smtClean="0"/>
              <a:t>　　・</a:t>
            </a:r>
            <a:r>
              <a:rPr lang="ja-JP" altLang="en-US" b="1" dirty="0"/>
              <a:t>付利対象元本は定期預金の預金明細金額</a:t>
            </a:r>
          </a:p>
          <a:p>
            <a:pPr fontAlgn="ctr"/>
            <a:endParaRPr lang="ja-JP" altLang="en-US" b="1" dirty="0"/>
          </a:p>
          <a:p>
            <a:pPr fontAlgn="ctr"/>
            <a:r>
              <a:rPr lang="ja-JP" altLang="en-US" b="1" dirty="0"/>
              <a:t>Ｂ．計算日数</a:t>
            </a:r>
          </a:p>
          <a:p>
            <a:pPr fontAlgn="ctr"/>
            <a:r>
              <a:rPr lang="ja-JP" altLang="en-US" b="1" dirty="0"/>
              <a:t>　</a:t>
            </a:r>
            <a:r>
              <a:rPr lang="ja-JP" altLang="en-US" b="1" dirty="0" smtClean="0"/>
              <a:t>　・</a:t>
            </a:r>
            <a:r>
              <a:rPr lang="ja-JP" altLang="en-US" b="1" dirty="0"/>
              <a:t>預入日から満期日までの片端日数</a:t>
            </a:r>
          </a:p>
          <a:p>
            <a:pPr fontAlgn="ctr"/>
            <a:r>
              <a:rPr lang="ja-JP" altLang="en-US" b="1" dirty="0" smtClean="0"/>
              <a:t>　　・</a:t>
            </a:r>
            <a:r>
              <a:rPr lang="ja-JP" altLang="en-US" b="1" dirty="0"/>
              <a:t>両端の場合、預入日から満期日までの日数</a:t>
            </a:r>
          </a:p>
          <a:p>
            <a:pPr fontAlgn="ctr"/>
            <a:endParaRPr lang="ja-JP" altLang="en-US" b="1" dirty="0"/>
          </a:p>
          <a:p>
            <a:pPr fontAlgn="ctr"/>
            <a:r>
              <a:rPr lang="ja-JP" altLang="en-US" b="1" dirty="0"/>
              <a:t>Ｃ．適用利率</a:t>
            </a:r>
          </a:p>
          <a:p>
            <a:pPr fontAlgn="ctr"/>
            <a:r>
              <a:rPr lang="ja-JP" altLang="en-US" b="1" dirty="0" smtClean="0"/>
              <a:t>　　・</a:t>
            </a:r>
            <a:r>
              <a:rPr lang="ja-JP" altLang="en-US" b="1" dirty="0"/>
              <a:t>約定利率を適用</a:t>
            </a:r>
            <a:endParaRPr lang="en-US" altLang="ja-JP" b="1" dirty="0" smtClean="0"/>
          </a:p>
        </p:txBody>
      </p:sp>
      <p:pic>
        <p:nvPicPr>
          <p:cNvPr id="6" name="図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429000"/>
            <a:ext cx="4276725" cy="249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646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a:lnSpc>
                <a:spcPct val="150000"/>
              </a:lnSpc>
            </a:pPr>
            <a:r>
              <a:rPr lang="ja-JP" altLang="en-US" sz="2400" u="sng" dirty="0">
                <a:latin typeface="ＭＳ Ｐゴシック" panose="020B0600070205080204" pitchFamily="50" charset="-128"/>
              </a:rPr>
              <a:t>４</a:t>
            </a:r>
            <a:r>
              <a:rPr lang="ja-JP" altLang="en-US" sz="2400" u="sng" dirty="0" smtClean="0">
                <a:latin typeface="ＭＳ Ｐゴシック" panose="020B0600070205080204" pitchFamily="50" charset="-128"/>
              </a:rPr>
              <a:t>．利息計算パターン（</a:t>
            </a:r>
            <a:r>
              <a:rPr lang="ja-JP" altLang="en-US" sz="2400" u="sng" dirty="0">
                <a:latin typeface="ＭＳ Ｐゴシック" panose="020B0600070205080204" pitchFamily="50" charset="-128"/>
              </a:rPr>
              <a:t>２</a:t>
            </a:r>
            <a:r>
              <a:rPr lang="en-US" altLang="ja-JP" sz="2400" u="sng" dirty="0" smtClean="0">
                <a:latin typeface="ＭＳ Ｐゴシック" panose="020B0600070205080204" pitchFamily="50" charset="-128"/>
              </a:rPr>
              <a:t>/</a:t>
            </a:r>
            <a:r>
              <a:rPr lang="ja-JP" altLang="en-US" sz="2400" u="sng" dirty="0">
                <a:latin typeface="ＭＳ Ｐゴシック" panose="020B0600070205080204" pitchFamily="50" charset="-128"/>
              </a:rPr>
              <a:t> １０ ）</a:t>
            </a: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8</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13" name="正方形/長方形 12"/>
          <p:cNvSpPr/>
          <p:nvPr/>
        </p:nvSpPr>
        <p:spPr>
          <a:xfrm>
            <a:off x="395536" y="764704"/>
            <a:ext cx="8352928" cy="3970318"/>
          </a:xfrm>
          <a:prstGeom prst="rect">
            <a:avLst/>
          </a:prstGeom>
        </p:spPr>
        <p:txBody>
          <a:bodyPr wrap="square">
            <a:spAutoFit/>
          </a:bodyPr>
          <a:lstStyle/>
          <a:p>
            <a:pPr fontAlgn="ctr"/>
            <a:r>
              <a:rPr lang="ja-JP" altLang="en-US" b="1" dirty="0" smtClean="0"/>
              <a:t>（２）単利（中間利払あり）</a:t>
            </a:r>
            <a:endParaRPr lang="en-US" altLang="ja-JP" b="1" dirty="0"/>
          </a:p>
          <a:p>
            <a:pPr fontAlgn="ctr"/>
            <a:r>
              <a:rPr lang="ja-JP" altLang="en-US" b="1" dirty="0"/>
              <a:t>Ａ．付利対象元本</a:t>
            </a:r>
          </a:p>
          <a:p>
            <a:pPr fontAlgn="ctr"/>
            <a:r>
              <a:rPr lang="ja-JP" altLang="en-US" b="1" dirty="0" smtClean="0"/>
              <a:t>　　・</a:t>
            </a:r>
            <a:r>
              <a:rPr lang="ja-JP" altLang="en-US" b="1" dirty="0"/>
              <a:t>付利対象元本は定期預金の預金明細金額</a:t>
            </a:r>
          </a:p>
          <a:p>
            <a:pPr fontAlgn="ctr"/>
            <a:endParaRPr lang="ja-JP" altLang="en-US" b="1" dirty="0"/>
          </a:p>
          <a:p>
            <a:pPr fontAlgn="ctr"/>
            <a:r>
              <a:rPr lang="ja-JP" altLang="en-US" b="1" dirty="0"/>
              <a:t>Ｂ．適用</a:t>
            </a:r>
            <a:r>
              <a:rPr lang="ja-JP" altLang="en-US" b="1" dirty="0" smtClean="0"/>
              <a:t>利率</a:t>
            </a:r>
            <a:endParaRPr lang="ja-JP" altLang="en-US" b="1" dirty="0"/>
          </a:p>
          <a:p>
            <a:pPr fontAlgn="ctr"/>
            <a:r>
              <a:rPr lang="ja-JP" altLang="en-US" b="1" dirty="0"/>
              <a:t>（ａ）固定金利の場合</a:t>
            </a:r>
          </a:p>
          <a:p>
            <a:pPr fontAlgn="ctr"/>
            <a:r>
              <a:rPr lang="ja-JP" altLang="en-US" b="1" dirty="0"/>
              <a:t>・中間利払利息は定期明細上の中間利払利率を使用して計算</a:t>
            </a:r>
            <a:r>
              <a:rPr lang="ja-JP" altLang="en-US" b="1" dirty="0" smtClean="0"/>
              <a:t>。</a:t>
            </a:r>
            <a:endParaRPr lang="en-US" altLang="ja-JP" b="1" dirty="0" smtClean="0"/>
          </a:p>
          <a:p>
            <a:pPr fontAlgn="ctr"/>
            <a:r>
              <a:rPr lang="ja-JP" altLang="en-US" b="1" dirty="0"/>
              <a:t>　</a:t>
            </a:r>
            <a:r>
              <a:rPr lang="ja-JP" altLang="en-US" b="1" dirty="0" smtClean="0"/>
              <a:t>　</a:t>
            </a:r>
            <a:r>
              <a:rPr lang="ja-JP" altLang="en-US" b="1" dirty="0" smtClean="0">
                <a:solidFill>
                  <a:srgbClr val="FF0000"/>
                </a:solidFill>
              </a:rPr>
              <a:t>→約定利率</a:t>
            </a:r>
            <a:r>
              <a:rPr lang="en-US" altLang="ja-JP" b="1" dirty="0" smtClean="0">
                <a:solidFill>
                  <a:srgbClr val="FF0000"/>
                </a:solidFill>
              </a:rPr>
              <a:t>×0.7</a:t>
            </a:r>
            <a:r>
              <a:rPr lang="ja-JP" altLang="en-US" b="1" dirty="0" smtClean="0">
                <a:solidFill>
                  <a:srgbClr val="FF0000"/>
                </a:solidFill>
              </a:rPr>
              <a:t>が設定されている</a:t>
            </a:r>
            <a:endParaRPr lang="en-US" altLang="ja-JP" b="1" dirty="0" smtClean="0">
              <a:solidFill>
                <a:srgbClr val="FF0000"/>
              </a:solidFill>
            </a:endParaRPr>
          </a:p>
          <a:p>
            <a:pPr fontAlgn="ctr"/>
            <a:endParaRPr lang="ja-JP" altLang="en-US" b="1" dirty="0">
              <a:solidFill>
                <a:srgbClr val="FF0000"/>
              </a:solidFill>
            </a:endParaRPr>
          </a:p>
          <a:p>
            <a:pPr fontAlgn="ctr"/>
            <a:r>
              <a:rPr lang="ja-JP" altLang="en-US" b="1" dirty="0"/>
              <a:t>・各中間利払日に支払われた中間利払利息の累積を「中間利払利息累計額」としてシステム上に保持。</a:t>
            </a:r>
          </a:p>
          <a:p>
            <a:pPr fontAlgn="ctr"/>
            <a:endParaRPr lang="en-US" altLang="ja-JP" b="1" dirty="0" smtClean="0"/>
          </a:p>
          <a:p>
            <a:pPr fontAlgn="ctr"/>
            <a:r>
              <a:rPr lang="ja-JP" altLang="en-US" b="1" dirty="0" smtClean="0"/>
              <a:t>・</a:t>
            </a:r>
            <a:r>
              <a:rPr lang="ja-JP" altLang="en-US" b="1" dirty="0"/>
              <a:t>満期日における利息は、預入日から満期日までの日数と定期明細上の約定利率で計算した「本来利息合計額」から、「中間利払利息累計額」を差し引いた額とする。</a:t>
            </a:r>
          </a:p>
        </p:txBody>
      </p:sp>
      <p:pic>
        <p:nvPicPr>
          <p:cNvPr id="8" name="図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7" y="4714875"/>
            <a:ext cx="80105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902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848" y="161740"/>
            <a:ext cx="8373616" cy="490066"/>
          </a:xfrm>
        </p:spPr>
        <p:txBody>
          <a:bodyPr>
            <a:noAutofit/>
          </a:bodyPr>
          <a:lstStyle/>
          <a:p>
            <a:pPr algn="l">
              <a:lnSpc>
                <a:spcPct val="150000"/>
              </a:lnSpc>
            </a:pPr>
            <a:r>
              <a:rPr lang="ja-JP" altLang="en-US" sz="2400" u="sng" dirty="0">
                <a:latin typeface="ＭＳ Ｐゴシック" panose="020B0600070205080204" pitchFamily="50" charset="-128"/>
              </a:rPr>
              <a:t>４</a:t>
            </a:r>
            <a:r>
              <a:rPr lang="ja-JP" altLang="en-US" sz="2400" u="sng" dirty="0" smtClean="0">
                <a:latin typeface="ＭＳ Ｐゴシック" panose="020B0600070205080204" pitchFamily="50" charset="-128"/>
              </a:rPr>
              <a:t>．利息計算パターン（３</a:t>
            </a:r>
            <a:r>
              <a:rPr lang="en-US" altLang="ja-JP" sz="2400" u="sng" dirty="0" smtClean="0">
                <a:latin typeface="ＭＳ Ｐゴシック" panose="020B0600070205080204" pitchFamily="50" charset="-128"/>
              </a:rPr>
              <a:t>/</a:t>
            </a:r>
            <a:r>
              <a:rPr lang="ja-JP" altLang="en-US" sz="2400" u="sng" dirty="0">
                <a:latin typeface="ＭＳ Ｐゴシック" panose="020B0600070205080204" pitchFamily="50" charset="-128"/>
              </a:rPr>
              <a:t> １０ ）</a:t>
            </a:r>
          </a:p>
        </p:txBody>
      </p:sp>
      <p:sp>
        <p:nvSpPr>
          <p:cNvPr id="4" name="スライド番号プレースホルダ 3"/>
          <p:cNvSpPr>
            <a:spLocks noGrp="1"/>
          </p:cNvSpPr>
          <p:nvPr>
            <p:ph type="sldNum" sz="quarter" idx="12"/>
          </p:nvPr>
        </p:nvSpPr>
        <p:spPr/>
        <p:txBody>
          <a:bodyPr/>
          <a:lstStyle/>
          <a:p>
            <a:fld id="{F82963C7-544D-4869-BC2C-A4B1D2F3EE5E}" type="slidenum">
              <a:rPr kumimoji="1" lang="ja-JP" altLang="en-US" smtClean="0"/>
              <a:pPr/>
              <a:t>9</a:t>
            </a:fld>
            <a:endParaRPr kumimoji="1" lang="ja-JP" altLang="en-US" dirty="0"/>
          </a:p>
        </p:txBody>
      </p:sp>
      <p:sp>
        <p:nvSpPr>
          <p:cNvPr id="5" name="Line 4"/>
          <p:cNvSpPr>
            <a:spLocks noChangeShapeType="1"/>
          </p:cNvSpPr>
          <p:nvPr/>
        </p:nvSpPr>
        <p:spPr bwMode="auto">
          <a:xfrm flipV="1">
            <a:off x="395536" y="692696"/>
            <a:ext cx="8352928"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82857" tIns="41428" rIns="82857" bIns="41428"/>
          <a:lstStyle/>
          <a:p>
            <a:endParaRPr lang="ja-JP" altLang="en-US" sz="1632"/>
          </a:p>
        </p:txBody>
      </p:sp>
      <p:sp>
        <p:nvSpPr>
          <p:cNvPr id="13" name="正方形/長方形 12"/>
          <p:cNvSpPr/>
          <p:nvPr/>
        </p:nvSpPr>
        <p:spPr>
          <a:xfrm>
            <a:off x="395536" y="764704"/>
            <a:ext cx="8352928" cy="2862322"/>
          </a:xfrm>
          <a:prstGeom prst="rect">
            <a:avLst/>
          </a:prstGeom>
        </p:spPr>
        <p:txBody>
          <a:bodyPr wrap="square">
            <a:spAutoFit/>
          </a:bodyPr>
          <a:lstStyle/>
          <a:p>
            <a:pPr fontAlgn="ctr"/>
            <a:r>
              <a:rPr lang="ja-JP" altLang="en-US" b="1" dirty="0"/>
              <a:t>（２）</a:t>
            </a:r>
            <a:r>
              <a:rPr lang="ja-JP" altLang="en-US" b="1" dirty="0" smtClean="0"/>
              <a:t>単利（中間利払あり）・・・続き</a:t>
            </a:r>
            <a:endParaRPr lang="en-US" altLang="ja-JP" b="1" dirty="0" smtClean="0"/>
          </a:p>
          <a:p>
            <a:pPr fontAlgn="ctr"/>
            <a:r>
              <a:rPr lang="ja-JP" altLang="en-US" b="1" dirty="0" smtClean="0"/>
              <a:t>（</a:t>
            </a:r>
            <a:r>
              <a:rPr lang="ja-JP" altLang="en-US" b="1" dirty="0"/>
              <a:t>ｂ）変動金利の場合</a:t>
            </a:r>
          </a:p>
          <a:p>
            <a:pPr fontAlgn="ctr"/>
            <a:r>
              <a:rPr lang="ja-JP" altLang="en-US" b="1" dirty="0"/>
              <a:t>・預入日から基準日直近過去の中間利払日までの利率</a:t>
            </a:r>
            <a:r>
              <a:rPr lang="ja-JP" altLang="en-US" b="1" dirty="0" smtClean="0"/>
              <a:t>は</a:t>
            </a:r>
            <a:r>
              <a:rPr lang="en-US" altLang="ja-JP" b="1" dirty="0" smtClean="0"/>
              <a:t>『</a:t>
            </a:r>
            <a:r>
              <a:rPr lang="ja-JP" altLang="en-US" b="1" dirty="0"/>
              <a:t>金利変更テーブル</a:t>
            </a:r>
            <a:r>
              <a:rPr lang="en-US" altLang="ja-JP" b="1" dirty="0"/>
              <a:t>』</a:t>
            </a:r>
            <a:r>
              <a:rPr lang="ja-JP" altLang="en-US" b="1" dirty="0" smtClean="0"/>
              <a:t>の</a:t>
            </a:r>
            <a:endParaRPr lang="en-US" altLang="ja-JP" b="1" dirty="0" smtClean="0"/>
          </a:p>
          <a:p>
            <a:pPr fontAlgn="ctr"/>
            <a:r>
              <a:rPr lang="ja-JP" altLang="en-US" b="1" dirty="0" smtClean="0"/>
              <a:t>約定</a:t>
            </a:r>
            <a:r>
              <a:rPr lang="ja-JP" altLang="en-US" b="1" dirty="0"/>
              <a:t>利率、中間利払利率（約定利率の</a:t>
            </a:r>
            <a:r>
              <a:rPr lang="en-US" altLang="ja-JP" b="1" dirty="0"/>
              <a:t>70%</a:t>
            </a:r>
            <a:r>
              <a:rPr lang="ja-JP" altLang="en-US" b="1" dirty="0"/>
              <a:t>）を適用</a:t>
            </a:r>
            <a:r>
              <a:rPr lang="ja-JP" altLang="en-US" b="1" dirty="0" smtClean="0"/>
              <a:t>。</a:t>
            </a:r>
            <a:endParaRPr lang="en-US" altLang="ja-JP" b="1" dirty="0" smtClean="0"/>
          </a:p>
          <a:p>
            <a:pPr fontAlgn="ctr"/>
            <a:endParaRPr lang="ja-JP" altLang="en-US" b="1" dirty="0"/>
          </a:p>
          <a:p>
            <a:pPr fontAlgn="ctr"/>
            <a:r>
              <a:rPr lang="ja-JP" altLang="en-US" b="1" dirty="0"/>
              <a:t>・基準日以降の中間利払日における利率は定期明細上の約定利率、中間利払利率を適用。</a:t>
            </a:r>
          </a:p>
          <a:p>
            <a:pPr fontAlgn="ctr"/>
            <a:endParaRPr lang="en-US" altLang="ja-JP" b="1" dirty="0" smtClean="0"/>
          </a:p>
          <a:p>
            <a:pPr fontAlgn="ctr"/>
            <a:r>
              <a:rPr lang="ja-JP" altLang="en-US" b="1" dirty="0" smtClean="0"/>
              <a:t>・</a:t>
            </a:r>
            <a:r>
              <a:rPr lang="ja-JP" altLang="en-US" b="1" dirty="0"/>
              <a:t>満期日における利息の考え方は固定金利と同様。違いは「本来利息累計額」を中間利払日ごとに計算する部分。</a:t>
            </a:r>
          </a:p>
        </p:txBody>
      </p:sp>
      <p:pic>
        <p:nvPicPr>
          <p:cNvPr id="7" name="図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920125"/>
            <a:ext cx="85439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905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4078</TotalTime>
  <Words>1738</Words>
  <Application>Microsoft Office PowerPoint</Application>
  <PresentationFormat>画面に合わせる (4:3)</PresentationFormat>
  <Paragraphs>276</Paragraphs>
  <Slides>22</Slides>
  <Notes>2</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22</vt:i4>
      </vt:variant>
    </vt:vector>
  </HeadingPairs>
  <TitlesOfParts>
    <vt:vector size="31" baseType="lpstr">
      <vt:lpstr>HGS創英角ｺﾞｼｯｸUB</vt:lpstr>
      <vt:lpstr>ＭＳ Ｐゴシック</vt:lpstr>
      <vt:lpstr>Osaka</vt:lpstr>
      <vt:lpstr>Arial</vt:lpstr>
      <vt:lpstr>Calibri</vt:lpstr>
      <vt:lpstr>Cambria Math</vt:lpstr>
      <vt:lpstr>Times</vt:lpstr>
      <vt:lpstr>Office テーマ</vt:lpstr>
      <vt:lpstr>数式</vt:lpstr>
      <vt:lpstr>業務スペシャリスト養成アカデミー 統合DB 第14回</vt:lpstr>
      <vt:lpstr>＜目次＞</vt:lpstr>
      <vt:lpstr>１．輸出入取引における金融機関の役割</vt:lpstr>
      <vt:lpstr>２．輸出入で取り扱う主な取引</vt:lpstr>
      <vt:lpstr>３．CF展開対象取引（輸出編）：輸出為替手形買取</vt:lpstr>
      <vt:lpstr>３．輸出取引のCF発生パターン</vt:lpstr>
      <vt:lpstr>４．利息計算パターン（１/ １０ ）</vt:lpstr>
      <vt:lpstr>４．利息計算パターン（２/ １０ ）</vt:lpstr>
      <vt:lpstr>４．利息計算パターン（３/ １０ ）</vt:lpstr>
      <vt:lpstr>４．利息計算パターン（４/ １０ ）</vt:lpstr>
      <vt:lpstr>４．利息計算パターン（５/ １０ ）</vt:lpstr>
      <vt:lpstr>４．利息計算パターン（６/ １０ ）</vt:lpstr>
      <vt:lpstr>４．利息計算パターン（７/ １０ ）</vt:lpstr>
      <vt:lpstr>４．利息計算パターン（８/ １０ ）</vt:lpstr>
      <vt:lpstr>４．利息計算パターン（９/ １０ ）</vt:lpstr>
      <vt:lpstr>４．利息計算パターン（１０/１０）</vt:lpstr>
      <vt:lpstr>５．具体例（１/４）</vt:lpstr>
      <vt:lpstr>５．具体例（２/４）</vt:lpstr>
      <vt:lpstr>５．具体例（３/４）</vt:lpstr>
      <vt:lpstr>５．具体例（４/４）</vt:lpstr>
      <vt:lpstr>６．複利</vt:lpstr>
      <vt:lpstr>Appendix.用語解説</vt:lpstr>
    </vt:vector>
  </TitlesOfParts>
  <Company>みずほ情報総研株式会社</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みずほ情報総研株式会社</dc:creator>
  <cp:lastModifiedBy>鎌田 康太郎</cp:lastModifiedBy>
  <cp:revision>275</cp:revision>
  <cp:lastPrinted>2017-10-30T11:22:10Z</cp:lastPrinted>
  <dcterms:created xsi:type="dcterms:W3CDTF">2017-07-26T09:32:19Z</dcterms:created>
  <dcterms:modified xsi:type="dcterms:W3CDTF">2017-11-15T08:03:00Z</dcterms:modified>
</cp:coreProperties>
</file>