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33" r:id="rId2"/>
    <p:sldId id="431" r:id="rId3"/>
    <p:sldId id="434" r:id="rId4"/>
    <p:sldId id="437" r:id="rId5"/>
    <p:sldId id="432" r:id="rId6"/>
    <p:sldId id="442" r:id="rId7"/>
    <p:sldId id="445" r:id="rId8"/>
    <p:sldId id="447" r:id="rId9"/>
    <p:sldId id="443" r:id="rId10"/>
    <p:sldId id="444" r:id="rId11"/>
    <p:sldId id="446" r:id="rId12"/>
    <p:sldId id="439" r:id="rId13"/>
    <p:sldId id="440" r:id="rId14"/>
    <p:sldId id="428" r:id="rId15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40078"/>
    <a:srgbClr val="0000FF"/>
    <a:srgbClr val="2509CF"/>
    <a:srgbClr val="FFCCCC"/>
    <a:srgbClr val="FFFFCC"/>
    <a:srgbClr val="FFCCFF"/>
    <a:srgbClr val="FFFF66"/>
    <a:srgbClr val="CCE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5" autoAdjust="0"/>
  </p:normalViewPr>
  <p:slideViewPr>
    <p:cSldViewPr snapToGrid="0">
      <p:cViewPr varScale="1">
        <p:scale>
          <a:sx n="74" d="100"/>
          <a:sy n="74" d="100"/>
        </p:scale>
        <p:origin x="1176" y="72"/>
      </p:cViewPr>
      <p:guideLst>
        <p:guide orient="horz" pos="3973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学習率0.1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Sheet1!$B$2:$B$1001</c:f>
              <c:numCache>
                <c:formatCode>General</c:formatCode>
                <c:ptCount val="1000"/>
                <c:pt idx="0">
                  <c:v>0.34928212922430002</c:v>
                </c:pt>
                <c:pt idx="1">
                  <c:v>209470.51312924901</c:v>
                </c:pt>
                <c:pt idx="2">
                  <c:v>1251926.2203867</c:v>
                </c:pt>
                <c:pt idx="3">
                  <c:v>2874484.1698863599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1996400"/>
        <c:axId val="451996792"/>
      </c:lineChart>
      <c:catAx>
        <c:axId val="451996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データナンバー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1996792"/>
        <c:crosses val="autoZero"/>
        <c:auto val="1"/>
        <c:lblAlgn val="ctr"/>
        <c:lblOffset val="100"/>
        <c:noMultiLvlLbl val="0"/>
      </c:catAx>
      <c:valAx>
        <c:axId val="45199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損失関数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199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学習率</a:t>
            </a:r>
            <a:r>
              <a:rPr lang="en-US" altLang="ja-JP" dirty="0" smtClean="0"/>
              <a:t>0.01</a:t>
            </a:r>
            <a:endParaRPr lang="en-US" altLang="ja-JP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学習率0.1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Sheet1!$B$2:$B$1001</c:f>
              <c:numCache>
                <c:formatCode>General</c:formatCode>
                <c:ptCount val="1000"/>
                <c:pt idx="0">
                  <c:v>4.5050104460858602</c:v>
                </c:pt>
                <c:pt idx="1">
                  <c:v>6.6517074035832602</c:v>
                </c:pt>
                <c:pt idx="2">
                  <c:v>4.7802487990997102</c:v>
                </c:pt>
                <c:pt idx="3">
                  <c:v>9.4209875754154009</c:v>
                </c:pt>
                <c:pt idx="4">
                  <c:v>21.8412691997253</c:v>
                </c:pt>
                <c:pt idx="5">
                  <c:v>15.3027092525467</c:v>
                </c:pt>
                <c:pt idx="6">
                  <c:v>4.2008021019365103</c:v>
                </c:pt>
                <c:pt idx="7">
                  <c:v>5.1773134462857504</c:v>
                </c:pt>
                <c:pt idx="8">
                  <c:v>13.3689675610606</c:v>
                </c:pt>
                <c:pt idx="9">
                  <c:v>11.5397717426026</c:v>
                </c:pt>
                <c:pt idx="10">
                  <c:v>43.795831902096097</c:v>
                </c:pt>
                <c:pt idx="11">
                  <c:v>26.291576254561701</c:v>
                </c:pt>
                <c:pt idx="12">
                  <c:v>46.8964608408495</c:v>
                </c:pt>
                <c:pt idx="13">
                  <c:v>22.546277645407201</c:v>
                </c:pt>
                <c:pt idx="14">
                  <c:v>15.8771463747805</c:v>
                </c:pt>
                <c:pt idx="15">
                  <c:v>23.757163267288899</c:v>
                </c:pt>
                <c:pt idx="16">
                  <c:v>17.311342325625301</c:v>
                </c:pt>
                <c:pt idx="17">
                  <c:v>33.165861676281303</c:v>
                </c:pt>
                <c:pt idx="18">
                  <c:v>49.526846870602199</c:v>
                </c:pt>
                <c:pt idx="19">
                  <c:v>45.380318779910098</c:v>
                </c:pt>
                <c:pt idx="20">
                  <c:v>34.454369060165199</c:v>
                </c:pt>
                <c:pt idx="21">
                  <c:v>36.559755023530002</c:v>
                </c:pt>
                <c:pt idx="22">
                  <c:v>20.243079665079001</c:v>
                </c:pt>
                <c:pt idx="23">
                  <c:v>42.4640696380321</c:v>
                </c:pt>
                <c:pt idx="24">
                  <c:v>26.328000367036399</c:v>
                </c:pt>
                <c:pt idx="25">
                  <c:v>16.090921548755301</c:v>
                </c:pt>
                <c:pt idx="26">
                  <c:v>14.6770213928872</c:v>
                </c:pt>
                <c:pt idx="27">
                  <c:v>38.582838484122298</c:v>
                </c:pt>
                <c:pt idx="28">
                  <c:v>31.740186025662599</c:v>
                </c:pt>
                <c:pt idx="29">
                  <c:v>31.057019330393899</c:v>
                </c:pt>
                <c:pt idx="30">
                  <c:v>25.4007461604659</c:v>
                </c:pt>
                <c:pt idx="31">
                  <c:v>86.174008599105903</c:v>
                </c:pt>
                <c:pt idx="32">
                  <c:v>21.1092011278635</c:v>
                </c:pt>
                <c:pt idx="33">
                  <c:v>214.14959274012199</c:v>
                </c:pt>
                <c:pt idx="34">
                  <c:v>172.27758131136599</c:v>
                </c:pt>
                <c:pt idx="35">
                  <c:v>1133.4111540574399</c:v>
                </c:pt>
                <c:pt idx="36">
                  <c:v>948.95612538838895</c:v>
                </c:pt>
                <c:pt idx="37">
                  <c:v>745.91662980574995</c:v>
                </c:pt>
                <c:pt idx="38">
                  <c:v>1583.68695402255</c:v>
                </c:pt>
                <c:pt idx="39">
                  <c:v>1633.96055532684</c:v>
                </c:pt>
                <c:pt idx="40">
                  <c:v>1613.97441668743</c:v>
                </c:pt>
                <c:pt idx="41">
                  <c:v>1041.74233553817</c:v>
                </c:pt>
                <c:pt idx="42">
                  <c:v>1607.52220588867</c:v>
                </c:pt>
                <c:pt idx="43">
                  <c:v>1446.91130316766</c:v>
                </c:pt>
                <c:pt idx="44">
                  <c:v>316.69911809967903</c:v>
                </c:pt>
                <c:pt idx="45">
                  <c:v>1426.55350831224</c:v>
                </c:pt>
                <c:pt idx="46">
                  <c:v>992.04680904349402</c:v>
                </c:pt>
                <c:pt idx="47">
                  <c:v>1342.4714069389099</c:v>
                </c:pt>
                <c:pt idx="48">
                  <c:v>4076.3479207692098</c:v>
                </c:pt>
                <c:pt idx="49">
                  <c:v>2092.35711908341</c:v>
                </c:pt>
                <c:pt idx="50">
                  <c:v>1850.5340297565299</c:v>
                </c:pt>
                <c:pt idx="51">
                  <c:v>2051.6440665042201</c:v>
                </c:pt>
                <c:pt idx="52">
                  <c:v>2316.77755397906</c:v>
                </c:pt>
                <c:pt idx="53">
                  <c:v>2103.2744553846201</c:v>
                </c:pt>
                <c:pt idx="54">
                  <c:v>1947.6006009974101</c:v>
                </c:pt>
                <c:pt idx="55">
                  <c:v>2176.5545271670499</c:v>
                </c:pt>
                <c:pt idx="56">
                  <c:v>2009.2478325251</c:v>
                </c:pt>
                <c:pt idx="57">
                  <c:v>2031.5241364404401</c:v>
                </c:pt>
                <c:pt idx="58">
                  <c:v>5090.9251452568296</c:v>
                </c:pt>
                <c:pt idx="59">
                  <c:v>1336.60291641346</c:v>
                </c:pt>
                <c:pt idx="60">
                  <c:v>1909.57552613537</c:v>
                </c:pt>
                <c:pt idx="61">
                  <c:v>702.827278912932</c:v>
                </c:pt>
                <c:pt idx="62">
                  <c:v>1053.9654146770999</c:v>
                </c:pt>
                <c:pt idx="63">
                  <c:v>1485.5469866829901</c:v>
                </c:pt>
                <c:pt idx="64">
                  <c:v>2228.7120342429598</c:v>
                </c:pt>
                <c:pt idx="65">
                  <c:v>2017.4948614874199</c:v>
                </c:pt>
                <c:pt idx="66">
                  <c:v>2341.8304652402398</c:v>
                </c:pt>
                <c:pt idx="67">
                  <c:v>2286.6803197540698</c:v>
                </c:pt>
                <c:pt idx="68">
                  <c:v>1398.3843780063501</c:v>
                </c:pt>
                <c:pt idx="69">
                  <c:v>2021.8516436008099</c:v>
                </c:pt>
                <c:pt idx="70">
                  <c:v>1202.0081039732299</c:v>
                </c:pt>
                <c:pt idx="71">
                  <c:v>2627.9798939366801</c:v>
                </c:pt>
                <c:pt idx="72">
                  <c:v>1404.8558083681501</c:v>
                </c:pt>
                <c:pt idx="73">
                  <c:v>1164.45115105025</c:v>
                </c:pt>
                <c:pt idx="74">
                  <c:v>1761.8671078709599</c:v>
                </c:pt>
                <c:pt idx="75">
                  <c:v>3155.4184722478199</c:v>
                </c:pt>
                <c:pt idx="76">
                  <c:v>1870.69529573506</c:v>
                </c:pt>
                <c:pt idx="77">
                  <c:v>2160.8513835829599</c:v>
                </c:pt>
                <c:pt idx="78">
                  <c:v>3194.2182839422899</c:v>
                </c:pt>
                <c:pt idx="79">
                  <c:v>2689.8853746476502</c:v>
                </c:pt>
                <c:pt idx="80">
                  <c:v>2449.5303270550899</c:v>
                </c:pt>
                <c:pt idx="81">
                  <c:v>786.37723946055803</c:v>
                </c:pt>
                <c:pt idx="82">
                  <c:v>914.10577055419503</c:v>
                </c:pt>
                <c:pt idx="83">
                  <c:v>1324.77054267828</c:v>
                </c:pt>
                <c:pt idx="84">
                  <c:v>1661.49633317949</c:v>
                </c:pt>
                <c:pt idx="85">
                  <c:v>2638.55875511254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7603200"/>
        <c:axId val="417603592"/>
      </c:lineChart>
      <c:catAx>
        <c:axId val="417603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データナンバー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7603592"/>
        <c:crosses val="autoZero"/>
        <c:auto val="1"/>
        <c:lblAlgn val="ctr"/>
        <c:lblOffset val="100"/>
        <c:noMultiLvlLbl val="0"/>
      </c:catAx>
      <c:valAx>
        <c:axId val="41760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損失関数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760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学習率</a:t>
            </a:r>
            <a:r>
              <a:rPr lang="en-US" altLang="ja-JP" dirty="0" smtClean="0"/>
              <a:t>0.001</a:t>
            </a:r>
            <a:endParaRPr lang="en-US" altLang="ja-JP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学習率0.1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Sheet1!$B$2:$B$1001</c:f>
              <c:numCache>
                <c:formatCode>General</c:formatCode>
                <c:ptCount val="1000"/>
                <c:pt idx="0">
                  <c:v>9.00655500310584E-2</c:v>
                </c:pt>
                <c:pt idx="1">
                  <c:v>5.0818300693146599E-2</c:v>
                </c:pt>
                <c:pt idx="2">
                  <c:v>3.9896364588575303E-2</c:v>
                </c:pt>
                <c:pt idx="3">
                  <c:v>9.3978439812147305E-2</c:v>
                </c:pt>
                <c:pt idx="4">
                  <c:v>0.11935622237836201</c:v>
                </c:pt>
                <c:pt idx="5">
                  <c:v>0.10330794300513101</c:v>
                </c:pt>
                <c:pt idx="6">
                  <c:v>0.15567999900903001</c:v>
                </c:pt>
                <c:pt idx="7">
                  <c:v>4.5663334138484897E-2</c:v>
                </c:pt>
                <c:pt idx="8">
                  <c:v>5.3314244324837397E-2</c:v>
                </c:pt>
                <c:pt idx="9">
                  <c:v>7.44693748018362E-2</c:v>
                </c:pt>
                <c:pt idx="10">
                  <c:v>3.9880904933601899E-2</c:v>
                </c:pt>
                <c:pt idx="11">
                  <c:v>8.8659770097765003E-2</c:v>
                </c:pt>
                <c:pt idx="12">
                  <c:v>6.9277580154140206E-2</c:v>
                </c:pt>
                <c:pt idx="13">
                  <c:v>5.4941048087254897E-2</c:v>
                </c:pt>
                <c:pt idx="14">
                  <c:v>0.12808041958338301</c:v>
                </c:pt>
                <c:pt idx="15">
                  <c:v>3.14367482379024E-2</c:v>
                </c:pt>
                <c:pt idx="16">
                  <c:v>3.6189865360499E-2</c:v>
                </c:pt>
                <c:pt idx="17">
                  <c:v>4.2320288249270303E-2</c:v>
                </c:pt>
                <c:pt idx="18">
                  <c:v>8.7339592147910705E-2</c:v>
                </c:pt>
                <c:pt idx="19">
                  <c:v>5.7310888259909501E-2</c:v>
                </c:pt>
                <c:pt idx="20">
                  <c:v>6.7903049025552803E-2</c:v>
                </c:pt>
                <c:pt idx="21">
                  <c:v>4.8927906919894203E-2</c:v>
                </c:pt>
                <c:pt idx="22">
                  <c:v>0.128385718974384</c:v>
                </c:pt>
                <c:pt idx="23">
                  <c:v>5.4742770439990103E-2</c:v>
                </c:pt>
                <c:pt idx="24">
                  <c:v>7.4200181741747695E-2</c:v>
                </c:pt>
                <c:pt idx="25">
                  <c:v>0.100209460431907</c:v>
                </c:pt>
                <c:pt idx="26">
                  <c:v>3.6567151027947303E-2</c:v>
                </c:pt>
                <c:pt idx="27">
                  <c:v>6.9349602547643496E-2</c:v>
                </c:pt>
                <c:pt idx="28">
                  <c:v>0.11382056063898099</c:v>
                </c:pt>
                <c:pt idx="29">
                  <c:v>9.7757028124110398E-2</c:v>
                </c:pt>
                <c:pt idx="30">
                  <c:v>5.5287227193575102E-2</c:v>
                </c:pt>
                <c:pt idx="31">
                  <c:v>5.6995258559178703E-2</c:v>
                </c:pt>
                <c:pt idx="32">
                  <c:v>5.8324977696380599E-2</c:v>
                </c:pt>
                <c:pt idx="33">
                  <c:v>9.1897713814436593E-2</c:v>
                </c:pt>
                <c:pt idx="34">
                  <c:v>5.2631693874981803E-2</c:v>
                </c:pt>
                <c:pt idx="35">
                  <c:v>5.2424035533199999E-2</c:v>
                </c:pt>
                <c:pt idx="36">
                  <c:v>6.4706489993399396E-2</c:v>
                </c:pt>
                <c:pt idx="37">
                  <c:v>5.8154998226464E-2</c:v>
                </c:pt>
                <c:pt idx="38">
                  <c:v>7.6420330810799103E-2</c:v>
                </c:pt>
                <c:pt idx="39">
                  <c:v>6.8333707086902507E-2</c:v>
                </c:pt>
                <c:pt idx="40">
                  <c:v>7.9147895277966701E-2</c:v>
                </c:pt>
                <c:pt idx="41">
                  <c:v>6.7900178127276098E-2</c:v>
                </c:pt>
                <c:pt idx="42">
                  <c:v>7.3511824410164794E-2</c:v>
                </c:pt>
                <c:pt idx="43">
                  <c:v>6.9747784779952998E-2</c:v>
                </c:pt>
                <c:pt idx="44">
                  <c:v>4.88747600453696E-2</c:v>
                </c:pt>
                <c:pt idx="45">
                  <c:v>4.5664286121388897E-2</c:v>
                </c:pt>
                <c:pt idx="46">
                  <c:v>8.7909706366759099E-2</c:v>
                </c:pt>
                <c:pt idx="47">
                  <c:v>5.6727182940496397E-2</c:v>
                </c:pt>
                <c:pt idx="48">
                  <c:v>0.115082839973908</c:v>
                </c:pt>
                <c:pt idx="49">
                  <c:v>9.0626416493348502E-2</c:v>
                </c:pt>
                <c:pt idx="50">
                  <c:v>7.1706445435868196E-2</c:v>
                </c:pt>
                <c:pt idx="51">
                  <c:v>3.8389295989313399E-2</c:v>
                </c:pt>
                <c:pt idx="52">
                  <c:v>8.9238940903099404E-2</c:v>
                </c:pt>
                <c:pt idx="53">
                  <c:v>9.3214791054316001E-2</c:v>
                </c:pt>
                <c:pt idx="54">
                  <c:v>0.13406295787671199</c:v>
                </c:pt>
                <c:pt idx="55">
                  <c:v>0.156701231124802</c:v>
                </c:pt>
                <c:pt idx="56">
                  <c:v>9.5901977532472996E-2</c:v>
                </c:pt>
                <c:pt idx="57">
                  <c:v>0.122743890717392</c:v>
                </c:pt>
                <c:pt idx="58">
                  <c:v>0.15300411455004101</c:v>
                </c:pt>
                <c:pt idx="59">
                  <c:v>0.15970287901205801</c:v>
                </c:pt>
                <c:pt idx="60">
                  <c:v>0.13578775166648899</c:v>
                </c:pt>
                <c:pt idx="61">
                  <c:v>5.1547524780984601E-2</c:v>
                </c:pt>
                <c:pt idx="62">
                  <c:v>6.3665882394736598E-2</c:v>
                </c:pt>
                <c:pt idx="63">
                  <c:v>9.8956797766222099E-2</c:v>
                </c:pt>
                <c:pt idx="64">
                  <c:v>0.14708239732134101</c:v>
                </c:pt>
                <c:pt idx="65">
                  <c:v>0.22756097207801701</c:v>
                </c:pt>
                <c:pt idx="66">
                  <c:v>0.13444252240657201</c:v>
                </c:pt>
                <c:pt idx="67">
                  <c:v>0.10669554566223</c:v>
                </c:pt>
                <c:pt idx="68">
                  <c:v>0.109499707109921</c:v>
                </c:pt>
                <c:pt idx="69">
                  <c:v>3.4138140561492301E-2</c:v>
                </c:pt>
                <c:pt idx="70">
                  <c:v>4.8702919762326401E-2</c:v>
                </c:pt>
                <c:pt idx="71">
                  <c:v>6.6910823030088301E-2</c:v>
                </c:pt>
                <c:pt idx="72">
                  <c:v>8.9485201674284198E-2</c:v>
                </c:pt>
                <c:pt idx="73">
                  <c:v>0.137339275468636</c:v>
                </c:pt>
                <c:pt idx="74">
                  <c:v>9.9047361426404495E-2</c:v>
                </c:pt>
                <c:pt idx="75">
                  <c:v>5.0701931813920402E-2</c:v>
                </c:pt>
                <c:pt idx="76">
                  <c:v>0.135266347247924</c:v>
                </c:pt>
                <c:pt idx="77">
                  <c:v>0.17684375594933599</c:v>
                </c:pt>
                <c:pt idx="78">
                  <c:v>0.105990003924657</c:v>
                </c:pt>
                <c:pt idx="79">
                  <c:v>6.3933091096932196E-2</c:v>
                </c:pt>
                <c:pt idx="80">
                  <c:v>9.7174843961836302E-2</c:v>
                </c:pt>
                <c:pt idx="81">
                  <c:v>7.0469506229512299E-2</c:v>
                </c:pt>
                <c:pt idx="82">
                  <c:v>8.9212683257733003E-2</c:v>
                </c:pt>
                <c:pt idx="83">
                  <c:v>5.0965311150630702E-2</c:v>
                </c:pt>
                <c:pt idx="84">
                  <c:v>0.172414583876002</c:v>
                </c:pt>
                <c:pt idx="85">
                  <c:v>0.108819755690062</c:v>
                </c:pt>
                <c:pt idx="86">
                  <c:v>9.6952471217486999E-2</c:v>
                </c:pt>
                <c:pt idx="87">
                  <c:v>0.10736431476899</c:v>
                </c:pt>
                <c:pt idx="88">
                  <c:v>5.35675952634838E-2</c:v>
                </c:pt>
                <c:pt idx="89">
                  <c:v>7.5373011509726001E-2</c:v>
                </c:pt>
                <c:pt idx="90">
                  <c:v>7.6639943677776295E-2</c:v>
                </c:pt>
                <c:pt idx="91">
                  <c:v>5.2581977462700401E-2</c:v>
                </c:pt>
                <c:pt idx="92">
                  <c:v>7.9684076516364E-2</c:v>
                </c:pt>
                <c:pt idx="93">
                  <c:v>5.11967724175168E-2</c:v>
                </c:pt>
                <c:pt idx="94">
                  <c:v>2.5417131852828401E-2</c:v>
                </c:pt>
                <c:pt idx="95">
                  <c:v>4.7543403660535201E-2</c:v>
                </c:pt>
                <c:pt idx="96">
                  <c:v>7.0381028523673894E-2</c:v>
                </c:pt>
                <c:pt idx="97">
                  <c:v>0.206337466817821</c:v>
                </c:pt>
                <c:pt idx="98">
                  <c:v>8.7768820892076604E-2</c:v>
                </c:pt>
                <c:pt idx="99">
                  <c:v>0.100520355416912</c:v>
                </c:pt>
                <c:pt idx="100">
                  <c:v>7.7808712156537105E-2</c:v>
                </c:pt>
                <c:pt idx="101">
                  <c:v>0.14356190700280799</c:v>
                </c:pt>
                <c:pt idx="102">
                  <c:v>3.51823614261575E-2</c:v>
                </c:pt>
                <c:pt idx="103">
                  <c:v>6.4965944825332703E-2</c:v>
                </c:pt>
                <c:pt idx="104">
                  <c:v>4.9798132733148898E-2</c:v>
                </c:pt>
                <c:pt idx="105">
                  <c:v>8.4305518778366506E-2</c:v>
                </c:pt>
                <c:pt idx="106">
                  <c:v>8.8367435935361199E-2</c:v>
                </c:pt>
                <c:pt idx="107">
                  <c:v>0.14385763081326899</c:v>
                </c:pt>
                <c:pt idx="108">
                  <c:v>0.116211813121311</c:v>
                </c:pt>
                <c:pt idx="109">
                  <c:v>0.124819425034706</c:v>
                </c:pt>
                <c:pt idx="110">
                  <c:v>4.7014692200132803E-2</c:v>
                </c:pt>
                <c:pt idx="111">
                  <c:v>7.6060542447915602E-2</c:v>
                </c:pt>
                <c:pt idx="112">
                  <c:v>0.11941320776667901</c:v>
                </c:pt>
                <c:pt idx="113">
                  <c:v>6.6532872408534394E-2</c:v>
                </c:pt>
                <c:pt idx="114">
                  <c:v>0.14262189536099801</c:v>
                </c:pt>
                <c:pt idx="115">
                  <c:v>0.11406530103137</c:v>
                </c:pt>
                <c:pt idx="116">
                  <c:v>6.4442276234133206E-2</c:v>
                </c:pt>
                <c:pt idx="117">
                  <c:v>0.124482509671105</c:v>
                </c:pt>
                <c:pt idx="118">
                  <c:v>0.136075223010793</c:v>
                </c:pt>
                <c:pt idx="119">
                  <c:v>0.15151166781825001</c:v>
                </c:pt>
                <c:pt idx="120">
                  <c:v>6.2083872265464198E-2</c:v>
                </c:pt>
                <c:pt idx="121">
                  <c:v>9.1667278458035698E-2</c:v>
                </c:pt>
                <c:pt idx="122">
                  <c:v>4.33103371397522E-2</c:v>
                </c:pt>
                <c:pt idx="123">
                  <c:v>4.4040757649191797E-2</c:v>
                </c:pt>
                <c:pt idx="124">
                  <c:v>6.78473608443355E-2</c:v>
                </c:pt>
                <c:pt idx="125">
                  <c:v>8.7989062277653005E-2</c:v>
                </c:pt>
                <c:pt idx="126">
                  <c:v>0.121536419436235</c:v>
                </c:pt>
                <c:pt idx="127">
                  <c:v>9.0537181023663496E-2</c:v>
                </c:pt>
                <c:pt idx="128">
                  <c:v>9.0965188895519494E-2</c:v>
                </c:pt>
                <c:pt idx="129">
                  <c:v>3.6899942082568499E-2</c:v>
                </c:pt>
                <c:pt idx="130">
                  <c:v>7.4660941701508596E-2</c:v>
                </c:pt>
                <c:pt idx="131">
                  <c:v>5.59344140873149E-2</c:v>
                </c:pt>
                <c:pt idx="132">
                  <c:v>9.9123695612091306E-2</c:v>
                </c:pt>
                <c:pt idx="133">
                  <c:v>8.3649776895988306E-2</c:v>
                </c:pt>
                <c:pt idx="134">
                  <c:v>6.1459258894551103E-2</c:v>
                </c:pt>
                <c:pt idx="135">
                  <c:v>0.140800874142745</c:v>
                </c:pt>
                <c:pt idx="136">
                  <c:v>0.22393435593179101</c:v>
                </c:pt>
                <c:pt idx="137">
                  <c:v>0.122217114691676</c:v>
                </c:pt>
                <c:pt idx="138">
                  <c:v>8.1712918339614596E-2</c:v>
                </c:pt>
                <c:pt idx="139">
                  <c:v>7.8573655661807698E-2</c:v>
                </c:pt>
                <c:pt idx="140">
                  <c:v>8.6851180029896599E-2</c:v>
                </c:pt>
                <c:pt idx="141">
                  <c:v>0.122766439692872</c:v>
                </c:pt>
                <c:pt idx="142">
                  <c:v>5.2313168894708897E-2</c:v>
                </c:pt>
                <c:pt idx="143">
                  <c:v>4.4331549421910497E-2</c:v>
                </c:pt>
                <c:pt idx="144">
                  <c:v>9.7759058705259499E-2</c:v>
                </c:pt>
                <c:pt idx="145">
                  <c:v>0.172009194558262</c:v>
                </c:pt>
                <c:pt idx="146">
                  <c:v>0.13418882329040499</c:v>
                </c:pt>
                <c:pt idx="147">
                  <c:v>7.2084726606210806E-2</c:v>
                </c:pt>
                <c:pt idx="148">
                  <c:v>0.11131183682262499</c:v>
                </c:pt>
                <c:pt idx="149">
                  <c:v>8.1100362459317302E-2</c:v>
                </c:pt>
                <c:pt idx="150">
                  <c:v>8.4859595784471095E-2</c:v>
                </c:pt>
                <c:pt idx="151">
                  <c:v>0.14906413709095201</c:v>
                </c:pt>
                <c:pt idx="152">
                  <c:v>7.6165670806368005E-2</c:v>
                </c:pt>
                <c:pt idx="153">
                  <c:v>0.19398389147554501</c:v>
                </c:pt>
                <c:pt idx="154">
                  <c:v>6.3841849894385502E-2</c:v>
                </c:pt>
                <c:pt idx="155">
                  <c:v>0.18247492653362901</c:v>
                </c:pt>
                <c:pt idx="156">
                  <c:v>7.6218645311590505E-2</c:v>
                </c:pt>
                <c:pt idx="157">
                  <c:v>0.14498367158353101</c:v>
                </c:pt>
                <c:pt idx="158">
                  <c:v>0.11225628143774</c:v>
                </c:pt>
                <c:pt idx="159">
                  <c:v>0.11518927156669199</c:v>
                </c:pt>
                <c:pt idx="160">
                  <c:v>7.2368823521633693E-2</c:v>
                </c:pt>
                <c:pt idx="161">
                  <c:v>0.105809086731368</c:v>
                </c:pt>
                <c:pt idx="162">
                  <c:v>0.109462634890778</c:v>
                </c:pt>
                <c:pt idx="163">
                  <c:v>6.6011972491352405E-2</c:v>
                </c:pt>
                <c:pt idx="164">
                  <c:v>6.3566425865658999E-2</c:v>
                </c:pt>
                <c:pt idx="165">
                  <c:v>6.15443588864188E-2</c:v>
                </c:pt>
                <c:pt idx="166">
                  <c:v>0.105535492444292</c:v>
                </c:pt>
                <c:pt idx="167">
                  <c:v>0.112016701514978</c:v>
                </c:pt>
                <c:pt idx="168">
                  <c:v>0.141009315301382</c:v>
                </c:pt>
                <c:pt idx="169">
                  <c:v>6.3880828595337905E-2</c:v>
                </c:pt>
                <c:pt idx="170">
                  <c:v>0.15351243401950601</c:v>
                </c:pt>
                <c:pt idx="171">
                  <c:v>0.146658703487066</c:v>
                </c:pt>
                <c:pt idx="172">
                  <c:v>7.9425424236087297E-2</c:v>
                </c:pt>
                <c:pt idx="173">
                  <c:v>8.6607105151554897E-2</c:v>
                </c:pt>
                <c:pt idx="174">
                  <c:v>0.10784583499955799</c:v>
                </c:pt>
                <c:pt idx="175">
                  <c:v>4.8944022284776303E-2</c:v>
                </c:pt>
                <c:pt idx="176">
                  <c:v>9.8474663728835093E-2</c:v>
                </c:pt>
                <c:pt idx="177">
                  <c:v>6.5736860182560294E-2</c:v>
                </c:pt>
                <c:pt idx="178">
                  <c:v>7.1891360377732902E-2</c:v>
                </c:pt>
                <c:pt idx="179">
                  <c:v>5.6335649912730497E-2</c:v>
                </c:pt>
                <c:pt idx="180">
                  <c:v>6.1881801529574801E-2</c:v>
                </c:pt>
                <c:pt idx="181">
                  <c:v>4.6574306398624803E-2</c:v>
                </c:pt>
                <c:pt idx="182">
                  <c:v>8.6722220456585397E-2</c:v>
                </c:pt>
                <c:pt idx="183">
                  <c:v>4.8610284795965401E-2</c:v>
                </c:pt>
                <c:pt idx="184">
                  <c:v>6.1640234671034598E-2</c:v>
                </c:pt>
                <c:pt idx="185">
                  <c:v>4.7820141614816097E-2</c:v>
                </c:pt>
                <c:pt idx="186">
                  <c:v>6.9259106750905006E-2</c:v>
                </c:pt>
                <c:pt idx="187">
                  <c:v>5.3486094639604402E-2</c:v>
                </c:pt>
                <c:pt idx="188">
                  <c:v>9.9879960492848197E-2</c:v>
                </c:pt>
                <c:pt idx="189">
                  <c:v>0.10197316734239099</c:v>
                </c:pt>
                <c:pt idx="190">
                  <c:v>5.5924073570083402E-2</c:v>
                </c:pt>
                <c:pt idx="191">
                  <c:v>5.5949066838798203E-2</c:v>
                </c:pt>
                <c:pt idx="192">
                  <c:v>9.6427341820735396E-2</c:v>
                </c:pt>
                <c:pt idx="193">
                  <c:v>5.5382542639022397E-2</c:v>
                </c:pt>
                <c:pt idx="194">
                  <c:v>0.128681593747901</c:v>
                </c:pt>
                <c:pt idx="195">
                  <c:v>0.113175750087465</c:v>
                </c:pt>
                <c:pt idx="196">
                  <c:v>0.11496431440168101</c:v>
                </c:pt>
                <c:pt idx="197">
                  <c:v>0.107186158774784</c:v>
                </c:pt>
                <c:pt idx="198">
                  <c:v>5.3732149662296502E-2</c:v>
                </c:pt>
                <c:pt idx="199">
                  <c:v>0.164485549734908</c:v>
                </c:pt>
                <c:pt idx="200">
                  <c:v>7.0935759641623297E-2</c:v>
                </c:pt>
                <c:pt idx="201">
                  <c:v>0.110759162552805</c:v>
                </c:pt>
                <c:pt idx="202">
                  <c:v>0.14466779320338399</c:v>
                </c:pt>
                <c:pt idx="203">
                  <c:v>0.16846897335886801</c:v>
                </c:pt>
                <c:pt idx="204">
                  <c:v>0.12381732312289399</c:v>
                </c:pt>
                <c:pt idx="205">
                  <c:v>9.9011299441250505E-2</c:v>
                </c:pt>
                <c:pt idx="206">
                  <c:v>9.2194449696922504E-2</c:v>
                </c:pt>
                <c:pt idx="207">
                  <c:v>0.111236828458789</c:v>
                </c:pt>
                <c:pt idx="208">
                  <c:v>0.11245385041988901</c:v>
                </c:pt>
                <c:pt idx="209">
                  <c:v>7.3263525680194105E-2</c:v>
                </c:pt>
                <c:pt idx="210">
                  <c:v>0.120395500903415</c:v>
                </c:pt>
                <c:pt idx="211">
                  <c:v>5.1753734817845301E-2</c:v>
                </c:pt>
                <c:pt idx="212">
                  <c:v>9.5912557683857494E-2</c:v>
                </c:pt>
                <c:pt idx="213">
                  <c:v>5.3344185369953598E-2</c:v>
                </c:pt>
                <c:pt idx="214">
                  <c:v>3.6025390390954599E-2</c:v>
                </c:pt>
                <c:pt idx="215">
                  <c:v>5.9619219976443899E-2</c:v>
                </c:pt>
                <c:pt idx="216">
                  <c:v>0.13935598709691699</c:v>
                </c:pt>
                <c:pt idx="217">
                  <c:v>0.16120962707820799</c:v>
                </c:pt>
                <c:pt idx="218">
                  <c:v>8.1156985741381193E-2</c:v>
                </c:pt>
                <c:pt idx="219">
                  <c:v>0.106921728022985</c:v>
                </c:pt>
                <c:pt idx="220">
                  <c:v>0.118207445630924</c:v>
                </c:pt>
                <c:pt idx="221">
                  <c:v>0.105665953416995</c:v>
                </c:pt>
                <c:pt idx="222">
                  <c:v>0.11532602562164999</c:v>
                </c:pt>
                <c:pt idx="223">
                  <c:v>0.16929669799024499</c:v>
                </c:pt>
                <c:pt idx="224">
                  <c:v>9.8035133483140094E-2</c:v>
                </c:pt>
                <c:pt idx="225">
                  <c:v>5.8788565582736603E-2</c:v>
                </c:pt>
                <c:pt idx="226">
                  <c:v>0.115608229736111</c:v>
                </c:pt>
                <c:pt idx="227">
                  <c:v>0.119410932561515</c:v>
                </c:pt>
                <c:pt idx="228">
                  <c:v>0.119742839857476</c:v>
                </c:pt>
                <c:pt idx="229">
                  <c:v>0.10264812655474199</c:v>
                </c:pt>
                <c:pt idx="230">
                  <c:v>0.12515526790277801</c:v>
                </c:pt>
                <c:pt idx="231">
                  <c:v>8.5839749158660203E-2</c:v>
                </c:pt>
                <c:pt idx="232">
                  <c:v>6.3265467319378904E-2</c:v>
                </c:pt>
                <c:pt idx="233">
                  <c:v>0.13457720535446199</c:v>
                </c:pt>
                <c:pt idx="234">
                  <c:v>0.140142657937844</c:v>
                </c:pt>
                <c:pt idx="235">
                  <c:v>0.114529917069516</c:v>
                </c:pt>
                <c:pt idx="236">
                  <c:v>0.16211013726128201</c:v>
                </c:pt>
                <c:pt idx="237">
                  <c:v>0.11213333737452801</c:v>
                </c:pt>
                <c:pt idx="238">
                  <c:v>0.104958129225651</c:v>
                </c:pt>
                <c:pt idx="239">
                  <c:v>0.14707850606121101</c:v>
                </c:pt>
                <c:pt idx="240">
                  <c:v>0.153588588072056</c:v>
                </c:pt>
                <c:pt idx="241">
                  <c:v>0.10039983963638401</c:v>
                </c:pt>
                <c:pt idx="242">
                  <c:v>5.26430129003915E-2</c:v>
                </c:pt>
                <c:pt idx="243">
                  <c:v>0.116322956744214</c:v>
                </c:pt>
                <c:pt idx="244">
                  <c:v>0.16130562229637399</c:v>
                </c:pt>
                <c:pt idx="245">
                  <c:v>0.137450470703289</c:v>
                </c:pt>
                <c:pt idx="246">
                  <c:v>0.14400818369105101</c:v>
                </c:pt>
                <c:pt idx="247">
                  <c:v>8.3634946399598398E-2</c:v>
                </c:pt>
                <c:pt idx="248">
                  <c:v>0.138531931027806</c:v>
                </c:pt>
                <c:pt idx="249">
                  <c:v>0.17661851016966501</c:v>
                </c:pt>
                <c:pt idx="250">
                  <c:v>0.164519974820242</c:v>
                </c:pt>
                <c:pt idx="251">
                  <c:v>7.8700983470462393E-2</c:v>
                </c:pt>
                <c:pt idx="252">
                  <c:v>0.12649739623268999</c:v>
                </c:pt>
                <c:pt idx="253">
                  <c:v>0.198441906774388</c:v>
                </c:pt>
                <c:pt idx="254">
                  <c:v>0.26979330302612597</c:v>
                </c:pt>
                <c:pt idx="255">
                  <c:v>5.9118354498062603E-2</c:v>
                </c:pt>
                <c:pt idx="256">
                  <c:v>0.200851720527187</c:v>
                </c:pt>
                <c:pt idx="257">
                  <c:v>0.14738447342717301</c:v>
                </c:pt>
                <c:pt idx="258">
                  <c:v>0.135104724340258</c:v>
                </c:pt>
                <c:pt idx="259">
                  <c:v>0.108014573122806</c:v>
                </c:pt>
                <c:pt idx="260">
                  <c:v>9.4778997396068695E-2</c:v>
                </c:pt>
                <c:pt idx="261">
                  <c:v>0.108026151506128</c:v>
                </c:pt>
                <c:pt idx="262">
                  <c:v>0.24313974766035801</c:v>
                </c:pt>
                <c:pt idx="263">
                  <c:v>0.16689605180228501</c:v>
                </c:pt>
                <c:pt idx="264">
                  <c:v>6.1861558156491497E-2</c:v>
                </c:pt>
                <c:pt idx="265">
                  <c:v>8.8854855054722195E-2</c:v>
                </c:pt>
                <c:pt idx="266">
                  <c:v>0.12714671092263499</c:v>
                </c:pt>
                <c:pt idx="267">
                  <c:v>0.14007951441283001</c:v>
                </c:pt>
                <c:pt idx="268">
                  <c:v>0.23208263814015401</c:v>
                </c:pt>
                <c:pt idx="269">
                  <c:v>0.15119354457607501</c:v>
                </c:pt>
                <c:pt idx="270">
                  <c:v>0.18648396447350701</c:v>
                </c:pt>
                <c:pt idx="271">
                  <c:v>0.18382021862081599</c:v>
                </c:pt>
                <c:pt idx="272">
                  <c:v>0.27241348266712201</c:v>
                </c:pt>
                <c:pt idx="273">
                  <c:v>0.156548529572034</c:v>
                </c:pt>
                <c:pt idx="274">
                  <c:v>0.109868467655347</c:v>
                </c:pt>
                <c:pt idx="275">
                  <c:v>7.2067196167229106E-2</c:v>
                </c:pt>
                <c:pt idx="276">
                  <c:v>7.6839797581522595E-2</c:v>
                </c:pt>
                <c:pt idx="277">
                  <c:v>0.12896186787120001</c:v>
                </c:pt>
                <c:pt idx="278">
                  <c:v>0.20705208410909601</c:v>
                </c:pt>
                <c:pt idx="279">
                  <c:v>0.24029128371024899</c:v>
                </c:pt>
                <c:pt idx="280">
                  <c:v>0.18651022445193199</c:v>
                </c:pt>
                <c:pt idx="281">
                  <c:v>9.2229281174241895E-2</c:v>
                </c:pt>
                <c:pt idx="282">
                  <c:v>6.9181672361948596E-2</c:v>
                </c:pt>
                <c:pt idx="283">
                  <c:v>0.112190453255259</c:v>
                </c:pt>
                <c:pt idx="284">
                  <c:v>0.20648990492775099</c:v>
                </c:pt>
                <c:pt idx="285">
                  <c:v>0.133244570928964</c:v>
                </c:pt>
                <c:pt idx="286">
                  <c:v>4.5545931067928397E-2</c:v>
                </c:pt>
                <c:pt idx="287">
                  <c:v>7.7590120236913904E-2</c:v>
                </c:pt>
                <c:pt idx="288">
                  <c:v>0.15397099142440901</c:v>
                </c:pt>
                <c:pt idx="289">
                  <c:v>0.15449653551433501</c:v>
                </c:pt>
                <c:pt idx="290">
                  <c:v>0.104308676755464</c:v>
                </c:pt>
                <c:pt idx="291">
                  <c:v>8.7857129307997703E-2</c:v>
                </c:pt>
                <c:pt idx="292">
                  <c:v>7.3768031241395901E-2</c:v>
                </c:pt>
                <c:pt idx="293">
                  <c:v>7.7682269283625094E-2</c:v>
                </c:pt>
                <c:pt idx="294">
                  <c:v>9.2499235783755504E-2</c:v>
                </c:pt>
                <c:pt idx="295">
                  <c:v>8.5436998430765604E-2</c:v>
                </c:pt>
                <c:pt idx="296">
                  <c:v>2.2637337447215099E-2</c:v>
                </c:pt>
                <c:pt idx="297">
                  <c:v>6.6374662857130395E-2</c:v>
                </c:pt>
                <c:pt idx="298">
                  <c:v>3.7952790450612998E-2</c:v>
                </c:pt>
                <c:pt idx="299">
                  <c:v>7.3406230787090299E-2</c:v>
                </c:pt>
                <c:pt idx="300">
                  <c:v>8.0188550170680398E-2</c:v>
                </c:pt>
                <c:pt idx="301">
                  <c:v>0.11152042937765901</c:v>
                </c:pt>
                <c:pt idx="302">
                  <c:v>0.15442579859314801</c:v>
                </c:pt>
                <c:pt idx="303">
                  <c:v>0.17861909444902199</c:v>
                </c:pt>
                <c:pt idx="304">
                  <c:v>6.3030977154402104E-2</c:v>
                </c:pt>
                <c:pt idx="305">
                  <c:v>9.0330816320451396E-2</c:v>
                </c:pt>
                <c:pt idx="306">
                  <c:v>6.7860124613118494E-2</c:v>
                </c:pt>
                <c:pt idx="307">
                  <c:v>9.5343975211683002E-2</c:v>
                </c:pt>
                <c:pt idx="308">
                  <c:v>0.13269316981285301</c:v>
                </c:pt>
                <c:pt idx="309">
                  <c:v>6.5183062896584695E-2</c:v>
                </c:pt>
                <c:pt idx="310">
                  <c:v>0.12511529085254799</c:v>
                </c:pt>
                <c:pt idx="311">
                  <c:v>0.193048671096932</c:v>
                </c:pt>
                <c:pt idx="312">
                  <c:v>0.13313817718590201</c:v>
                </c:pt>
                <c:pt idx="313">
                  <c:v>0.145692242000731</c:v>
                </c:pt>
                <c:pt idx="314">
                  <c:v>4.57064439228504E-2</c:v>
                </c:pt>
                <c:pt idx="315">
                  <c:v>0.13972117513358101</c:v>
                </c:pt>
                <c:pt idx="316">
                  <c:v>9.22766604550979E-2</c:v>
                </c:pt>
                <c:pt idx="317">
                  <c:v>0.15261909738339</c:v>
                </c:pt>
                <c:pt idx="318">
                  <c:v>9.8006472268502801E-2</c:v>
                </c:pt>
                <c:pt idx="319">
                  <c:v>0.106011517095617</c:v>
                </c:pt>
                <c:pt idx="320">
                  <c:v>8.3019967960367605E-2</c:v>
                </c:pt>
                <c:pt idx="321">
                  <c:v>9.3885185337071103E-2</c:v>
                </c:pt>
                <c:pt idx="322">
                  <c:v>9.1601615904910297E-2</c:v>
                </c:pt>
                <c:pt idx="323">
                  <c:v>4.6818714190951703E-2</c:v>
                </c:pt>
                <c:pt idx="324">
                  <c:v>5.1540082304960301E-2</c:v>
                </c:pt>
                <c:pt idx="325">
                  <c:v>0.21291157524853399</c:v>
                </c:pt>
                <c:pt idx="326">
                  <c:v>5.79730949344004E-2</c:v>
                </c:pt>
                <c:pt idx="327">
                  <c:v>7.1761806419732205E-2</c:v>
                </c:pt>
                <c:pt idx="328">
                  <c:v>5.7135890325262097E-2</c:v>
                </c:pt>
                <c:pt idx="329">
                  <c:v>4.6756571900672901E-2</c:v>
                </c:pt>
                <c:pt idx="330">
                  <c:v>3.7456021811307999E-2</c:v>
                </c:pt>
                <c:pt idx="331">
                  <c:v>7.8146857228064207E-2</c:v>
                </c:pt>
                <c:pt idx="332">
                  <c:v>6.1887724928528197E-2</c:v>
                </c:pt>
                <c:pt idx="333">
                  <c:v>8.6144058674428994E-2</c:v>
                </c:pt>
                <c:pt idx="334">
                  <c:v>8.0181480504689706E-2</c:v>
                </c:pt>
                <c:pt idx="335">
                  <c:v>9.1349926882347804E-2</c:v>
                </c:pt>
                <c:pt idx="336">
                  <c:v>8.3978730971300097E-2</c:v>
                </c:pt>
                <c:pt idx="337">
                  <c:v>8.8458378878264493E-2</c:v>
                </c:pt>
                <c:pt idx="338">
                  <c:v>0.112049501227332</c:v>
                </c:pt>
                <c:pt idx="339">
                  <c:v>0.123642203885845</c:v>
                </c:pt>
                <c:pt idx="340">
                  <c:v>0.116232493056034</c:v>
                </c:pt>
                <c:pt idx="341">
                  <c:v>9.5162254878568095E-2</c:v>
                </c:pt>
                <c:pt idx="342">
                  <c:v>8.0367133164656199E-2</c:v>
                </c:pt>
                <c:pt idx="343">
                  <c:v>0.13324129396159401</c:v>
                </c:pt>
                <c:pt idx="344">
                  <c:v>0.102838163155759</c:v>
                </c:pt>
                <c:pt idx="345">
                  <c:v>9.3818364305415403E-2</c:v>
                </c:pt>
                <c:pt idx="346">
                  <c:v>0.13270397060987099</c:v>
                </c:pt>
                <c:pt idx="347">
                  <c:v>7.80561980349639E-2</c:v>
                </c:pt>
                <c:pt idx="348">
                  <c:v>6.4248002176135896E-2</c:v>
                </c:pt>
                <c:pt idx="349">
                  <c:v>7.2605520227321002E-2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605216"/>
        <c:axId val="550607176"/>
      </c:lineChart>
      <c:catAx>
        <c:axId val="550605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データナンバー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0607176"/>
        <c:crosses val="autoZero"/>
        <c:auto val="1"/>
        <c:lblAlgn val="ctr"/>
        <c:lblOffset val="100"/>
        <c:noMultiLvlLbl val="0"/>
      </c:catAx>
      <c:valAx>
        <c:axId val="550607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損失関数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060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fld id="{1AFCB8DA-C515-4B51-8069-E5272708FE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7888"/>
            <a:ext cx="493871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fld id="{B875B5FF-2C8F-4457-9E14-F70FD7C2E2F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1135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明朝" charset="-128"/>
              </a:rPr>
              <a:t>当日の結果を踏まえて一言。（</a:t>
            </a:r>
            <a:r>
              <a:rPr lang="ja-JP" altLang="en-US" dirty="0" err="1" smtClean="0">
                <a:ea typeface="ＭＳ Ｐ明朝" charset="-128"/>
              </a:rPr>
              <a:t>べた</a:t>
            </a:r>
            <a:r>
              <a:rPr lang="ja-JP" altLang="en-US" dirty="0" smtClean="0">
                <a:ea typeface="ＭＳ Ｐ明朝" charset="-128"/>
              </a:rPr>
              <a:t>読み）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どこの部分が強く出たか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r>
              <a:rPr lang="ja-JP" altLang="en-US" dirty="0" smtClean="0">
                <a:ea typeface="ＭＳ Ｐ明朝" charset="-128"/>
              </a:rPr>
              <a:t>参考までに前回の対戦においては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Ａチームの人間的な戦略を基にしたデータを</a:t>
            </a:r>
            <a:r>
              <a:rPr lang="en-US" altLang="ja-JP" dirty="0" smtClean="0">
                <a:ea typeface="ＭＳ Ｐ明朝" charset="-128"/>
              </a:rPr>
              <a:t>B</a:t>
            </a:r>
            <a:r>
              <a:rPr lang="ja-JP" altLang="en-US" dirty="0" smtClean="0">
                <a:ea typeface="ＭＳ Ｐ明朝" charset="-128"/>
              </a:rPr>
              <a:t>チームの機械学習データに用いることでさらに良くなるのではないか。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8004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10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明朝" charset="-128"/>
              </a:rPr>
              <a:t>当日の結果を踏まえて一言。（</a:t>
            </a:r>
            <a:r>
              <a:rPr lang="ja-JP" altLang="en-US" dirty="0" err="1" smtClean="0">
                <a:ea typeface="ＭＳ Ｐ明朝" charset="-128"/>
              </a:rPr>
              <a:t>べた</a:t>
            </a:r>
            <a:r>
              <a:rPr lang="ja-JP" altLang="en-US" dirty="0" smtClean="0">
                <a:ea typeface="ＭＳ Ｐ明朝" charset="-128"/>
              </a:rPr>
              <a:t>読み）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どこの部分が強く出たか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r>
              <a:rPr lang="ja-JP" altLang="en-US" dirty="0" smtClean="0">
                <a:ea typeface="ＭＳ Ｐ明朝" charset="-128"/>
              </a:rPr>
              <a:t>参考までに前回の対戦においては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Ａチームの人間的な戦略を基にしたデータを</a:t>
            </a:r>
            <a:r>
              <a:rPr lang="en-US" altLang="ja-JP" dirty="0" smtClean="0">
                <a:ea typeface="ＭＳ Ｐ明朝" charset="-128"/>
              </a:rPr>
              <a:t>B</a:t>
            </a:r>
            <a:r>
              <a:rPr lang="ja-JP" altLang="en-US" dirty="0" smtClean="0">
                <a:ea typeface="ＭＳ Ｐ明朝" charset="-128"/>
              </a:rPr>
              <a:t>チームの機械学習データに用いることでさらに良くなるのではないか。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5351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11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明朝" charset="-128"/>
              </a:rPr>
              <a:t>当日の結果を踏まえて一言。（</a:t>
            </a:r>
            <a:r>
              <a:rPr lang="ja-JP" altLang="en-US" dirty="0" err="1" smtClean="0">
                <a:ea typeface="ＭＳ Ｐ明朝" charset="-128"/>
              </a:rPr>
              <a:t>べた</a:t>
            </a:r>
            <a:r>
              <a:rPr lang="ja-JP" altLang="en-US" dirty="0" smtClean="0">
                <a:ea typeface="ＭＳ Ｐ明朝" charset="-128"/>
              </a:rPr>
              <a:t>読み）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どこの部分が強く出たか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r>
              <a:rPr lang="ja-JP" altLang="en-US" dirty="0" smtClean="0">
                <a:ea typeface="ＭＳ Ｐ明朝" charset="-128"/>
              </a:rPr>
              <a:t>参考までに前回の対戦においては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Ａチームの人間的な戦略を基にしたデータを</a:t>
            </a:r>
            <a:r>
              <a:rPr lang="en-US" altLang="ja-JP" dirty="0" smtClean="0">
                <a:ea typeface="ＭＳ Ｐ明朝" charset="-128"/>
              </a:rPr>
              <a:t>B</a:t>
            </a:r>
            <a:r>
              <a:rPr lang="ja-JP" altLang="en-US" dirty="0" smtClean="0">
                <a:ea typeface="ＭＳ Ｐ明朝" charset="-128"/>
              </a:rPr>
              <a:t>チームの機械学習データに用いることでさらに良くなるのではないか。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5885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12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1908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13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449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46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5B5FF-2C8F-4457-9E14-F70FD7C2E2F8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52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4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明朝" charset="-128"/>
              </a:rPr>
              <a:t>市リ４部の未来のエースを目指し、若手社員で先端技術にチャレンジしました！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585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5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90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6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明朝" charset="-128"/>
              </a:rPr>
              <a:t>当日の結果を踏まえて一言。（</a:t>
            </a:r>
            <a:r>
              <a:rPr lang="ja-JP" altLang="en-US" dirty="0" err="1" smtClean="0">
                <a:ea typeface="ＭＳ Ｐ明朝" charset="-128"/>
              </a:rPr>
              <a:t>べた</a:t>
            </a:r>
            <a:r>
              <a:rPr lang="ja-JP" altLang="en-US" dirty="0" smtClean="0">
                <a:ea typeface="ＭＳ Ｐ明朝" charset="-128"/>
              </a:rPr>
              <a:t>読み）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どこの部分が強く出たか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r>
              <a:rPr lang="ja-JP" altLang="en-US" dirty="0" smtClean="0">
                <a:ea typeface="ＭＳ Ｐ明朝" charset="-128"/>
              </a:rPr>
              <a:t>参考までに前回の対戦においては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Ａチームの人間的な戦略を基にしたデータを</a:t>
            </a:r>
            <a:r>
              <a:rPr lang="en-US" altLang="ja-JP" dirty="0" smtClean="0">
                <a:ea typeface="ＭＳ Ｐ明朝" charset="-128"/>
              </a:rPr>
              <a:t>B</a:t>
            </a:r>
            <a:r>
              <a:rPr lang="ja-JP" altLang="en-US" dirty="0" smtClean="0">
                <a:ea typeface="ＭＳ Ｐ明朝" charset="-128"/>
              </a:rPr>
              <a:t>チームの機械学習データに用いることでさらに良くなるのではないか。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67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7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明朝" charset="-128"/>
              </a:rPr>
              <a:t>当日の結果を踏まえて一言。（</a:t>
            </a:r>
            <a:r>
              <a:rPr lang="ja-JP" altLang="en-US" dirty="0" err="1" smtClean="0">
                <a:ea typeface="ＭＳ Ｐ明朝" charset="-128"/>
              </a:rPr>
              <a:t>べた</a:t>
            </a:r>
            <a:r>
              <a:rPr lang="ja-JP" altLang="en-US" dirty="0" smtClean="0">
                <a:ea typeface="ＭＳ Ｐ明朝" charset="-128"/>
              </a:rPr>
              <a:t>読み）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どこの部分が強く出たか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r>
              <a:rPr lang="ja-JP" altLang="en-US" dirty="0" smtClean="0">
                <a:ea typeface="ＭＳ Ｐ明朝" charset="-128"/>
              </a:rPr>
              <a:t>参考までに前回の対戦においては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Ａチームの人間的な戦略を基にしたデータを</a:t>
            </a:r>
            <a:r>
              <a:rPr lang="en-US" altLang="ja-JP" dirty="0" smtClean="0">
                <a:ea typeface="ＭＳ Ｐ明朝" charset="-128"/>
              </a:rPr>
              <a:t>B</a:t>
            </a:r>
            <a:r>
              <a:rPr lang="ja-JP" altLang="en-US" dirty="0" smtClean="0">
                <a:ea typeface="ＭＳ Ｐ明朝" charset="-128"/>
              </a:rPr>
              <a:t>チームの機械学習データに用いることでさらに良くなるのではないか。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159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8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明朝" charset="-128"/>
              </a:rPr>
              <a:t>当日の結果を踏まえて一言。（</a:t>
            </a:r>
            <a:r>
              <a:rPr lang="ja-JP" altLang="en-US" dirty="0" err="1" smtClean="0">
                <a:ea typeface="ＭＳ Ｐ明朝" charset="-128"/>
              </a:rPr>
              <a:t>べた</a:t>
            </a:r>
            <a:r>
              <a:rPr lang="ja-JP" altLang="en-US" dirty="0" smtClean="0">
                <a:ea typeface="ＭＳ Ｐ明朝" charset="-128"/>
              </a:rPr>
              <a:t>読み）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どこの部分が強く出たか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r>
              <a:rPr lang="ja-JP" altLang="en-US" dirty="0" smtClean="0">
                <a:ea typeface="ＭＳ Ｐ明朝" charset="-128"/>
              </a:rPr>
              <a:t>参考までに前回の対戦においては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Ａチームの人間的な戦略を基にしたデータを</a:t>
            </a:r>
            <a:r>
              <a:rPr lang="en-US" altLang="ja-JP" dirty="0" smtClean="0">
                <a:ea typeface="ＭＳ Ｐ明朝" charset="-128"/>
              </a:rPr>
              <a:t>B</a:t>
            </a:r>
            <a:r>
              <a:rPr lang="ja-JP" altLang="en-US" dirty="0" smtClean="0">
                <a:ea typeface="ＭＳ Ｐ明朝" charset="-128"/>
              </a:rPr>
              <a:t>チームの機械学習データに用いることでさらに良くなるのではないか。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745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9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明朝" charset="-128"/>
              </a:rPr>
              <a:t>当日の結果を踏まえて一言。（</a:t>
            </a:r>
            <a:r>
              <a:rPr lang="ja-JP" altLang="en-US" dirty="0" err="1" smtClean="0">
                <a:ea typeface="ＭＳ Ｐ明朝" charset="-128"/>
              </a:rPr>
              <a:t>べた</a:t>
            </a:r>
            <a:r>
              <a:rPr lang="ja-JP" altLang="en-US" dirty="0" smtClean="0">
                <a:ea typeface="ＭＳ Ｐ明朝" charset="-128"/>
              </a:rPr>
              <a:t>読み）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どこの部分が強く出たか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r>
              <a:rPr lang="ja-JP" altLang="en-US" dirty="0" smtClean="0">
                <a:ea typeface="ＭＳ Ｐ明朝" charset="-128"/>
              </a:rPr>
              <a:t>参考までに前回の対戦においては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Ａチームの人間的な戦略を基にしたデータを</a:t>
            </a:r>
            <a:r>
              <a:rPr lang="en-US" altLang="ja-JP" dirty="0" smtClean="0">
                <a:ea typeface="ＭＳ Ｐ明朝" charset="-128"/>
              </a:rPr>
              <a:t>B</a:t>
            </a:r>
            <a:r>
              <a:rPr lang="ja-JP" altLang="en-US" dirty="0" smtClean="0">
                <a:ea typeface="ＭＳ Ｐ明朝" charset="-128"/>
              </a:rPr>
              <a:t>チームの機械学習データに用いることでさらに良くなるのではないか。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9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1981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ctr"/>
          <a:lstStyle/>
          <a:p>
            <a:pPr algn="ctr">
              <a:defRPr/>
            </a:pPr>
            <a:endParaRPr lang="ja-JP" altLang="ja-JP" sz="3800">
              <a:solidFill>
                <a:srgbClr val="00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379413"/>
            <a:ext cx="14097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0" descr="corp_eng2_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8688" y="6208713"/>
            <a:ext cx="527367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276600" y="5567363"/>
            <a:ext cx="2590800" cy="2413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j-lt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0" hasCustomPrompt="1"/>
          </p:nvPr>
        </p:nvSpPr>
        <p:spPr>
          <a:xfrm>
            <a:off x="641269" y="6377359"/>
            <a:ext cx="7825838" cy="338137"/>
          </a:xfrm>
        </p:spPr>
        <p:txBody>
          <a:bodyPr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70DF68C1-1606-4B44-9630-12BB30E0392C}" type="slidenum">
              <a:rPr kumimoji="1" lang="ja-JP" altLang="en-US" smtClean="0"/>
              <a:pPr lvl="0"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>
            <a:off x="371475" y="6310313"/>
            <a:ext cx="83978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29" name="Picture 41" descr="brand_rev_so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1325" y="6467475"/>
            <a:ext cx="623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45" descr="corp_eng2_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1375" y="6440488"/>
            <a:ext cx="2852738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コンテンツ プレースホルダ 4"/>
          <p:cNvSpPr txBox="1">
            <a:spLocks/>
          </p:cNvSpPr>
          <p:nvPr userDrawn="1"/>
        </p:nvSpPr>
        <p:spPr>
          <a:xfrm>
            <a:off x="641269" y="6377359"/>
            <a:ext cx="7825838" cy="338137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DF68C1-1606-4B44-9630-12BB30E0392C}" type="slidenum">
              <a:rPr kumimoji="1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42372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100" y="650087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本日お話しすること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9458" y="1631279"/>
            <a:ext cx="7765084" cy="44947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endParaRPr lang="en-US" altLang="ja-JP" sz="105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723900" indent="-723900">
              <a:defRPr/>
            </a:pPr>
            <a:endParaRPr lang="ja-JP" altLang="en-US" sz="105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723900" indent="-723900">
              <a:defRPr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41825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0" name="角丸四角形 9"/>
          <p:cNvSpPr/>
          <p:nvPr/>
        </p:nvSpPr>
        <p:spPr bwMode="auto">
          <a:xfrm>
            <a:off x="835965" y="1741407"/>
            <a:ext cx="7293907" cy="432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ニューラルネットワークを自分で作成してみました編</a:t>
            </a:r>
            <a:endParaRPr lang="en-US" altLang="ja-JP" sz="18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89007" y="2230525"/>
            <a:ext cx="6987822" cy="13234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入力データはどうすれば良い？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・隠れ層のニューロン数はどうすれば良い？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・活性化関数はどうすれば良い？</a:t>
            </a:r>
            <a:endParaRPr lang="en-US" altLang="ja-JP" sz="2400" b="1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・学習しているか確認する為にはどうすれば良い？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ミニ</a:t>
            </a:r>
            <a:r>
              <a:rPr lang="en-US" altLang="ja-JP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バッチ学習における個々のデータの</a:t>
            </a:r>
            <a:r>
              <a:rPr lang="en-US" altLang="ja-JP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δ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はどうすれば良い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89007" y="4649760"/>
            <a:ext cx="6987822" cy="13234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・勾配爆発の対策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・学習率の調整</a:t>
            </a:r>
            <a:endParaRPr lang="en-US" altLang="ja-JP" sz="2400" b="1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dying </a:t>
            </a:r>
            <a:r>
              <a:rPr lang="en-US" altLang="ja-JP" sz="2400" b="1" baseline="-25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ReLU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問題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・正規化失敗</a:t>
            </a:r>
            <a:endParaRPr lang="en-US" altLang="ja-JP" sz="2400" b="1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835964" y="4064954"/>
            <a:ext cx="7293907" cy="432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パラメーター調整に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悪戦苦闘編</a:t>
            </a:r>
            <a:endParaRPr lang="en-US" altLang="ja-JP" sz="18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2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42372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100" y="650087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ニューラルネットワーク調整編：学習率の調整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41825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258179210"/>
              </p:ext>
            </p:extLst>
          </p:nvPr>
        </p:nvGraphicFramePr>
        <p:xfrm>
          <a:off x="1227786" y="190013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64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42372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100" y="650087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ニューラルネットワーク調整編：学習率の調整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41825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903710762"/>
              </p:ext>
            </p:extLst>
          </p:nvPr>
        </p:nvGraphicFramePr>
        <p:xfrm>
          <a:off x="1227786" y="190013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48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330297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50"/>
            <a:ext cx="8915400" cy="617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4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作成したニューラルネットワークの構成（改善案）</a:t>
            </a:r>
            <a:endParaRPr lang="en-US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69007" y="1170351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フローチャート: 結合子 1"/>
          <p:cNvSpPr/>
          <p:nvPr/>
        </p:nvSpPr>
        <p:spPr bwMode="auto">
          <a:xfrm>
            <a:off x="1046347" y="2348775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0" name="フローチャート: 結合子 9"/>
          <p:cNvSpPr/>
          <p:nvPr/>
        </p:nvSpPr>
        <p:spPr bwMode="auto">
          <a:xfrm>
            <a:off x="1046347" y="3484537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1" name="フローチャート: 結合子 10"/>
          <p:cNvSpPr/>
          <p:nvPr/>
        </p:nvSpPr>
        <p:spPr bwMode="auto">
          <a:xfrm>
            <a:off x="1046347" y="4753417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5441" y="4218633"/>
            <a:ext cx="492443" cy="557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 smtClean="0"/>
              <a:t>・・・</a:t>
            </a:r>
            <a:endParaRPr kumimoji="1" lang="ja-JP" altLang="en-US" sz="2000" dirty="0"/>
          </a:p>
        </p:txBody>
      </p:sp>
      <p:sp>
        <p:nvSpPr>
          <p:cNvPr id="16" name="フローチャート: 結合子 15"/>
          <p:cNvSpPr/>
          <p:nvPr/>
        </p:nvSpPr>
        <p:spPr bwMode="auto">
          <a:xfrm>
            <a:off x="3939725" y="2084415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7" name="フローチャート: 結合子 16"/>
          <p:cNvSpPr/>
          <p:nvPr/>
        </p:nvSpPr>
        <p:spPr bwMode="auto">
          <a:xfrm>
            <a:off x="3939725" y="3024999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8" name="フローチャート: 結合子 17"/>
          <p:cNvSpPr/>
          <p:nvPr/>
        </p:nvSpPr>
        <p:spPr bwMode="auto">
          <a:xfrm>
            <a:off x="3939725" y="4007799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0" name="フローチャート: 結合子 19"/>
          <p:cNvSpPr/>
          <p:nvPr/>
        </p:nvSpPr>
        <p:spPr bwMode="auto">
          <a:xfrm>
            <a:off x="3939725" y="5234381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04230" y="4728486"/>
            <a:ext cx="492443" cy="7243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 smtClean="0"/>
              <a:t>・・・</a:t>
            </a:r>
            <a:endParaRPr kumimoji="1" lang="ja-JP" altLang="en-US" sz="2000" dirty="0"/>
          </a:p>
        </p:txBody>
      </p:sp>
      <p:sp>
        <p:nvSpPr>
          <p:cNvPr id="22" name="フローチャート: 結合子 21"/>
          <p:cNvSpPr/>
          <p:nvPr/>
        </p:nvSpPr>
        <p:spPr bwMode="auto">
          <a:xfrm>
            <a:off x="7297602" y="3522160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cxnSp>
        <p:nvCxnSpPr>
          <p:cNvPr id="12" name="直線矢印コネクタ 11"/>
          <p:cNvCxnSpPr>
            <a:stCxn id="2" idx="6"/>
            <a:endCxn id="16" idx="2"/>
          </p:cNvCxnSpPr>
          <p:nvPr/>
        </p:nvCxnSpPr>
        <p:spPr bwMode="auto">
          <a:xfrm flipV="1">
            <a:off x="1857716" y="2451463"/>
            <a:ext cx="2082009" cy="2643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>
            <a:stCxn id="2" idx="6"/>
            <a:endCxn id="17" idx="2"/>
          </p:cNvCxnSpPr>
          <p:nvPr/>
        </p:nvCxnSpPr>
        <p:spPr bwMode="auto">
          <a:xfrm>
            <a:off x="1857716" y="2715823"/>
            <a:ext cx="2082009" cy="67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/>
          <p:cNvCxnSpPr>
            <a:stCxn id="2" idx="6"/>
            <a:endCxn id="18" idx="2"/>
          </p:cNvCxnSpPr>
          <p:nvPr/>
        </p:nvCxnSpPr>
        <p:spPr bwMode="auto">
          <a:xfrm>
            <a:off x="1857716" y="2715823"/>
            <a:ext cx="2082009" cy="1659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/>
          <p:cNvCxnSpPr>
            <a:stCxn id="2" idx="6"/>
            <a:endCxn id="20" idx="2"/>
          </p:cNvCxnSpPr>
          <p:nvPr/>
        </p:nvCxnSpPr>
        <p:spPr bwMode="auto">
          <a:xfrm>
            <a:off x="1857716" y="2715823"/>
            <a:ext cx="2082009" cy="2885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>
            <a:stCxn id="10" idx="6"/>
            <a:endCxn id="16" idx="2"/>
          </p:cNvCxnSpPr>
          <p:nvPr/>
        </p:nvCxnSpPr>
        <p:spPr bwMode="auto">
          <a:xfrm flipV="1">
            <a:off x="1857716" y="2451463"/>
            <a:ext cx="2082009" cy="1400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線矢印コネクタ 36"/>
          <p:cNvCxnSpPr>
            <a:stCxn id="10" idx="6"/>
            <a:endCxn id="17" idx="2"/>
          </p:cNvCxnSpPr>
          <p:nvPr/>
        </p:nvCxnSpPr>
        <p:spPr bwMode="auto">
          <a:xfrm flipV="1">
            <a:off x="1857716" y="3392047"/>
            <a:ext cx="2082009" cy="459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線矢印コネクタ 41"/>
          <p:cNvCxnSpPr>
            <a:stCxn id="10" idx="6"/>
            <a:endCxn id="18" idx="2"/>
          </p:cNvCxnSpPr>
          <p:nvPr/>
        </p:nvCxnSpPr>
        <p:spPr bwMode="auto">
          <a:xfrm>
            <a:off x="1857716" y="3851585"/>
            <a:ext cx="2082009" cy="523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線矢印コネクタ 44"/>
          <p:cNvCxnSpPr>
            <a:stCxn id="10" idx="6"/>
            <a:endCxn id="20" idx="2"/>
          </p:cNvCxnSpPr>
          <p:nvPr/>
        </p:nvCxnSpPr>
        <p:spPr bwMode="auto">
          <a:xfrm>
            <a:off x="1857716" y="3851585"/>
            <a:ext cx="2082009" cy="17498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矢印コネクタ 47"/>
          <p:cNvCxnSpPr>
            <a:stCxn id="11" idx="6"/>
            <a:endCxn id="16" idx="2"/>
          </p:cNvCxnSpPr>
          <p:nvPr/>
        </p:nvCxnSpPr>
        <p:spPr bwMode="auto">
          <a:xfrm flipV="1">
            <a:off x="1857716" y="2451463"/>
            <a:ext cx="2082009" cy="2669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線矢印コネクタ 50"/>
          <p:cNvCxnSpPr>
            <a:stCxn id="11" idx="6"/>
            <a:endCxn id="17" idx="2"/>
          </p:cNvCxnSpPr>
          <p:nvPr/>
        </p:nvCxnSpPr>
        <p:spPr bwMode="auto">
          <a:xfrm flipV="1">
            <a:off x="1857716" y="3392047"/>
            <a:ext cx="2082009" cy="1728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/>
          <p:cNvCxnSpPr>
            <a:stCxn id="11" idx="6"/>
            <a:endCxn id="18" idx="2"/>
          </p:cNvCxnSpPr>
          <p:nvPr/>
        </p:nvCxnSpPr>
        <p:spPr bwMode="auto">
          <a:xfrm flipV="1">
            <a:off x="1857716" y="4374847"/>
            <a:ext cx="2082009" cy="745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矢印コネクタ 68"/>
          <p:cNvCxnSpPr>
            <a:stCxn id="11" idx="6"/>
            <a:endCxn id="20" idx="2"/>
          </p:cNvCxnSpPr>
          <p:nvPr/>
        </p:nvCxnSpPr>
        <p:spPr bwMode="auto">
          <a:xfrm>
            <a:off x="1857716" y="5120465"/>
            <a:ext cx="2082009" cy="48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/>
          <p:cNvCxnSpPr>
            <a:stCxn id="16" idx="6"/>
            <a:endCxn id="22" idx="2"/>
          </p:cNvCxnSpPr>
          <p:nvPr/>
        </p:nvCxnSpPr>
        <p:spPr bwMode="auto">
          <a:xfrm>
            <a:off x="4751094" y="2451463"/>
            <a:ext cx="2546508" cy="14377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/>
          <p:cNvCxnSpPr>
            <a:stCxn id="17" idx="6"/>
            <a:endCxn id="22" idx="2"/>
          </p:cNvCxnSpPr>
          <p:nvPr/>
        </p:nvCxnSpPr>
        <p:spPr bwMode="auto">
          <a:xfrm>
            <a:off x="4751094" y="3392047"/>
            <a:ext cx="2546508" cy="497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矢印コネクタ 77"/>
          <p:cNvCxnSpPr>
            <a:stCxn id="18" idx="6"/>
            <a:endCxn id="22" idx="2"/>
          </p:cNvCxnSpPr>
          <p:nvPr/>
        </p:nvCxnSpPr>
        <p:spPr bwMode="auto">
          <a:xfrm flipV="1">
            <a:off x="4751094" y="3889208"/>
            <a:ext cx="2546508" cy="485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/>
          <p:cNvCxnSpPr>
            <a:stCxn id="20" idx="6"/>
            <a:endCxn id="22" idx="2"/>
          </p:cNvCxnSpPr>
          <p:nvPr/>
        </p:nvCxnSpPr>
        <p:spPr bwMode="auto">
          <a:xfrm flipV="1">
            <a:off x="4751094" y="3889208"/>
            <a:ext cx="2546508" cy="1712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角丸四角形 58"/>
          <p:cNvSpPr/>
          <p:nvPr/>
        </p:nvSpPr>
        <p:spPr bwMode="auto">
          <a:xfrm>
            <a:off x="3022889" y="1251856"/>
            <a:ext cx="2703740" cy="730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隠れ層：？ニューロン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algn="ctr"/>
            <a:r>
              <a:rPr lang="en-US" altLang="ja-JP" sz="1600" b="1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LReLU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6306067" y="1248496"/>
            <a:ext cx="2703740" cy="730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出力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層：</a:t>
            </a:r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ニューロン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algn="ctr"/>
            <a:r>
              <a:rPr lang="en-US" altLang="ja-JP" sz="1600" b="1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softmax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角丸四角形 60"/>
          <p:cNvSpPr/>
          <p:nvPr/>
        </p:nvSpPr>
        <p:spPr bwMode="auto">
          <a:xfrm>
            <a:off x="159575" y="1236416"/>
            <a:ext cx="2703740" cy="730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層：</a:t>
            </a:r>
            <a:r>
              <a:rPr lang="en-US" altLang="ja-JP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64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ニューロン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フローチャート: 結合子 40"/>
          <p:cNvSpPr/>
          <p:nvPr/>
        </p:nvSpPr>
        <p:spPr bwMode="auto">
          <a:xfrm>
            <a:off x="7282814" y="2284834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43" name="フローチャート: 結合子 42"/>
          <p:cNvSpPr/>
          <p:nvPr/>
        </p:nvSpPr>
        <p:spPr bwMode="auto">
          <a:xfrm>
            <a:off x="7297602" y="4732631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cxnSp>
        <p:nvCxnSpPr>
          <p:cNvPr id="44" name="直線矢印コネクタ 43"/>
          <p:cNvCxnSpPr>
            <a:stCxn id="16" idx="6"/>
            <a:endCxn id="41" idx="2"/>
          </p:cNvCxnSpPr>
          <p:nvPr/>
        </p:nvCxnSpPr>
        <p:spPr bwMode="auto">
          <a:xfrm>
            <a:off x="4751094" y="2451463"/>
            <a:ext cx="2531720" cy="200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線矢印コネクタ 45"/>
          <p:cNvCxnSpPr>
            <a:endCxn id="43" idx="2"/>
          </p:cNvCxnSpPr>
          <p:nvPr/>
        </p:nvCxnSpPr>
        <p:spPr bwMode="auto">
          <a:xfrm>
            <a:off x="4751094" y="2461615"/>
            <a:ext cx="2546508" cy="2638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線矢印コネクタ 48"/>
          <p:cNvCxnSpPr>
            <a:stCxn id="17" idx="6"/>
            <a:endCxn id="41" idx="2"/>
          </p:cNvCxnSpPr>
          <p:nvPr/>
        </p:nvCxnSpPr>
        <p:spPr bwMode="auto">
          <a:xfrm flipV="1">
            <a:off x="4751094" y="2651882"/>
            <a:ext cx="2531720" cy="7401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線矢印コネクタ 52"/>
          <p:cNvCxnSpPr>
            <a:stCxn id="17" idx="6"/>
            <a:endCxn id="43" idx="2"/>
          </p:cNvCxnSpPr>
          <p:nvPr/>
        </p:nvCxnSpPr>
        <p:spPr bwMode="auto">
          <a:xfrm>
            <a:off x="4751094" y="3392047"/>
            <a:ext cx="2546508" cy="17076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線矢印コネクタ 55"/>
          <p:cNvCxnSpPr>
            <a:stCxn id="18" idx="6"/>
            <a:endCxn id="41" idx="2"/>
          </p:cNvCxnSpPr>
          <p:nvPr/>
        </p:nvCxnSpPr>
        <p:spPr bwMode="auto">
          <a:xfrm flipV="1">
            <a:off x="4751094" y="2651882"/>
            <a:ext cx="2531720" cy="1722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直線矢印コネクタ 61"/>
          <p:cNvCxnSpPr>
            <a:stCxn id="18" idx="6"/>
            <a:endCxn id="43" idx="2"/>
          </p:cNvCxnSpPr>
          <p:nvPr/>
        </p:nvCxnSpPr>
        <p:spPr bwMode="auto">
          <a:xfrm>
            <a:off x="4751094" y="4374847"/>
            <a:ext cx="2546508" cy="724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直線矢印コネクタ 62"/>
          <p:cNvCxnSpPr>
            <a:stCxn id="20" idx="6"/>
            <a:endCxn id="41" idx="2"/>
          </p:cNvCxnSpPr>
          <p:nvPr/>
        </p:nvCxnSpPr>
        <p:spPr bwMode="auto">
          <a:xfrm flipV="1">
            <a:off x="4751094" y="2651882"/>
            <a:ext cx="2531720" cy="29495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/>
          <p:cNvCxnSpPr>
            <a:stCxn id="20" idx="6"/>
            <a:endCxn id="43" idx="2"/>
          </p:cNvCxnSpPr>
          <p:nvPr/>
        </p:nvCxnSpPr>
        <p:spPr bwMode="auto">
          <a:xfrm flipV="1">
            <a:off x="4751094" y="5099679"/>
            <a:ext cx="2546508" cy="501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2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330297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50"/>
            <a:ext cx="8915400" cy="617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4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作成したニューラルネットワークの構成（改善案）</a:t>
            </a:r>
            <a:endParaRPr lang="en-US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69007" y="1170351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フローチャート: 結合子 1"/>
          <p:cNvSpPr/>
          <p:nvPr/>
        </p:nvSpPr>
        <p:spPr bwMode="auto">
          <a:xfrm>
            <a:off x="1046347" y="2348775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0" name="フローチャート: 結合子 9"/>
          <p:cNvSpPr/>
          <p:nvPr/>
        </p:nvSpPr>
        <p:spPr bwMode="auto">
          <a:xfrm>
            <a:off x="1046347" y="3484537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1" name="フローチャート: 結合子 10"/>
          <p:cNvSpPr/>
          <p:nvPr/>
        </p:nvSpPr>
        <p:spPr bwMode="auto">
          <a:xfrm>
            <a:off x="1046347" y="4753417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5441" y="4218633"/>
            <a:ext cx="492443" cy="557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 smtClean="0"/>
              <a:t>・・・</a:t>
            </a:r>
            <a:endParaRPr kumimoji="1" lang="ja-JP" altLang="en-US" sz="2000" dirty="0"/>
          </a:p>
        </p:txBody>
      </p:sp>
      <p:sp>
        <p:nvSpPr>
          <p:cNvPr id="16" name="フローチャート: 結合子 15"/>
          <p:cNvSpPr/>
          <p:nvPr/>
        </p:nvSpPr>
        <p:spPr bwMode="auto">
          <a:xfrm>
            <a:off x="3939725" y="2084415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7" name="フローチャート: 結合子 16"/>
          <p:cNvSpPr/>
          <p:nvPr/>
        </p:nvSpPr>
        <p:spPr bwMode="auto">
          <a:xfrm>
            <a:off x="3939725" y="3024999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8" name="フローチャート: 結合子 17"/>
          <p:cNvSpPr/>
          <p:nvPr/>
        </p:nvSpPr>
        <p:spPr bwMode="auto">
          <a:xfrm>
            <a:off x="3939725" y="4007799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0" name="フローチャート: 結合子 19"/>
          <p:cNvSpPr/>
          <p:nvPr/>
        </p:nvSpPr>
        <p:spPr bwMode="auto">
          <a:xfrm>
            <a:off x="3939725" y="5234381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04230" y="4728486"/>
            <a:ext cx="492443" cy="7243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 smtClean="0"/>
              <a:t>・・・</a:t>
            </a:r>
            <a:endParaRPr kumimoji="1" lang="ja-JP" altLang="en-US" sz="2000" dirty="0"/>
          </a:p>
        </p:txBody>
      </p:sp>
      <p:sp>
        <p:nvSpPr>
          <p:cNvPr id="22" name="フローチャート: 結合子 21"/>
          <p:cNvSpPr/>
          <p:nvPr/>
        </p:nvSpPr>
        <p:spPr bwMode="auto">
          <a:xfrm>
            <a:off x="7297602" y="3522160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cxnSp>
        <p:nvCxnSpPr>
          <p:cNvPr id="12" name="直線矢印コネクタ 11"/>
          <p:cNvCxnSpPr>
            <a:stCxn id="2" idx="6"/>
            <a:endCxn id="16" idx="2"/>
          </p:cNvCxnSpPr>
          <p:nvPr/>
        </p:nvCxnSpPr>
        <p:spPr bwMode="auto">
          <a:xfrm flipV="1">
            <a:off x="1857716" y="2451463"/>
            <a:ext cx="2082009" cy="2643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>
            <a:stCxn id="2" idx="6"/>
            <a:endCxn id="17" idx="2"/>
          </p:cNvCxnSpPr>
          <p:nvPr/>
        </p:nvCxnSpPr>
        <p:spPr bwMode="auto">
          <a:xfrm>
            <a:off x="1857716" y="2715823"/>
            <a:ext cx="2082009" cy="67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/>
          <p:cNvCxnSpPr>
            <a:stCxn id="2" idx="6"/>
            <a:endCxn id="18" idx="2"/>
          </p:cNvCxnSpPr>
          <p:nvPr/>
        </p:nvCxnSpPr>
        <p:spPr bwMode="auto">
          <a:xfrm>
            <a:off x="1857716" y="2715823"/>
            <a:ext cx="2082009" cy="1659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/>
          <p:cNvCxnSpPr>
            <a:stCxn id="2" idx="6"/>
            <a:endCxn id="20" idx="2"/>
          </p:cNvCxnSpPr>
          <p:nvPr/>
        </p:nvCxnSpPr>
        <p:spPr bwMode="auto">
          <a:xfrm>
            <a:off x="1857716" y="2715823"/>
            <a:ext cx="2082009" cy="2885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>
            <a:stCxn id="10" idx="6"/>
            <a:endCxn id="16" idx="2"/>
          </p:cNvCxnSpPr>
          <p:nvPr/>
        </p:nvCxnSpPr>
        <p:spPr bwMode="auto">
          <a:xfrm flipV="1">
            <a:off x="1857716" y="2451463"/>
            <a:ext cx="2082009" cy="1400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線矢印コネクタ 36"/>
          <p:cNvCxnSpPr>
            <a:stCxn id="10" idx="6"/>
            <a:endCxn id="17" idx="2"/>
          </p:cNvCxnSpPr>
          <p:nvPr/>
        </p:nvCxnSpPr>
        <p:spPr bwMode="auto">
          <a:xfrm flipV="1">
            <a:off x="1857716" y="3392047"/>
            <a:ext cx="2082009" cy="459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線矢印コネクタ 41"/>
          <p:cNvCxnSpPr>
            <a:stCxn id="10" idx="6"/>
            <a:endCxn id="18" idx="2"/>
          </p:cNvCxnSpPr>
          <p:nvPr/>
        </p:nvCxnSpPr>
        <p:spPr bwMode="auto">
          <a:xfrm>
            <a:off x="1857716" y="3851585"/>
            <a:ext cx="2082009" cy="523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線矢印コネクタ 44"/>
          <p:cNvCxnSpPr>
            <a:stCxn id="10" idx="6"/>
            <a:endCxn id="20" idx="2"/>
          </p:cNvCxnSpPr>
          <p:nvPr/>
        </p:nvCxnSpPr>
        <p:spPr bwMode="auto">
          <a:xfrm>
            <a:off x="1857716" y="3851585"/>
            <a:ext cx="2082009" cy="17498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矢印コネクタ 47"/>
          <p:cNvCxnSpPr>
            <a:stCxn id="11" idx="6"/>
            <a:endCxn id="16" idx="2"/>
          </p:cNvCxnSpPr>
          <p:nvPr/>
        </p:nvCxnSpPr>
        <p:spPr bwMode="auto">
          <a:xfrm flipV="1">
            <a:off x="1857716" y="2451463"/>
            <a:ext cx="2082009" cy="2669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線矢印コネクタ 50"/>
          <p:cNvCxnSpPr>
            <a:stCxn id="11" idx="6"/>
            <a:endCxn id="17" idx="2"/>
          </p:cNvCxnSpPr>
          <p:nvPr/>
        </p:nvCxnSpPr>
        <p:spPr bwMode="auto">
          <a:xfrm flipV="1">
            <a:off x="1857716" y="3392047"/>
            <a:ext cx="2082009" cy="1728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/>
          <p:cNvCxnSpPr>
            <a:stCxn id="11" idx="6"/>
            <a:endCxn id="18" idx="2"/>
          </p:cNvCxnSpPr>
          <p:nvPr/>
        </p:nvCxnSpPr>
        <p:spPr bwMode="auto">
          <a:xfrm flipV="1">
            <a:off x="1857716" y="4374847"/>
            <a:ext cx="2082009" cy="745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矢印コネクタ 68"/>
          <p:cNvCxnSpPr>
            <a:stCxn id="11" idx="6"/>
            <a:endCxn id="20" idx="2"/>
          </p:cNvCxnSpPr>
          <p:nvPr/>
        </p:nvCxnSpPr>
        <p:spPr bwMode="auto">
          <a:xfrm>
            <a:off x="1857716" y="5120465"/>
            <a:ext cx="2082009" cy="48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/>
          <p:cNvCxnSpPr>
            <a:stCxn id="16" idx="6"/>
            <a:endCxn id="22" idx="2"/>
          </p:cNvCxnSpPr>
          <p:nvPr/>
        </p:nvCxnSpPr>
        <p:spPr bwMode="auto">
          <a:xfrm>
            <a:off x="4751094" y="2451463"/>
            <a:ext cx="2546508" cy="14377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/>
          <p:cNvCxnSpPr>
            <a:stCxn id="17" idx="6"/>
            <a:endCxn id="22" idx="2"/>
          </p:cNvCxnSpPr>
          <p:nvPr/>
        </p:nvCxnSpPr>
        <p:spPr bwMode="auto">
          <a:xfrm>
            <a:off x="4751094" y="3392047"/>
            <a:ext cx="2546508" cy="497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矢印コネクタ 77"/>
          <p:cNvCxnSpPr>
            <a:stCxn id="18" idx="6"/>
            <a:endCxn id="22" idx="2"/>
          </p:cNvCxnSpPr>
          <p:nvPr/>
        </p:nvCxnSpPr>
        <p:spPr bwMode="auto">
          <a:xfrm flipV="1">
            <a:off x="4751094" y="3889208"/>
            <a:ext cx="2546508" cy="485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/>
          <p:cNvCxnSpPr>
            <a:stCxn id="20" idx="6"/>
            <a:endCxn id="22" idx="2"/>
          </p:cNvCxnSpPr>
          <p:nvPr/>
        </p:nvCxnSpPr>
        <p:spPr bwMode="auto">
          <a:xfrm flipV="1">
            <a:off x="4751094" y="3889208"/>
            <a:ext cx="2546508" cy="1712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角丸四角形 58"/>
          <p:cNvSpPr/>
          <p:nvPr/>
        </p:nvSpPr>
        <p:spPr bwMode="auto">
          <a:xfrm>
            <a:off x="3022889" y="1251856"/>
            <a:ext cx="2703740" cy="730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隠れ層：？ニューロン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algn="ctr"/>
            <a:r>
              <a:rPr lang="en-US" altLang="ja-JP" sz="1600" b="1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LReLU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6306067" y="1248496"/>
            <a:ext cx="2703740" cy="730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出力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層：</a:t>
            </a:r>
            <a:r>
              <a:rPr lang="en-US" altLang="ja-JP" sz="16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64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ニューロン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algn="ctr"/>
            <a:r>
              <a:rPr lang="en-US" altLang="ja-JP" sz="1600" b="1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softmax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角丸四角形 60"/>
          <p:cNvSpPr/>
          <p:nvPr/>
        </p:nvSpPr>
        <p:spPr bwMode="auto">
          <a:xfrm>
            <a:off x="159575" y="1236416"/>
            <a:ext cx="2703740" cy="730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層：</a:t>
            </a:r>
            <a:r>
              <a:rPr lang="en-US" altLang="ja-JP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64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ニューロン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フローチャート: 結合子 40"/>
          <p:cNvSpPr/>
          <p:nvPr/>
        </p:nvSpPr>
        <p:spPr bwMode="auto">
          <a:xfrm>
            <a:off x="7282814" y="2284834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43" name="フローチャート: 結合子 42"/>
          <p:cNvSpPr/>
          <p:nvPr/>
        </p:nvSpPr>
        <p:spPr bwMode="auto">
          <a:xfrm>
            <a:off x="7297602" y="4732631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cxnSp>
        <p:nvCxnSpPr>
          <p:cNvPr id="44" name="直線矢印コネクタ 43"/>
          <p:cNvCxnSpPr>
            <a:stCxn id="16" idx="6"/>
            <a:endCxn id="41" idx="2"/>
          </p:cNvCxnSpPr>
          <p:nvPr/>
        </p:nvCxnSpPr>
        <p:spPr bwMode="auto">
          <a:xfrm>
            <a:off x="4751094" y="2451463"/>
            <a:ext cx="2531720" cy="200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線矢印コネクタ 45"/>
          <p:cNvCxnSpPr>
            <a:endCxn id="43" idx="2"/>
          </p:cNvCxnSpPr>
          <p:nvPr/>
        </p:nvCxnSpPr>
        <p:spPr bwMode="auto">
          <a:xfrm>
            <a:off x="4751094" y="2461615"/>
            <a:ext cx="2546508" cy="2638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線矢印コネクタ 48"/>
          <p:cNvCxnSpPr>
            <a:stCxn id="17" idx="6"/>
            <a:endCxn id="41" idx="2"/>
          </p:cNvCxnSpPr>
          <p:nvPr/>
        </p:nvCxnSpPr>
        <p:spPr bwMode="auto">
          <a:xfrm flipV="1">
            <a:off x="4751094" y="2651882"/>
            <a:ext cx="2531720" cy="7401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線矢印コネクタ 52"/>
          <p:cNvCxnSpPr>
            <a:stCxn id="17" idx="6"/>
            <a:endCxn id="43" idx="2"/>
          </p:cNvCxnSpPr>
          <p:nvPr/>
        </p:nvCxnSpPr>
        <p:spPr bwMode="auto">
          <a:xfrm>
            <a:off x="4751094" y="3392047"/>
            <a:ext cx="2546508" cy="17076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線矢印コネクタ 55"/>
          <p:cNvCxnSpPr>
            <a:stCxn id="18" idx="6"/>
            <a:endCxn id="41" idx="2"/>
          </p:cNvCxnSpPr>
          <p:nvPr/>
        </p:nvCxnSpPr>
        <p:spPr bwMode="auto">
          <a:xfrm flipV="1">
            <a:off x="4751094" y="2651882"/>
            <a:ext cx="2531720" cy="1722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直線矢印コネクタ 61"/>
          <p:cNvCxnSpPr>
            <a:stCxn id="18" idx="6"/>
            <a:endCxn id="43" idx="2"/>
          </p:cNvCxnSpPr>
          <p:nvPr/>
        </p:nvCxnSpPr>
        <p:spPr bwMode="auto">
          <a:xfrm>
            <a:off x="4751094" y="4374847"/>
            <a:ext cx="2546508" cy="724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直線矢印コネクタ 62"/>
          <p:cNvCxnSpPr>
            <a:stCxn id="20" idx="6"/>
            <a:endCxn id="41" idx="2"/>
          </p:cNvCxnSpPr>
          <p:nvPr/>
        </p:nvCxnSpPr>
        <p:spPr bwMode="auto">
          <a:xfrm flipV="1">
            <a:off x="4751094" y="2651882"/>
            <a:ext cx="2531720" cy="29495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/>
          <p:cNvCxnSpPr>
            <a:stCxn id="20" idx="6"/>
            <a:endCxn id="43" idx="2"/>
          </p:cNvCxnSpPr>
          <p:nvPr/>
        </p:nvCxnSpPr>
        <p:spPr bwMode="auto">
          <a:xfrm flipV="1">
            <a:off x="4751094" y="5099679"/>
            <a:ext cx="2546508" cy="501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テキスト ボックス 46"/>
          <p:cNvSpPr txBox="1"/>
          <p:nvPr/>
        </p:nvSpPr>
        <p:spPr>
          <a:xfrm>
            <a:off x="7437235" y="4218633"/>
            <a:ext cx="492443" cy="557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 smtClean="0"/>
              <a:t>・・・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32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企画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概要</a:t>
            </a:r>
            <a:endParaRPr lang="en-US" altLang="ja-JP" sz="2800" dirty="0" smtClean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8997" y="1848913"/>
            <a:ext cx="8667201" cy="3979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・２チームに分かれてオセロププレーヤーを作成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vs AI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で対戦を行い、お互いに勝利できるような強いプレーヤーを目指す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　　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　　　　　　　　　　　　　　　　　　　　　　　　　　　　　　　　　　　　　　　　　　　　　　　　　　　　　　　　　　　　　　　　　　　　　　　　　　　　・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92" y="2444792"/>
            <a:ext cx="3824692" cy="3801462"/>
          </a:xfrm>
          <a:prstGeom prst="rect">
            <a:avLst/>
          </a:prstGeom>
        </p:spPr>
      </p:pic>
      <p:sp>
        <p:nvSpPr>
          <p:cNvPr id="14" name="雲形吹き出し 13"/>
          <p:cNvSpPr/>
          <p:nvPr/>
        </p:nvSpPr>
        <p:spPr>
          <a:xfrm>
            <a:off x="298997" y="3142441"/>
            <a:ext cx="2109352" cy="2743199"/>
          </a:xfrm>
          <a:prstGeom prst="cloudCallout">
            <a:avLst>
              <a:gd name="adj1" fmla="val 83930"/>
              <a:gd name="adj2" fmla="val -29969"/>
            </a:avLst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 dirty="0"/>
              <a:t>　</a:t>
            </a:r>
            <a:r>
              <a:rPr kumimoji="1" lang="ja-JP" altLang="en-US" sz="1400" dirty="0"/>
              <a:t>　</a:t>
            </a:r>
            <a:endParaRPr kumimoji="1" lang="en-US" altLang="ja-JP" sz="16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5" y="3756002"/>
            <a:ext cx="1476000" cy="1800000"/>
          </a:xfrm>
          <a:prstGeom prst="rect">
            <a:avLst/>
          </a:prstGeom>
        </p:spPr>
      </p:pic>
      <p:sp>
        <p:nvSpPr>
          <p:cNvPr id="18" name="雲形吹き出し 17"/>
          <p:cNvSpPr/>
          <p:nvPr/>
        </p:nvSpPr>
        <p:spPr>
          <a:xfrm>
            <a:off x="6566167" y="3267797"/>
            <a:ext cx="2109352" cy="2566096"/>
          </a:xfrm>
          <a:prstGeom prst="cloudCallout">
            <a:avLst>
              <a:gd name="adj1" fmla="val -74815"/>
              <a:gd name="adj2" fmla="val -234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 dirty="0"/>
              <a:t>　</a:t>
            </a:r>
            <a:r>
              <a:rPr kumimoji="1" lang="ja-JP" altLang="en-US" sz="1400" dirty="0"/>
              <a:t>　</a:t>
            </a:r>
            <a:endParaRPr kumimoji="1" lang="en-US" altLang="ja-JP" sz="16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0334" y="3792635"/>
            <a:ext cx="1476000" cy="18000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31362" y="3328987"/>
            <a:ext cx="1697228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kumimoji="1" lang="ja-JP" altLang="en-US" sz="28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チームロボ</a:t>
            </a:r>
            <a:endParaRPr kumimoji="1" lang="en-US" altLang="ja-JP" sz="28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8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戦略型</a:t>
            </a:r>
            <a:endParaRPr kumimoji="1" lang="ja-JP" altLang="en-US" sz="28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66006" y="3326594"/>
            <a:ext cx="1697228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kumimoji="1" lang="ja-JP" altLang="en-US" sz="28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チームロボ</a:t>
            </a:r>
            <a:endParaRPr kumimoji="1" lang="en-US" altLang="ja-JP" sz="28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800" b="1" baseline="-25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機械学習</a:t>
            </a:r>
            <a:r>
              <a:rPr lang="ja-JP" altLang="en-US" sz="28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特化</a:t>
            </a:r>
            <a:endParaRPr kumimoji="1" lang="en-US" altLang="ja-JP" sz="2800" b="1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177421" y="2988860"/>
            <a:ext cx="2961564" cy="3029803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6360440" y="3035943"/>
            <a:ext cx="2572561" cy="3029803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12579" y="5526488"/>
            <a:ext cx="1449022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baseline="-25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実装範囲</a:t>
            </a:r>
            <a:endParaRPr kumimoji="1" lang="en-US" altLang="ja-JP" sz="3200" b="1" baseline="-25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44312" y="5523784"/>
            <a:ext cx="1449022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baseline="-25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実装範囲</a:t>
            </a:r>
            <a:endParaRPr kumimoji="1" lang="en-US" altLang="ja-JP" sz="3200" b="1" baseline="-25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289314" y="3879465"/>
            <a:ext cx="2961564" cy="1641615"/>
          </a:xfrm>
          <a:prstGeom prst="rect">
            <a:avLst/>
          </a:prstGeom>
          <a:noFill/>
          <a:ln w="38100">
            <a:solidFill>
              <a:srgbClr val="2509CF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31053" y="5055196"/>
            <a:ext cx="1914942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baseline="-25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実装範囲外</a:t>
            </a:r>
            <a:endParaRPr kumimoji="1" lang="en-US" altLang="ja-JP" sz="3200" b="1" baseline="-250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1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6" grpId="0"/>
      <p:bldP spid="16" grpId="0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企画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概要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30236" y="1906073"/>
            <a:ext cx="7705727" cy="3979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 algn="ctr">
              <a:defRPr/>
            </a:pPr>
            <a:endParaRPr lang="en-US" altLang="ja-JP" sz="1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937" y="1906073"/>
            <a:ext cx="770572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チーム実装方針</a:t>
            </a:r>
            <a:r>
              <a:rPr lang="ja-JP" altLang="en-US" sz="32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：　人間が考える</a:t>
            </a:r>
            <a:r>
              <a:rPr lang="ja-JP" altLang="en-US" sz="3200" b="1" baseline="-25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オセロ戦略</a:t>
            </a:r>
            <a:r>
              <a:rPr lang="ja-JP" altLang="en-US" sz="32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en-US" altLang="ja-JP" sz="32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32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</a:t>
            </a:r>
            <a:endParaRPr kumimoji="1" lang="en-US" altLang="ja-JP" sz="32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＜実装した戦略＞</a:t>
            </a:r>
            <a:endParaRPr kumimoji="1" lang="en-US" altLang="ja-JP" sz="32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3200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・評価テーブル、</a:t>
            </a:r>
            <a:r>
              <a:rPr lang="en-US" altLang="ja-JP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Min-Max</a:t>
            </a:r>
            <a:r>
              <a:rPr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</a:t>
            </a:r>
            <a:endParaRPr lang="en-US" altLang="ja-JP" sz="3200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・開放度理論</a:t>
            </a:r>
            <a:endParaRPr lang="en-US" altLang="ja-JP" sz="3200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3200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</a:t>
            </a:r>
            <a:r>
              <a:rPr lang="ja-JP" altLang="en-US" sz="32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実装方針　：　</a:t>
            </a:r>
            <a:r>
              <a:rPr lang="ja-JP" altLang="en-US" sz="3200" b="1" baseline="-25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機械学習</a:t>
            </a:r>
            <a:r>
              <a:rPr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を活用したオセロ</a:t>
            </a:r>
            <a:r>
              <a:rPr lang="en-US" altLang="ja-JP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の開発</a:t>
            </a:r>
            <a:endParaRPr lang="en-US" altLang="ja-JP" sz="3200" b="1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＜実装した戦略＞</a:t>
            </a:r>
            <a:endParaRPr lang="en-US" altLang="ja-JP" sz="32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</a:t>
            </a:r>
            <a:r>
              <a:rPr kumimoji="1" lang="en-US" altLang="ja-JP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Min-Max</a:t>
            </a:r>
            <a:r>
              <a:rPr kumimoji="1"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</a:t>
            </a:r>
            <a:r>
              <a:rPr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3200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3200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3200" b="1" baseline="-25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ニューラルネットワーク</a:t>
            </a:r>
            <a:endParaRPr lang="en-US" altLang="ja-JP" sz="3200" b="1" baseline="-25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kumimoji="1" lang="en-US" altLang="ja-JP" sz="3200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雲 9"/>
          <p:cNvSpPr/>
          <p:nvPr/>
        </p:nvSpPr>
        <p:spPr bwMode="auto">
          <a:xfrm>
            <a:off x="3441163" y="4131337"/>
            <a:ext cx="5525036" cy="1452163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69963"/>
            <a:r>
              <a:rPr lang="ja-JP" altLang="en-US" sz="24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ニューラルネットワークによる盤面評価を目指す</a:t>
            </a:r>
            <a:endParaRPr lang="ja-JP" altLang="en-US" sz="24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2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目指したニューラルネットワークの姿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" name="角丸四角形 5"/>
          <p:cNvSpPr/>
          <p:nvPr/>
        </p:nvSpPr>
        <p:spPr bwMode="auto">
          <a:xfrm>
            <a:off x="4167567" y="1842262"/>
            <a:ext cx="631065" cy="33715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ニューラルネットワーク</a:t>
            </a:r>
            <a:endParaRPr lang="en-US" altLang="ja-JP" sz="18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3" y="2597394"/>
            <a:ext cx="2497748" cy="222185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52" y="2599610"/>
            <a:ext cx="2667372" cy="2219635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 bwMode="auto">
          <a:xfrm>
            <a:off x="3317729" y="3373595"/>
            <a:ext cx="631065" cy="528034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0" name="右矢印 9"/>
          <p:cNvSpPr/>
          <p:nvPr/>
        </p:nvSpPr>
        <p:spPr bwMode="auto">
          <a:xfrm>
            <a:off x="5207314" y="3373595"/>
            <a:ext cx="631065" cy="528034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66670" y="5059524"/>
            <a:ext cx="2751059" cy="84874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盤面の状況を入力層の値とする。</a:t>
            </a:r>
            <a:endParaRPr lang="en-US" altLang="ja-JP" sz="1400" b="1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ステータス：</a:t>
            </a:r>
            <a:endParaRPr lang="en-US" altLang="ja-JP" sz="1400" b="1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空き＝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黒＝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白＝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lang="ja-JP" altLang="en-US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015308" y="5057348"/>
            <a:ext cx="2751059" cy="84874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ニューラルネットワークにより最終盤面のおける黒石</a:t>
            </a:r>
            <a:r>
              <a:rPr lang="en-US" altLang="ja-JP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– </a:t>
            </a:r>
            <a:r>
              <a:rPr lang="ja-JP" altLang="en-US" sz="14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白石の数を予測する。</a:t>
            </a:r>
            <a:endParaRPr lang="ja-JP" altLang="en-US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330297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50"/>
            <a:ext cx="8915400" cy="617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4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作成したニューラルネットワークの構成</a:t>
            </a:r>
            <a:endParaRPr lang="en-US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69007" y="1170351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フローチャート: 結合子 1"/>
          <p:cNvSpPr/>
          <p:nvPr/>
        </p:nvSpPr>
        <p:spPr bwMode="auto">
          <a:xfrm>
            <a:off x="1046347" y="2348775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0" name="フローチャート: 結合子 9"/>
          <p:cNvSpPr/>
          <p:nvPr/>
        </p:nvSpPr>
        <p:spPr bwMode="auto">
          <a:xfrm>
            <a:off x="1046347" y="3484537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1" name="フローチャート: 結合子 10"/>
          <p:cNvSpPr/>
          <p:nvPr/>
        </p:nvSpPr>
        <p:spPr bwMode="auto">
          <a:xfrm>
            <a:off x="1046347" y="4753417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5441" y="4218633"/>
            <a:ext cx="492443" cy="557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 smtClean="0"/>
              <a:t>・・・</a:t>
            </a:r>
            <a:endParaRPr kumimoji="1" lang="ja-JP" altLang="en-US" sz="2000" dirty="0"/>
          </a:p>
        </p:txBody>
      </p:sp>
      <p:sp>
        <p:nvSpPr>
          <p:cNvPr id="16" name="フローチャート: 結合子 15"/>
          <p:cNvSpPr/>
          <p:nvPr/>
        </p:nvSpPr>
        <p:spPr bwMode="auto">
          <a:xfrm>
            <a:off x="3939725" y="2084415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7" name="フローチャート: 結合子 16"/>
          <p:cNvSpPr/>
          <p:nvPr/>
        </p:nvSpPr>
        <p:spPr bwMode="auto">
          <a:xfrm>
            <a:off x="3939725" y="3024999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8" name="フローチャート: 結合子 17"/>
          <p:cNvSpPr/>
          <p:nvPr/>
        </p:nvSpPr>
        <p:spPr bwMode="auto">
          <a:xfrm>
            <a:off x="3939725" y="4007799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0" name="フローチャート: 結合子 19"/>
          <p:cNvSpPr/>
          <p:nvPr/>
        </p:nvSpPr>
        <p:spPr bwMode="auto">
          <a:xfrm>
            <a:off x="3939725" y="5234381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04230" y="4728486"/>
            <a:ext cx="492443" cy="7243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 smtClean="0"/>
              <a:t>・・・</a:t>
            </a:r>
            <a:endParaRPr kumimoji="1" lang="ja-JP" altLang="en-US" sz="2000" dirty="0"/>
          </a:p>
        </p:txBody>
      </p:sp>
      <p:sp>
        <p:nvSpPr>
          <p:cNvPr id="22" name="フローチャート: 結合子 21"/>
          <p:cNvSpPr/>
          <p:nvPr/>
        </p:nvSpPr>
        <p:spPr bwMode="auto">
          <a:xfrm>
            <a:off x="7297602" y="3522160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cxnSp>
        <p:nvCxnSpPr>
          <p:cNvPr id="12" name="直線矢印コネクタ 11"/>
          <p:cNvCxnSpPr>
            <a:stCxn id="2" idx="6"/>
            <a:endCxn id="16" idx="2"/>
          </p:cNvCxnSpPr>
          <p:nvPr/>
        </p:nvCxnSpPr>
        <p:spPr bwMode="auto">
          <a:xfrm flipV="1">
            <a:off x="1857716" y="2451463"/>
            <a:ext cx="2082009" cy="2643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>
            <a:stCxn id="2" idx="6"/>
            <a:endCxn id="17" idx="2"/>
          </p:cNvCxnSpPr>
          <p:nvPr/>
        </p:nvCxnSpPr>
        <p:spPr bwMode="auto">
          <a:xfrm>
            <a:off x="1857716" y="2715823"/>
            <a:ext cx="2082009" cy="67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/>
          <p:cNvCxnSpPr>
            <a:stCxn id="2" idx="6"/>
            <a:endCxn id="18" idx="2"/>
          </p:cNvCxnSpPr>
          <p:nvPr/>
        </p:nvCxnSpPr>
        <p:spPr bwMode="auto">
          <a:xfrm>
            <a:off x="1857716" y="2715823"/>
            <a:ext cx="2082009" cy="1659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/>
          <p:cNvCxnSpPr>
            <a:stCxn id="2" idx="6"/>
            <a:endCxn id="20" idx="2"/>
          </p:cNvCxnSpPr>
          <p:nvPr/>
        </p:nvCxnSpPr>
        <p:spPr bwMode="auto">
          <a:xfrm>
            <a:off x="1857716" y="2715823"/>
            <a:ext cx="2082009" cy="2885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>
            <a:stCxn id="10" idx="6"/>
            <a:endCxn id="16" idx="2"/>
          </p:cNvCxnSpPr>
          <p:nvPr/>
        </p:nvCxnSpPr>
        <p:spPr bwMode="auto">
          <a:xfrm flipV="1">
            <a:off x="1857716" y="2451463"/>
            <a:ext cx="2082009" cy="1400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線矢印コネクタ 36"/>
          <p:cNvCxnSpPr>
            <a:stCxn id="10" idx="6"/>
            <a:endCxn id="17" idx="2"/>
          </p:cNvCxnSpPr>
          <p:nvPr/>
        </p:nvCxnSpPr>
        <p:spPr bwMode="auto">
          <a:xfrm flipV="1">
            <a:off x="1857716" y="3392047"/>
            <a:ext cx="2082009" cy="459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線矢印コネクタ 41"/>
          <p:cNvCxnSpPr>
            <a:stCxn id="10" idx="6"/>
            <a:endCxn id="18" idx="2"/>
          </p:cNvCxnSpPr>
          <p:nvPr/>
        </p:nvCxnSpPr>
        <p:spPr bwMode="auto">
          <a:xfrm>
            <a:off x="1857716" y="3851585"/>
            <a:ext cx="2082009" cy="523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線矢印コネクタ 44"/>
          <p:cNvCxnSpPr>
            <a:stCxn id="10" idx="6"/>
            <a:endCxn id="20" idx="2"/>
          </p:cNvCxnSpPr>
          <p:nvPr/>
        </p:nvCxnSpPr>
        <p:spPr bwMode="auto">
          <a:xfrm>
            <a:off x="1857716" y="3851585"/>
            <a:ext cx="2082009" cy="17498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矢印コネクタ 47"/>
          <p:cNvCxnSpPr>
            <a:stCxn id="11" idx="6"/>
            <a:endCxn id="16" idx="2"/>
          </p:cNvCxnSpPr>
          <p:nvPr/>
        </p:nvCxnSpPr>
        <p:spPr bwMode="auto">
          <a:xfrm flipV="1">
            <a:off x="1857716" y="2451463"/>
            <a:ext cx="2082009" cy="2669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線矢印コネクタ 50"/>
          <p:cNvCxnSpPr>
            <a:stCxn id="11" idx="6"/>
            <a:endCxn id="17" idx="2"/>
          </p:cNvCxnSpPr>
          <p:nvPr/>
        </p:nvCxnSpPr>
        <p:spPr bwMode="auto">
          <a:xfrm flipV="1">
            <a:off x="1857716" y="3392047"/>
            <a:ext cx="2082009" cy="1728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/>
          <p:cNvCxnSpPr>
            <a:stCxn id="11" idx="6"/>
            <a:endCxn id="18" idx="2"/>
          </p:cNvCxnSpPr>
          <p:nvPr/>
        </p:nvCxnSpPr>
        <p:spPr bwMode="auto">
          <a:xfrm flipV="1">
            <a:off x="1857716" y="4374847"/>
            <a:ext cx="2082009" cy="745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矢印コネクタ 68"/>
          <p:cNvCxnSpPr>
            <a:stCxn id="11" idx="6"/>
            <a:endCxn id="20" idx="2"/>
          </p:cNvCxnSpPr>
          <p:nvPr/>
        </p:nvCxnSpPr>
        <p:spPr bwMode="auto">
          <a:xfrm>
            <a:off x="1857716" y="5120465"/>
            <a:ext cx="2082009" cy="48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/>
          <p:cNvCxnSpPr>
            <a:stCxn id="16" idx="6"/>
            <a:endCxn id="22" idx="2"/>
          </p:cNvCxnSpPr>
          <p:nvPr/>
        </p:nvCxnSpPr>
        <p:spPr bwMode="auto">
          <a:xfrm>
            <a:off x="4751094" y="2451463"/>
            <a:ext cx="2546508" cy="14377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/>
          <p:cNvCxnSpPr>
            <a:stCxn id="17" idx="6"/>
            <a:endCxn id="22" idx="2"/>
          </p:cNvCxnSpPr>
          <p:nvPr/>
        </p:nvCxnSpPr>
        <p:spPr bwMode="auto">
          <a:xfrm>
            <a:off x="4751094" y="3392047"/>
            <a:ext cx="2546508" cy="497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矢印コネクタ 77"/>
          <p:cNvCxnSpPr>
            <a:stCxn id="18" idx="6"/>
            <a:endCxn id="22" idx="2"/>
          </p:cNvCxnSpPr>
          <p:nvPr/>
        </p:nvCxnSpPr>
        <p:spPr bwMode="auto">
          <a:xfrm flipV="1">
            <a:off x="4751094" y="3889208"/>
            <a:ext cx="2546508" cy="485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/>
          <p:cNvCxnSpPr>
            <a:stCxn id="20" idx="6"/>
            <a:endCxn id="22" idx="2"/>
          </p:cNvCxnSpPr>
          <p:nvPr/>
        </p:nvCxnSpPr>
        <p:spPr bwMode="auto">
          <a:xfrm flipV="1">
            <a:off x="4751094" y="3889208"/>
            <a:ext cx="2546508" cy="1712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テキスト ボックス 82"/>
          <p:cNvSpPr txBox="1"/>
          <p:nvPr/>
        </p:nvSpPr>
        <p:spPr>
          <a:xfrm>
            <a:off x="1619530" y="2031606"/>
            <a:ext cx="10718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w</a:t>
            </a:r>
            <a:r>
              <a:rPr kumimoji="1" lang="en-US" altLang="ja-JP" baseline="-25000" dirty="0" smtClean="0"/>
              <a:t>1</a:t>
            </a:r>
            <a:endParaRPr kumimoji="1" lang="ja-JP" altLang="en-US" baseline="-250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872095" y="2077754"/>
            <a:ext cx="10718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y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w</a:t>
            </a:r>
            <a:r>
              <a:rPr kumimoji="1" lang="en-US" altLang="ja-JP" baseline="-25000" dirty="0" smtClean="0"/>
              <a:t>1</a:t>
            </a:r>
            <a:endParaRPr kumimoji="1" lang="ja-JP" altLang="en-US" baseline="-25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872097" y="2904940"/>
            <a:ext cx="10718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y</a:t>
            </a:r>
            <a:r>
              <a:rPr lang="en-US" altLang="ja-JP" baseline="-25000" dirty="0" smtClean="0"/>
              <a:t>2</a:t>
            </a:r>
            <a:r>
              <a:rPr kumimoji="1" lang="en-US" altLang="ja-JP" dirty="0" smtClean="0"/>
              <a:t>w</a:t>
            </a:r>
            <a:r>
              <a:rPr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72096" y="3688197"/>
            <a:ext cx="10718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y</a:t>
            </a:r>
            <a:r>
              <a:rPr lang="en-US" altLang="ja-JP" baseline="-25000" dirty="0" smtClean="0"/>
              <a:t>3</a:t>
            </a:r>
            <a:r>
              <a:rPr kumimoji="1" lang="en-US" altLang="ja-JP" dirty="0" smtClean="0"/>
              <a:t>w</a:t>
            </a:r>
            <a:r>
              <a:rPr lang="en-US" altLang="ja-JP" baseline="-25000" dirty="0"/>
              <a:t>3</a:t>
            </a:r>
            <a:endParaRPr kumimoji="1" lang="ja-JP" altLang="en-US" baseline="-250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132255" y="5470821"/>
            <a:ext cx="13081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y</a:t>
            </a:r>
            <a:r>
              <a:rPr lang="en-US" altLang="ja-JP" baseline="-25000" dirty="0" smtClean="0"/>
              <a:t>120</a:t>
            </a:r>
            <a:r>
              <a:rPr kumimoji="1" lang="en-US" altLang="ja-JP" dirty="0" smtClean="0"/>
              <a:t>w</a:t>
            </a:r>
            <a:r>
              <a:rPr lang="en-US" altLang="ja-JP" baseline="-25000" dirty="0" smtClean="0"/>
              <a:t>120</a:t>
            </a:r>
            <a:endParaRPr kumimoji="1" lang="ja-JP" altLang="en-US" baseline="-250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42109" y="5341581"/>
            <a:ext cx="13081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x</a:t>
            </a:r>
            <a:r>
              <a:rPr lang="en-US" altLang="ja-JP" baseline="-25000" dirty="0" smtClean="0"/>
              <a:t>64</a:t>
            </a:r>
            <a:r>
              <a:rPr kumimoji="1" lang="en-US" altLang="ja-JP" dirty="0" smtClean="0"/>
              <a:t>w</a:t>
            </a:r>
            <a:r>
              <a:rPr lang="en-US" altLang="ja-JP" baseline="-25000" dirty="0" smtClean="0"/>
              <a:t>798</a:t>
            </a:r>
            <a:r>
              <a:rPr lang="en-US" altLang="ja-JP" baseline="-25000" dirty="0"/>
              <a:t>0</a:t>
            </a:r>
            <a:endParaRPr kumimoji="1" lang="ja-JP" altLang="en-US" baseline="-25000" dirty="0"/>
          </a:p>
        </p:txBody>
      </p:sp>
      <p:sp>
        <p:nvSpPr>
          <p:cNvPr id="59" name="角丸四角形 58"/>
          <p:cNvSpPr/>
          <p:nvPr/>
        </p:nvSpPr>
        <p:spPr bwMode="auto">
          <a:xfrm>
            <a:off x="3022889" y="1251856"/>
            <a:ext cx="2703740" cy="730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隠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れ層：</a:t>
            </a:r>
            <a:r>
              <a:rPr lang="en-US" altLang="ja-JP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lang="en-US" altLang="ja-JP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ニューロン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algn="ctr"/>
            <a:r>
              <a:rPr lang="en-US" altLang="ja-JP" sz="1600" b="1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LReLU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6306067" y="1248496"/>
            <a:ext cx="2703740" cy="730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出力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層：</a:t>
            </a:r>
            <a:r>
              <a:rPr lang="en-US" altLang="ja-JP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ニューロン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algn="ctr"/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恒等関数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角丸四角形 60"/>
          <p:cNvSpPr/>
          <p:nvPr/>
        </p:nvSpPr>
        <p:spPr bwMode="auto">
          <a:xfrm>
            <a:off x="159575" y="1236416"/>
            <a:ext cx="2703740" cy="730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層：</a:t>
            </a:r>
            <a:r>
              <a:rPr lang="en-US" altLang="ja-JP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64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ニューロン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72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42372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100" y="650087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ニューラルネットワーク作成編：教師データの用意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9458" y="1631279"/>
            <a:ext cx="7765084" cy="44947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endParaRPr lang="en-US" altLang="ja-JP" sz="105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723900" indent="-723900">
              <a:defRPr/>
            </a:pPr>
            <a:endParaRPr lang="ja-JP" altLang="en-US" sz="105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723900" indent="-723900">
              <a:defRPr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41825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0" name="角丸四角形 9"/>
          <p:cNvSpPr/>
          <p:nvPr/>
        </p:nvSpPr>
        <p:spPr bwMode="auto">
          <a:xfrm>
            <a:off x="835965" y="1741407"/>
            <a:ext cx="7293907" cy="432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機械学習の主な手法</a:t>
            </a:r>
            <a:endParaRPr lang="en-US" altLang="ja-JP" sz="18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89007" y="2230525"/>
            <a:ext cx="6987822" cy="280076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・教師有り学習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⇒出力値と正解値を比較し、誤差を算出。誤差を基に、出力値が正解値に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4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近づくよう調整していく。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400" b="1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・教師無し学習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4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⇒膨大な入力データから機械自身が特徴や定義を導き出す。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400" b="1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・強化学習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⇒ある環境内におけるエージェントが現在の状況を探索し、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4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取るべき行動を決定する。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右矢印 2"/>
          <p:cNvSpPr/>
          <p:nvPr/>
        </p:nvSpPr>
        <p:spPr bwMode="auto">
          <a:xfrm>
            <a:off x="989007" y="5340389"/>
            <a:ext cx="643944" cy="47651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744741" y="5147555"/>
            <a:ext cx="6232088" cy="84874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6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今回は教師有り学習を採用。その為、データに正解値を付与する。</a:t>
            </a:r>
            <a:endParaRPr lang="en-US" altLang="ja-JP" sz="1600" b="1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4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42372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100" y="650087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ニューラルネットワーク作成編：教師データの用意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41825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5" y="2279562"/>
            <a:ext cx="7380131" cy="3526224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835965" y="1741407"/>
            <a:ext cx="7293907" cy="432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GGF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ファイル⇒</a:t>
            </a:r>
            <a:r>
              <a:rPr lang="en-US" altLang="ja-JP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ファイルに変換する</a:t>
            </a:r>
            <a:endParaRPr lang="en-US" altLang="ja-JP" sz="18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0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547107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100" y="650087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ニューラルネットワーク作成編：教師データの用意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41825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4" name="角丸四角形 13"/>
          <p:cNvSpPr/>
          <p:nvPr/>
        </p:nvSpPr>
        <p:spPr bwMode="auto">
          <a:xfrm>
            <a:off x="835965" y="1741407"/>
            <a:ext cx="7293907" cy="432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GGF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ファイル⇒</a:t>
            </a:r>
            <a:r>
              <a:rPr lang="en-US" altLang="ja-JP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ファイルに変換する</a:t>
            </a:r>
            <a:endParaRPr lang="en-US" altLang="ja-JP" sz="18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5" y="2358301"/>
            <a:ext cx="4276948" cy="360485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3167622" y="2358301"/>
            <a:ext cx="1004552" cy="21747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 bwMode="auto">
          <a:xfrm>
            <a:off x="4752304" y="2709264"/>
            <a:ext cx="3377568" cy="2017281"/>
          </a:xfrm>
          <a:prstGeom prst="wedgeRectCallout">
            <a:avLst>
              <a:gd name="adj1" fmla="val -66721"/>
              <a:gd name="adj2" fmla="val -6137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1" lang="ja-JP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色</a:t>
            </a: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置く場所</a:t>
            </a: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正解値</a:t>
            </a:r>
            <a:r>
              <a:rPr lang="ja-JP" alt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の形に加工</a:t>
            </a:r>
            <a:endParaRPr lang="en-US" altLang="ja-JP" sz="16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marR="0" indent="-28575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en-US" altLang="ja-JP" sz="16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marR="0" indent="-28575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ja-JP" alt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正解値には該当座標に置いた後に原始モンテカルロ法 </a:t>
            </a:r>
            <a:r>
              <a:rPr lang="en-US" altLang="ja-JP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vs </a:t>
            </a:r>
            <a:r>
              <a:rPr lang="ja-JP" alt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ランダムプログラムを終局まで行い、黒石</a:t>
            </a:r>
            <a:r>
              <a:rPr lang="en-US" altLang="ja-JP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r>
              <a:rPr lang="ja-JP" alt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白石の結果を採用</a:t>
            </a:r>
            <a:endParaRPr lang="en-US" altLang="ja-JP" sz="16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8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8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66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42372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100" y="650087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ニューラルネットワーク調整編：学習率の調整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41825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1263968985"/>
              </p:ext>
            </p:extLst>
          </p:nvPr>
        </p:nvGraphicFramePr>
        <p:xfrm>
          <a:off x="1227786" y="190013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99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MF_J_Rgb_Pos_Title_1">
  <a:themeElements>
    <a:clrScheme name="Ppt_MF_J_Rgb_Pos_Titl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_MF_J_Rgb_Pos_Title_1">
      <a:majorFont>
        <a:latin typeface="ＭＳ Ｐゴシック"/>
        <a:ea typeface="ＭＳ Ｐゴシック"/>
        <a:cs typeface=""/>
      </a:majorFont>
      <a:minorFont>
        <a:latin typeface="Times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69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69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kumimoji="1" sz="7200" baseline="-25000" dirty="0" smtClean="0">
            <a:latin typeface="HGPｺﾞｼｯｸE" panose="020B0900000000000000" pitchFamily="50" charset="-128"/>
            <a:ea typeface="HGPｺﾞｼｯｸE" panose="020B0900000000000000" pitchFamily="50" charset="-128"/>
          </a:defRPr>
        </a:defPPr>
      </a:lstStyle>
    </a:txDef>
  </a:objectDefaults>
  <a:extraClrSchemeLst>
    <a:extraClrScheme>
      <a:clrScheme name="Ppt_MF_J_Rgb_Pos_Titl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MF_J_Rgb_Pos_Title_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Ppt_MF_J_Rgb_Pos_Title_1</Template>
  <TotalTime>9214</TotalTime>
  <Words>862</Words>
  <Application>Microsoft Office PowerPoint</Application>
  <PresentationFormat>画面に合わせる (4:3)</PresentationFormat>
  <Paragraphs>161</Paragraphs>
  <Slides>14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HGPｺﾞｼｯｸE</vt:lpstr>
      <vt:lpstr>HG創英角ｺﾞｼｯｸUB</vt:lpstr>
      <vt:lpstr>Meiryo UI</vt:lpstr>
      <vt:lpstr>ＭＳ Ｐゴシック</vt:lpstr>
      <vt:lpstr>ＭＳ Ｐ明朝</vt:lpstr>
      <vt:lpstr>Osaka</vt:lpstr>
      <vt:lpstr>Times</vt:lpstr>
      <vt:lpstr>Wingdings</vt:lpstr>
      <vt:lpstr>Ppt_MF_J_Rgb_Pos_Title_1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広報室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cp_hiraishi</dc:creator>
  <cp:lastModifiedBy>鎌田 康太郎</cp:lastModifiedBy>
  <cp:revision>1000</cp:revision>
  <cp:lastPrinted>2001-10-03T07:50:49Z</cp:lastPrinted>
  <dcterms:created xsi:type="dcterms:W3CDTF">2004-09-21T07:58:56Z</dcterms:created>
  <dcterms:modified xsi:type="dcterms:W3CDTF">2018-01-25T10:02:31Z</dcterms:modified>
</cp:coreProperties>
</file>