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141" r:id="rId2"/>
  </p:sldMasterIdLst>
  <p:notesMasterIdLst>
    <p:notesMasterId r:id="rId25"/>
  </p:notesMasterIdLst>
  <p:handoutMasterIdLst>
    <p:handoutMasterId r:id="rId26"/>
  </p:handoutMasterIdLst>
  <p:sldIdLst>
    <p:sldId id="381" r:id="rId3"/>
    <p:sldId id="384" r:id="rId4"/>
    <p:sldId id="460" r:id="rId5"/>
    <p:sldId id="459" r:id="rId6"/>
    <p:sldId id="458" r:id="rId7"/>
    <p:sldId id="455" r:id="rId8"/>
    <p:sldId id="461" r:id="rId9"/>
    <p:sldId id="456" r:id="rId10"/>
    <p:sldId id="464" r:id="rId11"/>
    <p:sldId id="443" r:id="rId12"/>
    <p:sldId id="465" r:id="rId13"/>
    <p:sldId id="468" r:id="rId14"/>
    <p:sldId id="466" r:id="rId15"/>
    <p:sldId id="448" r:id="rId16"/>
    <p:sldId id="449" r:id="rId17"/>
    <p:sldId id="450" r:id="rId18"/>
    <p:sldId id="451" r:id="rId19"/>
    <p:sldId id="463" r:id="rId20"/>
    <p:sldId id="453" r:id="rId21"/>
    <p:sldId id="452" r:id="rId22"/>
    <p:sldId id="440" r:id="rId23"/>
    <p:sldId id="428" r:id="rId24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5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鎌田 康太郎" initials="鎌田" lastIdx="1" clrIdx="0">
    <p:extLst>
      <p:ext uri="{19B8F6BF-5375-455C-9EA6-DF929625EA0E}">
        <p15:presenceInfo xmlns:p15="http://schemas.microsoft.com/office/powerpoint/2012/main" userId="S-1-5-21-243183404-1056131372-120787423-480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509CF"/>
    <a:srgbClr val="FF0000"/>
    <a:srgbClr val="FFFFCC"/>
    <a:srgbClr val="140078"/>
    <a:srgbClr val="FFCCCC"/>
    <a:srgbClr val="FFCCFF"/>
    <a:srgbClr val="FFFF66"/>
    <a:srgbClr val="CCE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296" y="66"/>
      </p:cViewPr>
      <p:guideLst>
        <p:guide orient="horz" pos="3973"/>
        <p:guide pos="2880"/>
      </p:guideLst>
    </p:cSldViewPr>
  </p:slideViewPr>
  <p:outlineViewPr>
    <p:cViewPr>
      <p:scale>
        <a:sx n="25" d="100"/>
        <a:sy n="25" d="100"/>
      </p:scale>
      <p:origin x="0" y="-2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fld id="{1AFCB8DA-C515-4B51-8069-E5272708FE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7888"/>
            <a:ext cx="493871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1" rIns="91425" bIns="4571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ea typeface="Osaka" charset="-128"/>
              </a:defRPr>
            </a:lvl1pPr>
          </a:lstStyle>
          <a:p>
            <a:pPr>
              <a:defRPr/>
            </a:pPr>
            <a:fld id="{B875B5FF-2C8F-4457-9E14-F70FD7C2E2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1135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8DA59-5ABC-4054-91FA-406367034C7E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224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10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オセロの中盤局面において有効とされている打ち方です。相手が打てる手が最小になるように自分の手を打ちます。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529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11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98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5B5FF-2C8F-4457-9E14-F70FD7C2E2F8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6304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13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87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14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44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15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2052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16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263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17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0213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18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014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19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866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市リ４部の未来のエースを目指し、若手社員で先端技術にチャレンジしました！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805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20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当日の結果を踏まえて一言。（</a:t>
            </a:r>
            <a:r>
              <a:rPr lang="ja-JP" altLang="en-US" dirty="0" err="1" smtClean="0">
                <a:ea typeface="ＭＳ Ｐ明朝" charset="-128"/>
              </a:rPr>
              <a:t>べた</a:t>
            </a:r>
            <a:r>
              <a:rPr lang="ja-JP" altLang="en-US" dirty="0" smtClean="0">
                <a:ea typeface="ＭＳ Ｐ明朝" charset="-128"/>
              </a:rPr>
              <a:t>読み）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どこの部分が強く出たか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r>
              <a:rPr lang="ja-JP" altLang="en-US" dirty="0" smtClean="0">
                <a:ea typeface="ＭＳ Ｐ明朝" charset="-128"/>
              </a:rPr>
              <a:t>参考までに前回の対戦においては</a:t>
            </a:r>
            <a:r>
              <a:rPr lang="ja-JP" altLang="en-US" dirty="0" err="1" smtClean="0">
                <a:ea typeface="ＭＳ Ｐ明朝" charset="-128"/>
              </a:rPr>
              <a:t>。。</a:t>
            </a:r>
            <a:endParaRPr lang="en-US" altLang="ja-JP" dirty="0" smtClean="0">
              <a:ea typeface="ＭＳ Ｐ明朝" charset="-128"/>
            </a:endParaRPr>
          </a:p>
          <a:p>
            <a:pPr eaLnBrk="1" hangingPunct="1"/>
            <a:r>
              <a:rPr lang="ja-JP" altLang="en-US" dirty="0" smtClean="0">
                <a:ea typeface="ＭＳ Ｐ明朝" charset="-128"/>
              </a:rPr>
              <a:t>Ａチームの人間的な戦略を基にしたデータを</a:t>
            </a:r>
            <a:r>
              <a:rPr lang="en-US" altLang="ja-JP" dirty="0" smtClean="0">
                <a:ea typeface="ＭＳ Ｐ明朝" charset="-128"/>
              </a:rPr>
              <a:t>B</a:t>
            </a:r>
            <a:r>
              <a:rPr lang="ja-JP" altLang="en-US" dirty="0" smtClean="0">
                <a:ea typeface="ＭＳ Ｐ明朝" charset="-128"/>
              </a:rPr>
              <a:t>チームの機械学習データに用いることでさらに良くなるのではないか。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1020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21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フレッシュに読む。実践できたとこ、そこから学んだことを語る。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739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3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ja-JP" dirty="0" smtClean="0">
                <a:ea typeface="ＭＳ Ｐ明朝" charset="-128"/>
              </a:rPr>
              <a:t>AI</a:t>
            </a:r>
            <a:r>
              <a:rPr lang="ja-JP" altLang="en-US" dirty="0" err="1" smtClean="0">
                <a:ea typeface="ＭＳ Ｐ明朝" charset="-128"/>
              </a:rPr>
              <a:t>には</a:t>
            </a:r>
            <a:r>
              <a:rPr lang="ja-JP" altLang="en-US" dirty="0" smtClean="0">
                <a:ea typeface="ＭＳ Ｐ明朝" charset="-128"/>
              </a:rPr>
              <a:t>エアコンのような単純な制御プログラムから昨今話題のディープラーニングまで色々な種類があります。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44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464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1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とは何？という学習から初めて約１ヶ月で開発を行いました。開発過程で対戦を繰り返し、より良いプログラムの検討を行いました。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5B5FF-2C8F-4457-9E14-F70FD7C2E2F8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511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5B5FF-2C8F-4457-9E14-F70FD7C2E2F8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223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>
                <a:solidFill>
                  <a:srgbClr val="000000"/>
                </a:solidFill>
              </a:rPr>
              <a:pPr/>
              <a:t>8</a:t>
            </a:fld>
            <a:endParaRPr lang="en-US" altLang="ja-JP" smtClean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629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9D6A5-D56E-4D2D-B475-D7086C13A3CC}" type="slidenum">
              <a:rPr lang="en-US" altLang="ja-JP" smtClean="0">
                <a:solidFill>
                  <a:srgbClr val="000000"/>
                </a:solidFill>
              </a:rPr>
              <a:pPr/>
              <a:t>9</a:t>
            </a:fld>
            <a:endParaRPr lang="en-US" altLang="ja-JP" smtClean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明朝" charset="-128"/>
              </a:rPr>
              <a:t>・将棋やチェス等で広く使用されているゲーム理論です。</a:t>
            </a:r>
            <a:endParaRPr lang="ja-JP" altLang="ja-JP" dirty="0" smtClean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5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1981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ctr"/>
          <a:lstStyle/>
          <a:p>
            <a:pPr algn="ctr">
              <a:defRPr/>
            </a:pPr>
            <a:endParaRPr lang="ja-JP" altLang="ja-JP" sz="3800">
              <a:solidFill>
                <a:srgbClr val="00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379413"/>
            <a:ext cx="14097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0" descr="corp_eng2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8688" y="6208713"/>
            <a:ext cx="527367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276600" y="5567363"/>
            <a:ext cx="2590800" cy="2413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j-lt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1981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ctr"/>
          <a:lstStyle/>
          <a:p>
            <a:pPr algn="ctr">
              <a:defRPr/>
            </a:pPr>
            <a:endParaRPr lang="ja-JP" altLang="ja-JP" sz="3800">
              <a:solidFill>
                <a:srgbClr val="00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379413"/>
            <a:ext cx="14097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0" descr="corp_eng2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8688" y="6208713"/>
            <a:ext cx="527367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276600" y="5567363"/>
            <a:ext cx="2590800" cy="2413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j-lt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6406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0" hasCustomPrompt="1"/>
          </p:nvPr>
        </p:nvSpPr>
        <p:spPr>
          <a:xfrm>
            <a:off x="641269" y="6377359"/>
            <a:ext cx="7825838" cy="338137"/>
          </a:xfrm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70DF68C1-1606-4B44-9630-12BB30E0392C}" type="slidenum">
              <a:rPr kumimoji="1" lang="ja-JP" altLang="en-US" smtClean="0"/>
              <a:pPr lvl="0"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24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6419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123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166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6433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914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3034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0" hasCustomPrompt="1"/>
          </p:nvPr>
        </p:nvSpPr>
        <p:spPr>
          <a:xfrm>
            <a:off x="641269" y="6377359"/>
            <a:ext cx="7825838" cy="338137"/>
          </a:xfrm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70DF68C1-1606-4B44-9630-12BB30E0392C}" type="slidenum">
              <a:rPr kumimoji="1" lang="ja-JP" altLang="en-US" smtClean="0"/>
              <a:pPr lvl="0"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69543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788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54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371475" y="6310313"/>
            <a:ext cx="83978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9" name="Picture 41" descr="brand_rev_so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1325" y="6467475"/>
            <a:ext cx="623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45" descr="corp_eng2_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1375" y="6440488"/>
            <a:ext cx="2852738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コンテンツ プレースホルダ 4"/>
          <p:cNvSpPr txBox="1">
            <a:spLocks/>
          </p:cNvSpPr>
          <p:nvPr userDrawn="1"/>
        </p:nvSpPr>
        <p:spPr>
          <a:xfrm>
            <a:off x="641269" y="6377359"/>
            <a:ext cx="7825838" cy="338137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DF68C1-1606-4B44-9630-12BB30E0392C}" type="slidenum">
              <a:rPr kumimoji="1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371475" y="6310313"/>
            <a:ext cx="83978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solidFill>
                <a:srgbClr val="000000"/>
              </a:solidFill>
              <a:ea typeface="ＭＳ Ｐゴシック" pitchFamily="50" charset="-128"/>
            </a:endParaRPr>
          </a:p>
        </p:txBody>
      </p:sp>
      <p:pic>
        <p:nvPicPr>
          <p:cNvPr id="1029" name="Picture 41" descr="brand_rev_so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1325" y="6467475"/>
            <a:ext cx="623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45" descr="corp_eng2_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1375" y="6440488"/>
            <a:ext cx="2852738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コンテンツ プレースホルダ 4"/>
          <p:cNvSpPr txBox="1">
            <a:spLocks/>
          </p:cNvSpPr>
          <p:nvPr userDrawn="1"/>
        </p:nvSpPr>
        <p:spPr>
          <a:xfrm>
            <a:off x="641269" y="6377359"/>
            <a:ext cx="7825838" cy="338137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defRPr/>
            </a:pPr>
            <a:fld id="{70DF68C1-1606-4B44-9630-12BB30E0392C}" type="slidenum">
              <a:rPr lang="ja-JP" altLang="en-US" kern="0" smtClean="0">
                <a:solidFill>
                  <a:srgbClr val="FFFFFF"/>
                </a:solidFill>
                <a:latin typeface="Times"/>
                <a:ea typeface="+mn-ea"/>
              </a:rPr>
              <a:pPr marL="342900" indent="-342900" eaLnBrk="0" hangingPunct="0">
                <a:spcBef>
                  <a:spcPct val="20000"/>
                </a:spcBef>
                <a:defRPr/>
              </a:pPr>
              <a:t>‹#›</a:t>
            </a:fld>
            <a:endParaRPr lang="ja-JP" altLang="en-US" kern="0" dirty="0">
              <a:solidFill>
                <a:srgbClr val="FFFFFF"/>
              </a:solidFill>
              <a:latin typeface="Time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97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00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jp/url?sa=i&amp;rct=j&amp;q=&amp;esrc=s&amp;source=images&amp;cd=&amp;cad=rja&amp;uact=8&amp;ved=0ahUKEwj2zuSh2qnXAhUKyrwKHURwCaUQjRwIBw&amp;url=http://www.dogtownmedia.com/how-ai-will-disrupt-industries-in-ways-you-never-expected/&amp;psig=AOvVaw287i1bVfW-EeBa-pYqkkKa&amp;ust=151004932763166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hyperlink" Target="https://www.google.co.jp/url?sa=i&amp;rct=j&amp;q=&amp;esrc=s&amp;source=images&amp;cd=&amp;cad=rja&amp;uact=8&amp;ved=0ahUKEwje9fSr3anXAhVTQLwKHcTODVoQjRwIBw&amp;url=https://cameronbland.wordpress.com/2012/04/13/cinema-vs-dvd/&amp;psig=AOvVaw3-rg7Qvv_7LvPWKoCEfyKe&amp;ust=1510050126683462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9"/>
          <p:cNvSpPr>
            <a:spLocks noChangeArrowheads="1"/>
          </p:cNvSpPr>
          <p:nvPr/>
        </p:nvSpPr>
        <p:spPr bwMode="auto">
          <a:xfrm>
            <a:off x="915988" y="3595688"/>
            <a:ext cx="777081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HG創英角ｺﾞｼｯｸUB" pitchFamily="49" charset="-128"/>
                <a:ea typeface="HG創英角ｺﾞｼｯｸUB" pitchFamily="49" charset="-128"/>
              </a:rPr>
              <a:t>市場・リスク管理系システム</a:t>
            </a:r>
            <a:r>
              <a:rPr lang="ja-JP" altLang="en-US" sz="3000" dirty="0" smtClean="0">
                <a:solidFill>
                  <a:schemeClr val="bg1"/>
                </a:solidFill>
                <a:latin typeface="HG創英角ｺﾞｼｯｸUB" pitchFamily="49" charset="-128"/>
                <a:ea typeface="HG創英角ｺﾞｼｯｸUB" pitchFamily="49" charset="-128"/>
              </a:rPr>
              <a:t>事業部第４部</a:t>
            </a:r>
            <a:endParaRPr lang="en-US" altLang="ja-JP" sz="3000" dirty="0" smtClean="0">
              <a:solidFill>
                <a:schemeClr val="bg1"/>
              </a:solidFill>
              <a:latin typeface="HG創英角ｺﾞｼｯｸUB" pitchFamily="49" charset="-128"/>
              <a:ea typeface="HG創英角ｺﾞｼｯｸUB" pitchFamily="49" charset="-128"/>
            </a:endParaRPr>
          </a:p>
          <a:p>
            <a:pPr algn="ctr"/>
            <a:r>
              <a:rPr lang="en-US" altLang="ja-JP" sz="3000" dirty="0" smtClean="0">
                <a:solidFill>
                  <a:schemeClr val="bg1"/>
                </a:solidFill>
                <a:latin typeface="HG創英角ｺﾞｼｯｸUB" pitchFamily="49" charset="-128"/>
                <a:ea typeface="HG創英角ｺﾞｼｯｸUB" pitchFamily="49" charset="-128"/>
              </a:rPr>
              <a:t>TEAM Blue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type="ctrTitle" idx="4294967295"/>
          </p:nvPr>
        </p:nvSpPr>
        <p:spPr>
          <a:xfrm>
            <a:off x="444500" y="1933575"/>
            <a:ext cx="8329613" cy="1312863"/>
          </a:xfrm>
          <a:noFill/>
        </p:spPr>
        <p:txBody>
          <a:bodyPr/>
          <a:lstStyle/>
          <a:p>
            <a:pPr eaLnBrk="1" hangingPunct="1"/>
            <a:r>
              <a:rPr lang="en-US" altLang="ja-JP" dirty="0" smtClean="0">
                <a:solidFill>
                  <a:schemeClr val="bg1"/>
                </a:solidFill>
                <a:latin typeface="HG創英角ｺﾞｼｯｸUB" pitchFamily="49" charset="-128"/>
                <a:ea typeface="HG創英角ｺﾞｼｯｸUB" pitchFamily="49" charset="-128"/>
              </a:rPr>
              <a:t>&lt;</a:t>
            </a:r>
            <a:r>
              <a:rPr lang="ja-JP" altLang="en-US" dirty="0" smtClean="0">
                <a:solidFill>
                  <a:schemeClr val="bg1"/>
                </a:solidFill>
                <a:latin typeface="HG創英角ｺﾞｼｯｸUB" pitchFamily="49" charset="-128"/>
                <a:ea typeface="HG創英角ｺﾞｼｯｸUB" pitchFamily="49" charset="-128"/>
              </a:rPr>
              <a:t>自部署フェスタ　第二部　</a:t>
            </a:r>
            <a:r>
              <a:rPr lang="en-US" altLang="ja-JP" dirty="0" smtClean="0">
                <a:solidFill>
                  <a:schemeClr val="bg1"/>
                </a:solidFill>
                <a:latin typeface="HG創英角ｺﾞｼｯｸUB" pitchFamily="49" charset="-128"/>
                <a:ea typeface="HG創英角ｺﾞｼｯｸUB" pitchFamily="49" charset="-128"/>
              </a:rPr>
              <a:t>No.1&gt;</a:t>
            </a:r>
            <a:br>
              <a:rPr lang="en-US" altLang="ja-JP" dirty="0" smtClean="0">
                <a:solidFill>
                  <a:schemeClr val="bg1"/>
                </a:solidFill>
                <a:latin typeface="HG創英角ｺﾞｼｯｸUB" pitchFamily="49" charset="-128"/>
                <a:ea typeface="HG創英角ｺﾞｼｯｸUB" pitchFamily="49" charset="-128"/>
              </a:rPr>
            </a:br>
            <a:r>
              <a:rPr lang="en-US" altLang="ja-JP" dirty="0" smtClean="0">
                <a:solidFill>
                  <a:schemeClr val="bg1"/>
                </a:solidFill>
                <a:latin typeface="HG創英角ｺﾞｼｯｸUB" pitchFamily="49" charset="-128"/>
                <a:ea typeface="HG創英角ｺﾞｼｯｸUB" pitchFamily="49" charset="-128"/>
              </a:rPr>
              <a:t>AI</a:t>
            </a:r>
            <a:r>
              <a:rPr lang="ja-JP" altLang="en-US" dirty="0">
                <a:solidFill>
                  <a:schemeClr val="bg1"/>
                </a:solidFill>
                <a:latin typeface="HG創英角ｺﾞｼｯｸUB" pitchFamily="49" charset="-128"/>
                <a:ea typeface="HG創英角ｺﾞｼｯｸUB" pitchFamily="49" charset="-128"/>
              </a:rPr>
              <a:t>技術に挑戦！</a:t>
            </a:r>
            <a:endParaRPr lang="ja-JP" altLang="en-US" dirty="0" smtClean="0">
              <a:solidFill>
                <a:schemeClr val="bg1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pic>
        <p:nvPicPr>
          <p:cNvPr id="3077" name="Picture 8" descr="C:\Users\9520325\Pictures\corp_eng1_whi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443538"/>
            <a:ext cx="53181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正方形/長方形 5"/>
          <p:cNvSpPr/>
          <p:nvPr/>
        </p:nvSpPr>
        <p:spPr bwMode="auto">
          <a:xfrm>
            <a:off x="419100" y="368300"/>
            <a:ext cx="1524000" cy="6223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pic>
        <p:nvPicPr>
          <p:cNvPr id="3076" name="Picture 7" descr="C:\Users\9520325\Pictures\slogan_basic_revers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500"/>
            <a:ext cx="25273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４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検討過程：開放度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理論（Ａチーム）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30236" y="1906073"/>
            <a:ext cx="7705727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 algn="ctr">
              <a:defRPr/>
            </a:pPr>
            <a:endParaRPr lang="en-US" altLang="ja-JP" sz="1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42368"/>
              </p:ext>
            </p:extLst>
          </p:nvPr>
        </p:nvGraphicFramePr>
        <p:xfrm>
          <a:off x="5406711" y="2245280"/>
          <a:ext cx="28507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347"/>
                <a:gridCol w="356347"/>
                <a:gridCol w="356347"/>
                <a:gridCol w="356347"/>
                <a:gridCol w="356347"/>
                <a:gridCol w="356347"/>
                <a:gridCol w="356347"/>
                <a:gridCol w="356347"/>
              </a:tblGrid>
              <a:tr h="30722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0722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0722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0722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0722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0722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①</a:t>
                      </a:r>
                      <a:endParaRPr kumimoji="1" lang="ja-JP" alt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②</a:t>
                      </a:r>
                      <a:endParaRPr kumimoji="1" lang="ja-JP" alt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③</a:t>
                      </a:r>
                      <a:endParaRPr kumimoji="1" lang="ja-JP" alt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0722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0722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円/楕円 2"/>
          <p:cNvSpPr/>
          <p:nvPr/>
        </p:nvSpPr>
        <p:spPr bwMode="auto">
          <a:xfrm>
            <a:off x="6500369" y="3370643"/>
            <a:ext cx="306691" cy="31203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6857137" y="3370643"/>
            <a:ext cx="306691" cy="31203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9" name="円/楕円 8"/>
          <p:cNvSpPr/>
          <p:nvPr/>
        </p:nvSpPr>
        <p:spPr bwMode="auto">
          <a:xfrm>
            <a:off x="6857137" y="3016950"/>
            <a:ext cx="306691" cy="31203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6500368" y="3739840"/>
            <a:ext cx="306691" cy="31203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6857137" y="3739839"/>
            <a:ext cx="306691" cy="31203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7209257" y="3739838"/>
            <a:ext cx="306691" cy="31203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6546" y="1802407"/>
            <a:ext cx="475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●「開放度＝駒を置ける数」を用いた打つ手の最適化</a:t>
            </a:r>
            <a:endParaRPr lang="en-US" altLang="ja-JP" sz="2400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4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</a:t>
            </a:r>
            <a:r>
              <a:rPr kumimoji="1" lang="en-US" altLang="ja-JP" sz="24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24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中盤において有効とされている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236" y="2359265"/>
            <a:ext cx="251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例</a:t>
            </a:r>
            <a:r>
              <a:rPr kumimoji="1" lang="en-US" altLang="ja-JP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.</a:t>
            </a:r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48225" y="2714098"/>
            <a:ext cx="208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・①番に黒を打つ場合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06859" y="3161917"/>
            <a:ext cx="208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（</a:t>
            </a:r>
            <a:r>
              <a:rPr kumimoji="1" lang="en-US" altLang="ja-JP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5,d</a:t>
            </a:r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）⇒黒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99415" y="219790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98917" y="259264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98917" y="298739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99415" y="334509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98917" y="371332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98917" y="406435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6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06711" y="18521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98917" y="443924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7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98917" y="48063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8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00064" y="1859350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85386" y="1859694"/>
            <a:ext cx="280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510084" y="1847580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79703" y="1847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249760" y="1859350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94168" y="18593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949404" y="18593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4345" y="3515551"/>
            <a:ext cx="282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（</a:t>
            </a:r>
            <a:r>
              <a:rPr kumimoji="1" lang="en-US" altLang="ja-JP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5,d</a:t>
            </a:r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）</a:t>
            </a:r>
            <a:r>
              <a:rPr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の周囲の空き</a:t>
            </a:r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⇒</a:t>
            </a:r>
            <a:r>
              <a:rPr lang="en-US" altLang="ja-JP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r>
              <a:rPr lang="ja-JP" altLang="en-US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個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26547" y="3816558"/>
            <a:ext cx="282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開放度　＝　</a:t>
            </a:r>
            <a:r>
              <a:rPr kumimoji="1" lang="en-US" altLang="ja-JP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8224" y="4233636"/>
            <a:ext cx="2081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・②番に黒を打つ場合　開放度　＝　</a:t>
            </a:r>
            <a:r>
              <a:rPr kumimoji="1" lang="en-US" altLang="ja-JP" sz="2400" baseline="-250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2400" baseline="-25000" dirty="0" smtClean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3196" y="4918373"/>
            <a:ext cx="2081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</a:t>
            </a:r>
            <a:r>
              <a:rPr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</a:t>
            </a:r>
            <a:r>
              <a:rPr kumimoji="1" lang="ja-JP" altLang="en-US" sz="2400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番に黒を打つ場合　開放度　＝　</a:t>
            </a:r>
            <a:r>
              <a:rPr lang="en-US" altLang="ja-JP" sz="2400" baseline="-25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6</a:t>
            </a:r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605032" y="5330542"/>
            <a:ext cx="320399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baseline="-25000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②番</a:t>
            </a:r>
            <a:r>
              <a:rPr kumimoji="1" lang="ja-JP" altLang="en-US" sz="2800" b="1" baseline="-25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が次に選ぶ最良の手</a:t>
            </a:r>
          </a:p>
        </p:txBody>
      </p:sp>
    </p:spTree>
    <p:extLst>
      <p:ext uri="{BB962C8B-B14F-4D97-AF65-F5344CB8AC3E}">
        <p14:creationId xmlns:p14="http://schemas.microsoft.com/office/powerpoint/2010/main" val="5881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５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実装内容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：（Ａチーム）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30236" y="2527795"/>
            <a:ext cx="7705727" cy="33711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 algn="ctr">
              <a:defRPr/>
            </a:pPr>
            <a:endParaRPr lang="en-US" altLang="ja-JP" sz="1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8566" y="2607686"/>
            <a:ext cx="74752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en-US" altLang="ja-JP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3200" b="1" baseline="-25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観点を</a:t>
            </a:r>
            <a:r>
              <a:rPr lang="ja-JP" altLang="en-US" sz="32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検証</a:t>
            </a:r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＆</a:t>
            </a:r>
            <a:r>
              <a:rPr lang="ja-JP" altLang="en-US" sz="32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最適化</a:t>
            </a:r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を実施</a:t>
            </a:r>
            <a:endParaRPr lang="en-US" altLang="ja-JP" sz="32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雲形吹き出し 8"/>
          <p:cNvSpPr/>
          <p:nvPr/>
        </p:nvSpPr>
        <p:spPr bwMode="auto">
          <a:xfrm>
            <a:off x="5663821" y="1828799"/>
            <a:ext cx="3302378" cy="1579725"/>
          </a:xfrm>
          <a:prstGeom prst="cloudCallout">
            <a:avLst>
              <a:gd name="adj1" fmla="val -75082"/>
              <a:gd name="adj2" fmla="val -2309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実装言語：</a:t>
            </a:r>
            <a:r>
              <a:rPr kumimoji="1" lang="en-US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PGM</a:t>
            </a: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本数：</a:t>
            </a:r>
            <a:r>
              <a:rPr lang="en-US" altLang="ja-JP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</a:t>
            </a:r>
            <a:endParaRPr lang="en-US" altLang="ja-JP" sz="18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総ステップ数：</a:t>
            </a:r>
            <a:endParaRPr lang="en-US" altLang="ja-JP" sz="18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1,076 STEP</a:t>
            </a:r>
            <a:endParaRPr kumimoji="1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95201"/>
              </p:ext>
            </p:extLst>
          </p:nvPr>
        </p:nvGraphicFramePr>
        <p:xfrm>
          <a:off x="754324" y="3210402"/>
          <a:ext cx="7449520" cy="2291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9580"/>
                <a:gridCol w="2439782"/>
                <a:gridCol w="4490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検証観点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最適化結果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評価テーブルの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評価値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ランダムでテーブルを繰り返し作成し、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有効なテーブルを自動で決定</a:t>
                      </a:r>
                      <a:endParaRPr kumimoji="1" lang="en-US" altLang="ja-JP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先読み</a:t>
                      </a:r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回数</a:t>
                      </a:r>
                      <a:endParaRPr kumimoji="1" lang="en-US" altLang="ja-JP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（開放度理論）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手先が最適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戦略を切り替える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タイミング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序盤⇒中盤：</a:t>
                      </a: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手、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中盤⇒終盤：</a:t>
                      </a:r>
                      <a:r>
                        <a:rPr kumimoji="1" lang="en-US" altLang="ja-JP" dirty="0" smtClean="0"/>
                        <a:t>45</a:t>
                      </a:r>
                      <a:r>
                        <a:rPr kumimoji="1" lang="ja-JP" altLang="en-US" dirty="0" smtClean="0"/>
                        <a:t>手　が最適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630236" y="1533283"/>
            <a:ext cx="56781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2509C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Meiryo UI" panose="020B0604030504040204" pitchFamily="50" charset="-128"/>
              </a:rPr>
              <a:t>■（序盤・終盤）：評価テーブル</a:t>
            </a:r>
            <a:r>
              <a:rPr lang="en-US" altLang="ja-JP" sz="2400" dirty="0" smtClean="0">
                <a:solidFill>
                  <a:srgbClr val="2509C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Meiryo UI" panose="020B0604030504040204" pitchFamily="50" charset="-128"/>
              </a:rPr>
              <a:t>+Min-Max</a:t>
            </a:r>
            <a:r>
              <a:rPr lang="ja-JP" altLang="en-US" sz="2400" dirty="0" smtClean="0">
                <a:solidFill>
                  <a:srgbClr val="2509C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Meiryo UI" panose="020B0604030504040204" pitchFamily="50" charset="-128"/>
              </a:rPr>
              <a:t>法</a:t>
            </a:r>
            <a:endParaRPr lang="en-US" altLang="ja-JP" sz="2400" dirty="0">
              <a:solidFill>
                <a:srgbClr val="2509CF"/>
              </a:solidFill>
              <a:latin typeface="HGPｺﾞｼｯｸE" panose="020B0900000000000000" pitchFamily="50" charset="-128"/>
              <a:ea typeface="HGPｺﾞｼｯｸE" panose="020B0900000000000000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dirty="0" smtClean="0">
                <a:solidFill>
                  <a:srgbClr val="2509C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  <a:cs typeface="Meiryo UI" panose="020B0604030504040204" pitchFamily="50" charset="-128"/>
              </a:rPr>
              <a:t>■（中盤）：開放度理論</a:t>
            </a:r>
            <a:endParaRPr lang="en-US" altLang="ja-JP" sz="2400" dirty="0">
              <a:solidFill>
                <a:srgbClr val="2509CF"/>
              </a:solidFill>
              <a:latin typeface="HGPｺﾞｼｯｸE" panose="020B0900000000000000" pitchFamily="50" charset="-128"/>
              <a:ea typeface="HGPｺﾞｼｯｸE" panose="020B0900000000000000" pitchFamily="50" charset="-128"/>
              <a:cs typeface="Meiryo UI" panose="020B0604030504040204" pitchFamily="50" charset="-128"/>
            </a:endParaRPr>
          </a:p>
          <a:p>
            <a:pPr algn="ctr"/>
            <a:endParaRPr kumimoji="1" lang="ja-JP" altLang="en-US" sz="24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4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４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検討過程：概要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（Ｂチーム）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0549"/>
              </p:ext>
            </p:extLst>
          </p:nvPr>
        </p:nvGraphicFramePr>
        <p:xfrm>
          <a:off x="141668" y="1652402"/>
          <a:ext cx="8824529" cy="42564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8389"/>
                <a:gridCol w="1137690"/>
                <a:gridCol w="1137690"/>
                <a:gridCol w="1137690"/>
                <a:gridCol w="1137690"/>
                <a:gridCol w="1137690"/>
                <a:gridCol w="1137690"/>
              </a:tblGrid>
              <a:tr h="79349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9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4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10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1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10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2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en-US" altLang="ja-JP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10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3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10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4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11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1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68386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AI</a:t>
                      </a:r>
                      <a:r>
                        <a:rPr kumimoji="1" lang="ja-JP" altLang="en-US" sz="1600" b="1" dirty="0" smtClean="0"/>
                        <a:t>についての学習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683867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実装方針検討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683867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製造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693455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検証・改良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717925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採用プログラム</a:t>
                      </a:r>
                      <a:endParaRPr kumimoji="1" lang="en-US" altLang="ja-JP" sz="1600" b="1" dirty="0" smtClean="0"/>
                    </a:p>
                    <a:p>
                      <a:r>
                        <a:rPr kumimoji="1" lang="ja-JP" altLang="en-US" sz="1600" b="1" dirty="0" smtClean="0"/>
                        <a:t>検討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左右矢印 25"/>
          <p:cNvSpPr/>
          <p:nvPr/>
        </p:nvSpPr>
        <p:spPr bwMode="auto">
          <a:xfrm>
            <a:off x="2215163" y="2527795"/>
            <a:ext cx="1880316" cy="3992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7" name="左右矢印 26"/>
          <p:cNvSpPr/>
          <p:nvPr/>
        </p:nvSpPr>
        <p:spPr bwMode="auto">
          <a:xfrm>
            <a:off x="2678803" y="3202949"/>
            <a:ext cx="1416676" cy="3992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8" name="左右矢印 27"/>
          <p:cNvSpPr/>
          <p:nvPr/>
        </p:nvSpPr>
        <p:spPr bwMode="auto">
          <a:xfrm>
            <a:off x="4793087" y="4582089"/>
            <a:ext cx="2985751" cy="3992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9" name="左右矢印 28"/>
          <p:cNvSpPr/>
          <p:nvPr/>
        </p:nvSpPr>
        <p:spPr bwMode="auto">
          <a:xfrm>
            <a:off x="3797299" y="3958129"/>
            <a:ext cx="3505200" cy="3992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0" name="左右矢印 29"/>
          <p:cNvSpPr/>
          <p:nvPr/>
        </p:nvSpPr>
        <p:spPr bwMode="auto">
          <a:xfrm>
            <a:off x="7191184" y="5309821"/>
            <a:ext cx="1175308" cy="3992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1" name="星 5 30"/>
          <p:cNvSpPr/>
          <p:nvPr/>
        </p:nvSpPr>
        <p:spPr bwMode="auto">
          <a:xfrm>
            <a:off x="5788875" y="4040264"/>
            <a:ext cx="283335" cy="27769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2" name="星 5 31"/>
          <p:cNvSpPr/>
          <p:nvPr/>
        </p:nvSpPr>
        <p:spPr bwMode="auto">
          <a:xfrm>
            <a:off x="7302499" y="4670684"/>
            <a:ext cx="283335" cy="27769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3" name="星 5 32"/>
          <p:cNvSpPr/>
          <p:nvPr/>
        </p:nvSpPr>
        <p:spPr bwMode="auto">
          <a:xfrm>
            <a:off x="4793087" y="4018906"/>
            <a:ext cx="283335" cy="27769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4" name="星 5 33"/>
          <p:cNvSpPr/>
          <p:nvPr/>
        </p:nvSpPr>
        <p:spPr bwMode="auto">
          <a:xfrm>
            <a:off x="6762391" y="4033793"/>
            <a:ext cx="283335" cy="27769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254833" y="1638751"/>
            <a:ext cx="2756363" cy="703000"/>
          </a:xfrm>
          <a:prstGeom prst="wedgeEllipseCallout">
            <a:avLst>
              <a:gd name="adj1" fmla="val 35162"/>
              <a:gd name="adj2" fmla="val 9997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69963"/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Min-Max</a:t>
            </a:r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969963"/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②モンテカルロ法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の勉強</a:t>
            </a: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4237147" y="2374718"/>
            <a:ext cx="2759143" cy="703000"/>
          </a:xfrm>
          <a:prstGeom prst="wedgeEllipseCallout">
            <a:avLst>
              <a:gd name="adj1" fmla="val -66927"/>
              <a:gd name="adj2" fmla="val 281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69963"/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③ニューラルネットワークの勉強</a:t>
            </a:r>
            <a:endParaRPr lang="ja-JP" alt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5298210" y="3132310"/>
            <a:ext cx="3616076" cy="703000"/>
          </a:xfrm>
          <a:prstGeom prst="wedgeEllipseCallout">
            <a:avLst>
              <a:gd name="adj1" fmla="val -51210"/>
              <a:gd name="adj2" fmla="val 9871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69963"/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②モンテカルロ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の開発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969963"/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③ニューラルネットワーク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の開発</a:t>
            </a:r>
          </a:p>
        </p:txBody>
      </p:sp>
      <p:sp>
        <p:nvSpPr>
          <p:cNvPr id="24" name="円形吹き出し 23"/>
          <p:cNvSpPr/>
          <p:nvPr/>
        </p:nvSpPr>
        <p:spPr bwMode="auto">
          <a:xfrm>
            <a:off x="1394714" y="4286231"/>
            <a:ext cx="3529603" cy="1288286"/>
          </a:xfrm>
          <a:prstGeom prst="wedgeEllipseCallout">
            <a:avLst>
              <a:gd name="adj1" fmla="val 61440"/>
              <a:gd name="adj2" fmla="val -661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69963"/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Min-Max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αβ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法へと</a:t>
            </a:r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改良</a:t>
            </a:r>
            <a:endParaRPr lang="en-US" altLang="ja-JP" sz="14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969963"/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②モンテカルロ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の性能検証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969963"/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③ニューラルネットワークの</a:t>
            </a:r>
            <a:endParaRPr lang="en-US" altLang="ja-JP" sz="14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969963"/>
            <a:r>
              <a:rPr lang="ja-JP" altLang="en-US" sz="14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学習開始</a:t>
            </a:r>
            <a:endParaRPr lang="ja-JP" alt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3610115" y="5244012"/>
            <a:ext cx="3692384" cy="883022"/>
          </a:xfrm>
          <a:prstGeom prst="wedgeEllipseCallout">
            <a:avLst>
              <a:gd name="adj1" fmla="val 59271"/>
              <a:gd name="adj2" fmla="val -1989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69963"/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①②③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αβ</a:t>
            </a:r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ニューラルネットワークの組み合わせ</a:t>
            </a:r>
            <a:endParaRPr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8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４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検討過程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：（Ｂチーム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）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115" y="1745881"/>
            <a:ext cx="7705727" cy="4320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■モンテカルロ法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 algn="ctr">
              <a:defRPr/>
            </a:pP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・多数のシミュレーションを行う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ことに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近似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解を求める計算手法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強化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学習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→多数のシミュレーション結果より、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勝率の高い一手を選択する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endParaRPr lang="en-US" altLang="ja-JP" sz="1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endParaRPr lang="en-US" altLang="ja-JP" sz="1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endParaRPr lang="en-US" altLang="ja-JP" sz="1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αβ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Min-Max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法の改良版。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不要な探索を抑制し、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探索スピードを向上させる。</a:t>
            </a:r>
            <a:endParaRPr lang="en-US" altLang="ja-JP" sz="1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7" name="図 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C$2:$J$9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5963" y="2038699"/>
            <a:ext cx="3600000" cy="3600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4" name="正方形/長方形 3"/>
          <p:cNvSpPr/>
          <p:nvPr/>
        </p:nvSpPr>
        <p:spPr bwMode="auto">
          <a:xfrm>
            <a:off x="786639" y="3835889"/>
            <a:ext cx="3805800" cy="732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5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  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候補手を選んでから、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対戦終了までをシミュレーション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4543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４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検討過程：モンテカルロ法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（Ｂチーム）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30236" y="1638751"/>
            <a:ext cx="7705727" cy="44602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・ランダムに打つプログラムと試合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回行い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シミュレーション数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よって</a:t>
            </a:r>
            <a:endParaRPr lang="en-US" altLang="ja-JP" sz="18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勝率、平均棋数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どのように推移するか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検証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63956"/>
              </p:ext>
            </p:extLst>
          </p:nvPr>
        </p:nvGraphicFramePr>
        <p:xfrm>
          <a:off x="1174747" y="2636474"/>
          <a:ext cx="6480000" cy="148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1440000"/>
                <a:gridCol w="1440000"/>
                <a:gridCol w="1980000"/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シミュレーション数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平均棋数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実行時間</a:t>
                      </a:r>
                      <a:r>
                        <a:rPr lang="zh-TW" altLang="en-US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lang="ja-JP" altLang="en-US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秒</a:t>
                      </a:r>
                      <a:r>
                        <a:rPr lang="zh-TW" altLang="en-US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勝ち</a:t>
                      </a:r>
                      <a:r>
                        <a:rPr lang="ja-JP" altLang="en-US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試合（</a:t>
                      </a:r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X/100</a:t>
                      </a:r>
                      <a:r>
                        <a:rPr lang="ja-JP" altLang="en-US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59.4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38.6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60.84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67.9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61.33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154.0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</a:tr>
              <a:tr h="2635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61.33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354.5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463" marR="9463" marT="9463" marB="0"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85757"/>
              </p:ext>
            </p:extLst>
          </p:nvPr>
        </p:nvGraphicFramePr>
        <p:xfrm>
          <a:off x="1174748" y="4515950"/>
          <a:ext cx="6480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2"/>
                <a:gridCol w="1428048"/>
                <a:gridCol w="1440000"/>
                <a:gridCol w="1980000"/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シミュレーション数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平均棋数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実行時間（</a:t>
                      </a:r>
                      <a:r>
                        <a:rPr lang="ja-JP" altLang="en-US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秒</a:t>
                      </a:r>
                      <a:r>
                        <a:rPr lang="zh-TW" altLang="en-US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勝ち</a:t>
                      </a:r>
                      <a:r>
                        <a:rPr lang="ja-JP" altLang="en-US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試合（</a:t>
                      </a:r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X/100</a:t>
                      </a:r>
                      <a:r>
                        <a:rPr lang="ja-JP" altLang="en-US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57.59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65.7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58.2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112.0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59.36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290.5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679446" y="2307934"/>
            <a:ext cx="43200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＜先手：モンテカルロ　後手：ランダム　検証結果＞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945" y="4212934"/>
            <a:ext cx="39600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＜先手：ランダム　後手：モンテカルロ　検証結果＞</a:t>
            </a:r>
          </a:p>
        </p:txBody>
      </p:sp>
    </p:spTree>
    <p:extLst>
      <p:ext uri="{BB962C8B-B14F-4D97-AF65-F5344CB8AC3E}">
        <p14:creationId xmlns:p14="http://schemas.microsoft.com/office/powerpoint/2010/main" val="27376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４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検討過程：</a:t>
            </a:r>
            <a:r>
              <a:rPr lang="ja-JP" altLang="en-US" sz="24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ニューラルネットワーク（Ｂチーム）</a:t>
            </a:r>
            <a:endParaRPr lang="en-US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30236" y="1563022"/>
            <a:ext cx="7705727" cy="46060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ニューラルネットワークとは、人間の脳内にある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神経細胞（ニューロン）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とその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つながり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、つまり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神経回路網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を人工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ニューロンという数式的なモデル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表現したもの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十分な層の数とニューロンを持つニューラルネットワークは理論上、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任意の</a:t>
            </a:r>
            <a:r>
              <a:rPr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非線形型の</a:t>
            </a:r>
            <a:r>
              <a:rPr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関数近似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を行うことが出来る。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zh-TW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誤差逆伝播法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（バックプロバゲーション）という学習手法を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用い、教師信号（正解データ）との</a:t>
            </a:r>
            <a:r>
              <a:rPr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誤差をネットワークが</a:t>
            </a:r>
            <a:endParaRPr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自身で修正することが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出来る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000" b="1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DeepLearning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とは、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隠れ層が多数存在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多層構造のニューラルネットワークのことを指す。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（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層以上のニューラルネットワーク）</a:t>
            </a:r>
            <a:endParaRPr lang="en-US" altLang="ja-JP" sz="1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15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353208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50"/>
            <a:ext cx="8915400" cy="617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４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検討過程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：ニューラルネットワークの構成図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69007" y="1170351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395575" y="1252046"/>
            <a:ext cx="1704211" cy="68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 algn="ctr">
              <a:defRPr/>
            </a:pP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入力層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723900" indent="-723900" algn="ctr">
              <a:defRPr/>
            </a:pPr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64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ニューロン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31371" y="1244327"/>
            <a:ext cx="2890590" cy="66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 algn="ctr">
              <a:defRPr/>
            </a:pPr>
            <a:r>
              <a:rPr lang="ja-JP" altLang="en-US" sz="1600" dirty="0">
                <a:latin typeface="HGS創英角ｺﾞｼｯｸUB" pitchFamily="50" charset="-128"/>
                <a:ea typeface="HGS創英角ｺﾞｼｯｸUB" pitchFamily="50" charset="-128"/>
              </a:rPr>
              <a:t>中間層（</a:t>
            </a:r>
            <a:r>
              <a:rPr lang="zh-CN" altLang="en-US" sz="1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双曲線正接</a:t>
            </a:r>
            <a:r>
              <a:rPr lang="zh-CN" altLang="en-US" sz="1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関数</a:t>
            </a:r>
            <a:r>
              <a:rPr lang="ja-JP" altLang="en-US" sz="1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）</a:t>
            </a:r>
            <a:endParaRPr lang="en-US" altLang="ja-JP" sz="1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 algn="ctr">
              <a:defRPr/>
            </a:pPr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120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ニューロン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277727" y="1263884"/>
            <a:ext cx="2605069" cy="68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 algn="ctr">
              <a:defRPr/>
            </a:pP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出力層（</a:t>
            </a:r>
            <a:r>
              <a:rPr lang="ja-JP" altLang="en-US" sz="1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恒等</a:t>
            </a:r>
            <a:r>
              <a:rPr lang="ja-JP" altLang="en-US" sz="1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関数）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723900" indent="-723900" algn="ctr">
              <a:defRPr/>
            </a:pPr>
            <a:r>
              <a:rPr lang="en-US" altLang="ja-JP" sz="1600" dirty="0">
                <a:latin typeface="HGS創英角ｺﾞｼｯｸUB" pitchFamily="50" charset="-128"/>
                <a:ea typeface="HGS創英角ｺﾞｼｯｸUB" pitchFamily="50" charset="-128"/>
              </a:rPr>
              <a:t>1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ニューロン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" name="フローチャート: 結合子 1"/>
          <p:cNvSpPr/>
          <p:nvPr/>
        </p:nvSpPr>
        <p:spPr bwMode="auto">
          <a:xfrm>
            <a:off x="2240334" y="2352039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0" name="フローチャート: 結合子 9"/>
          <p:cNvSpPr/>
          <p:nvPr/>
        </p:nvSpPr>
        <p:spPr bwMode="auto">
          <a:xfrm>
            <a:off x="2246445" y="3474885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1" name="フローチャート: 結合子 10"/>
          <p:cNvSpPr/>
          <p:nvPr/>
        </p:nvSpPr>
        <p:spPr bwMode="auto">
          <a:xfrm>
            <a:off x="2234932" y="4796088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48883" y="4238501"/>
            <a:ext cx="492443" cy="557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/>
              <a:t>・・・</a:t>
            </a:r>
            <a:endParaRPr kumimoji="1" lang="ja-JP" altLang="en-US" sz="2000" dirty="0"/>
          </a:p>
        </p:txBody>
      </p:sp>
      <p:sp>
        <p:nvSpPr>
          <p:cNvPr id="16" name="フローチャート: 結合子 15"/>
          <p:cNvSpPr/>
          <p:nvPr/>
        </p:nvSpPr>
        <p:spPr bwMode="auto">
          <a:xfrm>
            <a:off x="4391538" y="2028426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7" name="フローチャート: 結合子 16"/>
          <p:cNvSpPr/>
          <p:nvPr/>
        </p:nvSpPr>
        <p:spPr bwMode="auto">
          <a:xfrm>
            <a:off x="4391538" y="3016004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8" name="フローチャート: 結合子 17"/>
          <p:cNvSpPr/>
          <p:nvPr/>
        </p:nvSpPr>
        <p:spPr bwMode="auto">
          <a:xfrm>
            <a:off x="4431194" y="3890035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0" name="フローチャート: 結合子 19"/>
          <p:cNvSpPr/>
          <p:nvPr/>
        </p:nvSpPr>
        <p:spPr bwMode="auto">
          <a:xfrm>
            <a:off x="4392029" y="5199884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569775" y="4670320"/>
            <a:ext cx="492443" cy="7243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 smtClean="0"/>
              <a:t>・・・</a:t>
            </a:r>
            <a:endParaRPr kumimoji="1" lang="ja-JP" altLang="en-US" sz="2000" dirty="0"/>
          </a:p>
        </p:txBody>
      </p:sp>
      <p:sp>
        <p:nvSpPr>
          <p:cNvPr id="22" name="フローチャート: 結合子 21"/>
          <p:cNvSpPr/>
          <p:nvPr/>
        </p:nvSpPr>
        <p:spPr bwMode="auto">
          <a:xfrm>
            <a:off x="6668259" y="3308745"/>
            <a:ext cx="811369" cy="734096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cxnSp>
        <p:nvCxnSpPr>
          <p:cNvPr id="12" name="直線矢印コネクタ 11"/>
          <p:cNvCxnSpPr>
            <a:stCxn id="2" idx="6"/>
            <a:endCxn id="16" idx="2"/>
          </p:cNvCxnSpPr>
          <p:nvPr/>
        </p:nvCxnSpPr>
        <p:spPr bwMode="auto">
          <a:xfrm flipV="1">
            <a:off x="3051703" y="2395474"/>
            <a:ext cx="1339835" cy="3236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>
            <a:stCxn id="2" idx="6"/>
            <a:endCxn id="17" idx="2"/>
          </p:cNvCxnSpPr>
          <p:nvPr/>
        </p:nvCxnSpPr>
        <p:spPr bwMode="auto">
          <a:xfrm>
            <a:off x="3051703" y="2719087"/>
            <a:ext cx="1339835" cy="663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/>
          <p:cNvCxnSpPr>
            <a:stCxn id="2" idx="6"/>
            <a:endCxn id="18" idx="2"/>
          </p:cNvCxnSpPr>
          <p:nvPr/>
        </p:nvCxnSpPr>
        <p:spPr bwMode="auto">
          <a:xfrm>
            <a:off x="3051703" y="2719087"/>
            <a:ext cx="1379491" cy="1537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/>
          <p:cNvCxnSpPr>
            <a:stCxn id="2" idx="6"/>
            <a:endCxn id="20" idx="2"/>
          </p:cNvCxnSpPr>
          <p:nvPr/>
        </p:nvCxnSpPr>
        <p:spPr bwMode="auto">
          <a:xfrm>
            <a:off x="3051703" y="2719087"/>
            <a:ext cx="1340326" cy="2847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>
            <a:stCxn id="10" idx="6"/>
            <a:endCxn id="16" idx="2"/>
          </p:cNvCxnSpPr>
          <p:nvPr/>
        </p:nvCxnSpPr>
        <p:spPr bwMode="auto">
          <a:xfrm flipV="1">
            <a:off x="3057814" y="2395474"/>
            <a:ext cx="1333724" cy="1446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矢印コネクタ 36"/>
          <p:cNvCxnSpPr>
            <a:stCxn id="10" idx="6"/>
            <a:endCxn id="17" idx="2"/>
          </p:cNvCxnSpPr>
          <p:nvPr/>
        </p:nvCxnSpPr>
        <p:spPr bwMode="auto">
          <a:xfrm flipV="1">
            <a:off x="3057814" y="3383052"/>
            <a:ext cx="1333724" cy="4588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線矢印コネクタ 41"/>
          <p:cNvCxnSpPr>
            <a:stCxn id="10" idx="6"/>
            <a:endCxn id="18" idx="2"/>
          </p:cNvCxnSpPr>
          <p:nvPr/>
        </p:nvCxnSpPr>
        <p:spPr bwMode="auto">
          <a:xfrm>
            <a:off x="3057814" y="3841933"/>
            <a:ext cx="1373380" cy="415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線矢印コネクタ 44"/>
          <p:cNvCxnSpPr>
            <a:stCxn id="10" idx="6"/>
            <a:endCxn id="20" idx="2"/>
          </p:cNvCxnSpPr>
          <p:nvPr/>
        </p:nvCxnSpPr>
        <p:spPr bwMode="auto">
          <a:xfrm>
            <a:off x="3057814" y="3841933"/>
            <a:ext cx="1334215" cy="1724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/>
          <p:cNvCxnSpPr>
            <a:stCxn id="11" idx="6"/>
            <a:endCxn id="16" idx="2"/>
          </p:cNvCxnSpPr>
          <p:nvPr/>
        </p:nvCxnSpPr>
        <p:spPr bwMode="auto">
          <a:xfrm flipV="1">
            <a:off x="3046301" y="2395474"/>
            <a:ext cx="1345237" cy="2767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線矢印コネクタ 50"/>
          <p:cNvCxnSpPr>
            <a:stCxn id="11" idx="6"/>
            <a:endCxn id="17" idx="2"/>
          </p:cNvCxnSpPr>
          <p:nvPr/>
        </p:nvCxnSpPr>
        <p:spPr bwMode="auto">
          <a:xfrm flipV="1">
            <a:off x="3046301" y="3383052"/>
            <a:ext cx="1345237" cy="1780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/>
          <p:cNvCxnSpPr>
            <a:stCxn id="11" idx="6"/>
            <a:endCxn id="18" idx="2"/>
          </p:cNvCxnSpPr>
          <p:nvPr/>
        </p:nvCxnSpPr>
        <p:spPr bwMode="auto">
          <a:xfrm flipV="1">
            <a:off x="3046301" y="4257083"/>
            <a:ext cx="1384893" cy="906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/>
          <p:cNvCxnSpPr>
            <a:stCxn id="11" idx="6"/>
            <a:endCxn id="20" idx="2"/>
          </p:cNvCxnSpPr>
          <p:nvPr/>
        </p:nvCxnSpPr>
        <p:spPr bwMode="auto">
          <a:xfrm>
            <a:off x="3046301" y="5163136"/>
            <a:ext cx="1345728" cy="403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/>
          <p:cNvCxnSpPr>
            <a:stCxn id="16" idx="6"/>
            <a:endCxn id="22" idx="2"/>
          </p:cNvCxnSpPr>
          <p:nvPr/>
        </p:nvCxnSpPr>
        <p:spPr bwMode="auto">
          <a:xfrm>
            <a:off x="5202907" y="2395474"/>
            <a:ext cx="1465352" cy="1280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/>
          <p:cNvCxnSpPr>
            <a:stCxn id="17" idx="6"/>
            <a:endCxn id="22" idx="2"/>
          </p:cNvCxnSpPr>
          <p:nvPr/>
        </p:nvCxnSpPr>
        <p:spPr bwMode="auto">
          <a:xfrm>
            <a:off x="5202907" y="3383052"/>
            <a:ext cx="1465352" cy="292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矢印コネクタ 77"/>
          <p:cNvCxnSpPr>
            <a:stCxn id="18" idx="6"/>
            <a:endCxn id="22" idx="2"/>
          </p:cNvCxnSpPr>
          <p:nvPr/>
        </p:nvCxnSpPr>
        <p:spPr bwMode="auto">
          <a:xfrm flipV="1">
            <a:off x="5242563" y="3675793"/>
            <a:ext cx="1425696" cy="581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/>
          <p:cNvCxnSpPr>
            <a:stCxn id="20" idx="6"/>
            <a:endCxn id="22" idx="2"/>
          </p:cNvCxnSpPr>
          <p:nvPr/>
        </p:nvCxnSpPr>
        <p:spPr bwMode="auto">
          <a:xfrm flipV="1">
            <a:off x="5203398" y="3675793"/>
            <a:ext cx="1464861" cy="1891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直線矢印コネクタ 83"/>
          <p:cNvCxnSpPr/>
          <p:nvPr/>
        </p:nvCxnSpPr>
        <p:spPr bwMode="auto">
          <a:xfrm>
            <a:off x="7479628" y="3675793"/>
            <a:ext cx="2817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06" name="テキスト ボックス 7205"/>
          <p:cNvSpPr txBox="1"/>
          <p:nvPr/>
        </p:nvSpPr>
        <p:spPr>
          <a:xfrm>
            <a:off x="7727926" y="3244906"/>
            <a:ext cx="128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盤面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評価値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617073" y="4850625"/>
            <a:ext cx="14647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教師信号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077437" y="4227378"/>
            <a:ext cx="569387" cy="4770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 smtClean="0"/>
              <a:t>＝</a:t>
            </a:r>
            <a:endParaRPr kumimoji="1" lang="ja-JP" altLang="en-US" dirty="0"/>
          </a:p>
        </p:txBody>
      </p:sp>
      <p:sp>
        <p:nvSpPr>
          <p:cNvPr id="7198" name="四角形吹き出し 7197"/>
          <p:cNvSpPr/>
          <p:nvPr/>
        </p:nvSpPr>
        <p:spPr bwMode="auto">
          <a:xfrm>
            <a:off x="5873587" y="4440117"/>
            <a:ext cx="1706675" cy="1012890"/>
          </a:xfrm>
          <a:prstGeom prst="wedgeRectCallout">
            <a:avLst>
              <a:gd name="adj1" fmla="val 83329"/>
              <a:gd name="adj2" fmla="val -524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誤差が大きい場合、誤差逆伝播法で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重みを修正していく。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231371" y="2031602"/>
            <a:ext cx="10718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w</a:t>
            </a:r>
            <a:r>
              <a:rPr kumimoji="1" lang="en-US" altLang="ja-JP" baseline="-25000" dirty="0" smtClean="0"/>
              <a:t>1</a:t>
            </a:r>
            <a:endParaRPr kumimoji="1" lang="ja-JP" altLang="en-US" baseline="-250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172917" y="1999920"/>
            <a:ext cx="10718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y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w</a:t>
            </a:r>
            <a:r>
              <a:rPr kumimoji="1" lang="en-US" altLang="ja-JP" baseline="-25000" dirty="0" smtClean="0"/>
              <a:t>1</a:t>
            </a:r>
            <a:endParaRPr kumimoji="1" lang="ja-JP" altLang="en-US" baseline="-25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210513" y="2836849"/>
            <a:ext cx="10718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y</a:t>
            </a:r>
            <a:r>
              <a:rPr lang="en-US" altLang="ja-JP" baseline="-25000" dirty="0" smtClean="0"/>
              <a:t>2</a:t>
            </a:r>
            <a:r>
              <a:rPr kumimoji="1" lang="en-US" altLang="ja-JP" dirty="0" smtClean="0"/>
              <a:t>w</a:t>
            </a:r>
            <a:r>
              <a:rPr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190685" y="3522987"/>
            <a:ext cx="10718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y</a:t>
            </a:r>
            <a:r>
              <a:rPr lang="en-US" altLang="ja-JP" baseline="-25000" dirty="0" smtClean="0"/>
              <a:t>3</a:t>
            </a:r>
            <a:r>
              <a:rPr kumimoji="1" lang="en-US" altLang="ja-JP" dirty="0" smtClean="0"/>
              <a:t>w</a:t>
            </a:r>
            <a:r>
              <a:rPr lang="en-US" altLang="ja-JP" baseline="-25000" dirty="0"/>
              <a:t>3</a:t>
            </a:r>
            <a:endParaRPr kumimoji="1" lang="ja-JP" altLang="en-US" baseline="-250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408042" y="5465006"/>
            <a:ext cx="1308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y</a:t>
            </a:r>
            <a:r>
              <a:rPr lang="en-US" altLang="ja-JP" baseline="-25000" dirty="0" smtClean="0"/>
              <a:t>120</a:t>
            </a:r>
            <a:r>
              <a:rPr kumimoji="1" lang="en-US" altLang="ja-JP" dirty="0" smtClean="0"/>
              <a:t>w</a:t>
            </a:r>
            <a:r>
              <a:rPr lang="en-US" altLang="ja-JP" baseline="-25000" dirty="0" smtClean="0"/>
              <a:t>120</a:t>
            </a:r>
            <a:endParaRPr kumimoji="1" lang="ja-JP" altLang="en-US" baseline="-250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083401" y="5431957"/>
            <a:ext cx="1308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x</a:t>
            </a:r>
            <a:r>
              <a:rPr lang="en-US" altLang="ja-JP" baseline="-25000" dirty="0" smtClean="0"/>
              <a:t>64</a:t>
            </a:r>
            <a:r>
              <a:rPr kumimoji="1" lang="en-US" altLang="ja-JP" dirty="0" smtClean="0"/>
              <a:t>w</a:t>
            </a:r>
            <a:r>
              <a:rPr lang="en-US" altLang="ja-JP" baseline="-25000" dirty="0" smtClean="0"/>
              <a:t>7680</a:t>
            </a:r>
            <a:endParaRPr kumimoji="1" lang="ja-JP" altLang="en-US" baseline="-25000" dirty="0"/>
          </a:p>
        </p:txBody>
      </p:sp>
      <p:pic>
        <p:nvPicPr>
          <p:cNvPr id="93" name="図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" y="2868525"/>
            <a:ext cx="1777737" cy="1581371"/>
          </a:xfrm>
          <a:prstGeom prst="rect">
            <a:avLst/>
          </a:prstGeom>
        </p:spPr>
      </p:pic>
      <p:cxnSp>
        <p:nvCxnSpPr>
          <p:cNvPr id="126" name="直線矢印コネクタ 125"/>
          <p:cNvCxnSpPr>
            <a:stCxn id="93" idx="3"/>
            <a:endCxn id="2" idx="2"/>
          </p:cNvCxnSpPr>
          <p:nvPr/>
        </p:nvCxnSpPr>
        <p:spPr bwMode="auto">
          <a:xfrm flipV="1">
            <a:off x="1983798" y="2719087"/>
            <a:ext cx="256536" cy="940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直線矢印コネクタ 128"/>
          <p:cNvCxnSpPr>
            <a:stCxn id="93" idx="3"/>
            <a:endCxn id="10" idx="2"/>
          </p:cNvCxnSpPr>
          <p:nvPr/>
        </p:nvCxnSpPr>
        <p:spPr bwMode="auto">
          <a:xfrm>
            <a:off x="1983798" y="3659211"/>
            <a:ext cx="262647" cy="182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直線矢印コネクタ 131"/>
          <p:cNvCxnSpPr>
            <a:stCxn id="93" idx="3"/>
          </p:cNvCxnSpPr>
          <p:nvPr/>
        </p:nvCxnSpPr>
        <p:spPr bwMode="auto">
          <a:xfrm>
            <a:off x="1983798" y="3659211"/>
            <a:ext cx="251134" cy="1503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227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５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実装内容：Ｂチーム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7578" y="1906073"/>
            <a:ext cx="8683222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α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β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 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 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ニューラルネットワーク（機械学習）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機械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学習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の特性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①大量の正解データを与え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て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学習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②誤差をネットワーク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が自身で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修正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→任意の盤面の評価を</a:t>
            </a:r>
            <a:r>
              <a:rPr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動的に算出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することが可能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大量の正解データ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→モンテカルロ法によって算出・作成されたもの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モンテカルロ法と</a:t>
            </a:r>
            <a:r>
              <a:rPr lang="ja-JP" altLang="en-US" sz="2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同等の強さ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を目指す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円形吹き出し 1"/>
          <p:cNvSpPr/>
          <p:nvPr/>
        </p:nvSpPr>
        <p:spPr bwMode="auto">
          <a:xfrm>
            <a:off x="5537915" y="3877024"/>
            <a:ext cx="2871989" cy="1848118"/>
          </a:xfrm>
          <a:prstGeom prst="wedgeEllipseCallout">
            <a:avLst>
              <a:gd name="adj1" fmla="val -66336"/>
              <a:gd name="adj2" fmla="val 325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モンテカルロ法の弱点を克服！！</a:t>
            </a:r>
            <a:endParaRPr kumimoji="1" lang="en-US" altLang="ja-JP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（精度高い　→　</a:t>
            </a:r>
            <a:endParaRPr lang="en-US" altLang="ja-JP" sz="16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処理時間長い</a:t>
            </a:r>
            <a:r>
              <a:rPr lang="ja-JP" altLang="en-US" sz="1600" b="1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。。。</a:t>
            </a:r>
            <a:r>
              <a:rPr lang="ja-JP" altLang="en-US" sz="16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雲形吹き出し 2"/>
          <p:cNvSpPr/>
          <p:nvPr/>
        </p:nvSpPr>
        <p:spPr bwMode="auto">
          <a:xfrm>
            <a:off x="5537915" y="2043270"/>
            <a:ext cx="3483254" cy="1577670"/>
          </a:xfrm>
          <a:prstGeom prst="cloudCallout">
            <a:avLst>
              <a:gd name="adj1" fmla="val -75082"/>
              <a:gd name="adj2" fmla="val -2309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実装言語：</a:t>
            </a:r>
            <a:r>
              <a:rPr kumimoji="1" lang="en-US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PGM</a:t>
            </a: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本数：</a:t>
            </a:r>
            <a:r>
              <a:rPr lang="en-US" altLang="ja-JP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14</a:t>
            </a: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</a:t>
            </a:r>
            <a:endParaRPr lang="en-US" altLang="ja-JP" sz="18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総ステップ数：</a:t>
            </a:r>
            <a:endParaRPr lang="en-US" altLang="ja-JP" sz="18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2,390STEP</a:t>
            </a:r>
            <a:endParaRPr kumimoji="1" lang="ja-JP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9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６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過去の対戦実績</a:t>
            </a:r>
            <a:endParaRPr lang="en-US" altLang="ja-JP" sz="2800" dirty="0" smtClean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06304"/>
              </p:ext>
            </p:extLst>
          </p:nvPr>
        </p:nvGraphicFramePr>
        <p:xfrm>
          <a:off x="257936" y="1557500"/>
          <a:ext cx="8682864" cy="4612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9799"/>
                <a:gridCol w="2137893"/>
                <a:gridCol w="3361386"/>
                <a:gridCol w="2243786"/>
              </a:tblGrid>
              <a:tr h="74742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20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チーム</a:t>
                      </a:r>
                      <a:endParaRPr kumimoji="1" lang="en-US" altLang="ja-JP" sz="2000" baseline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20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チーム</a:t>
                      </a:r>
                      <a:endParaRPr kumimoji="1" lang="en-US" altLang="ja-JP" sz="2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2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AI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対戦結果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924349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１０月２週目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：開放度理論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①：モンテカルロ法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シミュレーション数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1000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vs B</a:t>
                      </a:r>
                      <a:r>
                        <a:rPr kumimoji="1" lang="ja-JP" altLang="en-US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endParaRPr kumimoji="1" lang="en-US" altLang="ja-JP" sz="16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⇒</a:t>
                      </a:r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①勝利！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1109206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１０月</a:t>
                      </a:r>
                      <a:endParaRPr kumimoji="1" lang="en-US" altLang="ja-JP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３週目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：開放度理論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バグ修正版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①：モンテカルロ法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シミュレーション数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250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②：ニューラルネットワーク</a:t>
                      </a:r>
                    </a:p>
                    <a:p>
                      <a:endParaRPr kumimoji="1"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en-US" altLang="ja-JP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vs B</a:t>
                      </a:r>
                      <a:r>
                        <a:rPr kumimoji="1" lang="ja-JP" altLang="en-US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endParaRPr kumimoji="1" lang="en-US" altLang="ja-JP" sz="1600" b="1" baseline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⇒</a:t>
                      </a:r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①勝利！</a:t>
                      </a:r>
                      <a:endParaRPr kumimoji="1" lang="en-US" altLang="ja-JP" sz="1600" b="1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vs B</a:t>
                      </a:r>
                      <a:r>
                        <a:rPr kumimoji="1" lang="ja-JP" altLang="en-US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</a:t>
                      </a:r>
                      <a:endParaRPr kumimoji="1" lang="en-US" altLang="ja-JP" sz="1600" b="1" baseline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⇒</a:t>
                      </a:r>
                      <a:r>
                        <a:rPr kumimoji="1" lang="en-US" altLang="ja-JP" sz="1600" b="1" baseline="0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6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勝利！</a:t>
                      </a:r>
                    </a:p>
                  </a:txBody>
                  <a:tcPr/>
                </a:tc>
              </a:tr>
              <a:tr h="764319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１０月３週目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Min-Max</a:t>
                      </a:r>
                      <a:r>
                        <a:rPr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法</a:t>
                      </a:r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</a:t>
                      </a:r>
                    </a:p>
                    <a:p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開放度理論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①：モンテカルロ法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シミュレーション数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250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vs B</a:t>
                      </a:r>
                      <a:r>
                        <a:rPr kumimoji="1" lang="ja-JP" altLang="en-US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endParaRPr kumimoji="1" lang="en-US" altLang="ja-JP" sz="16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⇒</a:t>
                      </a:r>
                      <a:r>
                        <a:rPr kumimoji="1" lang="en-US" altLang="ja-JP" sz="16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6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勝利！</a:t>
                      </a:r>
                    </a:p>
                  </a:txBody>
                  <a:tcPr/>
                </a:tc>
              </a:tr>
              <a:tr h="1066232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１０月</a:t>
                      </a:r>
                      <a:endParaRPr kumimoji="1" lang="en-US" altLang="ja-JP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４週目</a:t>
                      </a:r>
                      <a:endParaRPr kumimoji="1" lang="ja-JP" altLang="en-US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：</a:t>
                      </a:r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Min-Max</a:t>
                      </a:r>
                      <a:r>
                        <a:rPr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法</a:t>
                      </a:r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</a:t>
                      </a:r>
                    </a:p>
                    <a:p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開放度理論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①：モンテカルロ法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シミュレーション数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1000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②：</a:t>
                      </a:r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αβ</a:t>
                      </a:r>
                      <a:r>
                        <a:rPr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法 </a:t>
                      </a:r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</a:t>
                      </a:r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ニューラルネットワーク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en-US" altLang="ja-JP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vs B</a:t>
                      </a:r>
                      <a:r>
                        <a:rPr kumimoji="1" lang="ja-JP" altLang="en-US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endParaRPr kumimoji="1" lang="en-US" altLang="ja-JP" sz="1600" b="1" baseline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⇒</a:t>
                      </a:r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①勝利！</a:t>
                      </a:r>
                      <a:endParaRPr kumimoji="1" lang="en-US" altLang="ja-JP" sz="1600" b="1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en-US" altLang="ja-JP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vs B</a:t>
                      </a:r>
                      <a:r>
                        <a:rPr kumimoji="1" lang="ja-JP" altLang="en-US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</a:t>
                      </a:r>
                      <a:endParaRPr kumimoji="1" lang="en-US" altLang="ja-JP" sz="1600" b="1" baseline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⇒</a:t>
                      </a:r>
                      <a:r>
                        <a:rPr kumimoji="1" lang="en-US" altLang="ja-JP" sz="1600" b="1" baseline="0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6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勝利！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5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8997" y="1848913"/>
            <a:ext cx="8667201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　　　　　　　　　　　　　　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2" name="irc_mi" descr="「AI」の画像検索結果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03" y="3520249"/>
            <a:ext cx="3547284" cy="1466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rc_mi" descr="「AI」の画像検索結果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997" y="3520249"/>
            <a:ext cx="3547284" cy="1466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雲形吹き出し 14"/>
          <p:cNvSpPr/>
          <p:nvPr/>
        </p:nvSpPr>
        <p:spPr>
          <a:xfrm>
            <a:off x="481963" y="2020629"/>
            <a:ext cx="3364317" cy="12590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400" b="1" dirty="0" smtClean="0"/>
              <a:t>Min-Max</a:t>
            </a:r>
            <a:r>
              <a:rPr lang="ja-JP" altLang="en-US" sz="2400" b="1" dirty="0" smtClean="0"/>
              <a:t>＋</a:t>
            </a:r>
            <a:endParaRPr lang="en-US" altLang="ja-JP" sz="2400" b="1" dirty="0" smtClean="0"/>
          </a:p>
          <a:p>
            <a:pPr algn="l"/>
            <a:r>
              <a:rPr lang="ja-JP" altLang="en-US" sz="2400" b="1" dirty="0" smtClean="0"/>
              <a:t>開放度理論</a:t>
            </a:r>
            <a:endParaRPr kumimoji="1" lang="en-US" altLang="ja-JP" sz="2400" b="1" dirty="0"/>
          </a:p>
        </p:txBody>
      </p:sp>
      <p:sp>
        <p:nvSpPr>
          <p:cNvPr id="16" name="雲形吹き出し 15"/>
          <p:cNvSpPr/>
          <p:nvPr/>
        </p:nvSpPr>
        <p:spPr>
          <a:xfrm flipH="1">
            <a:off x="4649273" y="2085818"/>
            <a:ext cx="3859123" cy="11938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αβ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 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 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ニューラルネットワーク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7" name="irc_mi" descr="「VS」の画像検索結果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861" y="4710628"/>
            <a:ext cx="1423877" cy="111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041837" y="587478"/>
            <a:ext cx="4907924" cy="829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ja-JP" altLang="en-US" sz="8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対戦 </a:t>
            </a:r>
            <a:endParaRPr lang="en-US" altLang="ja-JP" sz="8800" dirty="0" smtClean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0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１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企画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趣旨</a:t>
            </a:r>
            <a:endParaRPr lang="en-US" altLang="ja-JP" sz="2800" dirty="0" smtClean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30236" y="1718534"/>
            <a:ext cx="7705727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４部の自部署ビジョンを先端技術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(AI)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を活用した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「強いオセロプログラム作成」を通じて体現する。</a:t>
            </a:r>
          </a:p>
          <a:p>
            <a:pPr marL="723900" indent="-723900">
              <a:defRPr/>
            </a:pP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・「明るく」・・・先端技術（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）について知識を深耕</a:t>
            </a:r>
            <a:endParaRPr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・「楽しく」・・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・チーム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一丸となって開発を推進</a:t>
            </a:r>
            <a:endParaRPr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・「美しく」・・・成果物の品質に拘ったプログラム開発</a:t>
            </a:r>
            <a:endParaRPr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42372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" y="650087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７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考察（オセロ 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× 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ＡＩ）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42936" y="1773044"/>
            <a:ext cx="7765084" cy="4069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endParaRPr lang="en-US" altLang="ja-JP" sz="105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endParaRPr lang="ja-JP" altLang="en-US" sz="105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723900" indent="-723900">
              <a:defRPr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41825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" name="角丸四角形 3"/>
          <p:cNvSpPr/>
          <p:nvPr/>
        </p:nvSpPr>
        <p:spPr bwMode="auto">
          <a:xfrm>
            <a:off x="755389" y="1832173"/>
            <a:ext cx="2088443" cy="432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戦略型</a:t>
            </a:r>
            <a:r>
              <a:rPr lang="en-US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Ａチーム</a:t>
            </a:r>
            <a:endParaRPr lang="ja-JP" altLang="en-US" sz="1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755389" y="3077748"/>
            <a:ext cx="3249941" cy="432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モンテカルロ・ＮＮ</a:t>
            </a:r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Ｂチーム</a:t>
            </a:r>
            <a:endParaRPr lang="en-US" altLang="ja-JP" sz="18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89010" y="2263239"/>
            <a:ext cx="6987822" cy="684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・人間には読み切れない手を考慮して</a:t>
            </a:r>
            <a:r>
              <a:rPr lang="ja-JP" altLang="en-US" sz="24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最適な手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を打つことが可能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・戦略に沿った手には強いが、</a:t>
            </a:r>
            <a:r>
              <a:rPr lang="ja-JP" altLang="en-US" sz="24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柔軟性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24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欠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ける</a:t>
            </a:r>
            <a:endParaRPr lang="en-US" altLang="ja-JP" sz="2400" b="1" baseline="-25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89010" y="3509217"/>
            <a:ext cx="6987822" cy="133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・オセロの知識がなくとも、機械学習を駆使することで、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4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ある程度</a:t>
            </a:r>
            <a:r>
              <a:rPr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の強さのオセロプレーヤーを作成が可能</a:t>
            </a:r>
            <a:endParaRPr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・プロのオセロプレイヤーレベルの</a:t>
            </a:r>
            <a:r>
              <a:rPr kumimoji="1" lang="en-US" altLang="ja-JP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kumimoji="1" lang="ja-JP" altLang="en-US" sz="24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を作成するには、</a:t>
            </a:r>
            <a:endParaRPr kumimoji="1" lang="en-US" altLang="ja-JP" sz="24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4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学習させるデータそのものに工夫が必要となる。</a:t>
            </a:r>
            <a:endParaRPr lang="en-US" altLang="ja-JP" sz="2400" b="1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62620" y="5016043"/>
            <a:ext cx="8125715" cy="11336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81100" lvl="1" indent="-723900">
              <a:lnSpc>
                <a:spcPct val="200000"/>
              </a:lnSpc>
              <a:defRPr/>
            </a:pP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さらに</a:t>
            </a:r>
            <a:r>
              <a:rPr lang="ja-JP" altLang="en-US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強いオセロプレイヤーを作成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するためには、</a:t>
            </a:r>
            <a:endParaRPr lang="en-US" altLang="ja-JP" sz="1800" b="1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181100" lvl="1" indent="-723900">
              <a:lnSpc>
                <a:spcPct val="200000"/>
              </a:lnSpc>
              <a:defRPr/>
            </a:pPr>
            <a:r>
              <a:rPr lang="ja-JP" altLang="en-US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様々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なオセロ</a:t>
            </a:r>
            <a:r>
              <a:rPr lang="ja-JP" altLang="en-US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戦略を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組み合わせた精度</a:t>
            </a:r>
            <a:r>
              <a:rPr lang="ja-JP" altLang="en-US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の高いデータ</a:t>
            </a:r>
            <a:r>
              <a:rPr lang="ja-JP" altLang="en-US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を入力し機械学習させる</a:t>
            </a:r>
            <a:endParaRPr lang="en-US" altLang="ja-JP" sz="1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95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526462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" y="526462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８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「未来」に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向けて（学び）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04299" y="1850354"/>
            <a:ext cx="7705727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今回の取り組みを通して、</a:t>
            </a:r>
            <a:endParaRPr lang="en-US" altLang="ja-JP" sz="18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「明るく」・・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endParaRPr lang="en-US" altLang="ja-JP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実践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通して、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活きた</a:t>
            </a:r>
            <a:r>
              <a:rPr lang="en-US" altLang="ja-JP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の知識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を学習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・「楽しく」・・</a:t>
            </a:r>
            <a:endParaRPr lang="en-US" altLang="ja-JP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困難な課題に直面した際、チーム一丸となって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現状を打破する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問題解決力の伸長</a:t>
            </a:r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「美しく」・・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endParaRPr lang="en-US" altLang="ja-JP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期日内に</a:t>
            </a:r>
            <a:r>
              <a:rPr lang="ja-JP" altLang="en-US" sz="2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最大限の品質の成果物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（強さに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拘ったオセロ</a:t>
            </a:r>
            <a:r>
              <a:rPr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）を作成するプロセスを経験</a:t>
            </a:r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57747" y="1733698"/>
            <a:ext cx="4907924" cy="292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ja-JP" altLang="en-US" sz="8800" dirty="0" smtClean="0">
                <a:solidFill>
                  <a:schemeClr val="bg1"/>
                </a:solidFill>
                <a:latin typeface="HG創英角ｺﾞｼｯｸUB" pitchFamily="49" charset="-128"/>
                <a:ea typeface="HG創英角ｺﾞｼｯｸUB" pitchFamily="49" charset="-128"/>
              </a:rPr>
              <a:t>ＥＮＤ</a:t>
            </a:r>
            <a:r>
              <a:rPr lang="ja-JP" altLang="en-US" sz="8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</a:t>
            </a:r>
            <a:endParaRPr lang="en-US" altLang="ja-JP" sz="8800" dirty="0" smtClean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２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b="1" dirty="0">
                <a:solidFill>
                  <a:srgbClr val="14007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とは？</a:t>
            </a:r>
            <a:endParaRPr lang="en-US" altLang="ja-JP" sz="2800" dirty="0" smtClean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8997" y="1848913"/>
            <a:ext cx="8667201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Artificial Intelligence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：人工知能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学習」「認識・理解」「予測・推論」「計画・最適化」など、人間の知的活動を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ピュータ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によって実現する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もの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　　　　　　　　　　　　　　　　　　　　　　　　　　　　　　　　　　　　　　　　　　　　　　　　　　　　　　　　　　　　　　　　　　　　　　　　　　・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 bwMode="auto">
          <a:xfrm>
            <a:off x="496887" y="3203034"/>
            <a:ext cx="7667625" cy="15628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8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＜レベル別人工知能＞</a:t>
            </a:r>
            <a:endParaRPr lang="en-US" altLang="ja-JP" sz="18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ja-JP" altLang="en-US" sz="8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レベル</a:t>
            </a:r>
            <a:r>
              <a:rPr lang="en-US" altLang="ja-JP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：単純な制御プログラム	                         エアコンや洗濯機のマイコン。	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レベル</a:t>
            </a:r>
            <a:r>
              <a:rPr lang="en-US" altLang="ja-JP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：古典的な人工知能（パターンが多彩</a:t>
            </a:r>
            <a:r>
              <a:rPr lang="en-US" altLang="ja-JP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多数）　将棋プログラム、</a:t>
            </a:r>
            <a:r>
              <a:rPr lang="ja-JP" altLang="en-US" sz="1400" b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ルンバ</a:t>
            </a:r>
            <a:r>
              <a:rPr lang="ja-JP" altLang="en-US" sz="1400" b="1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など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</a:p>
          <a:p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レベル</a:t>
            </a:r>
            <a:r>
              <a:rPr lang="en-US" altLang="ja-JP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機械学習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を取り入れた人工知能　                 検索エンジン、レコメンドエンジン</a:t>
            </a:r>
            <a:endParaRPr lang="en-US" altLang="ja-JP" sz="14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レベル</a:t>
            </a:r>
            <a:r>
              <a:rPr lang="en-US" altLang="ja-JP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ディープラーニング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を取り入れた人工知能　       音声認識、画像認識	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425" y="4864351"/>
            <a:ext cx="2185714" cy="12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66" y="4892854"/>
            <a:ext cx="1837479" cy="12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08" y="4864346"/>
            <a:ext cx="2099994" cy="12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45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３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企画概要</a:t>
            </a:r>
            <a:endParaRPr lang="en-US" altLang="ja-JP" sz="2800" dirty="0" smtClean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8997" y="1848913"/>
            <a:ext cx="8667201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・２チームに分かれてオセロププレーヤーを作成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vs AI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で対戦を行い、お互いに勝利できるような強いプレーヤーを目指す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　　　　　　　　　　　　　　　　　　　　　　　　　　　　　　　　　　　　　　　　　　　　　　　　　　　　　　　　　　　　　　　　　　　　　　　　　　・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92" y="2444792"/>
            <a:ext cx="3824692" cy="3801462"/>
          </a:xfrm>
          <a:prstGeom prst="rect">
            <a:avLst/>
          </a:prstGeom>
        </p:spPr>
      </p:pic>
      <p:sp>
        <p:nvSpPr>
          <p:cNvPr id="14" name="雲形吹き出し 13"/>
          <p:cNvSpPr/>
          <p:nvPr/>
        </p:nvSpPr>
        <p:spPr>
          <a:xfrm>
            <a:off x="298997" y="3142441"/>
            <a:ext cx="2109352" cy="2743199"/>
          </a:xfrm>
          <a:prstGeom prst="cloudCallout">
            <a:avLst>
              <a:gd name="adj1" fmla="val 83930"/>
              <a:gd name="adj2" fmla="val -29969"/>
            </a:avLst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dirty="0"/>
              <a:t>　</a:t>
            </a:r>
            <a:r>
              <a:rPr kumimoji="1" lang="ja-JP" altLang="en-US" sz="1400" dirty="0"/>
              <a:t>　</a:t>
            </a:r>
            <a:endParaRPr kumimoji="1" lang="en-US" altLang="ja-JP" sz="16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5" y="3756002"/>
            <a:ext cx="1476000" cy="1800000"/>
          </a:xfrm>
          <a:prstGeom prst="rect">
            <a:avLst/>
          </a:prstGeom>
        </p:spPr>
      </p:pic>
      <p:sp>
        <p:nvSpPr>
          <p:cNvPr id="18" name="雲形吹き出し 17"/>
          <p:cNvSpPr/>
          <p:nvPr/>
        </p:nvSpPr>
        <p:spPr>
          <a:xfrm>
            <a:off x="6566167" y="3267797"/>
            <a:ext cx="2109352" cy="2566096"/>
          </a:xfrm>
          <a:prstGeom prst="cloudCallout">
            <a:avLst>
              <a:gd name="adj1" fmla="val -74815"/>
              <a:gd name="adj2" fmla="val -234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dirty="0"/>
              <a:t>　</a:t>
            </a:r>
            <a:r>
              <a:rPr kumimoji="1" lang="ja-JP" altLang="en-US" sz="1400" dirty="0"/>
              <a:t>　</a:t>
            </a:r>
            <a:endParaRPr kumimoji="1" lang="en-US" altLang="ja-JP" sz="16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0334" y="3792635"/>
            <a:ext cx="1476000" cy="18000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31362" y="3328987"/>
            <a:ext cx="169722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kumimoji="1" lang="ja-JP" altLang="en-US" sz="28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チームロボ</a:t>
            </a:r>
            <a:endParaRPr kumimoji="1" lang="en-US" altLang="ja-JP" sz="28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8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戦略型</a:t>
            </a:r>
            <a:endParaRPr kumimoji="1" lang="ja-JP" altLang="en-US" sz="28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66006" y="3326594"/>
            <a:ext cx="1697228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kumimoji="1" lang="ja-JP" altLang="en-US" sz="28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チームロボ</a:t>
            </a:r>
            <a:endParaRPr kumimoji="1" lang="en-US" altLang="ja-JP" sz="28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28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機械学習特化</a:t>
            </a:r>
            <a:endParaRPr kumimoji="1" lang="en-US" altLang="ja-JP" sz="2800" b="1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77421" y="2988860"/>
            <a:ext cx="2961564" cy="3029803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360440" y="3035943"/>
            <a:ext cx="2572561" cy="3029803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12579" y="5526488"/>
            <a:ext cx="1449022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実装範囲</a:t>
            </a:r>
            <a:endParaRPr kumimoji="1" lang="en-US" altLang="ja-JP" sz="3200" b="1" baseline="-25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44312" y="5523784"/>
            <a:ext cx="1449022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baseline="-25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実装範囲</a:t>
            </a:r>
            <a:endParaRPr kumimoji="1" lang="en-US" altLang="ja-JP" sz="3200" b="1" baseline="-25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289314" y="3879465"/>
            <a:ext cx="2961564" cy="1641615"/>
          </a:xfrm>
          <a:prstGeom prst="rect">
            <a:avLst/>
          </a:prstGeom>
          <a:noFill/>
          <a:ln w="38100">
            <a:solidFill>
              <a:srgbClr val="2509CF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31053" y="5055196"/>
            <a:ext cx="1914942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baseline="-25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実装範囲外</a:t>
            </a:r>
            <a:endParaRPr kumimoji="1" lang="en-US" altLang="ja-JP" sz="3200" b="1" baseline="-250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0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6" grpId="0"/>
      <p:bldP spid="16" grpId="0"/>
      <p:bldP spid="17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３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企画概要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：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チーム構成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　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30236" y="1906073"/>
            <a:ext cx="7705727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TEAM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Blue …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若手社員（</a:t>
            </a:r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1~3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年目）が所属。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</a:t>
            </a: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以下２チームで構成。</a:t>
            </a:r>
            <a:endParaRPr lang="en-US" altLang="ja-JP" sz="2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176271" y="3179992"/>
          <a:ext cx="3408608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718"/>
                <a:gridCol w="171289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チーム</a:t>
                      </a:r>
                      <a:endParaRPr kumimoji="1" lang="ja-JP" alt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チーム</a:t>
                      </a:r>
                      <a:endParaRPr kumimoji="1" lang="ja-JP" alt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林</a:t>
                      </a:r>
                      <a:endParaRPr kumimoji="1" lang="en-US" altLang="ja-JP" sz="20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鎌田</a:t>
                      </a:r>
                      <a:endParaRPr kumimoji="1" lang="ja-JP" alt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肥塚</a:t>
                      </a:r>
                      <a:endParaRPr kumimoji="1" lang="ja-JP" alt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福原</a:t>
                      </a:r>
                      <a:endParaRPr kumimoji="1" lang="ja-JP" alt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重野</a:t>
                      </a:r>
                      <a:endParaRPr kumimoji="1" lang="ja-JP" alt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高橋</a:t>
                      </a:r>
                      <a:endParaRPr kumimoji="1" lang="ja-JP" alt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松澤</a:t>
                      </a:r>
                      <a:endParaRPr kumimoji="1" lang="en-US" altLang="ja-JP" sz="20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中西</a:t>
                      </a:r>
                      <a:endParaRPr kumimoji="1" lang="ja-JP" alt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増田</a:t>
                      </a:r>
                      <a:endParaRPr kumimoji="1" lang="en-US" altLang="ja-JP" sz="20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1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３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企画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概要：スケジュール</a:t>
            </a:r>
            <a:endParaRPr lang="en-US" altLang="ja-JP" sz="2800" dirty="0" smtClean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1668" y="1615459"/>
            <a:ext cx="8799132" cy="645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>
              <a:defRPr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以下のスケジュールで各チーム開発を進行。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23900" indent="-723900">
              <a:defRPr/>
            </a:pP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マークの地点で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チームと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チームの対戦を行い、対戦結果を基にプログラムの改良を実施。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50893"/>
              </p:ext>
            </p:extLst>
          </p:nvPr>
        </p:nvGraphicFramePr>
        <p:xfrm>
          <a:off x="141668" y="2368094"/>
          <a:ext cx="8824529" cy="3517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8389"/>
                <a:gridCol w="1137690"/>
                <a:gridCol w="1137690"/>
                <a:gridCol w="1137690"/>
                <a:gridCol w="1137690"/>
                <a:gridCol w="1137690"/>
                <a:gridCol w="1137690"/>
              </a:tblGrid>
              <a:tr h="65722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9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4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10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1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10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2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en-US" altLang="ja-JP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10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3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10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4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11</a:t>
                      </a:r>
                      <a:r>
                        <a:rPr kumimoji="1" lang="ja-JP" altLang="en-US" sz="1800" dirty="0" smtClean="0"/>
                        <a:t>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en-US" altLang="ja-JP" sz="1800" dirty="0" smtClean="0"/>
                        <a:t>1</a:t>
                      </a:r>
                      <a:r>
                        <a:rPr kumimoji="1" lang="ja-JP" altLang="en-US" sz="1800" dirty="0" smtClean="0"/>
                        <a:t>週目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566423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AI</a:t>
                      </a:r>
                      <a:r>
                        <a:rPr kumimoji="1" lang="ja-JP" altLang="en-US" sz="1600" b="1" dirty="0" smtClean="0"/>
                        <a:t>についての学習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66423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実装方針検討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66423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製造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66423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検証・改良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4632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採用プログラム</a:t>
                      </a:r>
                      <a:endParaRPr kumimoji="1" lang="en-US" altLang="ja-JP" sz="1600" b="1" dirty="0" smtClean="0"/>
                    </a:p>
                    <a:p>
                      <a:r>
                        <a:rPr kumimoji="1" lang="ja-JP" altLang="en-US" sz="1600" b="1" dirty="0" smtClean="0"/>
                        <a:t>検討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左右矢印 25"/>
          <p:cNvSpPr/>
          <p:nvPr/>
        </p:nvSpPr>
        <p:spPr bwMode="auto">
          <a:xfrm>
            <a:off x="2215163" y="3087627"/>
            <a:ext cx="1880316" cy="3992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7" name="左右矢印 26"/>
          <p:cNvSpPr/>
          <p:nvPr/>
        </p:nvSpPr>
        <p:spPr bwMode="auto">
          <a:xfrm>
            <a:off x="2678803" y="3692150"/>
            <a:ext cx="1416676" cy="3992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8" name="左右矢印 27"/>
          <p:cNvSpPr/>
          <p:nvPr/>
        </p:nvSpPr>
        <p:spPr bwMode="auto">
          <a:xfrm>
            <a:off x="4793087" y="4760355"/>
            <a:ext cx="2985751" cy="3992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29" name="左右矢印 28"/>
          <p:cNvSpPr/>
          <p:nvPr/>
        </p:nvSpPr>
        <p:spPr bwMode="auto">
          <a:xfrm>
            <a:off x="3797299" y="4277350"/>
            <a:ext cx="3505200" cy="3992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0" name="左右矢印 29"/>
          <p:cNvSpPr/>
          <p:nvPr/>
        </p:nvSpPr>
        <p:spPr bwMode="auto">
          <a:xfrm>
            <a:off x="7160654" y="5358450"/>
            <a:ext cx="1175308" cy="3992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1" name="星 5 30"/>
          <p:cNvSpPr/>
          <p:nvPr/>
        </p:nvSpPr>
        <p:spPr bwMode="auto">
          <a:xfrm>
            <a:off x="5853448" y="4324034"/>
            <a:ext cx="283335" cy="27769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2" name="星 5 31"/>
          <p:cNvSpPr/>
          <p:nvPr/>
        </p:nvSpPr>
        <p:spPr bwMode="auto">
          <a:xfrm>
            <a:off x="7302499" y="4821132"/>
            <a:ext cx="283335" cy="27769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3" name="星 5 32"/>
          <p:cNvSpPr/>
          <p:nvPr/>
        </p:nvSpPr>
        <p:spPr bwMode="auto">
          <a:xfrm>
            <a:off x="4793088" y="4316383"/>
            <a:ext cx="283335" cy="27769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4" name="星 5 33"/>
          <p:cNvSpPr/>
          <p:nvPr/>
        </p:nvSpPr>
        <p:spPr bwMode="auto">
          <a:xfrm>
            <a:off x="6747544" y="4324034"/>
            <a:ext cx="283335" cy="27769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  <p:sp>
        <p:nvSpPr>
          <p:cNvPr id="35" name="星 5 34"/>
          <p:cNvSpPr/>
          <p:nvPr/>
        </p:nvSpPr>
        <p:spPr bwMode="auto">
          <a:xfrm>
            <a:off x="332881" y="1894999"/>
            <a:ext cx="283335" cy="27769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8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４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検討過程：概要（Ａチーム）</a:t>
            </a:r>
            <a:endParaRPr lang="en-US" altLang="ja-JP" sz="2800" dirty="0" smtClean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30236" y="1906073"/>
            <a:ext cx="7705727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 algn="ctr">
              <a:defRPr/>
            </a:pPr>
            <a:endParaRPr lang="en-US" altLang="ja-JP" sz="1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0237" y="1906073"/>
            <a:ext cx="7705726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チーム実装方針</a:t>
            </a:r>
            <a:r>
              <a:rPr lang="ja-JP" altLang="en-US" sz="32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：　人間が考える</a:t>
            </a:r>
            <a:r>
              <a:rPr lang="ja-JP" altLang="en-US" sz="3200" b="1" baseline="-25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オセロ戦略</a:t>
            </a:r>
            <a:r>
              <a:rPr lang="ja-JP" altLang="en-US" sz="32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en-US" altLang="ja-JP" sz="32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3200" b="1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を利用</a:t>
            </a:r>
            <a:endParaRPr lang="en-US" altLang="ja-JP" sz="3200" b="1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sz="32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＜実装した戦略＞</a:t>
            </a:r>
            <a:endParaRPr kumimoji="1" lang="en-US" altLang="ja-JP" sz="32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3200" baseline="-25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・評価テーブル、</a:t>
            </a:r>
            <a:r>
              <a:rPr lang="en-US" altLang="ja-JP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Min-Max</a:t>
            </a:r>
            <a:r>
              <a:rPr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</a:t>
            </a:r>
            <a:endParaRPr lang="en-US" altLang="ja-JP" sz="3200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・開放度理論</a:t>
            </a:r>
            <a:endParaRPr lang="en-US" altLang="ja-JP" sz="3200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3200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3200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3200" b="1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＜検証＞</a:t>
            </a:r>
            <a:endParaRPr lang="en-US" altLang="ja-JP" sz="3200" b="1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・評価テーブルの改善</a:t>
            </a:r>
            <a:endParaRPr kumimoji="1" lang="en-US" altLang="ja-JP" sz="3200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・先読み回数の増加</a:t>
            </a:r>
            <a:endParaRPr kumimoji="1" lang="en-US" altLang="ja-JP" sz="3200" baseline="-25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3200" baseline="-25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・戦略を切り替えるタイミングの調整</a:t>
            </a:r>
            <a:endParaRPr kumimoji="1" lang="en-US" altLang="ja-JP" sz="3200" baseline="-25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sz="3200" baseline="-25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lang="en-US" altLang="ja-JP" sz="32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ja-JP" altLang="en-US" sz="3200" baseline="-25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雲 7"/>
          <p:cNvSpPr/>
          <p:nvPr/>
        </p:nvSpPr>
        <p:spPr bwMode="auto">
          <a:xfrm>
            <a:off x="4483099" y="2551013"/>
            <a:ext cx="3576996" cy="155594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69963"/>
            <a:r>
              <a:rPr lang="ja-JP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２つ</a:t>
            </a:r>
            <a:r>
              <a:rPr lang="ja-JP" alt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の戦略の</a:t>
            </a:r>
            <a:r>
              <a:rPr lang="ja-JP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組み合わせ</a:t>
            </a:r>
            <a:endParaRPr lang="ja-JP" altLang="en-US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雲 9"/>
          <p:cNvSpPr/>
          <p:nvPr/>
        </p:nvSpPr>
        <p:spPr bwMode="auto">
          <a:xfrm>
            <a:off x="5215947" y="4362991"/>
            <a:ext cx="2099256" cy="1452163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69963"/>
            <a:r>
              <a:rPr lang="ja-JP" altLang="en-US" sz="28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戦略</a:t>
            </a:r>
            <a:r>
              <a:rPr lang="ja-JP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</a:t>
            </a:r>
            <a:endParaRPr lang="en-US" altLang="ja-JP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69963"/>
            <a:r>
              <a:rPr lang="ja-JP" altLang="en-US" sz="28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最適化</a:t>
            </a:r>
            <a:endParaRPr lang="ja-JP" altLang="en-US" sz="28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9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４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検討過程：評価テーブル（Ａチーム）</a:t>
            </a:r>
            <a:endParaRPr lang="en-US" altLang="ja-JP" sz="2800" dirty="0" smtClean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30236" y="1906073"/>
            <a:ext cx="7705727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 algn="ctr">
              <a:defRPr/>
            </a:pPr>
            <a:endParaRPr lang="en-US" altLang="ja-JP" sz="1400" dirty="0" smtClean="0">
              <a:solidFill>
                <a:srgbClr val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71" y="2086109"/>
            <a:ext cx="3375092" cy="360163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58989" y="1953149"/>
            <a:ext cx="36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●オセロの各マスに重み付けを行い、</a:t>
            </a:r>
            <a:endParaRPr lang="en-US" altLang="ja-JP" sz="1800" b="1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打つ手の強さを</a:t>
            </a:r>
            <a:r>
              <a:rPr lang="ja-JP" altLang="en-US" sz="18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評価</a:t>
            </a:r>
            <a:r>
              <a:rPr lang="ja-JP" altLang="en-US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endParaRPr lang="ja-JP" altLang="en-US" sz="18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59026" y="4117018"/>
            <a:ext cx="3230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４角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の評価値を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高く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700" dirty="0" smtClean="0">
              <a:solidFill>
                <a:srgbClr val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４角のまわり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の評価値を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低く</a:t>
            </a:r>
            <a:endParaRPr lang="ja-JP" altLang="en-US" sz="1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59026" y="3753039"/>
            <a:ext cx="251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aseline="-250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400" baseline="-250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</a:t>
            </a:r>
            <a:r>
              <a:rPr lang="en-US" altLang="ja-JP" sz="2400" baseline="-250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2400" baseline="-250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9156" y="5223232"/>
            <a:ext cx="323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</a:t>
            </a:r>
            <a:r>
              <a:rPr lang="en-US" altLang="ja-JP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Min-Max</a:t>
            </a:r>
            <a:r>
              <a:rPr lang="ja-JP" altLang="en-US" sz="1800" b="1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法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と合わせて使用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4969" y="2684537"/>
            <a:ext cx="3230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評価値 高　：　勝率が高い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700" dirty="0" smtClean="0">
              <a:solidFill>
                <a:srgbClr val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評価値 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低</a:t>
            </a:r>
            <a:r>
              <a:rPr lang="ja-JP" altLang="en-US" sz="1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：　勝率</a:t>
            </a:r>
            <a:r>
              <a:rPr lang="ja-JP" altLang="en-US" sz="18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が低い</a:t>
            </a:r>
            <a:endParaRPr lang="en-US" altLang="ja-JP" sz="1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左中かっこ 1"/>
          <p:cNvSpPr/>
          <p:nvPr/>
        </p:nvSpPr>
        <p:spPr bwMode="auto">
          <a:xfrm>
            <a:off x="622489" y="2835417"/>
            <a:ext cx="288000" cy="468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9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25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88950"/>
            <a:ext cx="9144000" cy="568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endParaRPr lang="ja-JP" altLang="ja-JP" sz="240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400" y="539749"/>
            <a:ext cx="8915400" cy="8382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４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.</a:t>
            </a:r>
            <a:r>
              <a:rPr lang="ja-JP" altLang="en-US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 検討過程：</a:t>
            </a:r>
            <a:r>
              <a:rPr lang="en-US" altLang="ja-JP" sz="2800" dirty="0" smtClean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Min-Max</a:t>
            </a:r>
            <a:r>
              <a:rPr lang="ja-JP" altLang="en-US" sz="2800" dirty="0">
                <a:solidFill>
                  <a:srgbClr val="140078"/>
                </a:solidFill>
                <a:latin typeface="HG創英角ｺﾞｼｯｸUB" pitchFamily="49" charset="-128"/>
                <a:ea typeface="HG創英角ｺﾞｼｯｸUB" pitchFamily="49" charset="-128"/>
              </a:rPr>
              <a:t>法（Ａチーム）</a:t>
            </a:r>
            <a:endParaRPr lang="en-US" altLang="ja-JP" sz="2800" dirty="0">
              <a:solidFill>
                <a:srgbClr val="140078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5400" y="1508372"/>
            <a:ext cx="89408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30236" y="1906073"/>
            <a:ext cx="7705727" cy="39795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marL="723900" indent="-723900" algn="ctr">
              <a:defRPr/>
            </a:pPr>
            <a:endParaRPr lang="en-US" altLang="ja-JP" sz="1400" dirty="0" smtClean="0">
              <a:solidFill>
                <a:srgbClr val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451" y="3291459"/>
            <a:ext cx="341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●数手先を読み、</a:t>
            </a:r>
            <a:r>
              <a:rPr lang="ja-JP" altLang="en-US" sz="160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相手が自分にとって最も</a:t>
            </a:r>
            <a:r>
              <a:rPr lang="ja-JP" altLang="en-US" sz="1600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不利</a:t>
            </a:r>
            <a:r>
              <a:rPr lang="ja-JP" altLang="en-US" sz="1600" u="sng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になる手を打ってくる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と仮定して、最善の手を探す方法</a:t>
            </a:r>
            <a:endParaRPr lang="ja-JP" altLang="en-US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4625" y="4307823"/>
            <a:ext cx="2397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自分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の手：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の評価値</a:t>
            </a:r>
            <a:endParaRPr lang="en-US" altLang="ja-JP" sz="1600" dirty="0" smtClean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相手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の手：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最小</a:t>
            </a:r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の評価値</a:t>
            </a:r>
            <a:endParaRPr lang="ja-JP" altLang="en-US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365937" y="1914961"/>
            <a:ext cx="3755747" cy="3926514"/>
            <a:chOff x="4037413" y="1914961"/>
            <a:chExt cx="4084272" cy="392651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4037413" y="2317953"/>
              <a:ext cx="4084272" cy="3523522"/>
              <a:chOff x="4043963" y="1937120"/>
              <a:chExt cx="4084272" cy="3523522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3966" y="2060620"/>
                <a:ext cx="4082603" cy="3400022"/>
              </a:xfrm>
              <a:prstGeom prst="rect">
                <a:avLst/>
              </a:prstGeom>
            </p:spPr>
          </p:pic>
          <p:sp>
            <p:nvSpPr>
              <p:cNvPr id="2" name="角丸四角形 1"/>
              <p:cNvSpPr/>
              <p:nvPr/>
            </p:nvSpPr>
            <p:spPr bwMode="auto">
              <a:xfrm>
                <a:off x="4043965" y="3895858"/>
                <a:ext cx="4082603" cy="875763"/>
              </a:xfrm>
              <a:prstGeom prst="roundRect">
                <a:avLst/>
              </a:prstGeom>
              <a:solidFill>
                <a:srgbClr val="00B050">
                  <a:alpha val="19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9963"/>
                <a:endParaRPr lang="ja-JP" altLang="en-US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4043965" y="2936383"/>
                <a:ext cx="4082603" cy="875763"/>
              </a:xfrm>
              <a:prstGeom prst="roundRect">
                <a:avLst/>
              </a:prstGeom>
              <a:solidFill>
                <a:srgbClr val="7030A0">
                  <a:alpha val="19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9963"/>
                <a:endParaRPr lang="ja-JP" altLang="en-US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4043963" y="2899060"/>
                <a:ext cx="618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 smtClean="0">
                    <a:solidFill>
                      <a:srgbClr val="000000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相手</a:t>
                </a:r>
                <a:endParaRPr lang="en-US" altLang="ja-JP" sz="1400" dirty="0" smtClean="0">
                  <a:solidFill>
                    <a:srgbClr val="000000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4043963" y="3844060"/>
                <a:ext cx="618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000000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自分</a:t>
                </a:r>
                <a:endParaRPr lang="en-US" altLang="ja-JP" sz="1400" dirty="0" smtClean="0">
                  <a:solidFill>
                    <a:srgbClr val="000000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4045632" y="1951945"/>
                <a:ext cx="4082603" cy="875763"/>
              </a:xfrm>
              <a:prstGeom prst="roundRect">
                <a:avLst/>
              </a:prstGeom>
              <a:solidFill>
                <a:srgbClr val="00B050">
                  <a:alpha val="19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69963"/>
                <a:endParaRPr lang="ja-JP" altLang="en-US" smtClean="0">
                  <a:solidFill>
                    <a:srgbClr val="000000"/>
                  </a:solidFill>
                  <a:ea typeface="ＭＳ Ｐゴシック" pitchFamily="50" charset="-128"/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43963" y="1937120"/>
                <a:ext cx="618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000000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自分</a:t>
                </a:r>
                <a:endParaRPr lang="en-US" altLang="ja-JP" sz="1400" dirty="0" smtClean="0">
                  <a:solidFill>
                    <a:srgbClr val="000000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</p:grpSp>
        <p:sp>
          <p:nvSpPr>
            <p:cNvPr id="16" name="テキスト ボックス 15"/>
            <p:cNvSpPr txBox="1"/>
            <p:nvPr/>
          </p:nvSpPr>
          <p:spPr>
            <a:xfrm>
              <a:off x="5009661" y="1914961"/>
              <a:ext cx="239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solidFill>
                    <a:srgbClr val="000000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例．３手読みのパターン</a:t>
              </a:r>
              <a:endParaRPr lang="en-US" altLang="ja-JP" sz="1600" dirty="0" smtClean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cxnSp>
          <p:nvCxnSpPr>
            <p:cNvPr id="26" name="曲線コネクタ 25"/>
            <p:cNvCxnSpPr/>
            <p:nvPr/>
          </p:nvCxnSpPr>
          <p:spPr bwMode="auto">
            <a:xfrm rot="16200000" flipV="1">
              <a:off x="4668816" y="5014926"/>
              <a:ext cx="552900" cy="257578"/>
            </a:xfrm>
            <a:prstGeom prst="curvedConnector3">
              <a:avLst>
                <a:gd name="adj1" fmla="val 98916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曲線コネクタ 31"/>
            <p:cNvCxnSpPr/>
            <p:nvPr/>
          </p:nvCxnSpPr>
          <p:spPr bwMode="auto">
            <a:xfrm rot="5400000" flipH="1" flipV="1">
              <a:off x="4735751" y="3991519"/>
              <a:ext cx="501576" cy="407295"/>
            </a:xfrm>
            <a:prstGeom prst="curvedConnector3">
              <a:avLst>
                <a:gd name="adj1" fmla="val 101354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曲線コネクタ 38"/>
            <p:cNvCxnSpPr/>
            <p:nvPr/>
          </p:nvCxnSpPr>
          <p:spPr bwMode="auto">
            <a:xfrm flipV="1">
              <a:off x="5285839" y="2928086"/>
              <a:ext cx="901914" cy="560910"/>
            </a:xfrm>
            <a:prstGeom prst="curvedConnector3">
              <a:avLst>
                <a:gd name="adj1" fmla="val 99978"/>
              </a:avLst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" name="テキスト ボックス 21"/>
          <p:cNvSpPr txBox="1"/>
          <p:nvPr/>
        </p:nvSpPr>
        <p:spPr>
          <a:xfrm>
            <a:off x="637089" y="2072276"/>
            <a:ext cx="3511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数学的に理論化された</a:t>
            </a:r>
            <a:r>
              <a:rPr lang="ja-JP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ゲーム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　</a:t>
            </a:r>
            <a:r>
              <a:rPr lang="ja-JP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おいて、</a:t>
            </a:r>
            <a:r>
              <a:rPr lang="ja-JP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打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</a:t>
            </a:r>
            <a:r>
              <a:rPr lang="ja-JP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</a:t>
            </a:r>
            <a:r>
              <a:rPr lang="ja-JP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を決定する際</a:t>
            </a:r>
            <a:r>
              <a:rPr lang="ja-JP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</a:t>
            </a:r>
            <a:r>
              <a:rPr lang="ja-JP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される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手法</a:t>
            </a:r>
            <a:r>
              <a:rPr lang="ja-JP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の一つ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ja-JP" altLang="en-US" sz="16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将棋、チェス等で広く使用される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ja-JP" altLang="en-US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38719" y="5078162"/>
            <a:ext cx="53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Ⅰ</a:t>
            </a:r>
            <a:endParaRPr lang="ja-JP" altLang="en-US" sz="1600" dirty="0">
              <a:solidFill>
                <a:srgbClr val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21564" y="4328476"/>
            <a:ext cx="53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Ⅱ</a:t>
            </a:r>
            <a:endParaRPr lang="ja-JP" altLang="en-US" sz="1600" dirty="0">
              <a:solidFill>
                <a:srgbClr val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4638" y="3483542"/>
            <a:ext cx="53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Ⅲ</a:t>
            </a:r>
            <a:endParaRPr lang="ja-JP" altLang="en-US" sz="1600" dirty="0">
              <a:solidFill>
                <a:srgbClr val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74518" y="2618633"/>
            <a:ext cx="53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Ⅳ</a:t>
            </a:r>
            <a:endParaRPr lang="ja-JP" altLang="en-US" sz="1600" dirty="0">
              <a:solidFill>
                <a:srgbClr val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ホームベース 5"/>
          <p:cNvSpPr/>
          <p:nvPr/>
        </p:nvSpPr>
        <p:spPr bwMode="auto">
          <a:xfrm>
            <a:off x="854625" y="5104327"/>
            <a:ext cx="3295504" cy="3977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69963"/>
            <a:r>
              <a:rPr lang="en-US" altLang="ja-JP" sz="1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※Ⅰ</a:t>
            </a:r>
            <a:r>
              <a:rPr lang="ja-JP" altLang="en-US" sz="1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～</a:t>
            </a:r>
            <a:r>
              <a:rPr lang="en-US" altLang="ja-JP" sz="1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Ⅳ</a:t>
            </a:r>
            <a:r>
              <a:rPr lang="ja-JP" altLang="en-US" sz="1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の順序で選択して</a:t>
            </a:r>
            <a:r>
              <a:rPr lang="ja-JP" altLang="en-US" sz="1600" dirty="0" smtClean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いく</a:t>
            </a:r>
            <a:endParaRPr lang="en-US" altLang="ja-JP" sz="1600" dirty="0">
              <a:solidFill>
                <a:srgbClr val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7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MF_J_Rgb_Pos_Title_1">
  <a:themeElements>
    <a:clrScheme name="Ppt_MF_J_Rgb_Pos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_MF_J_Rgb_Pos_Title_1">
      <a:majorFont>
        <a:latin typeface="ＭＳ Ｐゴシック"/>
        <a:ea typeface="ＭＳ Ｐゴシック"/>
        <a:cs typeface=""/>
      </a:majorFont>
      <a:minorFont>
        <a:latin typeface="Times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69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9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kumimoji="1" sz="7200" baseline="-25000" dirty="0" smtClean="0"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>
    <a:extraClrScheme>
      <a:clrScheme name="Ppt_MF_J_Rgb_Pos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MF_J_Rgb_Pos_Title_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_MF_J_Rgb_Pos_Title_1">
  <a:themeElements>
    <a:clrScheme name="Ppt_MF_J_Rgb_Pos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_MF_J_Rgb_Pos_Title_1">
      <a:majorFont>
        <a:latin typeface="ＭＳ Ｐゴシック"/>
        <a:ea typeface="ＭＳ Ｐゴシック"/>
        <a:cs typeface=""/>
      </a:majorFont>
      <a:minorFont>
        <a:latin typeface="Times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69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9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kumimoji="1" sz="7200" baseline="-25000" dirty="0" smtClean="0"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>
    <a:extraClrScheme>
      <a:clrScheme name="Ppt_MF_J_Rgb_Pos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MF_J_Rgb_Pos_Title_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F_J_Rgb_Pos_Title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Ppt_MF_J_Rgb_Pos_Title_1</Template>
  <TotalTime>9764</TotalTime>
  <Words>1387</Words>
  <Application>Microsoft Office PowerPoint</Application>
  <PresentationFormat>画面に合わせる (4:3)</PresentationFormat>
  <Paragraphs>473</Paragraphs>
  <Slides>22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2" baseType="lpstr">
      <vt:lpstr>HGPｺﾞｼｯｸE</vt:lpstr>
      <vt:lpstr>HGS創英角ｺﾞｼｯｸUB</vt:lpstr>
      <vt:lpstr>HG創英角ｺﾞｼｯｸUB</vt:lpstr>
      <vt:lpstr>Meiryo UI</vt:lpstr>
      <vt:lpstr>ＭＳ Ｐゴシック</vt:lpstr>
      <vt:lpstr>ＭＳ Ｐ明朝</vt:lpstr>
      <vt:lpstr>Osaka</vt:lpstr>
      <vt:lpstr>Times</vt:lpstr>
      <vt:lpstr>Ppt_MF_J_Rgb_Pos_Title_1</vt:lpstr>
      <vt:lpstr>1_Ppt_MF_J_Rgb_Pos_Title_1</vt:lpstr>
      <vt:lpstr>&lt;自部署フェスタ　第二部　No.1&gt; AI技術に挑戦！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広報室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cp_hiraishi</dc:creator>
  <cp:lastModifiedBy>鎌田 康太郎</cp:lastModifiedBy>
  <cp:revision>1089</cp:revision>
  <cp:lastPrinted>2001-10-03T07:50:49Z</cp:lastPrinted>
  <dcterms:created xsi:type="dcterms:W3CDTF">2004-09-21T07:58:56Z</dcterms:created>
  <dcterms:modified xsi:type="dcterms:W3CDTF">2017-11-17T04:24:51Z</dcterms:modified>
</cp:coreProperties>
</file>