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notesMasterIdLst>
    <p:notesMasterId r:id="rId28"/>
  </p:notesMasterIdLst>
  <p:handoutMasterIdLst>
    <p:handoutMasterId r:id="rId29"/>
  </p:handoutMasterIdLst>
  <p:sldIdLst>
    <p:sldId id="604" r:id="rId2"/>
    <p:sldId id="670" r:id="rId3"/>
    <p:sldId id="669" r:id="rId4"/>
    <p:sldId id="597" r:id="rId5"/>
    <p:sldId id="687" r:id="rId6"/>
    <p:sldId id="678" r:id="rId7"/>
    <p:sldId id="689" r:id="rId8"/>
    <p:sldId id="679" r:id="rId9"/>
    <p:sldId id="266" r:id="rId10"/>
    <p:sldId id="268" r:id="rId11"/>
    <p:sldId id="269" r:id="rId12"/>
    <p:sldId id="270" r:id="rId13"/>
    <p:sldId id="680" r:id="rId14"/>
    <p:sldId id="681" r:id="rId15"/>
    <p:sldId id="697" r:id="rId16"/>
    <p:sldId id="271" r:id="rId17"/>
    <p:sldId id="272" r:id="rId18"/>
    <p:sldId id="273" r:id="rId19"/>
    <p:sldId id="652" r:id="rId20"/>
    <p:sldId id="694" r:id="rId21"/>
    <p:sldId id="695" r:id="rId22"/>
    <p:sldId id="696" r:id="rId23"/>
    <p:sldId id="595" r:id="rId24"/>
    <p:sldId id="636" r:id="rId25"/>
    <p:sldId id="628" r:id="rId26"/>
    <p:sldId id="673" r:id="rId27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a Philippou" initials="AP" lastIdx="6" clrIdx="0"/>
  <p:cmAuthor id="1" name="Anna Philippou" initials="" lastIdx="7" clrIdx="1"/>
  <p:cmAuthor id="2" name="Kyriaki Psara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990B"/>
    <a:srgbClr val="CC0000"/>
    <a:srgbClr val="993366"/>
    <a:srgbClr val="FF3399"/>
    <a:srgbClr val="339966"/>
    <a:srgbClr val="33CC33"/>
    <a:srgbClr val="FF5050"/>
    <a:srgbClr val="CCFFCC"/>
    <a:srgbClr val="FBD25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8" autoAdjust="0"/>
    <p:restoredTop sz="99469" autoAdjust="0"/>
  </p:normalViewPr>
  <p:slideViewPr>
    <p:cSldViewPr>
      <p:cViewPr varScale="1">
        <p:scale>
          <a:sx n="91" d="100"/>
          <a:sy n="91" d="100"/>
        </p:scale>
        <p:origin x="5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39" y="68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62"/>
    </p:cViewPr>
  </p:sorterViewPr>
  <p:notesViewPr>
    <p:cSldViewPr>
      <p:cViewPr varScale="1">
        <p:scale>
          <a:sx n="43" d="100"/>
          <a:sy n="43" d="100"/>
        </p:scale>
        <p:origin x="-2136" y="-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814D4-DDB8-45CE-90B9-120B93EBF957}" type="datetimeFigureOut">
              <a:rPr lang="el-GR" smtClean="0"/>
              <a:pPr/>
              <a:t>7/7/20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9629A-EEF6-413D-8364-C79DC18A1D7E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739961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5402E-5D8F-494B-ABFF-44B46331E6B1}" type="datetimeFigureOut">
              <a:rPr lang="el-GR" smtClean="0"/>
              <a:pPr/>
              <a:t>7/7/20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DA71C-7957-472C-B7E1-D9AB3555C8FF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362136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DA71C-7957-472C-B7E1-D9AB3555C8FF}" type="slidenum">
              <a:rPr lang="el-GR" smtClean="0"/>
              <a:pPr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70188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2020</a:t>
            </a:r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12th Conference on Reversible Computation 2020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A49E-6727-49C1-98F0-3B1BC7525F6D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5103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2020</a:t>
            </a:r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12th Conference on Reversible Computation 2020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A49E-6727-49C1-98F0-3B1BC7525F6D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7218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2020</a:t>
            </a:r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12th Conference on Reversible Computation 2020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A49E-6727-49C1-98F0-3B1BC7525F6D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87353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568952" cy="792088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554A8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328592"/>
          </a:xfrm>
        </p:spPr>
        <p:txBody>
          <a:bodyPr/>
          <a:lstStyle>
            <a:lvl1pPr>
              <a:buClr>
                <a:schemeClr val="tx2">
                  <a:lumMod val="75000"/>
                </a:schemeClr>
              </a:buClr>
              <a:defRPr sz="2400"/>
            </a:lvl1pPr>
            <a:lvl2pPr>
              <a:buClr>
                <a:schemeClr val="accent1">
                  <a:lumMod val="50000"/>
                </a:schemeClr>
              </a:buClr>
              <a:defRPr sz="2000"/>
            </a:lvl2pPr>
            <a:lvl3pPr>
              <a:buClr>
                <a:schemeClr val="tx2">
                  <a:lumMod val="75000"/>
                </a:schemeClr>
              </a:buCl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l-GR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7504" y="6453336"/>
            <a:ext cx="2133600" cy="365125"/>
          </a:xfrm>
        </p:spPr>
        <p:txBody>
          <a:bodyPr/>
          <a:lstStyle/>
          <a:p>
            <a:r>
              <a:rPr lang="en-US"/>
              <a:t>July 2020</a:t>
            </a:r>
            <a:endParaRPr lang="el-GR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1840" y="6453336"/>
            <a:ext cx="3615680" cy="365125"/>
          </a:xfrm>
        </p:spPr>
        <p:txBody>
          <a:bodyPr/>
          <a:lstStyle/>
          <a:p>
            <a:r>
              <a:rPr lang="en-US"/>
              <a:t>12th Conference on Reversible Computation 2020</a:t>
            </a:r>
            <a:endParaRPr lang="el-G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53336"/>
            <a:ext cx="2133600" cy="365125"/>
          </a:xfrm>
        </p:spPr>
        <p:txBody>
          <a:bodyPr/>
          <a:lstStyle/>
          <a:p>
            <a:fld id="{FC2BA49E-6727-49C1-98F0-3B1BC7525F6D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2020</a:t>
            </a:r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12th Conference on Reversible Computation 2020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A49E-6727-49C1-98F0-3B1BC7525F6D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6381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2020</a:t>
            </a:r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12th Conference on Reversible Computation 2020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A49E-6727-49C1-98F0-3B1BC7525F6D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4583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2020</a:t>
            </a:r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12th Conference on Reversible Computation 2020</a:t>
            </a:r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A49E-6727-49C1-98F0-3B1BC7525F6D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6141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2020</a:t>
            </a:r>
            <a:endParaRPr lang="el-G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12th Conference on Reversible Computation 2020</a:t>
            </a:r>
            <a:endParaRPr lang="el-G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A49E-6727-49C1-98F0-3B1BC7525F6D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0691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2020</a:t>
            </a:r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12th Conference on Reversible Computation 2020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A49E-6727-49C1-98F0-3B1BC7525F6D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179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2020</a:t>
            </a:r>
            <a:endParaRPr lang="el-G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12th Conference on Reversible Computation 2020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A49E-6727-49C1-98F0-3B1BC7525F6D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7522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2020</a:t>
            </a:r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12th Conference on Reversible Computation 2020</a:t>
            </a:r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A49E-6727-49C1-98F0-3B1BC7525F6D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3066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2020</a:t>
            </a:r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12th Conference on Reversible Computation 2020</a:t>
            </a:r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A49E-6727-49C1-98F0-3B1BC7525F6D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6640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July 2020</a:t>
            </a:r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12th Conference on Reversible Computation 2020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BA49E-6727-49C1-98F0-3B1BC7525F6D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1253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650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23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490721" y="478232"/>
            <a:ext cx="527559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321" y="1053711"/>
            <a:ext cx="4229246" cy="1424446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Encoding Reversing Petri Nets in Answer Set Programming </a:t>
            </a: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58" name="Straight Connector 25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72573" y="2639023"/>
            <a:ext cx="342183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NewLogoEn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7" y="3047133"/>
            <a:ext cx="3193609" cy="102993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321" y="2799889"/>
            <a:ext cx="4310390" cy="2987543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endParaRPr lang="en-US" sz="21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1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100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US" sz="2400" dirty="0" err="1">
                <a:solidFill>
                  <a:srgbClr val="FFFFFF"/>
                </a:solidFill>
              </a:rPr>
              <a:t>Kyriaki</a:t>
            </a:r>
            <a:r>
              <a:rPr lang="en-US" sz="2400" dirty="0">
                <a:solidFill>
                  <a:srgbClr val="FFFFFF"/>
                </a:solidFill>
              </a:rPr>
              <a:t> Psara</a:t>
            </a:r>
          </a:p>
          <a:p>
            <a:pPr marL="0" indent="0" algn="ctr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Joint work with Yiannis </a:t>
            </a:r>
            <a:r>
              <a:rPr lang="en-US" sz="2400" dirty="0" err="1">
                <a:solidFill>
                  <a:srgbClr val="FFFFFF"/>
                </a:solidFill>
              </a:rPr>
              <a:t>Dimopoulos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en-US" sz="2400" dirty="0" err="1">
                <a:solidFill>
                  <a:srgbClr val="FFFFFF"/>
                </a:solidFill>
              </a:rPr>
              <a:t>Eleftheria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Kouppari</a:t>
            </a:r>
            <a:r>
              <a:rPr lang="en-US" sz="2400" dirty="0">
                <a:solidFill>
                  <a:srgbClr val="FFFFFF"/>
                </a:solidFill>
              </a:rPr>
              <a:t>, and Anna </a:t>
            </a:r>
            <a:r>
              <a:rPr lang="en-US" sz="2400" dirty="0" err="1">
                <a:solidFill>
                  <a:srgbClr val="FFFFFF"/>
                </a:solidFill>
              </a:rPr>
              <a:t>Philippou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</a:p>
          <a:p>
            <a:pPr marL="0" indent="0">
              <a:buNone/>
            </a:pPr>
            <a:endParaRPr lang="en-US" sz="21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1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56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b="1" dirty="0">
                <a:solidFill>
                  <a:srgbClr val="254061"/>
                </a:solidFill>
              </a:rPr>
              <a:t>Forward Execution</a:t>
            </a:r>
            <a:endParaRPr lang="pl-PL" dirty="0"/>
          </a:p>
        </p:txBody>
      </p:sp>
      <p:sp>
        <p:nvSpPr>
          <p:cNvPr id="11" name="Elipsa 10"/>
          <p:cNvSpPr/>
          <p:nvPr/>
        </p:nvSpPr>
        <p:spPr>
          <a:xfrm>
            <a:off x="547940" y="2266355"/>
            <a:ext cx="792000" cy="79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Elipsa 11"/>
          <p:cNvSpPr/>
          <p:nvPr/>
        </p:nvSpPr>
        <p:spPr>
          <a:xfrm>
            <a:off x="547940" y="4129788"/>
            <a:ext cx="792000" cy="79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2235696" y="2300223"/>
            <a:ext cx="720000" cy="7200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rgbClr val="00B0F0"/>
              </a:solidFill>
            </a:endParaRPr>
          </a:p>
        </p:txBody>
      </p:sp>
      <p:sp>
        <p:nvSpPr>
          <p:cNvPr id="14" name="Elipsa 13"/>
          <p:cNvSpPr/>
          <p:nvPr/>
        </p:nvSpPr>
        <p:spPr>
          <a:xfrm>
            <a:off x="3942128" y="2264672"/>
            <a:ext cx="792000" cy="79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Elipsa 14"/>
          <p:cNvSpPr/>
          <p:nvPr/>
        </p:nvSpPr>
        <p:spPr>
          <a:xfrm>
            <a:off x="3941730" y="4126142"/>
            <a:ext cx="792000" cy="79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5713050" y="3248976"/>
            <a:ext cx="72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Elipsa 16"/>
          <p:cNvSpPr/>
          <p:nvPr/>
        </p:nvSpPr>
        <p:spPr>
          <a:xfrm>
            <a:off x="7806346" y="3231820"/>
            <a:ext cx="792000" cy="79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9" name="Łącznik prosty ze strzałką 18"/>
          <p:cNvCxnSpPr>
            <a:stCxn id="11" idx="6"/>
            <a:endCxn id="13" idx="1"/>
          </p:cNvCxnSpPr>
          <p:nvPr/>
        </p:nvCxnSpPr>
        <p:spPr>
          <a:xfrm flipV="1">
            <a:off x="1339940" y="2660223"/>
            <a:ext cx="895756" cy="21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>
            <a:stCxn id="12" idx="6"/>
            <a:endCxn id="40" idx="1"/>
          </p:cNvCxnSpPr>
          <p:nvPr/>
        </p:nvCxnSpPr>
        <p:spPr>
          <a:xfrm flipV="1">
            <a:off x="1339940" y="4523312"/>
            <a:ext cx="861890" cy="24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/>
          <p:cNvCxnSpPr>
            <a:stCxn id="13" idx="3"/>
            <a:endCxn id="14" idx="2"/>
          </p:cNvCxnSpPr>
          <p:nvPr/>
        </p:nvCxnSpPr>
        <p:spPr>
          <a:xfrm>
            <a:off x="2955696" y="2660223"/>
            <a:ext cx="986432" cy="4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ze strzałką 29"/>
          <p:cNvCxnSpPr>
            <a:stCxn id="14" idx="6"/>
            <a:endCxn id="16" idx="1"/>
          </p:cNvCxnSpPr>
          <p:nvPr/>
        </p:nvCxnSpPr>
        <p:spPr>
          <a:xfrm>
            <a:off x="4734128" y="2660672"/>
            <a:ext cx="978922" cy="9483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/>
          <p:cNvCxnSpPr>
            <a:stCxn id="15" idx="7"/>
            <a:endCxn id="16" idx="1"/>
          </p:cNvCxnSpPr>
          <p:nvPr/>
        </p:nvCxnSpPr>
        <p:spPr>
          <a:xfrm flipV="1">
            <a:off x="4617744" y="3608976"/>
            <a:ext cx="1095306" cy="6331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ze strzałką 35"/>
          <p:cNvCxnSpPr>
            <a:stCxn id="16" idx="3"/>
            <a:endCxn id="17" idx="2"/>
          </p:cNvCxnSpPr>
          <p:nvPr/>
        </p:nvCxnSpPr>
        <p:spPr>
          <a:xfrm>
            <a:off x="6433050" y="3608976"/>
            <a:ext cx="1373296" cy="188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a 41"/>
          <p:cNvSpPr/>
          <p:nvPr/>
        </p:nvSpPr>
        <p:spPr>
          <a:xfrm>
            <a:off x="835972" y="4597908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pole tekstowe 44"/>
          <p:cNvSpPr txBox="1"/>
          <p:nvPr/>
        </p:nvSpPr>
        <p:spPr>
          <a:xfrm>
            <a:off x="763964" y="4146696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b</a:t>
            </a:r>
          </a:p>
        </p:txBody>
      </p:sp>
      <p:sp>
        <p:nvSpPr>
          <p:cNvPr id="46" name="Elipsa 45"/>
          <p:cNvSpPr/>
          <p:nvPr/>
        </p:nvSpPr>
        <p:spPr>
          <a:xfrm>
            <a:off x="4158152" y="2696720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pole tekstowe 61"/>
          <p:cNvSpPr txBox="1"/>
          <p:nvPr/>
        </p:nvSpPr>
        <p:spPr>
          <a:xfrm>
            <a:off x="2360365" y="2388070"/>
            <a:ext cx="49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t</a:t>
            </a:r>
            <a:r>
              <a:rPr lang="pl-PL" sz="2800" b="1" baseline="-25000" dirty="0"/>
              <a:t>1</a:t>
            </a:r>
          </a:p>
        </p:txBody>
      </p:sp>
      <p:sp>
        <p:nvSpPr>
          <p:cNvPr id="63" name="pole tekstowe 62"/>
          <p:cNvSpPr txBox="1"/>
          <p:nvPr/>
        </p:nvSpPr>
        <p:spPr>
          <a:xfrm>
            <a:off x="5828770" y="3360470"/>
            <a:ext cx="49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t</a:t>
            </a:r>
            <a:r>
              <a:rPr lang="pl-PL" sz="2800" b="1" baseline="-25000" dirty="0"/>
              <a:t>3</a:t>
            </a:r>
          </a:p>
        </p:txBody>
      </p:sp>
      <p:sp>
        <p:nvSpPr>
          <p:cNvPr id="64" name="pole tekstowe 63"/>
          <p:cNvSpPr txBox="1"/>
          <p:nvPr/>
        </p:nvSpPr>
        <p:spPr>
          <a:xfrm>
            <a:off x="1522638" y="2194999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a</a:t>
            </a:r>
          </a:p>
        </p:txBody>
      </p:sp>
      <p:sp>
        <p:nvSpPr>
          <p:cNvPr id="67" name="pole tekstowe 66"/>
          <p:cNvSpPr txBox="1"/>
          <p:nvPr/>
        </p:nvSpPr>
        <p:spPr>
          <a:xfrm>
            <a:off x="4897277" y="2478013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a</a:t>
            </a:r>
          </a:p>
        </p:txBody>
      </p:sp>
      <p:sp>
        <p:nvSpPr>
          <p:cNvPr id="68" name="pole tekstowe 67"/>
          <p:cNvSpPr txBox="1"/>
          <p:nvPr/>
        </p:nvSpPr>
        <p:spPr>
          <a:xfrm>
            <a:off x="4897277" y="3479800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b</a:t>
            </a:r>
          </a:p>
        </p:txBody>
      </p:sp>
      <p:sp>
        <p:nvSpPr>
          <p:cNvPr id="69" name="pole tekstowe 68"/>
          <p:cNvSpPr txBox="1"/>
          <p:nvPr/>
        </p:nvSpPr>
        <p:spPr>
          <a:xfrm>
            <a:off x="6798579" y="3158997"/>
            <a:ext cx="730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/>
              <a:t>a-b</a:t>
            </a:r>
            <a:endParaRPr lang="pl-PL" sz="2800" b="1" dirty="0"/>
          </a:p>
        </p:txBody>
      </p:sp>
      <p:sp>
        <p:nvSpPr>
          <p:cNvPr id="40" name="Prostokąt 39"/>
          <p:cNvSpPr/>
          <p:nvPr/>
        </p:nvSpPr>
        <p:spPr>
          <a:xfrm>
            <a:off x="2201830" y="4163312"/>
            <a:ext cx="72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pole tekstowe 72"/>
          <p:cNvSpPr txBox="1"/>
          <p:nvPr/>
        </p:nvSpPr>
        <p:spPr>
          <a:xfrm>
            <a:off x="2332036" y="4274870"/>
            <a:ext cx="49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t</a:t>
            </a:r>
            <a:r>
              <a:rPr lang="pl-PL" sz="2800" b="1" baseline="-25000" dirty="0"/>
              <a:t>2</a:t>
            </a:r>
          </a:p>
        </p:txBody>
      </p:sp>
      <p:cxnSp>
        <p:nvCxnSpPr>
          <p:cNvPr id="74" name="Łącznik prosty ze strzałką 73"/>
          <p:cNvCxnSpPr>
            <a:stCxn id="40" idx="3"/>
            <a:endCxn id="15" idx="2"/>
          </p:cNvCxnSpPr>
          <p:nvPr/>
        </p:nvCxnSpPr>
        <p:spPr>
          <a:xfrm flipV="1">
            <a:off x="2921830" y="4522142"/>
            <a:ext cx="1019900" cy="11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ole tekstowe 76"/>
          <p:cNvSpPr txBox="1"/>
          <p:nvPr/>
        </p:nvSpPr>
        <p:spPr>
          <a:xfrm>
            <a:off x="3224436" y="2211931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a</a:t>
            </a:r>
          </a:p>
        </p:txBody>
      </p:sp>
      <p:sp>
        <p:nvSpPr>
          <p:cNvPr id="78" name="pole tekstowe 77"/>
          <p:cNvSpPr txBox="1"/>
          <p:nvPr/>
        </p:nvSpPr>
        <p:spPr>
          <a:xfrm>
            <a:off x="4172702" y="2254266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a</a:t>
            </a:r>
          </a:p>
        </p:txBody>
      </p:sp>
      <p:sp>
        <p:nvSpPr>
          <p:cNvPr id="79" name="pole tekstowe 78"/>
          <p:cNvSpPr txBox="1"/>
          <p:nvPr/>
        </p:nvSpPr>
        <p:spPr>
          <a:xfrm>
            <a:off x="1522638" y="4052973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b</a:t>
            </a:r>
          </a:p>
        </p:txBody>
      </p:sp>
      <p:sp>
        <p:nvSpPr>
          <p:cNvPr id="80" name="pole tekstowe 79"/>
          <p:cNvSpPr txBox="1"/>
          <p:nvPr/>
        </p:nvSpPr>
        <p:spPr>
          <a:xfrm>
            <a:off x="3224436" y="4086843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44842" y="1783533"/>
            <a:ext cx="805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>
                <a:solidFill>
                  <a:srgbClr val="00B0F0"/>
                </a:solidFill>
              </a:rPr>
              <a:t>[1]</a:t>
            </a:r>
          </a:p>
        </p:txBody>
      </p:sp>
      <p:sp>
        <p:nvSpPr>
          <p:cNvPr id="34" name="Date Placeholder 3">
            <a:extLst>
              <a:ext uri="{FF2B5EF4-FFF2-40B4-BE49-F238E27FC236}">
                <a16:creationId xmlns:a16="http://schemas.microsoft.com/office/drawing/2014/main" id="{4DF05458-6B4E-2440-8756-FE5F13D0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544" y="6448250"/>
            <a:ext cx="2133600" cy="365125"/>
          </a:xfrm>
        </p:spPr>
        <p:txBody>
          <a:bodyPr/>
          <a:lstStyle/>
          <a:p>
            <a:r>
              <a:rPr lang="en-US"/>
              <a:t>July 2020</a:t>
            </a:r>
            <a:endParaRPr lang="el-GR" dirty="0"/>
          </a:p>
        </p:txBody>
      </p:sp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99D20152-DCCB-6D4A-BEF3-78BE280B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18658" cy="365125"/>
          </a:xfrm>
        </p:spPr>
        <p:txBody>
          <a:bodyPr/>
          <a:lstStyle/>
          <a:p>
            <a:r>
              <a:rPr lang="en-US" dirty="0"/>
              <a:t>12th Conference on Reversible Computation 2020</a:t>
            </a:r>
            <a:endParaRPr lang="el-GR" dirty="0"/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A22ECD06-F77C-B54A-ADBD-38A7742C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C2BA49E-6727-49C1-98F0-3B1BC7525F6D}" type="slidenum">
              <a:rPr lang="el-GR" smtClean="0"/>
              <a:pPr/>
              <a:t>10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1053603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b="1" dirty="0">
                <a:solidFill>
                  <a:srgbClr val="254061"/>
                </a:solidFill>
              </a:rPr>
              <a:t>Forward Execution</a:t>
            </a:r>
            <a:endParaRPr lang="pl-PL" dirty="0"/>
          </a:p>
        </p:txBody>
      </p:sp>
      <p:sp>
        <p:nvSpPr>
          <p:cNvPr id="11" name="Elipsa 10"/>
          <p:cNvSpPr/>
          <p:nvPr/>
        </p:nvSpPr>
        <p:spPr>
          <a:xfrm>
            <a:off x="547940" y="2266355"/>
            <a:ext cx="792000" cy="79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Elipsa 11"/>
          <p:cNvSpPr/>
          <p:nvPr/>
        </p:nvSpPr>
        <p:spPr>
          <a:xfrm>
            <a:off x="547940" y="4129788"/>
            <a:ext cx="792000" cy="79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2235696" y="2300223"/>
            <a:ext cx="72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Elipsa 13"/>
          <p:cNvSpPr/>
          <p:nvPr/>
        </p:nvSpPr>
        <p:spPr>
          <a:xfrm>
            <a:off x="3942128" y="2264672"/>
            <a:ext cx="792000" cy="79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Elipsa 14"/>
          <p:cNvSpPr/>
          <p:nvPr/>
        </p:nvSpPr>
        <p:spPr>
          <a:xfrm>
            <a:off x="3941730" y="4126142"/>
            <a:ext cx="792000" cy="79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5713050" y="3248976"/>
            <a:ext cx="72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Elipsa 16"/>
          <p:cNvSpPr/>
          <p:nvPr/>
        </p:nvSpPr>
        <p:spPr>
          <a:xfrm>
            <a:off x="7806346" y="3231820"/>
            <a:ext cx="792000" cy="79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9" name="Łącznik prosty ze strzałką 18"/>
          <p:cNvCxnSpPr>
            <a:stCxn id="11" idx="6"/>
            <a:endCxn id="13" idx="1"/>
          </p:cNvCxnSpPr>
          <p:nvPr/>
        </p:nvCxnSpPr>
        <p:spPr>
          <a:xfrm flipV="1">
            <a:off x="1339940" y="2660223"/>
            <a:ext cx="895756" cy="21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>
            <a:stCxn id="12" idx="6"/>
            <a:endCxn id="40" idx="1"/>
          </p:cNvCxnSpPr>
          <p:nvPr/>
        </p:nvCxnSpPr>
        <p:spPr>
          <a:xfrm flipV="1">
            <a:off x="1339940" y="4523312"/>
            <a:ext cx="861890" cy="24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/>
          <p:cNvCxnSpPr>
            <a:stCxn id="13" idx="3"/>
            <a:endCxn id="14" idx="2"/>
          </p:cNvCxnSpPr>
          <p:nvPr/>
        </p:nvCxnSpPr>
        <p:spPr>
          <a:xfrm>
            <a:off x="2955696" y="2660223"/>
            <a:ext cx="986432" cy="4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ze strzałką 29"/>
          <p:cNvCxnSpPr>
            <a:stCxn id="14" idx="6"/>
            <a:endCxn id="16" idx="1"/>
          </p:cNvCxnSpPr>
          <p:nvPr/>
        </p:nvCxnSpPr>
        <p:spPr>
          <a:xfrm>
            <a:off x="4734128" y="2660672"/>
            <a:ext cx="978922" cy="9483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/>
          <p:cNvCxnSpPr>
            <a:stCxn id="15" idx="7"/>
            <a:endCxn id="16" idx="1"/>
          </p:cNvCxnSpPr>
          <p:nvPr/>
        </p:nvCxnSpPr>
        <p:spPr>
          <a:xfrm flipV="1">
            <a:off x="4617744" y="3608976"/>
            <a:ext cx="1095306" cy="6331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ze strzałką 35"/>
          <p:cNvCxnSpPr>
            <a:stCxn id="16" idx="3"/>
            <a:endCxn id="17" idx="2"/>
          </p:cNvCxnSpPr>
          <p:nvPr/>
        </p:nvCxnSpPr>
        <p:spPr>
          <a:xfrm>
            <a:off x="6433050" y="3608976"/>
            <a:ext cx="1373296" cy="188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a 45"/>
          <p:cNvSpPr/>
          <p:nvPr/>
        </p:nvSpPr>
        <p:spPr>
          <a:xfrm>
            <a:off x="4158152" y="2696720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Elipsa 59"/>
          <p:cNvSpPr/>
          <p:nvPr/>
        </p:nvSpPr>
        <p:spPr>
          <a:xfrm>
            <a:off x="4166934" y="4664656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pole tekstowe 60"/>
          <p:cNvSpPr txBox="1"/>
          <p:nvPr/>
        </p:nvSpPr>
        <p:spPr>
          <a:xfrm>
            <a:off x="4171838" y="4247706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b</a:t>
            </a:r>
          </a:p>
        </p:txBody>
      </p:sp>
      <p:sp>
        <p:nvSpPr>
          <p:cNvPr id="62" name="pole tekstowe 61"/>
          <p:cNvSpPr txBox="1"/>
          <p:nvPr/>
        </p:nvSpPr>
        <p:spPr>
          <a:xfrm>
            <a:off x="2360365" y="2388070"/>
            <a:ext cx="49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t</a:t>
            </a:r>
            <a:r>
              <a:rPr lang="pl-PL" sz="2800" b="1" baseline="-25000" dirty="0"/>
              <a:t>1</a:t>
            </a:r>
          </a:p>
        </p:txBody>
      </p:sp>
      <p:sp>
        <p:nvSpPr>
          <p:cNvPr id="63" name="pole tekstowe 62"/>
          <p:cNvSpPr txBox="1"/>
          <p:nvPr/>
        </p:nvSpPr>
        <p:spPr>
          <a:xfrm>
            <a:off x="5828770" y="3360470"/>
            <a:ext cx="49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t</a:t>
            </a:r>
            <a:r>
              <a:rPr lang="pl-PL" sz="2800" b="1" baseline="-25000" dirty="0"/>
              <a:t>3</a:t>
            </a:r>
          </a:p>
        </p:txBody>
      </p:sp>
      <p:sp>
        <p:nvSpPr>
          <p:cNvPr id="64" name="pole tekstowe 63"/>
          <p:cNvSpPr txBox="1"/>
          <p:nvPr/>
        </p:nvSpPr>
        <p:spPr>
          <a:xfrm>
            <a:off x="1522638" y="2194999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a</a:t>
            </a:r>
          </a:p>
        </p:txBody>
      </p:sp>
      <p:sp>
        <p:nvSpPr>
          <p:cNvPr id="67" name="pole tekstowe 66"/>
          <p:cNvSpPr txBox="1"/>
          <p:nvPr/>
        </p:nvSpPr>
        <p:spPr>
          <a:xfrm>
            <a:off x="4897277" y="2478013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a</a:t>
            </a:r>
          </a:p>
        </p:txBody>
      </p:sp>
      <p:sp>
        <p:nvSpPr>
          <p:cNvPr id="68" name="pole tekstowe 67"/>
          <p:cNvSpPr txBox="1"/>
          <p:nvPr/>
        </p:nvSpPr>
        <p:spPr>
          <a:xfrm>
            <a:off x="4897277" y="3479800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b</a:t>
            </a:r>
          </a:p>
        </p:txBody>
      </p:sp>
      <p:sp>
        <p:nvSpPr>
          <p:cNvPr id="69" name="pole tekstowe 68"/>
          <p:cNvSpPr txBox="1"/>
          <p:nvPr/>
        </p:nvSpPr>
        <p:spPr>
          <a:xfrm>
            <a:off x="6798579" y="3158997"/>
            <a:ext cx="730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/>
              <a:t>a-b</a:t>
            </a:r>
            <a:endParaRPr lang="pl-PL" sz="2800" b="1" dirty="0"/>
          </a:p>
        </p:txBody>
      </p:sp>
      <p:sp>
        <p:nvSpPr>
          <p:cNvPr id="40" name="Prostokąt 39"/>
          <p:cNvSpPr/>
          <p:nvPr/>
        </p:nvSpPr>
        <p:spPr>
          <a:xfrm>
            <a:off x="2201830" y="4163312"/>
            <a:ext cx="720000" cy="7200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pole tekstowe 72"/>
          <p:cNvSpPr txBox="1"/>
          <p:nvPr/>
        </p:nvSpPr>
        <p:spPr>
          <a:xfrm>
            <a:off x="2332036" y="4274870"/>
            <a:ext cx="49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t</a:t>
            </a:r>
            <a:r>
              <a:rPr lang="pl-PL" sz="2800" b="1" baseline="-25000" dirty="0"/>
              <a:t>2</a:t>
            </a:r>
          </a:p>
        </p:txBody>
      </p:sp>
      <p:cxnSp>
        <p:nvCxnSpPr>
          <p:cNvPr id="74" name="Łącznik prosty ze strzałką 73"/>
          <p:cNvCxnSpPr>
            <a:stCxn id="40" idx="3"/>
            <a:endCxn id="15" idx="2"/>
          </p:cNvCxnSpPr>
          <p:nvPr/>
        </p:nvCxnSpPr>
        <p:spPr>
          <a:xfrm flipV="1">
            <a:off x="2921830" y="4522142"/>
            <a:ext cx="1019900" cy="11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ole tekstowe 76"/>
          <p:cNvSpPr txBox="1"/>
          <p:nvPr/>
        </p:nvSpPr>
        <p:spPr>
          <a:xfrm>
            <a:off x="3224436" y="2211931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a</a:t>
            </a:r>
          </a:p>
        </p:txBody>
      </p:sp>
      <p:sp>
        <p:nvSpPr>
          <p:cNvPr id="78" name="pole tekstowe 77"/>
          <p:cNvSpPr txBox="1"/>
          <p:nvPr/>
        </p:nvSpPr>
        <p:spPr>
          <a:xfrm>
            <a:off x="4172702" y="2254266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a</a:t>
            </a:r>
          </a:p>
        </p:txBody>
      </p:sp>
      <p:sp>
        <p:nvSpPr>
          <p:cNvPr id="79" name="pole tekstowe 78"/>
          <p:cNvSpPr txBox="1"/>
          <p:nvPr/>
        </p:nvSpPr>
        <p:spPr>
          <a:xfrm>
            <a:off x="1522638" y="4052973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b</a:t>
            </a:r>
          </a:p>
        </p:txBody>
      </p:sp>
      <p:sp>
        <p:nvSpPr>
          <p:cNvPr id="80" name="pole tekstowe 79"/>
          <p:cNvSpPr txBox="1"/>
          <p:nvPr/>
        </p:nvSpPr>
        <p:spPr>
          <a:xfrm>
            <a:off x="3224436" y="4086843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44842" y="1783533"/>
            <a:ext cx="805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/>
              <a:t>[1]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44842" y="3610824"/>
            <a:ext cx="805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>
                <a:solidFill>
                  <a:srgbClr val="00B0F0"/>
                </a:solidFill>
              </a:rPr>
              <a:t>[2]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1245D6CA-D69D-5545-B6C8-3124751F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544" y="6448250"/>
            <a:ext cx="2133600" cy="365125"/>
          </a:xfrm>
        </p:spPr>
        <p:txBody>
          <a:bodyPr/>
          <a:lstStyle/>
          <a:p>
            <a:r>
              <a:rPr lang="en-US"/>
              <a:t>July 2020</a:t>
            </a:r>
            <a:endParaRPr lang="el-GR" dirty="0"/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51837D87-26ED-7E40-9B63-1F6912D33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18658" cy="365125"/>
          </a:xfrm>
        </p:spPr>
        <p:txBody>
          <a:bodyPr/>
          <a:lstStyle/>
          <a:p>
            <a:r>
              <a:rPr lang="en-US" dirty="0"/>
              <a:t>12th Conference on Reversible Computation 2020</a:t>
            </a:r>
            <a:endParaRPr lang="el-GR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404C7DB7-8CD3-7C46-8C10-E74B5FCD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C2BA49E-6727-49C1-98F0-3B1BC7525F6D}" type="slidenum">
              <a:rPr lang="el-GR" smtClean="0"/>
              <a:pPr/>
              <a:t>11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7378235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Łącznik prosty 54"/>
          <p:cNvCxnSpPr/>
          <p:nvPr/>
        </p:nvCxnSpPr>
        <p:spPr>
          <a:xfrm>
            <a:off x="8142089" y="3765454"/>
            <a:ext cx="144016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b="1" dirty="0">
                <a:solidFill>
                  <a:srgbClr val="254061"/>
                </a:solidFill>
              </a:rPr>
              <a:t>Forward Execution</a:t>
            </a:r>
            <a:endParaRPr lang="pl-PL" dirty="0"/>
          </a:p>
        </p:txBody>
      </p:sp>
      <p:sp>
        <p:nvSpPr>
          <p:cNvPr id="11" name="Elipsa 10"/>
          <p:cNvSpPr/>
          <p:nvPr/>
        </p:nvSpPr>
        <p:spPr>
          <a:xfrm>
            <a:off x="547940" y="2266355"/>
            <a:ext cx="792000" cy="79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Elipsa 11"/>
          <p:cNvSpPr/>
          <p:nvPr/>
        </p:nvSpPr>
        <p:spPr>
          <a:xfrm>
            <a:off x="547940" y="4129788"/>
            <a:ext cx="792000" cy="79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2235696" y="2300223"/>
            <a:ext cx="72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Elipsa 13"/>
          <p:cNvSpPr/>
          <p:nvPr/>
        </p:nvSpPr>
        <p:spPr>
          <a:xfrm>
            <a:off x="3942128" y="2264672"/>
            <a:ext cx="792000" cy="79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Elipsa 14"/>
          <p:cNvSpPr/>
          <p:nvPr/>
        </p:nvSpPr>
        <p:spPr>
          <a:xfrm>
            <a:off x="3941730" y="4126142"/>
            <a:ext cx="792000" cy="79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5713050" y="3248976"/>
            <a:ext cx="720000" cy="7200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Elipsa 16"/>
          <p:cNvSpPr/>
          <p:nvPr/>
        </p:nvSpPr>
        <p:spPr>
          <a:xfrm>
            <a:off x="7806346" y="3231820"/>
            <a:ext cx="792000" cy="79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9" name="Łącznik prosty ze strzałką 18"/>
          <p:cNvCxnSpPr>
            <a:stCxn id="11" idx="6"/>
            <a:endCxn id="13" idx="1"/>
          </p:cNvCxnSpPr>
          <p:nvPr/>
        </p:nvCxnSpPr>
        <p:spPr>
          <a:xfrm flipV="1">
            <a:off x="1339940" y="2660223"/>
            <a:ext cx="895756" cy="21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>
            <a:stCxn id="12" idx="6"/>
            <a:endCxn id="40" idx="1"/>
          </p:cNvCxnSpPr>
          <p:nvPr/>
        </p:nvCxnSpPr>
        <p:spPr>
          <a:xfrm flipV="1">
            <a:off x="1339940" y="4523312"/>
            <a:ext cx="861890" cy="24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/>
          <p:cNvCxnSpPr>
            <a:stCxn id="13" idx="3"/>
            <a:endCxn id="14" idx="2"/>
          </p:cNvCxnSpPr>
          <p:nvPr/>
        </p:nvCxnSpPr>
        <p:spPr>
          <a:xfrm>
            <a:off x="2955696" y="2660223"/>
            <a:ext cx="986432" cy="4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ze strzałką 29"/>
          <p:cNvCxnSpPr>
            <a:stCxn id="14" idx="6"/>
            <a:endCxn id="16" idx="1"/>
          </p:cNvCxnSpPr>
          <p:nvPr/>
        </p:nvCxnSpPr>
        <p:spPr>
          <a:xfrm>
            <a:off x="4734128" y="2660672"/>
            <a:ext cx="978922" cy="9483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/>
          <p:cNvCxnSpPr>
            <a:stCxn id="15" idx="7"/>
            <a:endCxn id="16" idx="1"/>
          </p:cNvCxnSpPr>
          <p:nvPr/>
        </p:nvCxnSpPr>
        <p:spPr>
          <a:xfrm flipV="1">
            <a:off x="4617744" y="3608976"/>
            <a:ext cx="1095306" cy="6331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ze strzałką 35"/>
          <p:cNvCxnSpPr>
            <a:stCxn id="16" idx="3"/>
            <a:endCxn id="17" idx="2"/>
          </p:cNvCxnSpPr>
          <p:nvPr/>
        </p:nvCxnSpPr>
        <p:spPr>
          <a:xfrm>
            <a:off x="6433050" y="3608976"/>
            <a:ext cx="1373296" cy="188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ole tekstowe 47"/>
          <p:cNvSpPr txBox="1"/>
          <p:nvPr/>
        </p:nvSpPr>
        <p:spPr>
          <a:xfrm>
            <a:off x="7903591" y="3248805"/>
            <a:ext cx="698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/>
              <a:t>a-b</a:t>
            </a:r>
            <a:endParaRPr lang="pl-PL" sz="2800" b="1" dirty="0"/>
          </a:p>
        </p:txBody>
      </p:sp>
      <p:sp>
        <p:nvSpPr>
          <p:cNvPr id="49" name="Elipsa 48"/>
          <p:cNvSpPr/>
          <p:nvPr/>
        </p:nvSpPr>
        <p:spPr>
          <a:xfrm>
            <a:off x="8045724" y="3699940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Elipsa 49"/>
          <p:cNvSpPr/>
          <p:nvPr/>
        </p:nvSpPr>
        <p:spPr>
          <a:xfrm>
            <a:off x="8261748" y="3699940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pole tekstowe 61"/>
          <p:cNvSpPr txBox="1"/>
          <p:nvPr/>
        </p:nvSpPr>
        <p:spPr>
          <a:xfrm>
            <a:off x="2360365" y="2388070"/>
            <a:ext cx="49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t</a:t>
            </a:r>
            <a:r>
              <a:rPr lang="pl-PL" sz="2800" b="1" baseline="-25000" dirty="0"/>
              <a:t>1</a:t>
            </a:r>
          </a:p>
        </p:txBody>
      </p:sp>
      <p:sp>
        <p:nvSpPr>
          <p:cNvPr id="63" name="pole tekstowe 62"/>
          <p:cNvSpPr txBox="1"/>
          <p:nvPr/>
        </p:nvSpPr>
        <p:spPr>
          <a:xfrm>
            <a:off x="5828770" y="3360470"/>
            <a:ext cx="49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t</a:t>
            </a:r>
            <a:r>
              <a:rPr lang="pl-PL" sz="2800" b="1" baseline="-25000" dirty="0"/>
              <a:t>3</a:t>
            </a:r>
          </a:p>
        </p:txBody>
      </p:sp>
      <p:sp>
        <p:nvSpPr>
          <p:cNvPr id="64" name="pole tekstowe 63"/>
          <p:cNvSpPr txBox="1"/>
          <p:nvPr/>
        </p:nvSpPr>
        <p:spPr>
          <a:xfrm>
            <a:off x="1522638" y="2194999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a</a:t>
            </a:r>
          </a:p>
        </p:txBody>
      </p:sp>
      <p:sp>
        <p:nvSpPr>
          <p:cNvPr id="67" name="pole tekstowe 66"/>
          <p:cNvSpPr txBox="1"/>
          <p:nvPr/>
        </p:nvSpPr>
        <p:spPr>
          <a:xfrm>
            <a:off x="4897277" y="2478013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a</a:t>
            </a:r>
          </a:p>
        </p:txBody>
      </p:sp>
      <p:sp>
        <p:nvSpPr>
          <p:cNvPr id="68" name="pole tekstowe 67"/>
          <p:cNvSpPr txBox="1"/>
          <p:nvPr/>
        </p:nvSpPr>
        <p:spPr>
          <a:xfrm>
            <a:off x="4897277" y="3479800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b</a:t>
            </a:r>
          </a:p>
        </p:txBody>
      </p:sp>
      <p:sp>
        <p:nvSpPr>
          <p:cNvPr id="69" name="pole tekstowe 68"/>
          <p:cNvSpPr txBox="1"/>
          <p:nvPr/>
        </p:nvSpPr>
        <p:spPr>
          <a:xfrm>
            <a:off x="6798579" y="3158997"/>
            <a:ext cx="730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/>
              <a:t>a-b</a:t>
            </a:r>
            <a:endParaRPr lang="pl-PL" sz="2800" b="1" dirty="0"/>
          </a:p>
        </p:txBody>
      </p:sp>
      <p:sp>
        <p:nvSpPr>
          <p:cNvPr id="40" name="Prostokąt 39"/>
          <p:cNvSpPr/>
          <p:nvPr/>
        </p:nvSpPr>
        <p:spPr>
          <a:xfrm>
            <a:off x="2201830" y="4163312"/>
            <a:ext cx="72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pole tekstowe 72"/>
          <p:cNvSpPr txBox="1"/>
          <p:nvPr/>
        </p:nvSpPr>
        <p:spPr>
          <a:xfrm>
            <a:off x="2332036" y="4274870"/>
            <a:ext cx="49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t</a:t>
            </a:r>
            <a:r>
              <a:rPr lang="pl-PL" sz="2800" b="1" baseline="-25000" dirty="0"/>
              <a:t>2</a:t>
            </a:r>
          </a:p>
        </p:txBody>
      </p:sp>
      <p:cxnSp>
        <p:nvCxnSpPr>
          <p:cNvPr id="74" name="Łącznik prosty ze strzałką 73"/>
          <p:cNvCxnSpPr>
            <a:stCxn id="40" idx="3"/>
            <a:endCxn id="15" idx="2"/>
          </p:cNvCxnSpPr>
          <p:nvPr/>
        </p:nvCxnSpPr>
        <p:spPr>
          <a:xfrm flipV="1">
            <a:off x="2921830" y="4522142"/>
            <a:ext cx="1019900" cy="11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ole tekstowe 76"/>
          <p:cNvSpPr txBox="1"/>
          <p:nvPr/>
        </p:nvSpPr>
        <p:spPr>
          <a:xfrm>
            <a:off x="3224436" y="2211931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a</a:t>
            </a:r>
          </a:p>
        </p:txBody>
      </p:sp>
      <p:sp>
        <p:nvSpPr>
          <p:cNvPr id="79" name="pole tekstowe 78"/>
          <p:cNvSpPr txBox="1"/>
          <p:nvPr/>
        </p:nvSpPr>
        <p:spPr>
          <a:xfrm>
            <a:off x="1522638" y="4052973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b</a:t>
            </a:r>
          </a:p>
        </p:txBody>
      </p:sp>
      <p:sp>
        <p:nvSpPr>
          <p:cNvPr id="80" name="pole tekstowe 79"/>
          <p:cNvSpPr txBox="1"/>
          <p:nvPr/>
        </p:nvSpPr>
        <p:spPr>
          <a:xfrm>
            <a:off x="3224436" y="4086843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44842" y="1783533"/>
            <a:ext cx="805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/>
              <a:t>[1]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44842" y="3610824"/>
            <a:ext cx="805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/>
              <a:t>[2]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37971" y="2749236"/>
            <a:ext cx="805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>
                <a:solidFill>
                  <a:srgbClr val="00B0F0"/>
                </a:solidFill>
              </a:rPr>
              <a:t>[3]</a:t>
            </a:r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B85763B8-6B3C-8644-8890-ADB949DB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544" y="6448251"/>
            <a:ext cx="2133600" cy="365125"/>
          </a:xfrm>
        </p:spPr>
        <p:txBody>
          <a:bodyPr/>
          <a:lstStyle/>
          <a:p>
            <a:r>
              <a:rPr lang="en-US"/>
              <a:t>July 2020</a:t>
            </a:r>
            <a:endParaRPr lang="el-GR" dirty="0"/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2165EF1F-1CE1-3040-BBF8-805D5EB84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3418658" cy="365125"/>
          </a:xfrm>
        </p:spPr>
        <p:txBody>
          <a:bodyPr/>
          <a:lstStyle/>
          <a:p>
            <a:r>
              <a:rPr lang="en-US" dirty="0"/>
              <a:t>12th Conference on Reversible Computation 2020</a:t>
            </a:r>
            <a:endParaRPr lang="el-GR" dirty="0"/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936A0996-F351-FD4E-AEC7-F21E787DA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FC2BA49E-6727-49C1-98F0-3B1BC7525F6D}" type="slidenum">
              <a:rPr lang="el-GR" smtClean="0"/>
              <a:pPr/>
              <a:t>12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3329757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968552"/>
          </a:xfrm>
        </p:spPr>
        <p:txBody>
          <a:bodyPr>
            <a:normAutofit/>
          </a:bodyPr>
          <a:lstStyle/>
          <a:p>
            <a:pPr marL="0" indent="0">
              <a:buClr>
                <a:srgbClr val="4F81BD">
                  <a:lumMod val="50000"/>
                </a:srgbClr>
              </a:buClr>
              <a:buNone/>
            </a:pPr>
            <a:r>
              <a:rPr lang="en-US" sz="2800" dirty="0">
                <a:solidFill>
                  <a:srgbClr val="008000"/>
                </a:solidFill>
                <a:sym typeface="Symbol"/>
              </a:rPr>
              <a:t>Definition: </a:t>
            </a:r>
            <a:r>
              <a:rPr lang="en-US" sz="2800" dirty="0">
                <a:solidFill>
                  <a:prstClr val="black"/>
                </a:solidFill>
                <a:sym typeface="Symbol"/>
              </a:rPr>
              <a:t>If a transition </a:t>
            </a:r>
            <a:r>
              <a:rPr lang="en-US" sz="2800" i="1" dirty="0">
                <a:solidFill>
                  <a:srgbClr val="008000"/>
                </a:solidFill>
                <a:latin typeface="Times New Roman"/>
                <a:cs typeface="Times New Roman"/>
                <a:sym typeface="Symbol"/>
              </a:rPr>
              <a:t>t</a:t>
            </a:r>
            <a:r>
              <a:rPr lang="en-US" sz="2800" dirty="0">
                <a:solidFill>
                  <a:srgbClr val="008000"/>
                </a:solidFill>
                <a:sym typeface="Symbol"/>
              </a:rPr>
              <a:t> </a:t>
            </a:r>
            <a:r>
              <a:rPr lang="en-US" sz="2800" dirty="0">
                <a:solidFill>
                  <a:prstClr val="black"/>
                </a:solidFill>
                <a:sym typeface="Symbol"/>
              </a:rPr>
              <a:t>is forward enabled in </a:t>
            </a:r>
            <a:r>
              <a:rPr lang="en-US" sz="2800" dirty="0"/>
              <a:t>an RPN </a:t>
            </a:r>
            <a:r>
              <a:rPr lang="en-US" sz="2800" dirty="0">
                <a:solidFill>
                  <a:prstClr val="black"/>
                </a:solidFill>
                <a:sym typeface="Symbol"/>
              </a:rPr>
              <a:t>then the marking is updated as follows: 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36E6941F-D264-9648-B9D7-7F7C7746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544" y="6448250"/>
            <a:ext cx="2133600" cy="365125"/>
          </a:xfrm>
        </p:spPr>
        <p:txBody>
          <a:bodyPr/>
          <a:lstStyle/>
          <a:p>
            <a:r>
              <a:rPr lang="en-US"/>
              <a:t>July 2020</a:t>
            </a: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0BEF6-2F80-AA4D-A81C-C0797271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/>
              <a:t>12th Conference on Reversible Computation 2020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C6277-53DA-C947-9EBC-CFAA02CCC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A49E-6727-49C1-98F0-3B1BC7525F6D}" type="slidenum">
              <a:rPr lang="el-GR" smtClean="0"/>
              <a:pPr/>
              <a:t>13</a:t>
            </a:fld>
            <a:endParaRPr lang="el-GR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08B71C-24FB-D148-9A69-B06D75DF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254061"/>
                </a:solidFill>
              </a:rPr>
              <a:t>Forward Execution</a:t>
            </a:r>
            <a:endParaRPr lang="en-US" sz="4000" b="1" dirty="0">
              <a:solidFill>
                <a:srgbClr val="254061"/>
              </a:solidFill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7590C8-46CB-DE48-82C5-10022E91E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04" y="2512789"/>
            <a:ext cx="7480300" cy="1663700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AEDD13-D7BA-3F4A-AFDF-D13C2A117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04" y="4604890"/>
            <a:ext cx="74168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89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16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Clr>
                <a:srgbClr val="4F81BD">
                  <a:lumMod val="50000"/>
                </a:srgbClr>
              </a:buClr>
              <a:buNone/>
            </a:pPr>
            <a:r>
              <a:rPr lang="en-US" dirty="0">
                <a:solidFill>
                  <a:srgbClr val="008000"/>
                </a:solidFill>
              </a:rPr>
              <a:t>Definition: </a:t>
            </a:r>
            <a:r>
              <a:rPr lang="en-US" dirty="0"/>
              <a:t>A transition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i="1" dirty="0">
                <a:solidFill>
                  <a:srgbClr val="008000"/>
                </a:solidFill>
                <a:latin typeface="Times New Roman"/>
                <a:cs typeface="Times New Roman"/>
                <a:sym typeface="Symbol"/>
              </a:rPr>
              <a:t>t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is </a:t>
            </a:r>
            <a:r>
              <a:rPr lang="en-US" i="1" dirty="0">
                <a:solidFill>
                  <a:srgbClr val="376092"/>
                </a:solidFill>
              </a:rPr>
              <a:t>causally enabled </a:t>
            </a:r>
            <a:r>
              <a:rPr lang="en-US" dirty="0"/>
              <a:t>in </a:t>
            </a:r>
            <a:r>
              <a:rPr lang="en-US" dirty="0">
                <a:latin typeface="Times New Roman"/>
                <a:cs typeface="Times New Roman"/>
              </a:rPr>
              <a:t>an RPN </a:t>
            </a:r>
            <a:r>
              <a:rPr lang="en-US" dirty="0"/>
              <a:t>state </a:t>
            </a:r>
            <a:r>
              <a:rPr lang="en-US" spc="130" dirty="0">
                <a:solidFill>
                  <a:srgbClr val="008000"/>
                </a:solidFill>
                <a:latin typeface="Courier New" charset="0"/>
                <a:sym typeface="Symbol" charset="0"/>
              </a:rPr>
              <a:t></a:t>
            </a:r>
            <a:r>
              <a:rPr lang="en-US" i="1" spc="130" dirty="0">
                <a:solidFill>
                  <a:srgbClr val="008000"/>
                </a:solidFill>
                <a:latin typeface="Times New Roman"/>
                <a:cs typeface="Times New Roman"/>
                <a:sym typeface="Symbol"/>
              </a:rPr>
              <a:t>M</a:t>
            </a:r>
            <a:r>
              <a:rPr lang="en-US" spc="130" dirty="0">
                <a:solidFill>
                  <a:srgbClr val="008000"/>
                </a:solidFill>
                <a:latin typeface="Times New Roman"/>
                <a:cs typeface="Times New Roman"/>
                <a:sym typeface="Symbol"/>
              </a:rPr>
              <a:t>,</a:t>
            </a:r>
            <a:r>
              <a:rPr lang="en-US" i="1" spc="130" dirty="0">
                <a:solidFill>
                  <a:srgbClr val="008000"/>
                </a:solidFill>
                <a:latin typeface="Times New Roman"/>
                <a:cs typeface="Times New Roman"/>
                <a:sym typeface="Symbol"/>
              </a:rPr>
              <a:t>H</a:t>
            </a:r>
            <a:r>
              <a:rPr lang="en-US" spc="130" dirty="0">
                <a:solidFill>
                  <a:srgbClr val="008000"/>
                </a:solidFill>
                <a:latin typeface="+mj-lt"/>
                <a:sym typeface="Symbol" charset="0"/>
              </a:rPr>
              <a:t> </a:t>
            </a:r>
            <a:r>
              <a:rPr lang="en-US" spc="130" dirty="0">
                <a:latin typeface="+mj-lt"/>
                <a:sym typeface="Symbol" charset="0"/>
              </a:rPr>
              <a:t>if: </a:t>
            </a:r>
          </a:p>
          <a:p>
            <a:pPr lvl="1">
              <a:buClr>
                <a:srgbClr val="4F81BD">
                  <a:lumMod val="50000"/>
                </a:srgbClr>
              </a:buClr>
            </a:pPr>
            <a:r>
              <a:rPr lang="en-US" sz="2400" dirty="0">
                <a:solidFill>
                  <a:prstClr val="black"/>
                </a:solidFill>
                <a:sym typeface="Symbol"/>
              </a:rPr>
              <a:t>There are no transitions </a:t>
            </a:r>
            <a:r>
              <a:rPr lang="en-US" sz="2400" dirty="0"/>
              <a:t>causally dependent on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400" i="1" dirty="0">
                <a:solidFill>
                  <a:srgbClr val="008000"/>
                </a:solidFill>
                <a:latin typeface="Times New Roman"/>
                <a:cs typeface="Times New Roman"/>
                <a:sym typeface="Symbol"/>
              </a:rPr>
              <a:t>t</a:t>
            </a:r>
            <a:endParaRPr lang="en-US" sz="2400" dirty="0"/>
          </a:p>
          <a:p>
            <a:pPr lvl="2">
              <a:buClr>
                <a:srgbClr val="4F81BD">
                  <a:lumMod val="50000"/>
                </a:srgbClr>
              </a:buClr>
            </a:pPr>
            <a:r>
              <a:rPr lang="en-US" dirty="0"/>
              <a:t>Two transitions are causally dependent if they manipulate the same tokens</a:t>
            </a:r>
          </a:p>
          <a:p>
            <a:pPr lvl="1">
              <a:buClr>
                <a:srgbClr val="4F81BD">
                  <a:lumMod val="50000"/>
                </a:srgbClr>
              </a:buClr>
            </a:pPr>
            <a:r>
              <a:rPr lang="en-US" sz="2400" dirty="0">
                <a:solidFill>
                  <a:prstClr val="black"/>
                </a:solidFill>
                <a:cs typeface="Calibri"/>
                <a:sym typeface="Symbol"/>
              </a:rPr>
              <a:t>The transition has been executed</a:t>
            </a:r>
            <a:endParaRPr lang="en-US" sz="2400" b="1" dirty="0">
              <a:solidFill>
                <a:srgbClr val="FF0000"/>
              </a:solidFill>
              <a:cs typeface="Calibri"/>
              <a:sym typeface="Symbol" charset="0"/>
            </a:endParaRPr>
          </a:p>
          <a:p>
            <a:pPr lvl="1">
              <a:buClr>
                <a:srgbClr val="4F81BD">
                  <a:lumMod val="50000"/>
                </a:srgbClr>
              </a:buClr>
            </a:pPr>
            <a:endParaRPr lang="en-US" dirty="0">
              <a:solidFill>
                <a:prstClr val="black"/>
              </a:solidFill>
              <a:sym typeface="Symbo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281" y="1058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BB322-22D1-8B45-BB2A-45AB7641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18658" cy="365125"/>
          </a:xfrm>
        </p:spPr>
        <p:txBody>
          <a:bodyPr/>
          <a:lstStyle/>
          <a:p>
            <a:r>
              <a:rPr lang="en-US" dirty="0"/>
              <a:t>12th Conference on Reversible Computation 2020</a:t>
            </a:r>
            <a:endParaRPr lang="el-G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A6745-F4CF-5B43-8CE8-539E0A68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A49E-6727-49C1-98F0-3B1BC7525F6D}" type="slidenum">
              <a:rPr lang="el-GR" smtClean="0"/>
              <a:pPr/>
              <a:t>14</a:t>
            </a:fld>
            <a:endParaRPr lang="el-G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850CD30-1384-E94D-AFA3-E5331013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sz="4000" b="1" dirty="0">
                <a:solidFill>
                  <a:srgbClr val="254061"/>
                </a:solidFill>
              </a:rPr>
              <a:t>Causal order enabledness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F4D27E-1012-1B4D-908A-E9027714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850084"/>
            <a:ext cx="74295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Łącznik prosty 54"/>
          <p:cNvCxnSpPr/>
          <p:nvPr/>
        </p:nvCxnSpPr>
        <p:spPr>
          <a:xfrm>
            <a:off x="8142089" y="3765454"/>
            <a:ext cx="14401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b="1" dirty="0">
                <a:solidFill>
                  <a:srgbClr val="254061"/>
                </a:solidFill>
              </a:rPr>
              <a:t>Causal Execution</a:t>
            </a:r>
            <a:endParaRPr lang="pl-PL" dirty="0"/>
          </a:p>
        </p:txBody>
      </p:sp>
      <p:sp>
        <p:nvSpPr>
          <p:cNvPr id="11" name="Elipsa 10"/>
          <p:cNvSpPr/>
          <p:nvPr/>
        </p:nvSpPr>
        <p:spPr>
          <a:xfrm>
            <a:off x="547940" y="2266355"/>
            <a:ext cx="792000" cy="79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Elipsa 11"/>
          <p:cNvSpPr/>
          <p:nvPr/>
        </p:nvSpPr>
        <p:spPr>
          <a:xfrm>
            <a:off x="547940" y="4129788"/>
            <a:ext cx="792000" cy="79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2235696" y="2300223"/>
            <a:ext cx="72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Elipsa 13"/>
          <p:cNvSpPr/>
          <p:nvPr/>
        </p:nvSpPr>
        <p:spPr>
          <a:xfrm>
            <a:off x="3942128" y="2264672"/>
            <a:ext cx="792000" cy="79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Elipsa 14"/>
          <p:cNvSpPr/>
          <p:nvPr/>
        </p:nvSpPr>
        <p:spPr>
          <a:xfrm>
            <a:off x="3941730" y="4126142"/>
            <a:ext cx="792000" cy="79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5713050" y="3248976"/>
            <a:ext cx="72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7" name="Elipsa 16"/>
          <p:cNvSpPr/>
          <p:nvPr/>
        </p:nvSpPr>
        <p:spPr>
          <a:xfrm>
            <a:off x="7806346" y="3231820"/>
            <a:ext cx="792000" cy="79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9" name="Łącznik prosty ze strzałką 18"/>
          <p:cNvCxnSpPr>
            <a:stCxn id="11" idx="6"/>
            <a:endCxn id="13" idx="1"/>
          </p:cNvCxnSpPr>
          <p:nvPr/>
        </p:nvCxnSpPr>
        <p:spPr>
          <a:xfrm flipV="1">
            <a:off x="1339940" y="2660223"/>
            <a:ext cx="895756" cy="21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>
            <a:stCxn id="12" idx="6"/>
            <a:endCxn id="40" idx="1"/>
          </p:cNvCxnSpPr>
          <p:nvPr/>
        </p:nvCxnSpPr>
        <p:spPr>
          <a:xfrm flipV="1">
            <a:off x="1339940" y="4523312"/>
            <a:ext cx="861890" cy="24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/>
          <p:cNvCxnSpPr>
            <a:stCxn id="13" idx="3"/>
            <a:endCxn id="14" idx="2"/>
          </p:cNvCxnSpPr>
          <p:nvPr/>
        </p:nvCxnSpPr>
        <p:spPr>
          <a:xfrm>
            <a:off x="2955696" y="2660223"/>
            <a:ext cx="986432" cy="4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ze strzałką 29"/>
          <p:cNvCxnSpPr>
            <a:stCxn id="14" idx="6"/>
            <a:endCxn id="16" idx="1"/>
          </p:cNvCxnSpPr>
          <p:nvPr/>
        </p:nvCxnSpPr>
        <p:spPr>
          <a:xfrm>
            <a:off x="4734128" y="2660672"/>
            <a:ext cx="978922" cy="9483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/>
          <p:cNvCxnSpPr>
            <a:stCxn id="15" idx="7"/>
            <a:endCxn id="16" idx="1"/>
          </p:cNvCxnSpPr>
          <p:nvPr/>
        </p:nvCxnSpPr>
        <p:spPr>
          <a:xfrm flipV="1">
            <a:off x="4617744" y="3608976"/>
            <a:ext cx="1095306" cy="6331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ze strzałką 35"/>
          <p:cNvCxnSpPr>
            <a:stCxn id="16" idx="3"/>
            <a:endCxn id="17" idx="2"/>
          </p:cNvCxnSpPr>
          <p:nvPr/>
        </p:nvCxnSpPr>
        <p:spPr>
          <a:xfrm>
            <a:off x="6433050" y="3608976"/>
            <a:ext cx="1373296" cy="188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ole tekstowe 47"/>
          <p:cNvSpPr txBox="1"/>
          <p:nvPr/>
        </p:nvSpPr>
        <p:spPr>
          <a:xfrm>
            <a:off x="7903591" y="3248805"/>
            <a:ext cx="698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/>
              <a:t>a-b</a:t>
            </a:r>
            <a:endParaRPr lang="pl-PL" sz="2800" b="1" dirty="0"/>
          </a:p>
        </p:txBody>
      </p:sp>
      <p:sp>
        <p:nvSpPr>
          <p:cNvPr id="49" name="Elipsa 48"/>
          <p:cNvSpPr/>
          <p:nvPr/>
        </p:nvSpPr>
        <p:spPr>
          <a:xfrm>
            <a:off x="8045724" y="3699940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Elipsa 49"/>
          <p:cNvSpPr/>
          <p:nvPr/>
        </p:nvSpPr>
        <p:spPr>
          <a:xfrm>
            <a:off x="8261748" y="3699940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pole tekstowe 61"/>
          <p:cNvSpPr txBox="1"/>
          <p:nvPr/>
        </p:nvSpPr>
        <p:spPr>
          <a:xfrm>
            <a:off x="2360365" y="2388070"/>
            <a:ext cx="49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t</a:t>
            </a:r>
            <a:r>
              <a:rPr lang="pl-PL" sz="2800" b="1" baseline="-25000" dirty="0"/>
              <a:t>1</a:t>
            </a:r>
          </a:p>
        </p:txBody>
      </p:sp>
      <p:sp>
        <p:nvSpPr>
          <p:cNvPr id="63" name="pole tekstowe 62"/>
          <p:cNvSpPr txBox="1"/>
          <p:nvPr/>
        </p:nvSpPr>
        <p:spPr>
          <a:xfrm>
            <a:off x="5828770" y="3360470"/>
            <a:ext cx="49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t</a:t>
            </a:r>
            <a:r>
              <a:rPr lang="pl-PL" sz="2800" b="1" baseline="-25000" dirty="0"/>
              <a:t>3</a:t>
            </a:r>
          </a:p>
        </p:txBody>
      </p:sp>
      <p:sp>
        <p:nvSpPr>
          <p:cNvPr id="64" name="pole tekstowe 63"/>
          <p:cNvSpPr txBox="1"/>
          <p:nvPr/>
        </p:nvSpPr>
        <p:spPr>
          <a:xfrm>
            <a:off x="1522638" y="2194999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a</a:t>
            </a:r>
          </a:p>
        </p:txBody>
      </p:sp>
      <p:sp>
        <p:nvSpPr>
          <p:cNvPr id="67" name="pole tekstowe 66"/>
          <p:cNvSpPr txBox="1"/>
          <p:nvPr/>
        </p:nvSpPr>
        <p:spPr>
          <a:xfrm>
            <a:off x="4897277" y="2478013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a</a:t>
            </a:r>
          </a:p>
        </p:txBody>
      </p:sp>
      <p:sp>
        <p:nvSpPr>
          <p:cNvPr id="68" name="pole tekstowe 67"/>
          <p:cNvSpPr txBox="1"/>
          <p:nvPr/>
        </p:nvSpPr>
        <p:spPr>
          <a:xfrm>
            <a:off x="4897277" y="3479800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b</a:t>
            </a:r>
          </a:p>
        </p:txBody>
      </p:sp>
      <p:sp>
        <p:nvSpPr>
          <p:cNvPr id="69" name="pole tekstowe 68"/>
          <p:cNvSpPr txBox="1"/>
          <p:nvPr/>
        </p:nvSpPr>
        <p:spPr>
          <a:xfrm>
            <a:off x="6798579" y="3158997"/>
            <a:ext cx="730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/>
              <a:t>a-b</a:t>
            </a:r>
            <a:endParaRPr lang="pl-PL" sz="2800" b="1" dirty="0"/>
          </a:p>
        </p:txBody>
      </p:sp>
      <p:sp>
        <p:nvSpPr>
          <p:cNvPr id="40" name="Prostokąt 39"/>
          <p:cNvSpPr/>
          <p:nvPr/>
        </p:nvSpPr>
        <p:spPr>
          <a:xfrm>
            <a:off x="2201830" y="4163312"/>
            <a:ext cx="72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pole tekstowe 72"/>
          <p:cNvSpPr txBox="1"/>
          <p:nvPr/>
        </p:nvSpPr>
        <p:spPr>
          <a:xfrm>
            <a:off x="2332036" y="4274870"/>
            <a:ext cx="49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t</a:t>
            </a:r>
            <a:r>
              <a:rPr lang="pl-PL" sz="2800" b="1" baseline="-25000" dirty="0"/>
              <a:t>2</a:t>
            </a:r>
          </a:p>
        </p:txBody>
      </p:sp>
      <p:cxnSp>
        <p:nvCxnSpPr>
          <p:cNvPr id="74" name="Łącznik prosty ze strzałką 73"/>
          <p:cNvCxnSpPr>
            <a:stCxn id="40" idx="3"/>
            <a:endCxn id="15" idx="2"/>
          </p:cNvCxnSpPr>
          <p:nvPr/>
        </p:nvCxnSpPr>
        <p:spPr>
          <a:xfrm flipV="1">
            <a:off x="2921830" y="4522142"/>
            <a:ext cx="1019900" cy="11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ole tekstowe 76"/>
          <p:cNvSpPr txBox="1"/>
          <p:nvPr/>
        </p:nvSpPr>
        <p:spPr>
          <a:xfrm>
            <a:off x="3224436" y="2211931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a</a:t>
            </a:r>
          </a:p>
        </p:txBody>
      </p:sp>
      <p:sp>
        <p:nvSpPr>
          <p:cNvPr id="79" name="pole tekstowe 78"/>
          <p:cNvSpPr txBox="1"/>
          <p:nvPr/>
        </p:nvSpPr>
        <p:spPr>
          <a:xfrm>
            <a:off x="1522638" y="4052973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b</a:t>
            </a:r>
          </a:p>
        </p:txBody>
      </p:sp>
      <p:sp>
        <p:nvSpPr>
          <p:cNvPr id="80" name="pole tekstowe 79"/>
          <p:cNvSpPr txBox="1"/>
          <p:nvPr/>
        </p:nvSpPr>
        <p:spPr>
          <a:xfrm>
            <a:off x="3224436" y="4086843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44842" y="1783533"/>
            <a:ext cx="805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/>
              <a:t>[1]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44842" y="3610824"/>
            <a:ext cx="805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/>
              <a:t>[2]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37971" y="2749236"/>
            <a:ext cx="805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/>
              <a:t>[3]</a:t>
            </a:r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5351F272-3F5B-0744-B512-A91EDF29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544" y="6448250"/>
            <a:ext cx="2133600" cy="365125"/>
          </a:xfrm>
        </p:spPr>
        <p:txBody>
          <a:bodyPr/>
          <a:lstStyle/>
          <a:p>
            <a:r>
              <a:rPr lang="en-US"/>
              <a:t>July 2020</a:t>
            </a:r>
            <a:endParaRPr lang="el-GR" dirty="0"/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DB977DF1-A4D6-734E-B742-7C6F105D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18658" cy="365125"/>
          </a:xfrm>
        </p:spPr>
        <p:txBody>
          <a:bodyPr/>
          <a:lstStyle/>
          <a:p>
            <a:r>
              <a:rPr lang="en-US" dirty="0"/>
              <a:t>12th Conference on Reversible Computation 2020</a:t>
            </a:r>
            <a:endParaRPr lang="el-GR" dirty="0"/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D29B9A69-2A57-0742-9E38-0540E6A6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C2BA49E-6727-49C1-98F0-3B1BC7525F6D}" type="slidenum">
              <a:rPr lang="el-GR" smtClean="0"/>
              <a:pPr/>
              <a:t>15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0252993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b="1" dirty="0">
                <a:solidFill>
                  <a:srgbClr val="254061"/>
                </a:solidFill>
              </a:rPr>
              <a:t>Causal Execution</a:t>
            </a:r>
            <a:endParaRPr lang="pl-PL" dirty="0"/>
          </a:p>
        </p:txBody>
      </p:sp>
      <p:sp>
        <p:nvSpPr>
          <p:cNvPr id="11" name="Elipsa 10"/>
          <p:cNvSpPr/>
          <p:nvPr/>
        </p:nvSpPr>
        <p:spPr>
          <a:xfrm>
            <a:off x="547940" y="2266355"/>
            <a:ext cx="792000" cy="79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Elipsa 11"/>
          <p:cNvSpPr/>
          <p:nvPr/>
        </p:nvSpPr>
        <p:spPr>
          <a:xfrm>
            <a:off x="547940" y="4129788"/>
            <a:ext cx="792000" cy="79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2235696" y="2300223"/>
            <a:ext cx="72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Elipsa 13"/>
          <p:cNvSpPr/>
          <p:nvPr/>
        </p:nvSpPr>
        <p:spPr>
          <a:xfrm>
            <a:off x="3942128" y="2264672"/>
            <a:ext cx="792000" cy="79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Elipsa 14"/>
          <p:cNvSpPr/>
          <p:nvPr/>
        </p:nvSpPr>
        <p:spPr>
          <a:xfrm>
            <a:off x="3941730" y="4126142"/>
            <a:ext cx="792000" cy="79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6" name="Prostokąt 15"/>
          <p:cNvSpPr/>
          <p:nvPr/>
        </p:nvSpPr>
        <p:spPr>
          <a:xfrm>
            <a:off x="5713050" y="3248976"/>
            <a:ext cx="720000" cy="72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17" name="Elipsa 16"/>
          <p:cNvSpPr/>
          <p:nvPr/>
        </p:nvSpPr>
        <p:spPr>
          <a:xfrm>
            <a:off x="7806346" y="3231820"/>
            <a:ext cx="792000" cy="79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9" name="Łącznik prosty ze strzałką 18"/>
          <p:cNvCxnSpPr>
            <a:stCxn id="11" idx="6"/>
            <a:endCxn id="13" idx="1"/>
          </p:cNvCxnSpPr>
          <p:nvPr/>
        </p:nvCxnSpPr>
        <p:spPr>
          <a:xfrm flipV="1">
            <a:off x="1339940" y="2660223"/>
            <a:ext cx="895756" cy="21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>
            <a:stCxn id="12" idx="6"/>
            <a:endCxn id="40" idx="1"/>
          </p:cNvCxnSpPr>
          <p:nvPr/>
        </p:nvCxnSpPr>
        <p:spPr>
          <a:xfrm flipV="1">
            <a:off x="1339940" y="4523312"/>
            <a:ext cx="861890" cy="24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/>
          <p:cNvCxnSpPr>
            <a:stCxn id="13" idx="3"/>
            <a:endCxn id="14" idx="2"/>
          </p:cNvCxnSpPr>
          <p:nvPr/>
        </p:nvCxnSpPr>
        <p:spPr>
          <a:xfrm>
            <a:off x="2955696" y="2660223"/>
            <a:ext cx="986432" cy="4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ze strzałką 29"/>
          <p:cNvCxnSpPr>
            <a:stCxn id="14" idx="6"/>
            <a:endCxn id="16" idx="1"/>
          </p:cNvCxnSpPr>
          <p:nvPr/>
        </p:nvCxnSpPr>
        <p:spPr>
          <a:xfrm>
            <a:off x="4734128" y="2660672"/>
            <a:ext cx="978922" cy="9483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/>
          <p:cNvCxnSpPr>
            <a:stCxn id="15" idx="7"/>
            <a:endCxn id="16" idx="1"/>
          </p:cNvCxnSpPr>
          <p:nvPr/>
        </p:nvCxnSpPr>
        <p:spPr>
          <a:xfrm flipV="1">
            <a:off x="4617744" y="3608976"/>
            <a:ext cx="1095306" cy="6331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ze strzałką 35"/>
          <p:cNvCxnSpPr>
            <a:stCxn id="16" idx="3"/>
            <a:endCxn id="17" idx="2"/>
          </p:cNvCxnSpPr>
          <p:nvPr/>
        </p:nvCxnSpPr>
        <p:spPr>
          <a:xfrm>
            <a:off x="6433050" y="3608976"/>
            <a:ext cx="1373296" cy="188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a 45"/>
          <p:cNvSpPr/>
          <p:nvPr/>
        </p:nvSpPr>
        <p:spPr>
          <a:xfrm>
            <a:off x="4158152" y="2696720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Elipsa 59"/>
          <p:cNvSpPr/>
          <p:nvPr/>
        </p:nvSpPr>
        <p:spPr>
          <a:xfrm>
            <a:off x="4166934" y="4664656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pole tekstowe 60"/>
          <p:cNvSpPr txBox="1"/>
          <p:nvPr/>
        </p:nvSpPr>
        <p:spPr>
          <a:xfrm>
            <a:off x="4171838" y="4247706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b</a:t>
            </a:r>
          </a:p>
        </p:txBody>
      </p:sp>
      <p:sp>
        <p:nvSpPr>
          <p:cNvPr id="62" name="pole tekstowe 61"/>
          <p:cNvSpPr txBox="1"/>
          <p:nvPr/>
        </p:nvSpPr>
        <p:spPr>
          <a:xfrm>
            <a:off x="2360365" y="2388070"/>
            <a:ext cx="49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t</a:t>
            </a:r>
            <a:r>
              <a:rPr lang="pl-PL" sz="2800" b="1" baseline="-25000" dirty="0"/>
              <a:t>1</a:t>
            </a:r>
          </a:p>
        </p:txBody>
      </p:sp>
      <p:sp>
        <p:nvSpPr>
          <p:cNvPr id="63" name="pole tekstowe 62"/>
          <p:cNvSpPr txBox="1"/>
          <p:nvPr/>
        </p:nvSpPr>
        <p:spPr>
          <a:xfrm>
            <a:off x="5828770" y="3360470"/>
            <a:ext cx="49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t</a:t>
            </a:r>
            <a:r>
              <a:rPr lang="pl-PL" sz="2800" b="1" baseline="-25000" dirty="0"/>
              <a:t>3</a:t>
            </a:r>
          </a:p>
        </p:txBody>
      </p:sp>
      <p:sp>
        <p:nvSpPr>
          <p:cNvPr id="64" name="pole tekstowe 63"/>
          <p:cNvSpPr txBox="1"/>
          <p:nvPr/>
        </p:nvSpPr>
        <p:spPr>
          <a:xfrm>
            <a:off x="1522638" y="2194999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a</a:t>
            </a:r>
          </a:p>
        </p:txBody>
      </p:sp>
      <p:sp>
        <p:nvSpPr>
          <p:cNvPr id="67" name="pole tekstowe 66"/>
          <p:cNvSpPr txBox="1"/>
          <p:nvPr/>
        </p:nvSpPr>
        <p:spPr>
          <a:xfrm>
            <a:off x="4897277" y="2478013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a</a:t>
            </a:r>
          </a:p>
        </p:txBody>
      </p:sp>
      <p:sp>
        <p:nvSpPr>
          <p:cNvPr id="68" name="pole tekstowe 67"/>
          <p:cNvSpPr txBox="1"/>
          <p:nvPr/>
        </p:nvSpPr>
        <p:spPr>
          <a:xfrm>
            <a:off x="4897277" y="3479800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b</a:t>
            </a:r>
          </a:p>
        </p:txBody>
      </p:sp>
      <p:sp>
        <p:nvSpPr>
          <p:cNvPr id="69" name="pole tekstowe 68"/>
          <p:cNvSpPr txBox="1"/>
          <p:nvPr/>
        </p:nvSpPr>
        <p:spPr>
          <a:xfrm>
            <a:off x="6798579" y="3158997"/>
            <a:ext cx="730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/>
              <a:t>a-b</a:t>
            </a:r>
            <a:endParaRPr lang="pl-PL" sz="2800" b="1" dirty="0"/>
          </a:p>
        </p:txBody>
      </p:sp>
      <p:sp>
        <p:nvSpPr>
          <p:cNvPr id="40" name="Prostokąt 39"/>
          <p:cNvSpPr/>
          <p:nvPr/>
        </p:nvSpPr>
        <p:spPr>
          <a:xfrm>
            <a:off x="2201830" y="4163312"/>
            <a:ext cx="72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pole tekstowe 72"/>
          <p:cNvSpPr txBox="1"/>
          <p:nvPr/>
        </p:nvSpPr>
        <p:spPr>
          <a:xfrm>
            <a:off x="2332036" y="4274870"/>
            <a:ext cx="49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t</a:t>
            </a:r>
            <a:r>
              <a:rPr lang="pl-PL" sz="2800" b="1" baseline="-25000" dirty="0"/>
              <a:t>2</a:t>
            </a:r>
          </a:p>
        </p:txBody>
      </p:sp>
      <p:cxnSp>
        <p:nvCxnSpPr>
          <p:cNvPr id="74" name="Łącznik prosty ze strzałką 73"/>
          <p:cNvCxnSpPr>
            <a:stCxn id="40" idx="3"/>
            <a:endCxn id="15" idx="2"/>
          </p:cNvCxnSpPr>
          <p:nvPr/>
        </p:nvCxnSpPr>
        <p:spPr>
          <a:xfrm flipV="1">
            <a:off x="2921830" y="4522142"/>
            <a:ext cx="1019900" cy="11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ole tekstowe 76"/>
          <p:cNvSpPr txBox="1"/>
          <p:nvPr/>
        </p:nvSpPr>
        <p:spPr>
          <a:xfrm>
            <a:off x="3224436" y="2211931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a</a:t>
            </a:r>
          </a:p>
        </p:txBody>
      </p:sp>
      <p:sp>
        <p:nvSpPr>
          <p:cNvPr id="78" name="pole tekstowe 77"/>
          <p:cNvSpPr txBox="1"/>
          <p:nvPr/>
        </p:nvSpPr>
        <p:spPr>
          <a:xfrm>
            <a:off x="4172702" y="2254266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a</a:t>
            </a:r>
          </a:p>
        </p:txBody>
      </p:sp>
      <p:sp>
        <p:nvSpPr>
          <p:cNvPr id="79" name="pole tekstowe 78"/>
          <p:cNvSpPr txBox="1"/>
          <p:nvPr/>
        </p:nvSpPr>
        <p:spPr>
          <a:xfrm>
            <a:off x="1522638" y="4052973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b</a:t>
            </a:r>
          </a:p>
        </p:txBody>
      </p:sp>
      <p:sp>
        <p:nvSpPr>
          <p:cNvPr id="80" name="pole tekstowe 79"/>
          <p:cNvSpPr txBox="1"/>
          <p:nvPr/>
        </p:nvSpPr>
        <p:spPr>
          <a:xfrm>
            <a:off x="3224436" y="4086843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44842" y="1783533"/>
            <a:ext cx="805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/>
              <a:t>[1]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44842" y="3610824"/>
            <a:ext cx="805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/>
              <a:t>[2]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4073C936-75C6-2345-B603-1E988CFE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544" y="6448250"/>
            <a:ext cx="2133600" cy="365125"/>
          </a:xfrm>
        </p:spPr>
        <p:txBody>
          <a:bodyPr/>
          <a:lstStyle/>
          <a:p>
            <a:r>
              <a:rPr lang="en-US"/>
              <a:t>July 2020</a:t>
            </a:r>
            <a:endParaRPr lang="el-GR" dirty="0"/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5577B3DC-6529-0C47-956B-BFBEB3DA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18658" cy="365125"/>
          </a:xfrm>
        </p:spPr>
        <p:txBody>
          <a:bodyPr/>
          <a:lstStyle/>
          <a:p>
            <a:r>
              <a:rPr lang="en-US" dirty="0"/>
              <a:t>12th Conference on Reversible Computation 2020</a:t>
            </a:r>
            <a:endParaRPr lang="el-GR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40755513-0A41-0A46-9910-14C36618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C2BA49E-6727-49C1-98F0-3B1BC7525F6D}" type="slidenum">
              <a:rPr lang="el-GR" smtClean="0"/>
              <a:pPr/>
              <a:t>16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0386589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b="1" dirty="0">
                <a:solidFill>
                  <a:srgbClr val="254061"/>
                </a:solidFill>
              </a:rPr>
              <a:t>Causal Execution</a:t>
            </a:r>
            <a:endParaRPr lang="pl-PL" dirty="0"/>
          </a:p>
        </p:txBody>
      </p:sp>
      <p:sp>
        <p:nvSpPr>
          <p:cNvPr id="11" name="Elipsa 10"/>
          <p:cNvSpPr/>
          <p:nvPr/>
        </p:nvSpPr>
        <p:spPr>
          <a:xfrm>
            <a:off x="547940" y="2266355"/>
            <a:ext cx="792000" cy="79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Elipsa 11"/>
          <p:cNvSpPr/>
          <p:nvPr/>
        </p:nvSpPr>
        <p:spPr>
          <a:xfrm>
            <a:off x="547940" y="4129788"/>
            <a:ext cx="792000" cy="79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2235696" y="2300223"/>
            <a:ext cx="720000" cy="72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14" name="Elipsa 13"/>
          <p:cNvSpPr/>
          <p:nvPr/>
        </p:nvSpPr>
        <p:spPr>
          <a:xfrm>
            <a:off x="3942128" y="2264672"/>
            <a:ext cx="792000" cy="79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Elipsa 14"/>
          <p:cNvSpPr/>
          <p:nvPr/>
        </p:nvSpPr>
        <p:spPr>
          <a:xfrm>
            <a:off x="3941730" y="4126142"/>
            <a:ext cx="792000" cy="79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5713050" y="3248976"/>
            <a:ext cx="72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Elipsa 16"/>
          <p:cNvSpPr/>
          <p:nvPr/>
        </p:nvSpPr>
        <p:spPr>
          <a:xfrm>
            <a:off x="7806346" y="3231820"/>
            <a:ext cx="792000" cy="79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9" name="Łącznik prosty ze strzałką 18"/>
          <p:cNvCxnSpPr>
            <a:stCxn id="11" idx="6"/>
            <a:endCxn id="13" idx="1"/>
          </p:cNvCxnSpPr>
          <p:nvPr/>
        </p:nvCxnSpPr>
        <p:spPr>
          <a:xfrm flipV="1">
            <a:off x="1339940" y="2660223"/>
            <a:ext cx="895756" cy="21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>
            <a:stCxn id="12" idx="6"/>
            <a:endCxn id="40" idx="1"/>
          </p:cNvCxnSpPr>
          <p:nvPr/>
        </p:nvCxnSpPr>
        <p:spPr>
          <a:xfrm flipV="1">
            <a:off x="1339940" y="4523312"/>
            <a:ext cx="861890" cy="24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/>
          <p:cNvCxnSpPr>
            <a:stCxn id="13" idx="3"/>
            <a:endCxn id="14" idx="2"/>
          </p:cNvCxnSpPr>
          <p:nvPr/>
        </p:nvCxnSpPr>
        <p:spPr>
          <a:xfrm>
            <a:off x="2955696" y="2660223"/>
            <a:ext cx="986432" cy="4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ze strzałką 29"/>
          <p:cNvCxnSpPr>
            <a:stCxn id="14" idx="6"/>
            <a:endCxn id="16" idx="1"/>
          </p:cNvCxnSpPr>
          <p:nvPr/>
        </p:nvCxnSpPr>
        <p:spPr>
          <a:xfrm>
            <a:off x="4734128" y="2660672"/>
            <a:ext cx="978922" cy="9483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/>
          <p:cNvCxnSpPr>
            <a:stCxn id="15" idx="7"/>
            <a:endCxn id="16" idx="1"/>
          </p:cNvCxnSpPr>
          <p:nvPr/>
        </p:nvCxnSpPr>
        <p:spPr>
          <a:xfrm flipV="1">
            <a:off x="4617744" y="3608976"/>
            <a:ext cx="1095306" cy="6331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ze strzałką 35"/>
          <p:cNvCxnSpPr>
            <a:stCxn id="16" idx="3"/>
            <a:endCxn id="17" idx="2"/>
          </p:cNvCxnSpPr>
          <p:nvPr/>
        </p:nvCxnSpPr>
        <p:spPr>
          <a:xfrm>
            <a:off x="6433050" y="3608976"/>
            <a:ext cx="1373296" cy="188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a 40"/>
          <p:cNvSpPr/>
          <p:nvPr/>
        </p:nvSpPr>
        <p:spPr>
          <a:xfrm>
            <a:off x="835972" y="2732271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pole tekstowe 42"/>
          <p:cNvSpPr txBox="1"/>
          <p:nvPr/>
        </p:nvSpPr>
        <p:spPr>
          <a:xfrm>
            <a:off x="763964" y="2264287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a</a:t>
            </a:r>
          </a:p>
        </p:txBody>
      </p:sp>
      <p:sp>
        <p:nvSpPr>
          <p:cNvPr id="60" name="Elipsa 59"/>
          <p:cNvSpPr/>
          <p:nvPr/>
        </p:nvSpPr>
        <p:spPr>
          <a:xfrm>
            <a:off x="4166934" y="4664656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pole tekstowe 60"/>
          <p:cNvSpPr txBox="1"/>
          <p:nvPr/>
        </p:nvSpPr>
        <p:spPr>
          <a:xfrm>
            <a:off x="4171838" y="4247706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b</a:t>
            </a:r>
          </a:p>
        </p:txBody>
      </p:sp>
      <p:sp>
        <p:nvSpPr>
          <p:cNvPr id="62" name="pole tekstowe 61"/>
          <p:cNvSpPr txBox="1"/>
          <p:nvPr/>
        </p:nvSpPr>
        <p:spPr>
          <a:xfrm>
            <a:off x="2360365" y="2388070"/>
            <a:ext cx="49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t</a:t>
            </a:r>
            <a:r>
              <a:rPr lang="pl-PL" sz="2800" b="1" baseline="-25000" dirty="0"/>
              <a:t>1</a:t>
            </a:r>
          </a:p>
        </p:txBody>
      </p:sp>
      <p:sp>
        <p:nvSpPr>
          <p:cNvPr id="63" name="pole tekstowe 62"/>
          <p:cNvSpPr txBox="1"/>
          <p:nvPr/>
        </p:nvSpPr>
        <p:spPr>
          <a:xfrm>
            <a:off x="5828770" y="3360470"/>
            <a:ext cx="49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t</a:t>
            </a:r>
            <a:r>
              <a:rPr lang="pl-PL" sz="2800" b="1" baseline="-25000" dirty="0"/>
              <a:t>3</a:t>
            </a:r>
          </a:p>
        </p:txBody>
      </p:sp>
      <p:sp>
        <p:nvSpPr>
          <p:cNvPr id="64" name="pole tekstowe 63"/>
          <p:cNvSpPr txBox="1"/>
          <p:nvPr/>
        </p:nvSpPr>
        <p:spPr>
          <a:xfrm>
            <a:off x="1522638" y="2194999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a</a:t>
            </a:r>
          </a:p>
        </p:txBody>
      </p:sp>
      <p:sp>
        <p:nvSpPr>
          <p:cNvPr id="67" name="pole tekstowe 66"/>
          <p:cNvSpPr txBox="1"/>
          <p:nvPr/>
        </p:nvSpPr>
        <p:spPr>
          <a:xfrm>
            <a:off x="4897277" y="2478013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a</a:t>
            </a:r>
          </a:p>
        </p:txBody>
      </p:sp>
      <p:sp>
        <p:nvSpPr>
          <p:cNvPr id="68" name="pole tekstowe 67"/>
          <p:cNvSpPr txBox="1"/>
          <p:nvPr/>
        </p:nvSpPr>
        <p:spPr>
          <a:xfrm>
            <a:off x="4897277" y="3479800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b</a:t>
            </a:r>
          </a:p>
        </p:txBody>
      </p:sp>
      <p:sp>
        <p:nvSpPr>
          <p:cNvPr id="69" name="pole tekstowe 68"/>
          <p:cNvSpPr txBox="1"/>
          <p:nvPr/>
        </p:nvSpPr>
        <p:spPr>
          <a:xfrm>
            <a:off x="6798579" y="3158997"/>
            <a:ext cx="730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/>
              <a:t>a-b</a:t>
            </a:r>
            <a:endParaRPr lang="pl-PL" sz="2800" b="1" dirty="0"/>
          </a:p>
        </p:txBody>
      </p:sp>
      <p:sp>
        <p:nvSpPr>
          <p:cNvPr id="40" name="Prostokąt 39"/>
          <p:cNvSpPr/>
          <p:nvPr/>
        </p:nvSpPr>
        <p:spPr>
          <a:xfrm>
            <a:off x="2201830" y="4163312"/>
            <a:ext cx="72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pole tekstowe 72"/>
          <p:cNvSpPr txBox="1"/>
          <p:nvPr/>
        </p:nvSpPr>
        <p:spPr>
          <a:xfrm>
            <a:off x="2332036" y="4274870"/>
            <a:ext cx="49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t</a:t>
            </a:r>
            <a:r>
              <a:rPr lang="pl-PL" sz="2800" b="1" baseline="-25000" dirty="0"/>
              <a:t>2</a:t>
            </a:r>
          </a:p>
        </p:txBody>
      </p:sp>
      <p:cxnSp>
        <p:nvCxnSpPr>
          <p:cNvPr id="74" name="Łącznik prosty ze strzałką 73"/>
          <p:cNvCxnSpPr>
            <a:stCxn id="40" idx="3"/>
            <a:endCxn id="15" idx="2"/>
          </p:cNvCxnSpPr>
          <p:nvPr/>
        </p:nvCxnSpPr>
        <p:spPr>
          <a:xfrm flipV="1">
            <a:off x="2921830" y="4522142"/>
            <a:ext cx="1019900" cy="11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ole tekstowe 76"/>
          <p:cNvSpPr txBox="1"/>
          <p:nvPr/>
        </p:nvSpPr>
        <p:spPr>
          <a:xfrm>
            <a:off x="3224436" y="2211931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a</a:t>
            </a:r>
          </a:p>
        </p:txBody>
      </p:sp>
      <p:sp>
        <p:nvSpPr>
          <p:cNvPr id="79" name="pole tekstowe 78"/>
          <p:cNvSpPr txBox="1"/>
          <p:nvPr/>
        </p:nvSpPr>
        <p:spPr>
          <a:xfrm>
            <a:off x="1522638" y="4052973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b</a:t>
            </a:r>
          </a:p>
        </p:txBody>
      </p:sp>
      <p:sp>
        <p:nvSpPr>
          <p:cNvPr id="80" name="pole tekstowe 79"/>
          <p:cNvSpPr txBox="1"/>
          <p:nvPr/>
        </p:nvSpPr>
        <p:spPr>
          <a:xfrm>
            <a:off x="3224436" y="4086843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44842" y="3610824"/>
            <a:ext cx="805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/>
              <a:t>[2]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792ED980-FB00-284C-9A3D-53C23C96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544" y="6448250"/>
            <a:ext cx="2133600" cy="365125"/>
          </a:xfrm>
        </p:spPr>
        <p:txBody>
          <a:bodyPr/>
          <a:lstStyle/>
          <a:p>
            <a:r>
              <a:rPr lang="en-US"/>
              <a:t>July 2020</a:t>
            </a:r>
            <a:endParaRPr lang="el-GR" dirty="0"/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4C9956F9-A04D-1B4D-9E4F-877B5820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18658" cy="365125"/>
          </a:xfrm>
        </p:spPr>
        <p:txBody>
          <a:bodyPr/>
          <a:lstStyle/>
          <a:p>
            <a:r>
              <a:rPr lang="en-US" dirty="0"/>
              <a:t>12th Conference on Reversible Computation 2020</a:t>
            </a:r>
            <a:endParaRPr lang="el-GR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7349CC6D-E330-3645-A250-11475D99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C2BA49E-6727-49C1-98F0-3B1BC7525F6D}" type="slidenum">
              <a:rPr lang="el-GR" smtClean="0"/>
              <a:pPr/>
              <a:t>17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2561987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b="1" dirty="0">
                <a:solidFill>
                  <a:srgbClr val="254061"/>
                </a:solidFill>
              </a:rPr>
              <a:t>Causal Execution</a:t>
            </a:r>
            <a:endParaRPr lang="pl-PL" dirty="0"/>
          </a:p>
        </p:txBody>
      </p:sp>
      <p:sp>
        <p:nvSpPr>
          <p:cNvPr id="11" name="Elipsa 10"/>
          <p:cNvSpPr/>
          <p:nvPr/>
        </p:nvSpPr>
        <p:spPr>
          <a:xfrm>
            <a:off x="547940" y="2266355"/>
            <a:ext cx="792000" cy="79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Elipsa 11"/>
          <p:cNvSpPr/>
          <p:nvPr/>
        </p:nvSpPr>
        <p:spPr>
          <a:xfrm>
            <a:off x="547940" y="4129788"/>
            <a:ext cx="792000" cy="79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2235696" y="2300223"/>
            <a:ext cx="72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Elipsa 13"/>
          <p:cNvSpPr/>
          <p:nvPr/>
        </p:nvSpPr>
        <p:spPr>
          <a:xfrm>
            <a:off x="3942128" y="2264672"/>
            <a:ext cx="792000" cy="79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Elipsa 14"/>
          <p:cNvSpPr/>
          <p:nvPr/>
        </p:nvSpPr>
        <p:spPr>
          <a:xfrm>
            <a:off x="3941730" y="4126142"/>
            <a:ext cx="792000" cy="79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5713050" y="3248976"/>
            <a:ext cx="72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Elipsa 16"/>
          <p:cNvSpPr/>
          <p:nvPr/>
        </p:nvSpPr>
        <p:spPr>
          <a:xfrm>
            <a:off x="7806346" y="3231820"/>
            <a:ext cx="792000" cy="79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9" name="Łącznik prosty ze strzałką 18"/>
          <p:cNvCxnSpPr>
            <a:stCxn id="11" idx="6"/>
            <a:endCxn id="13" idx="1"/>
          </p:cNvCxnSpPr>
          <p:nvPr/>
        </p:nvCxnSpPr>
        <p:spPr>
          <a:xfrm flipV="1">
            <a:off x="1339940" y="2660223"/>
            <a:ext cx="895756" cy="21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>
            <a:stCxn id="12" idx="6"/>
            <a:endCxn id="40" idx="1"/>
          </p:cNvCxnSpPr>
          <p:nvPr/>
        </p:nvCxnSpPr>
        <p:spPr>
          <a:xfrm flipV="1">
            <a:off x="1339940" y="4523312"/>
            <a:ext cx="861890" cy="24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/>
          <p:cNvCxnSpPr>
            <a:stCxn id="13" idx="3"/>
            <a:endCxn id="14" idx="2"/>
          </p:cNvCxnSpPr>
          <p:nvPr/>
        </p:nvCxnSpPr>
        <p:spPr>
          <a:xfrm>
            <a:off x="2955696" y="2660223"/>
            <a:ext cx="986432" cy="4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ze strzałką 29"/>
          <p:cNvCxnSpPr>
            <a:stCxn id="14" idx="6"/>
            <a:endCxn id="16" idx="1"/>
          </p:cNvCxnSpPr>
          <p:nvPr/>
        </p:nvCxnSpPr>
        <p:spPr>
          <a:xfrm>
            <a:off x="4734128" y="2660672"/>
            <a:ext cx="978922" cy="9483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/>
          <p:cNvCxnSpPr>
            <a:stCxn id="15" idx="7"/>
            <a:endCxn id="16" idx="1"/>
          </p:cNvCxnSpPr>
          <p:nvPr/>
        </p:nvCxnSpPr>
        <p:spPr>
          <a:xfrm flipV="1">
            <a:off x="4617744" y="3608976"/>
            <a:ext cx="1095306" cy="6331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ze strzałką 35"/>
          <p:cNvCxnSpPr>
            <a:stCxn id="16" idx="3"/>
            <a:endCxn id="17" idx="2"/>
          </p:cNvCxnSpPr>
          <p:nvPr/>
        </p:nvCxnSpPr>
        <p:spPr>
          <a:xfrm>
            <a:off x="6433050" y="3608976"/>
            <a:ext cx="1373296" cy="188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a 40"/>
          <p:cNvSpPr/>
          <p:nvPr/>
        </p:nvSpPr>
        <p:spPr>
          <a:xfrm>
            <a:off x="835972" y="2732271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Elipsa 41"/>
          <p:cNvSpPr/>
          <p:nvPr/>
        </p:nvSpPr>
        <p:spPr>
          <a:xfrm>
            <a:off x="835972" y="4597908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pole tekstowe 42"/>
          <p:cNvSpPr txBox="1"/>
          <p:nvPr/>
        </p:nvSpPr>
        <p:spPr>
          <a:xfrm>
            <a:off x="763964" y="2264287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a</a:t>
            </a:r>
          </a:p>
        </p:txBody>
      </p:sp>
      <p:sp>
        <p:nvSpPr>
          <p:cNvPr id="45" name="pole tekstowe 44"/>
          <p:cNvSpPr txBox="1"/>
          <p:nvPr/>
        </p:nvSpPr>
        <p:spPr>
          <a:xfrm>
            <a:off x="763964" y="4146696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b</a:t>
            </a:r>
          </a:p>
        </p:txBody>
      </p:sp>
      <p:sp>
        <p:nvSpPr>
          <p:cNvPr id="62" name="pole tekstowe 61"/>
          <p:cNvSpPr txBox="1"/>
          <p:nvPr/>
        </p:nvSpPr>
        <p:spPr>
          <a:xfrm>
            <a:off x="2360365" y="2388070"/>
            <a:ext cx="49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t</a:t>
            </a:r>
            <a:r>
              <a:rPr lang="pl-PL" sz="2800" b="1" baseline="-25000" dirty="0"/>
              <a:t>1</a:t>
            </a:r>
          </a:p>
        </p:txBody>
      </p:sp>
      <p:sp>
        <p:nvSpPr>
          <p:cNvPr id="63" name="pole tekstowe 62"/>
          <p:cNvSpPr txBox="1"/>
          <p:nvPr/>
        </p:nvSpPr>
        <p:spPr>
          <a:xfrm>
            <a:off x="5828770" y="3360470"/>
            <a:ext cx="49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t</a:t>
            </a:r>
            <a:r>
              <a:rPr lang="pl-PL" sz="2800" b="1" baseline="-25000" dirty="0"/>
              <a:t>3</a:t>
            </a:r>
          </a:p>
        </p:txBody>
      </p:sp>
      <p:sp>
        <p:nvSpPr>
          <p:cNvPr id="64" name="pole tekstowe 63"/>
          <p:cNvSpPr txBox="1"/>
          <p:nvPr/>
        </p:nvSpPr>
        <p:spPr>
          <a:xfrm>
            <a:off x="1522638" y="2194999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a</a:t>
            </a:r>
          </a:p>
        </p:txBody>
      </p:sp>
      <p:sp>
        <p:nvSpPr>
          <p:cNvPr id="67" name="pole tekstowe 66"/>
          <p:cNvSpPr txBox="1"/>
          <p:nvPr/>
        </p:nvSpPr>
        <p:spPr>
          <a:xfrm>
            <a:off x="4897277" y="2478013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a</a:t>
            </a:r>
          </a:p>
        </p:txBody>
      </p:sp>
      <p:sp>
        <p:nvSpPr>
          <p:cNvPr id="68" name="pole tekstowe 67"/>
          <p:cNvSpPr txBox="1"/>
          <p:nvPr/>
        </p:nvSpPr>
        <p:spPr>
          <a:xfrm>
            <a:off x="4897277" y="3479800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b</a:t>
            </a:r>
          </a:p>
        </p:txBody>
      </p:sp>
      <p:sp>
        <p:nvSpPr>
          <p:cNvPr id="69" name="pole tekstowe 68"/>
          <p:cNvSpPr txBox="1"/>
          <p:nvPr/>
        </p:nvSpPr>
        <p:spPr>
          <a:xfrm>
            <a:off x="6798579" y="3158997"/>
            <a:ext cx="730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/>
              <a:t>a-b</a:t>
            </a:r>
            <a:endParaRPr lang="pl-PL" sz="2800" b="1" dirty="0"/>
          </a:p>
        </p:txBody>
      </p:sp>
      <p:sp>
        <p:nvSpPr>
          <p:cNvPr id="40" name="Prostokąt 39"/>
          <p:cNvSpPr/>
          <p:nvPr/>
        </p:nvSpPr>
        <p:spPr>
          <a:xfrm>
            <a:off x="2201830" y="4163312"/>
            <a:ext cx="720000" cy="72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pole tekstowe 72"/>
          <p:cNvSpPr txBox="1"/>
          <p:nvPr/>
        </p:nvSpPr>
        <p:spPr>
          <a:xfrm>
            <a:off x="2332036" y="4274870"/>
            <a:ext cx="49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t</a:t>
            </a:r>
            <a:r>
              <a:rPr lang="pl-PL" sz="2800" b="1" baseline="-25000" dirty="0"/>
              <a:t>2</a:t>
            </a:r>
          </a:p>
        </p:txBody>
      </p:sp>
      <p:cxnSp>
        <p:nvCxnSpPr>
          <p:cNvPr id="74" name="Łącznik prosty ze strzałką 73"/>
          <p:cNvCxnSpPr>
            <a:stCxn id="40" idx="3"/>
            <a:endCxn id="15" idx="2"/>
          </p:cNvCxnSpPr>
          <p:nvPr/>
        </p:nvCxnSpPr>
        <p:spPr>
          <a:xfrm flipV="1">
            <a:off x="2921830" y="4522142"/>
            <a:ext cx="1019900" cy="11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ole tekstowe 76"/>
          <p:cNvSpPr txBox="1"/>
          <p:nvPr/>
        </p:nvSpPr>
        <p:spPr>
          <a:xfrm>
            <a:off x="3224436" y="2211931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a</a:t>
            </a:r>
          </a:p>
        </p:txBody>
      </p:sp>
      <p:sp>
        <p:nvSpPr>
          <p:cNvPr id="79" name="pole tekstowe 78"/>
          <p:cNvSpPr txBox="1"/>
          <p:nvPr/>
        </p:nvSpPr>
        <p:spPr>
          <a:xfrm>
            <a:off x="1522638" y="4052973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b</a:t>
            </a:r>
          </a:p>
        </p:txBody>
      </p:sp>
      <p:sp>
        <p:nvSpPr>
          <p:cNvPr id="80" name="pole tekstowe 79"/>
          <p:cNvSpPr txBox="1"/>
          <p:nvPr/>
        </p:nvSpPr>
        <p:spPr>
          <a:xfrm>
            <a:off x="3224436" y="4086843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b</a:t>
            </a:r>
          </a:p>
        </p:txBody>
      </p: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9F24B73A-FF0A-FC4F-85A3-AAD3E918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544" y="6448250"/>
            <a:ext cx="2133600" cy="365125"/>
          </a:xfrm>
        </p:spPr>
        <p:txBody>
          <a:bodyPr/>
          <a:lstStyle/>
          <a:p>
            <a:r>
              <a:rPr lang="en-US"/>
              <a:t>July 2020</a:t>
            </a:r>
            <a:endParaRPr lang="el-GR" dirty="0"/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3DF53DDA-0929-C34F-88AB-4EEF3D6B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18658" cy="365125"/>
          </a:xfrm>
        </p:spPr>
        <p:txBody>
          <a:bodyPr/>
          <a:lstStyle/>
          <a:p>
            <a:r>
              <a:rPr lang="en-US" dirty="0"/>
              <a:t>12th Conference on Reversible Computation 2020</a:t>
            </a:r>
            <a:endParaRPr lang="el-GR" dirty="0"/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1B4D7FEE-22F0-594C-B1A6-F80201349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C2BA49E-6727-49C1-98F0-3B1BC7525F6D}" type="slidenum">
              <a:rPr lang="el-GR" smtClean="0"/>
              <a:pPr/>
              <a:t>18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2976884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50196"/>
            <a:ext cx="8229600" cy="4525963"/>
          </a:xfrm>
        </p:spPr>
        <p:txBody>
          <a:bodyPr>
            <a:normAutofit/>
          </a:bodyPr>
          <a:lstStyle/>
          <a:p>
            <a:pPr marL="457200" lvl="1" indent="0">
              <a:buClr>
                <a:srgbClr val="4F81BD">
                  <a:lumMod val="50000"/>
                </a:srgbClr>
              </a:buClr>
              <a:buNone/>
            </a:pPr>
            <a:endParaRPr lang="en-US" dirty="0">
              <a:solidFill>
                <a:prstClr val="black"/>
              </a:solidFill>
              <a:sym typeface="Symbol"/>
            </a:endParaRPr>
          </a:p>
          <a:p>
            <a:pPr marL="0" indent="0">
              <a:buClr>
                <a:srgbClr val="4F81BD">
                  <a:lumMod val="50000"/>
                </a:srgbClr>
              </a:buClr>
              <a:buNone/>
            </a:pPr>
            <a:r>
              <a:rPr lang="en-US" sz="3000" dirty="0">
                <a:solidFill>
                  <a:srgbClr val="008000"/>
                </a:solidFill>
                <a:sym typeface="Symbol"/>
              </a:rPr>
              <a:t>Definition: </a:t>
            </a:r>
            <a:r>
              <a:rPr lang="en-US" sz="3000" dirty="0">
                <a:solidFill>
                  <a:prstClr val="black"/>
                </a:solidFill>
                <a:sym typeface="Symbol"/>
              </a:rPr>
              <a:t>If a transition</a:t>
            </a:r>
            <a:r>
              <a:rPr lang="en-US" sz="3000" dirty="0">
                <a:solidFill>
                  <a:srgbClr val="008000"/>
                </a:solidFill>
                <a:sym typeface="Symbol"/>
              </a:rPr>
              <a:t> </a:t>
            </a:r>
            <a:r>
              <a:rPr lang="en-US" sz="2800" i="1" dirty="0">
                <a:solidFill>
                  <a:srgbClr val="008000"/>
                </a:solidFill>
                <a:latin typeface="Times New Roman"/>
                <a:cs typeface="Times New Roman"/>
                <a:sym typeface="Symbol"/>
              </a:rPr>
              <a:t>t</a:t>
            </a:r>
            <a:r>
              <a:rPr lang="en-US" sz="3000" dirty="0">
                <a:solidFill>
                  <a:srgbClr val="008000"/>
                </a:solidFill>
                <a:sym typeface="Symbol"/>
              </a:rPr>
              <a:t> </a:t>
            </a:r>
            <a:r>
              <a:rPr lang="en-US" sz="3000" dirty="0">
                <a:solidFill>
                  <a:prstClr val="black"/>
                </a:solidFill>
                <a:sym typeface="Symbol"/>
              </a:rPr>
              <a:t>is causally reversible in an RPN</a:t>
            </a:r>
            <a:r>
              <a:rPr lang="en-US" sz="3000" dirty="0"/>
              <a:t> </a:t>
            </a:r>
            <a:r>
              <a:rPr lang="en-US" sz="3000" dirty="0">
                <a:solidFill>
                  <a:prstClr val="black"/>
                </a:solidFill>
                <a:sym typeface="Symbol"/>
              </a:rPr>
              <a:t>then the marking is updated as follows </a:t>
            </a:r>
            <a:endParaRPr lang="en-US" sz="2400" dirty="0">
              <a:solidFill>
                <a:srgbClr val="10990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281" y="1058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36E6941F-D264-9648-B9D7-7F7C7746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544" y="6448250"/>
            <a:ext cx="2133600" cy="365125"/>
          </a:xfrm>
        </p:spPr>
        <p:txBody>
          <a:bodyPr/>
          <a:lstStyle/>
          <a:p>
            <a:r>
              <a:rPr lang="en-US"/>
              <a:t>July 2020</a:t>
            </a:r>
            <a:endParaRPr lang="el-G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6E526-7938-0046-9395-1E4B52175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18658" cy="365125"/>
          </a:xfrm>
        </p:spPr>
        <p:txBody>
          <a:bodyPr/>
          <a:lstStyle/>
          <a:p>
            <a:r>
              <a:rPr lang="en-US" dirty="0"/>
              <a:t>12th Conference on Reversible Computation 2020</a:t>
            </a:r>
            <a:endParaRPr lang="el-G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EC0C8-EADF-FE49-9E34-244D20E7F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A49E-6727-49C1-98F0-3B1BC7525F6D}" type="slidenum">
              <a:rPr lang="el-GR" smtClean="0"/>
              <a:pPr/>
              <a:t>19</a:t>
            </a:fld>
            <a:endParaRPr lang="el-GR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EAC5CDA-59E1-C44F-BD28-0BD3DEF1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254061"/>
                </a:solidFill>
              </a:rPr>
              <a:t>Causal Execution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B86C40-8A76-1B42-9BC5-5E302F1D4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5" y="2103176"/>
            <a:ext cx="7248723" cy="426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7B05-F68F-5142-894A-34C53A1C4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develop concise and efficient logical representation of reversible system behaviour</a:t>
            </a:r>
          </a:p>
          <a:p>
            <a:r>
              <a:rPr lang="en-GB" dirty="0"/>
              <a:t>To implement a systematic way for the automatic analysis and reasoning about Reversing Petri Nets (RPNs)</a:t>
            </a:r>
          </a:p>
          <a:p>
            <a:r>
              <a:rPr lang="en-US" dirty="0"/>
              <a:t>To </a:t>
            </a:r>
            <a:r>
              <a:rPr lang="en-GB" dirty="0"/>
              <a:t>highlight how an Answer Set Programming (ASP) can be used to reason about the behaviour of RPN models 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A2345-CA5F-C842-AEE0-B54C19D4B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2020</a:t>
            </a:r>
            <a:endParaRPr lang="el-G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B97F399-5A29-6B4C-A850-EACB692A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320008" cy="365125"/>
          </a:xfrm>
        </p:spPr>
        <p:txBody>
          <a:bodyPr/>
          <a:lstStyle/>
          <a:p>
            <a:r>
              <a:rPr lang="en-US" dirty="0"/>
              <a:t>12th Conference on Reversible Computation 2020</a:t>
            </a:r>
            <a:endParaRPr lang="el-G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BBA073-723C-8549-8A4A-CBB777F6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A49E-6727-49C1-98F0-3B1BC7525F6D}" type="slidenum">
              <a:rPr lang="el-GR" smtClean="0"/>
              <a:pPr/>
              <a:t>2</a:t>
            </a:fld>
            <a:endParaRPr lang="el-GR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A051E88-5754-4548-A7C7-91E3A1917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sz="4000" b="1" dirty="0">
                <a:solidFill>
                  <a:srgbClr val="254061"/>
                </a:solidFill>
              </a:rPr>
              <a:t>Our goal </a:t>
            </a:r>
          </a:p>
        </p:txBody>
      </p:sp>
    </p:spTree>
    <p:extLst>
      <p:ext uri="{BB962C8B-B14F-4D97-AF65-F5344CB8AC3E}">
        <p14:creationId xmlns:p14="http://schemas.microsoft.com/office/powerpoint/2010/main" val="349926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0" y="1503989"/>
            <a:ext cx="8833500" cy="487733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A reachable state where some place holds the bond 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a−c</a:t>
            </a:r>
          </a:p>
          <a:p>
            <a:pPr lvl="1">
              <a:buClr>
                <a:srgbClr val="4F81BD">
                  <a:lumMod val="50000"/>
                </a:srgbClr>
              </a:buClr>
            </a:pPr>
            <a:endParaRPr lang="en-US" dirty="0">
              <a:solidFill>
                <a:prstClr val="black"/>
              </a:solidFill>
              <a:sym typeface="Symbo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281" y="1058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6E6941F-D264-9648-B9D7-7F7C7746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544" y="6448250"/>
            <a:ext cx="2133600" cy="365125"/>
          </a:xfrm>
        </p:spPr>
        <p:txBody>
          <a:bodyPr/>
          <a:lstStyle/>
          <a:p>
            <a:r>
              <a:rPr lang="en-US"/>
              <a:t>July 2020</a:t>
            </a:r>
            <a:endParaRPr lang="el-G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083BA73-9578-4646-88BF-1FA362126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18658" cy="365125"/>
          </a:xfrm>
        </p:spPr>
        <p:txBody>
          <a:bodyPr/>
          <a:lstStyle/>
          <a:p>
            <a:r>
              <a:rPr lang="en-US" dirty="0"/>
              <a:t>12th Conference on Reversible Computation 2020</a:t>
            </a:r>
            <a:endParaRPr lang="el-GR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FBF499F-C74F-374D-B183-BE1E546C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A49E-6727-49C1-98F0-3B1BC7525F6D}" type="slidenum">
              <a:rPr lang="el-GR" smtClean="0"/>
              <a:pPr/>
              <a:t>20</a:t>
            </a:fld>
            <a:endParaRPr lang="el-GR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E7E31A-6992-2047-8F98-02881C8E7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9897"/>
            <a:ext cx="8291263" cy="1142999"/>
          </a:xfrm>
          <a:prstGeom prst="rect">
            <a:avLst/>
          </a:prstGeom>
        </p:spPr>
      </p:pic>
      <p:sp>
        <p:nvSpPr>
          <p:cNvPr id="15" name="Title 2">
            <a:extLst>
              <a:ext uri="{FF2B5EF4-FFF2-40B4-BE49-F238E27FC236}">
                <a16:creationId xmlns:a16="http://schemas.microsoft.com/office/drawing/2014/main" id="{B5BAB9B7-D61E-4644-9010-73CD1137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Y" b="1" dirty="0">
                <a:solidFill>
                  <a:srgbClr val="254061"/>
                </a:solidFill>
              </a:rPr>
              <a:t>Queries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953F288-704E-B143-B51B-DCEA5967B312}"/>
              </a:ext>
            </a:extLst>
          </p:cNvPr>
          <p:cNvSpPr/>
          <p:nvPr/>
        </p:nvSpPr>
        <p:spPr>
          <a:xfrm rot="16200000">
            <a:off x="1485857" y="5114258"/>
            <a:ext cx="539242" cy="5412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/>
              <a:cs typeface="Times New Roman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67F0D2-88DC-A342-8720-4269C7A13323}"/>
              </a:ext>
            </a:extLst>
          </p:cNvPr>
          <p:cNvCxnSpPr>
            <a:cxnSpLocks/>
            <a:stCxn id="77" idx="4"/>
            <a:endCxn id="79" idx="0"/>
          </p:cNvCxnSpPr>
          <p:nvPr/>
        </p:nvCxnSpPr>
        <p:spPr>
          <a:xfrm flipV="1">
            <a:off x="2026104" y="4917025"/>
            <a:ext cx="316600" cy="467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D3292D0A-800F-2742-B00A-4FC5BE20291B}"/>
              </a:ext>
            </a:extLst>
          </p:cNvPr>
          <p:cNvSpPr/>
          <p:nvPr/>
        </p:nvSpPr>
        <p:spPr>
          <a:xfrm rot="16200000">
            <a:off x="2345313" y="4737788"/>
            <a:ext cx="353257" cy="358475"/>
          </a:xfrm>
          <a:prstGeom prst="rect">
            <a:avLst/>
          </a:pr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rgbClr val="00B0F0"/>
              </a:solidFill>
              <a:latin typeface="Times New Roman"/>
              <a:cs typeface="Times New Roman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6355369-ADBC-6B48-9BC4-AF90C74D1807}"/>
              </a:ext>
            </a:extLst>
          </p:cNvPr>
          <p:cNvCxnSpPr>
            <a:cxnSpLocks/>
            <a:stCxn id="79" idx="2"/>
            <a:endCxn id="88" idx="0"/>
          </p:cNvCxnSpPr>
          <p:nvPr/>
        </p:nvCxnSpPr>
        <p:spPr>
          <a:xfrm>
            <a:off x="2701179" y="4917025"/>
            <a:ext cx="539261" cy="3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0C1C74B-8626-4442-B5A6-CD8CBE2A79E9}"/>
              </a:ext>
            </a:extLst>
          </p:cNvPr>
          <p:cNvCxnSpPr>
            <a:cxnSpLocks/>
            <a:stCxn id="88" idx="3"/>
            <a:endCxn id="104" idx="0"/>
          </p:cNvCxnSpPr>
          <p:nvPr/>
        </p:nvCxnSpPr>
        <p:spPr>
          <a:xfrm>
            <a:off x="3702427" y="5110770"/>
            <a:ext cx="416900" cy="40137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8A3615D-CCEE-1B47-94BF-F72A614A735B}"/>
              </a:ext>
            </a:extLst>
          </p:cNvPr>
          <p:cNvCxnSpPr>
            <a:cxnSpLocks/>
            <a:stCxn id="104" idx="2"/>
            <a:endCxn id="89" idx="0"/>
          </p:cNvCxnSpPr>
          <p:nvPr/>
        </p:nvCxnSpPr>
        <p:spPr>
          <a:xfrm flipV="1">
            <a:off x="4477802" y="5507431"/>
            <a:ext cx="663766" cy="470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9015B8A-094C-2147-A144-DA14A7BC32B5}"/>
              </a:ext>
            </a:extLst>
          </p:cNvPr>
          <p:cNvCxnSpPr>
            <a:cxnSpLocks/>
            <a:stCxn id="91" idx="4"/>
            <a:endCxn id="79" idx="0"/>
          </p:cNvCxnSpPr>
          <p:nvPr/>
        </p:nvCxnSpPr>
        <p:spPr>
          <a:xfrm>
            <a:off x="2026104" y="4446291"/>
            <a:ext cx="316600" cy="47073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43C53A6-EDE0-A94A-B347-2C9CF63E07E1}"/>
              </a:ext>
            </a:extLst>
          </p:cNvPr>
          <p:cNvSpPr txBox="1"/>
          <p:nvPr/>
        </p:nvSpPr>
        <p:spPr>
          <a:xfrm>
            <a:off x="5136150" y="5233702"/>
            <a:ext cx="299624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d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C9892C-5E18-084C-A048-A55B26970179}"/>
              </a:ext>
            </a:extLst>
          </p:cNvPr>
          <p:cNvSpPr txBox="1"/>
          <p:nvPr/>
        </p:nvSpPr>
        <p:spPr>
          <a:xfrm>
            <a:off x="2369067" y="4653136"/>
            <a:ext cx="325719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t</a:t>
            </a:r>
            <a:r>
              <a:rPr lang="en-US" sz="2000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4DEA512-99B1-834F-AA08-00994AF61E4C}"/>
              </a:ext>
            </a:extLst>
          </p:cNvPr>
          <p:cNvSpPr/>
          <p:nvPr/>
        </p:nvSpPr>
        <p:spPr>
          <a:xfrm rot="16200000">
            <a:off x="3241445" y="4649493"/>
            <a:ext cx="539242" cy="5412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/>
              <a:cs typeface="Times New Roman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89115E3-E7D1-8646-83CD-AF520193DC2B}"/>
              </a:ext>
            </a:extLst>
          </p:cNvPr>
          <p:cNvSpPr/>
          <p:nvPr/>
        </p:nvSpPr>
        <p:spPr>
          <a:xfrm rot="16200000">
            <a:off x="5142572" y="5236806"/>
            <a:ext cx="539242" cy="5412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/>
              <a:cs typeface="Times New Roman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6F6B6E3-13BF-2240-B612-D9B0C7327B59}"/>
              </a:ext>
            </a:extLst>
          </p:cNvPr>
          <p:cNvSpPr/>
          <p:nvPr/>
        </p:nvSpPr>
        <p:spPr>
          <a:xfrm rot="16200000">
            <a:off x="1485857" y="4175666"/>
            <a:ext cx="539242" cy="5412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/>
              <a:cs typeface="Times New Roman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5CBB5BE-D689-FB4C-837A-DD0571035B53}"/>
              </a:ext>
            </a:extLst>
          </p:cNvPr>
          <p:cNvSpPr/>
          <p:nvPr/>
        </p:nvSpPr>
        <p:spPr>
          <a:xfrm>
            <a:off x="5388103" y="5395074"/>
            <a:ext cx="58192" cy="652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/>
              <a:cs typeface="Times New Roman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99E25C7-85E2-6A43-819C-E9F035D208A1}"/>
              </a:ext>
            </a:extLst>
          </p:cNvPr>
          <p:cNvSpPr txBox="1"/>
          <p:nvPr/>
        </p:nvSpPr>
        <p:spPr>
          <a:xfrm>
            <a:off x="5445871" y="5189974"/>
            <a:ext cx="285811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a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67E07A3-B3A3-EF44-AB18-EB3DFBC35C16}"/>
              </a:ext>
            </a:extLst>
          </p:cNvPr>
          <p:cNvSpPr txBox="1"/>
          <p:nvPr/>
        </p:nvSpPr>
        <p:spPr>
          <a:xfrm>
            <a:off x="1386644" y="3889174"/>
            <a:ext cx="258182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r</a:t>
            </a:r>
            <a:endParaRPr lang="en-US" sz="2000" baseline="-25000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C8E50B5-1A6C-5A48-A90E-5CAFBE5DD442}"/>
              </a:ext>
            </a:extLst>
          </p:cNvPr>
          <p:cNvCxnSpPr>
            <a:cxnSpLocks/>
            <a:stCxn id="106" idx="2"/>
            <a:endCxn id="98" idx="0"/>
          </p:cNvCxnSpPr>
          <p:nvPr/>
        </p:nvCxnSpPr>
        <p:spPr>
          <a:xfrm flipV="1">
            <a:off x="4452059" y="4173226"/>
            <a:ext cx="694737" cy="597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D0195DD-FE02-1A4E-A124-31B03404511B}"/>
              </a:ext>
            </a:extLst>
          </p:cNvPr>
          <p:cNvCxnSpPr>
            <a:cxnSpLocks/>
            <a:stCxn id="99" idx="4"/>
            <a:endCxn id="106" idx="0"/>
          </p:cNvCxnSpPr>
          <p:nvPr/>
        </p:nvCxnSpPr>
        <p:spPr>
          <a:xfrm>
            <a:off x="3710107" y="3680717"/>
            <a:ext cx="383477" cy="49848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F9F1271-7DB0-8D40-90E4-48EEADF8ACF8}"/>
              </a:ext>
            </a:extLst>
          </p:cNvPr>
          <p:cNvSpPr txBox="1"/>
          <p:nvPr/>
        </p:nvSpPr>
        <p:spPr>
          <a:xfrm>
            <a:off x="3331810" y="3434627"/>
            <a:ext cx="299624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b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977C8DE-8110-5140-AD33-FD720F6B7F06}"/>
              </a:ext>
            </a:extLst>
          </p:cNvPr>
          <p:cNvSpPr/>
          <p:nvPr/>
        </p:nvSpPr>
        <p:spPr>
          <a:xfrm rot="16200000">
            <a:off x="5147801" y="3902601"/>
            <a:ext cx="539242" cy="5412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ED5098E-58FD-C84B-92DE-02CA0DF8ECAF}"/>
              </a:ext>
            </a:extLst>
          </p:cNvPr>
          <p:cNvSpPr/>
          <p:nvPr/>
        </p:nvSpPr>
        <p:spPr>
          <a:xfrm rot="16200000">
            <a:off x="3169860" y="3410091"/>
            <a:ext cx="539242" cy="5412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/>
              <a:cs typeface="Times New Roman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81136F7-84E5-C248-96A6-723FF34DB4CA}"/>
              </a:ext>
            </a:extLst>
          </p:cNvPr>
          <p:cNvSpPr/>
          <p:nvPr/>
        </p:nvSpPr>
        <p:spPr>
          <a:xfrm rot="16200000">
            <a:off x="3265806" y="5841082"/>
            <a:ext cx="539242" cy="5412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/>
              <a:cs typeface="Times New Roman"/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823B0B8-502E-3C47-AF96-9FA70CFBB892}"/>
              </a:ext>
            </a:extLst>
          </p:cNvPr>
          <p:cNvCxnSpPr>
            <a:cxnSpLocks/>
            <a:stCxn id="100" idx="4"/>
            <a:endCxn id="104" idx="0"/>
          </p:cNvCxnSpPr>
          <p:nvPr/>
        </p:nvCxnSpPr>
        <p:spPr>
          <a:xfrm flipV="1">
            <a:off x="3806053" y="5512140"/>
            <a:ext cx="313274" cy="59956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0D7910E-94F8-E34B-9E44-47D319785512}"/>
              </a:ext>
            </a:extLst>
          </p:cNvPr>
          <p:cNvSpPr txBox="1"/>
          <p:nvPr/>
        </p:nvSpPr>
        <p:spPr>
          <a:xfrm>
            <a:off x="5453093" y="5365815"/>
            <a:ext cx="285811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c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8132EB7-12C1-854F-97F0-5FD73EA3E650}"/>
              </a:ext>
            </a:extLst>
          </p:cNvPr>
          <p:cNvCxnSpPr>
            <a:cxnSpLocks/>
            <a:stCxn id="88" idx="5"/>
            <a:endCxn id="106" idx="0"/>
          </p:cNvCxnSpPr>
          <p:nvPr/>
        </p:nvCxnSpPr>
        <p:spPr>
          <a:xfrm flipV="1">
            <a:off x="3702427" y="4179198"/>
            <a:ext cx="391157" cy="550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1402EC0-D4D2-D646-9473-6EF0886FAF4C}"/>
              </a:ext>
            </a:extLst>
          </p:cNvPr>
          <p:cNvSpPr/>
          <p:nvPr/>
        </p:nvSpPr>
        <p:spPr>
          <a:xfrm rot="16200000">
            <a:off x="4121936" y="5332902"/>
            <a:ext cx="353257" cy="358475"/>
          </a:xfrm>
          <a:prstGeom prst="rect">
            <a:avLst/>
          </a:pr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latin typeface="Times New Roman"/>
              <a:cs typeface="Times New Roman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4382CF1-B68B-E542-A3DB-B3E376B40EF4}"/>
              </a:ext>
            </a:extLst>
          </p:cNvPr>
          <p:cNvSpPr txBox="1"/>
          <p:nvPr/>
        </p:nvSpPr>
        <p:spPr>
          <a:xfrm>
            <a:off x="4146679" y="5283736"/>
            <a:ext cx="325719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t</a:t>
            </a:r>
            <a:r>
              <a:rPr lang="en-US" sz="2000" baseline="-250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4B9ADB1-860A-8D46-A3A0-FA024967EFBB}"/>
              </a:ext>
            </a:extLst>
          </p:cNvPr>
          <p:cNvSpPr/>
          <p:nvPr/>
        </p:nvSpPr>
        <p:spPr>
          <a:xfrm rot="16200000">
            <a:off x="4096193" y="3999960"/>
            <a:ext cx="353257" cy="3584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latin typeface="Times New Roman"/>
              <a:cs typeface="Times New Roman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5753D29-06F6-764C-8E3E-EE3DFCFFB04E}"/>
              </a:ext>
            </a:extLst>
          </p:cNvPr>
          <p:cNvSpPr txBox="1"/>
          <p:nvPr/>
        </p:nvSpPr>
        <p:spPr>
          <a:xfrm>
            <a:off x="4122892" y="3933056"/>
            <a:ext cx="325719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t</a:t>
            </a:r>
            <a:r>
              <a:rPr lang="en-US" sz="2000" baseline="-25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8B3C958-6CC9-3947-8122-71769799CC19}"/>
              </a:ext>
            </a:extLst>
          </p:cNvPr>
          <p:cNvSpPr txBox="1"/>
          <p:nvPr/>
        </p:nvSpPr>
        <p:spPr>
          <a:xfrm>
            <a:off x="1419261" y="4785198"/>
            <a:ext cx="271995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s</a:t>
            </a:r>
            <a:endParaRPr lang="en-US" sz="2000" baseline="-25000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FB3FA43-BB54-0D4F-8AFD-6ED8D1F166BD}"/>
              </a:ext>
            </a:extLst>
          </p:cNvPr>
          <p:cNvSpPr txBox="1"/>
          <p:nvPr/>
        </p:nvSpPr>
        <p:spPr>
          <a:xfrm>
            <a:off x="3381478" y="5489365"/>
            <a:ext cx="269507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v</a:t>
            </a:r>
            <a:endParaRPr lang="en-US" sz="2000" baseline="-25000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406DA7A-237F-1041-B9F8-33AA0350482D}"/>
              </a:ext>
            </a:extLst>
          </p:cNvPr>
          <p:cNvSpPr txBox="1"/>
          <p:nvPr/>
        </p:nvSpPr>
        <p:spPr>
          <a:xfrm>
            <a:off x="3346543" y="4280284"/>
            <a:ext cx="269507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u</a:t>
            </a:r>
            <a:endParaRPr lang="en-US" sz="2000" baseline="-25000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BA3B346-0C27-8A4E-AE78-9B7306C2D22B}"/>
              </a:ext>
            </a:extLst>
          </p:cNvPr>
          <p:cNvSpPr txBox="1"/>
          <p:nvPr/>
        </p:nvSpPr>
        <p:spPr>
          <a:xfrm>
            <a:off x="3025574" y="3196861"/>
            <a:ext cx="269507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sz="2000" baseline="-25000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F8AF465-CD68-1649-A6E6-ECFBEAB57B6F}"/>
              </a:ext>
            </a:extLst>
          </p:cNvPr>
          <p:cNvSpPr txBox="1"/>
          <p:nvPr/>
        </p:nvSpPr>
        <p:spPr>
          <a:xfrm>
            <a:off x="5291924" y="3551264"/>
            <a:ext cx="269507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x</a:t>
            </a:r>
            <a:endParaRPr lang="en-US" sz="2000" baseline="-25000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DAB99B5-17FC-1249-B2C3-C6F22E4E2E25}"/>
              </a:ext>
            </a:extLst>
          </p:cNvPr>
          <p:cNvSpPr txBox="1"/>
          <p:nvPr/>
        </p:nvSpPr>
        <p:spPr>
          <a:xfrm>
            <a:off x="5268299" y="4853556"/>
            <a:ext cx="269507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endParaRPr lang="en-US" sz="2000" baseline="-25000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EBAF488-FEEB-D94B-983A-D07C5F637C6B}"/>
              </a:ext>
            </a:extLst>
          </p:cNvPr>
          <p:cNvSpPr txBox="1"/>
          <p:nvPr/>
        </p:nvSpPr>
        <p:spPr>
          <a:xfrm>
            <a:off x="2088988" y="4279222"/>
            <a:ext cx="299624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d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2B093F9-A877-F44F-9253-3C76D4497030}"/>
              </a:ext>
            </a:extLst>
          </p:cNvPr>
          <p:cNvSpPr txBox="1"/>
          <p:nvPr/>
        </p:nvSpPr>
        <p:spPr>
          <a:xfrm>
            <a:off x="2151493" y="5099546"/>
            <a:ext cx="285811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a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871B309-59D1-1F4A-A637-3DCDB4FFAC08}"/>
              </a:ext>
            </a:extLst>
          </p:cNvPr>
          <p:cNvSpPr txBox="1"/>
          <p:nvPr/>
        </p:nvSpPr>
        <p:spPr>
          <a:xfrm>
            <a:off x="2711955" y="4534559"/>
            <a:ext cx="470006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d,a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21F4E12-95E3-8143-86AE-E81AD497A81D}"/>
              </a:ext>
            </a:extLst>
          </p:cNvPr>
          <p:cNvSpPr txBox="1"/>
          <p:nvPr/>
        </p:nvSpPr>
        <p:spPr>
          <a:xfrm>
            <a:off x="3809792" y="3591561"/>
            <a:ext cx="299624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b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DC3E798-0C4F-534E-8651-0219BE0E7F79}"/>
              </a:ext>
            </a:extLst>
          </p:cNvPr>
          <p:cNvSpPr txBox="1"/>
          <p:nvPr/>
        </p:nvSpPr>
        <p:spPr>
          <a:xfrm>
            <a:off x="3745036" y="4417675"/>
            <a:ext cx="470006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d,a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8077A62-E508-DA41-8B6A-995989FFF45D}"/>
              </a:ext>
            </a:extLst>
          </p:cNvPr>
          <p:cNvSpPr txBox="1"/>
          <p:nvPr/>
        </p:nvSpPr>
        <p:spPr>
          <a:xfrm>
            <a:off x="3769204" y="4872072"/>
            <a:ext cx="470006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d,a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9B76FD7-3FDD-CB42-8C85-7667AC75F09F}"/>
              </a:ext>
            </a:extLst>
          </p:cNvPr>
          <p:cNvSpPr txBox="1"/>
          <p:nvPr/>
        </p:nvSpPr>
        <p:spPr>
          <a:xfrm>
            <a:off x="3865255" y="5741272"/>
            <a:ext cx="285811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c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10CCF88-4DCC-B344-98CB-3D88D3EDBF4A}"/>
              </a:ext>
            </a:extLst>
          </p:cNvPr>
          <p:cNvSpPr txBox="1"/>
          <p:nvPr/>
        </p:nvSpPr>
        <p:spPr>
          <a:xfrm>
            <a:off x="4483481" y="5115371"/>
            <a:ext cx="660340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d,a</a:t>
            </a:r>
            <a:r>
              <a:rPr lang="en-US" sz="2000" dirty="0">
                <a:latin typeface="Times New Roman"/>
                <a:cs typeface="Times New Roman"/>
              </a:rPr>
              <a:t>-c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7CE0915-8C9B-FD4E-AE18-F4992B98C575}"/>
              </a:ext>
            </a:extLst>
          </p:cNvPr>
          <p:cNvSpPr txBox="1"/>
          <p:nvPr/>
        </p:nvSpPr>
        <p:spPr>
          <a:xfrm>
            <a:off x="4468097" y="3775666"/>
            <a:ext cx="674155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d,a</a:t>
            </a:r>
            <a:r>
              <a:rPr lang="en-US" sz="2000" dirty="0">
                <a:latin typeface="Times New Roman"/>
                <a:cs typeface="Times New Roman"/>
              </a:rPr>
              <a:t>-b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0DA67C4-D3F8-674A-BA28-0AA70B08C4F1}"/>
              </a:ext>
            </a:extLst>
          </p:cNvPr>
          <p:cNvSpPr/>
          <p:nvPr/>
        </p:nvSpPr>
        <p:spPr>
          <a:xfrm>
            <a:off x="3255999" y="3629639"/>
            <a:ext cx="58192" cy="652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/>
              <a:cs typeface="Times New Roman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C9D7939-2AD7-4D48-A5C5-89D75CFFD9F4}"/>
              </a:ext>
            </a:extLst>
          </p:cNvPr>
          <p:cNvSpPr/>
          <p:nvPr/>
        </p:nvSpPr>
        <p:spPr>
          <a:xfrm>
            <a:off x="5222243" y="5560474"/>
            <a:ext cx="58192" cy="652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/>
              <a:cs typeface="Times New Roman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F258E7CB-AB6B-994A-A3BD-E898A95250BD}"/>
              </a:ext>
            </a:extLst>
          </p:cNvPr>
          <p:cNvSpPr/>
          <p:nvPr/>
        </p:nvSpPr>
        <p:spPr>
          <a:xfrm>
            <a:off x="5403136" y="5559789"/>
            <a:ext cx="58192" cy="652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/>
              <a:cs typeface="Times New Roman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036622B-BE98-B041-9F6C-41AC56E79E71}"/>
              </a:ext>
            </a:extLst>
          </p:cNvPr>
          <p:cNvSpPr txBox="1"/>
          <p:nvPr/>
        </p:nvSpPr>
        <p:spPr>
          <a:xfrm>
            <a:off x="2314538" y="435491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Times New Roman"/>
                <a:cs typeface="Times New Roman"/>
              </a:rPr>
              <a:t>[1]</a:t>
            </a:r>
            <a:endParaRPr lang="en-US" sz="2000" baseline="-25000" dirty="0">
              <a:solidFill>
                <a:srgbClr val="00B0F0"/>
              </a:solidFill>
              <a:latin typeface="Times New Roman"/>
              <a:cs typeface="Times New Roman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AA22F5A-3EB1-644B-A63F-4E46FA792DDE}"/>
              </a:ext>
            </a:extLst>
          </p:cNvPr>
          <p:cNvSpPr txBox="1"/>
          <p:nvPr/>
        </p:nvSpPr>
        <p:spPr>
          <a:xfrm>
            <a:off x="4119863" y="4923463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Times New Roman"/>
                <a:cs typeface="Times New Roman"/>
              </a:rPr>
              <a:t>[2]</a:t>
            </a:r>
            <a:endParaRPr lang="en-US" sz="2000" baseline="-25000" dirty="0">
              <a:solidFill>
                <a:srgbClr val="00B0F0"/>
              </a:solidFill>
              <a:latin typeface="Times New Roman"/>
              <a:cs typeface="Times New Roman"/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C5CB420-0C53-8148-851C-0F53245869BB}"/>
              </a:ext>
            </a:extLst>
          </p:cNvPr>
          <p:cNvCxnSpPr>
            <a:cxnSpLocks/>
          </p:cNvCxnSpPr>
          <p:nvPr/>
        </p:nvCxnSpPr>
        <p:spPr>
          <a:xfrm>
            <a:off x="5433369" y="5452368"/>
            <a:ext cx="0" cy="14972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467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711349"/>
            <a:ext cx="8579296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sz="2400" dirty="0"/>
          </a:p>
          <a:p>
            <a:pPr marL="457200" lvl="1" indent="0">
              <a:buNone/>
            </a:pPr>
            <a:endParaRPr lang="en-GB" sz="2400" dirty="0"/>
          </a:p>
          <a:p>
            <a:pPr marL="457200" lvl="1" indent="0">
              <a:buNone/>
            </a:pPr>
            <a:r>
              <a:rPr lang="en-GB" dirty="0"/>
              <a:t>A reachable state where some place holds a bond with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at least three tokens </a:t>
            </a:r>
          </a:p>
          <a:p>
            <a:pPr lvl="1"/>
            <a:endParaRPr lang="en-GB" sz="2400" dirty="0"/>
          </a:p>
          <a:p>
            <a:pPr lvl="1">
              <a:buClr>
                <a:srgbClr val="4F81BD">
                  <a:lumMod val="50000"/>
                </a:srgbClr>
              </a:buClr>
            </a:pPr>
            <a:endParaRPr lang="en-US" dirty="0"/>
          </a:p>
          <a:p>
            <a:pPr lvl="1">
              <a:buClr>
                <a:srgbClr val="4F81BD">
                  <a:lumMod val="50000"/>
                </a:srgbClr>
              </a:buClr>
            </a:pPr>
            <a:endParaRPr lang="en-US" sz="2400" dirty="0">
              <a:solidFill>
                <a:prstClr val="black"/>
              </a:solidFill>
              <a:sym typeface="Symbo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281" y="1058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6E6941F-D264-9648-B9D7-7F7C7746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544" y="6448250"/>
            <a:ext cx="2133600" cy="365125"/>
          </a:xfrm>
        </p:spPr>
        <p:txBody>
          <a:bodyPr/>
          <a:lstStyle/>
          <a:p>
            <a:r>
              <a:rPr lang="en-US"/>
              <a:t>July 2020</a:t>
            </a:r>
            <a:endParaRPr lang="el-G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99702C-CBCF-B847-98FB-C4558A3B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/>
              <a:t>12th Conference on Reversible Computation 2020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CA49E-E30E-3240-BE42-CD340BA8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A49E-6727-49C1-98F0-3B1BC7525F6D}" type="slidenum">
              <a:rPr lang="el-GR" smtClean="0"/>
              <a:pPr/>
              <a:t>21</a:t>
            </a:fld>
            <a:endParaRPr lang="el-GR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7A6DA7-0EF5-D149-870E-8A198738E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88120"/>
            <a:ext cx="8219256" cy="1320800"/>
          </a:xfrm>
          <a:prstGeom prst="rect">
            <a:avLst/>
          </a:prstGeom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ACE6A08A-E914-F649-8F1F-0BD335CE7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Y" b="1" dirty="0">
                <a:solidFill>
                  <a:srgbClr val="254061"/>
                </a:solidFill>
              </a:rPr>
              <a:t>Queries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1E6C2D1-2673-4F49-B1D4-D5F9B338DF00}"/>
              </a:ext>
            </a:extLst>
          </p:cNvPr>
          <p:cNvSpPr/>
          <p:nvPr/>
        </p:nvSpPr>
        <p:spPr>
          <a:xfrm rot="16200000">
            <a:off x="1512047" y="5260946"/>
            <a:ext cx="494445" cy="54727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/>
              <a:cs typeface="Times New Roman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D81DA3-73EE-D546-A4E3-6FEE6ED150D6}"/>
              </a:ext>
            </a:extLst>
          </p:cNvPr>
          <p:cNvCxnSpPr>
            <a:cxnSpLocks/>
            <a:stCxn id="15" idx="4"/>
            <a:endCxn id="17" idx="0"/>
          </p:cNvCxnSpPr>
          <p:nvPr/>
        </p:nvCxnSpPr>
        <p:spPr>
          <a:xfrm flipV="1">
            <a:off x="2032908" y="5105593"/>
            <a:ext cx="320124" cy="428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08D78A-94E2-164D-BC00-A5D8F15542C3}"/>
              </a:ext>
            </a:extLst>
          </p:cNvPr>
          <p:cNvSpPr/>
          <p:nvPr/>
        </p:nvSpPr>
        <p:spPr>
          <a:xfrm rot="16200000">
            <a:off x="2372309" y="4924360"/>
            <a:ext cx="323910" cy="3624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latin typeface="Times New Roman"/>
              <a:cs typeface="Times New Roman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D3E2C3-882C-2D4B-941B-F7CADCB19A0D}"/>
              </a:ext>
            </a:extLst>
          </p:cNvPr>
          <p:cNvCxnSpPr>
            <a:cxnSpLocks/>
            <a:stCxn id="17" idx="2"/>
            <a:endCxn id="26" idx="0"/>
          </p:cNvCxnSpPr>
          <p:nvPr/>
        </p:nvCxnSpPr>
        <p:spPr>
          <a:xfrm>
            <a:off x="2715497" y="5105593"/>
            <a:ext cx="545263" cy="283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0D23B0-75DD-6B47-B626-F65F01D833C1}"/>
              </a:ext>
            </a:extLst>
          </p:cNvPr>
          <p:cNvCxnSpPr>
            <a:cxnSpLocks/>
            <a:stCxn id="26" idx="3"/>
            <a:endCxn id="40" idx="0"/>
          </p:cNvCxnSpPr>
          <p:nvPr/>
        </p:nvCxnSpPr>
        <p:spPr>
          <a:xfrm>
            <a:off x="3727890" y="5283242"/>
            <a:ext cx="421540" cy="36802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0DF040-0847-0042-A6B6-CFA17F1FD5B8}"/>
              </a:ext>
            </a:extLst>
          </p:cNvPr>
          <p:cNvCxnSpPr>
            <a:cxnSpLocks/>
            <a:stCxn id="40" idx="2"/>
            <a:endCxn id="27" idx="0"/>
          </p:cNvCxnSpPr>
          <p:nvPr/>
        </p:nvCxnSpPr>
        <p:spPr>
          <a:xfrm flipV="1">
            <a:off x="4511895" y="5646951"/>
            <a:ext cx="671153" cy="431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04ECB0-19BF-2F4A-854B-08B1B2D7C175}"/>
              </a:ext>
            </a:extLst>
          </p:cNvPr>
          <p:cNvCxnSpPr>
            <a:cxnSpLocks/>
            <a:stCxn id="29" idx="4"/>
            <a:endCxn id="17" idx="0"/>
          </p:cNvCxnSpPr>
          <p:nvPr/>
        </p:nvCxnSpPr>
        <p:spPr>
          <a:xfrm>
            <a:off x="2032908" y="4673964"/>
            <a:ext cx="320124" cy="43162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9FFA04-FD31-7944-AA5A-14C3CF79C5CC}"/>
              </a:ext>
            </a:extLst>
          </p:cNvPr>
          <p:cNvSpPr txBox="1"/>
          <p:nvPr/>
        </p:nvSpPr>
        <p:spPr>
          <a:xfrm>
            <a:off x="1608754" y="4441271"/>
            <a:ext cx="290593" cy="346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d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1BC2DF-E8E1-0E4B-B2DC-C2BDE69D7540}"/>
              </a:ext>
            </a:extLst>
          </p:cNvPr>
          <p:cNvSpPr txBox="1"/>
          <p:nvPr/>
        </p:nvSpPr>
        <p:spPr>
          <a:xfrm>
            <a:off x="2386409" y="4869160"/>
            <a:ext cx="315901" cy="346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t</a:t>
            </a:r>
            <a:r>
              <a:rPr lang="en-US" sz="2000" baseline="-25000" dirty="0">
                <a:latin typeface="Times New Roman"/>
                <a:cs typeface="Times New Roman"/>
              </a:rPr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24C2E5-8D99-3E44-A4FE-C8D7B74EF928}"/>
              </a:ext>
            </a:extLst>
          </p:cNvPr>
          <p:cNvCxnSpPr>
            <a:cxnSpLocks/>
            <a:stCxn id="34" idx="4"/>
            <a:endCxn id="44" idx="0"/>
          </p:cNvCxnSpPr>
          <p:nvPr/>
        </p:nvCxnSpPr>
        <p:spPr>
          <a:xfrm flipV="1">
            <a:off x="5735611" y="4421908"/>
            <a:ext cx="647181" cy="16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2D87C8-3B48-2F4C-BF57-4E99469FC127}"/>
              </a:ext>
            </a:extLst>
          </p:cNvPr>
          <p:cNvCxnSpPr>
            <a:cxnSpLocks/>
            <a:stCxn id="44" idx="2"/>
            <a:endCxn id="28" idx="0"/>
          </p:cNvCxnSpPr>
          <p:nvPr/>
        </p:nvCxnSpPr>
        <p:spPr>
          <a:xfrm flipV="1">
            <a:off x="6745257" y="4410352"/>
            <a:ext cx="663844" cy="1155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C67C482-B53E-754E-8DB3-49EF7DAA1F5A}"/>
              </a:ext>
            </a:extLst>
          </p:cNvPr>
          <p:cNvSpPr/>
          <p:nvPr/>
        </p:nvSpPr>
        <p:spPr>
          <a:xfrm rot="16200000">
            <a:off x="3287176" y="4834791"/>
            <a:ext cx="494445" cy="54727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/>
              <a:cs typeface="Times New Roman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2159709-8B47-B84D-801E-7C5D4BCE7471}"/>
              </a:ext>
            </a:extLst>
          </p:cNvPr>
          <p:cNvSpPr/>
          <p:nvPr/>
        </p:nvSpPr>
        <p:spPr>
          <a:xfrm rot="16200000">
            <a:off x="5209464" y="5373313"/>
            <a:ext cx="494445" cy="54727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/>
              <a:cs typeface="Times New Roman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771714-8766-7843-80E7-09690044C754}"/>
              </a:ext>
            </a:extLst>
          </p:cNvPr>
          <p:cNvSpPr/>
          <p:nvPr/>
        </p:nvSpPr>
        <p:spPr>
          <a:xfrm rot="16200000">
            <a:off x="7435517" y="4136714"/>
            <a:ext cx="494445" cy="54727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/>
              <a:cs typeface="Times New Roman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733518-FE0E-F847-BDD7-D7F273DEE23D}"/>
              </a:ext>
            </a:extLst>
          </p:cNvPr>
          <p:cNvSpPr/>
          <p:nvPr/>
        </p:nvSpPr>
        <p:spPr>
          <a:xfrm rot="16200000">
            <a:off x="1512047" y="4400326"/>
            <a:ext cx="494445" cy="54727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/>
              <a:cs typeface="Times New Roman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96E55C-1A0D-394F-9700-39BE228A0604}"/>
              </a:ext>
            </a:extLst>
          </p:cNvPr>
          <p:cNvSpPr txBox="1"/>
          <p:nvPr/>
        </p:nvSpPr>
        <p:spPr>
          <a:xfrm>
            <a:off x="7566438" y="4043862"/>
            <a:ext cx="277196" cy="346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a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695FD1-16F2-7D40-997F-3F80E7A156A6}"/>
              </a:ext>
            </a:extLst>
          </p:cNvPr>
          <p:cNvSpPr txBox="1"/>
          <p:nvPr/>
        </p:nvSpPr>
        <p:spPr>
          <a:xfrm>
            <a:off x="1391659" y="4163129"/>
            <a:ext cx="250400" cy="346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r</a:t>
            </a:r>
            <a:endParaRPr lang="en-US" sz="2000" baseline="-25000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1800C64-81B7-9643-B379-0748754DA982}"/>
              </a:ext>
            </a:extLst>
          </p:cNvPr>
          <p:cNvCxnSpPr>
            <a:cxnSpLocks/>
            <a:stCxn id="42" idx="2"/>
            <a:endCxn id="34" idx="0"/>
          </p:cNvCxnSpPr>
          <p:nvPr/>
        </p:nvCxnSpPr>
        <p:spPr>
          <a:xfrm flipV="1">
            <a:off x="4485865" y="4423584"/>
            <a:ext cx="702470" cy="5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8358445-B366-A845-8BBE-27E78B71B09C}"/>
              </a:ext>
            </a:extLst>
          </p:cNvPr>
          <p:cNvCxnSpPr>
            <a:cxnSpLocks/>
            <a:stCxn id="35" idx="4"/>
            <a:endCxn id="42" idx="0"/>
          </p:cNvCxnSpPr>
          <p:nvPr/>
        </p:nvCxnSpPr>
        <p:spPr>
          <a:xfrm>
            <a:off x="3735655" y="3971989"/>
            <a:ext cx="387746" cy="457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18E0764A-8A3B-2E46-A130-E54D7B297F0B}"/>
              </a:ext>
            </a:extLst>
          </p:cNvPr>
          <p:cNvSpPr/>
          <p:nvPr/>
        </p:nvSpPr>
        <p:spPr>
          <a:xfrm rot="16200000">
            <a:off x="5214751" y="4149947"/>
            <a:ext cx="494445" cy="54727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/>
              <a:cs typeface="Times New Roman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5E40B83-2B88-BE49-8BF4-1EA1D37E980E}"/>
              </a:ext>
            </a:extLst>
          </p:cNvPr>
          <p:cNvSpPr/>
          <p:nvPr/>
        </p:nvSpPr>
        <p:spPr>
          <a:xfrm rot="16200000">
            <a:off x="3214794" y="3698352"/>
            <a:ext cx="494445" cy="54727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/>
              <a:cs typeface="Times New Roman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C750E3D-094D-1C45-9205-30D5F6922C71}"/>
              </a:ext>
            </a:extLst>
          </p:cNvPr>
          <p:cNvSpPr/>
          <p:nvPr/>
        </p:nvSpPr>
        <p:spPr>
          <a:xfrm rot="16200000">
            <a:off x="3311808" y="5927390"/>
            <a:ext cx="494445" cy="54727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/>
              <a:cs typeface="Times New Roman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6AB867D-1399-AF42-ADAF-97B0F5923052}"/>
              </a:ext>
            </a:extLst>
          </p:cNvPr>
          <p:cNvCxnSpPr>
            <a:cxnSpLocks/>
            <a:stCxn id="36" idx="4"/>
            <a:endCxn id="40" idx="0"/>
          </p:cNvCxnSpPr>
          <p:nvPr/>
        </p:nvCxnSpPr>
        <p:spPr>
          <a:xfrm flipV="1">
            <a:off x="3832669" y="5651268"/>
            <a:ext cx="316761" cy="54975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3693B0A-6A48-1E47-A023-6C598B69780A}"/>
              </a:ext>
            </a:extLst>
          </p:cNvPr>
          <p:cNvSpPr txBox="1"/>
          <p:nvPr/>
        </p:nvSpPr>
        <p:spPr>
          <a:xfrm>
            <a:off x="7574037" y="4373844"/>
            <a:ext cx="277196" cy="346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c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EF8FFD5-1449-A64C-94F5-FC5A167BAEE2}"/>
              </a:ext>
            </a:extLst>
          </p:cNvPr>
          <p:cNvCxnSpPr>
            <a:cxnSpLocks/>
            <a:stCxn id="26" idx="5"/>
            <a:endCxn id="42" idx="0"/>
          </p:cNvCxnSpPr>
          <p:nvPr/>
        </p:nvCxnSpPr>
        <p:spPr>
          <a:xfrm flipV="1">
            <a:off x="3727890" y="4429060"/>
            <a:ext cx="395511" cy="504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0DC63D2-F084-5E41-AD87-86ABB2EF35CE}"/>
              </a:ext>
            </a:extLst>
          </p:cNvPr>
          <p:cNvSpPr/>
          <p:nvPr/>
        </p:nvSpPr>
        <p:spPr>
          <a:xfrm rot="16200000">
            <a:off x="4168707" y="5470036"/>
            <a:ext cx="323910" cy="3624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latin typeface="Times New Roman"/>
              <a:cs typeface="Times New Roman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992E43-539F-B54E-811E-72263799AEF7}"/>
              </a:ext>
            </a:extLst>
          </p:cNvPr>
          <p:cNvSpPr txBox="1"/>
          <p:nvPr/>
        </p:nvSpPr>
        <p:spPr>
          <a:xfrm>
            <a:off x="4183807" y="5441839"/>
            <a:ext cx="315901" cy="346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t</a:t>
            </a:r>
            <a:r>
              <a:rPr lang="en-US" sz="2000" baseline="-250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131B32-BBBD-734D-96A4-7DE94E592970}"/>
              </a:ext>
            </a:extLst>
          </p:cNvPr>
          <p:cNvSpPr/>
          <p:nvPr/>
        </p:nvSpPr>
        <p:spPr>
          <a:xfrm rot="16200000">
            <a:off x="4142677" y="4247827"/>
            <a:ext cx="323910" cy="3624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latin typeface="Times New Roman"/>
              <a:cs typeface="Times New Roman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B15949-FD23-534C-816D-DA4231D3E9D1}"/>
              </a:ext>
            </a:extLst>
          </p:cNvPr>
          <p:cNvSpPr txBox="1"/>
          <p:nvPr/>
        </p:nvSpPr>
        <p:spPr>
          <a:xfrm>
            <a:off x="4159754" y="4217277"/>
            <a:ext cx="315901" cy="346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t</a:t>
            </a:r>
            <a:r>
              <a:rPr lang="en-US" sz="2000" baseline="-25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05589B4-4505-8842-9991-5FCCCA808889}"/>
              </a:ext>
            </a:extLst>
          </p:cNvPr>
          <p:cNvSpPr/>
          <p:nvPr/>
        </p:nvSpPr>
        <p:spPr>
          <a:xfrm rot="16200000">
            <a:off x="6402069" y="4240675"/>
            <a:ext cx="323910" cy="3624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latin typeface="Times New Roman"/>
              <a:cs typeface="Times New Roman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C6279B-FA5A-2344-A543-410856CB1E28}"/>
              </a:ext>
            </a:extLst>
          </p:cNvPr>
          <p:cNvSpPr txBox="1"/>
          <p:nvPr/>
        </p:nvSpPr>
        <p:spPr>
          <a:xfrm>
            <a:off x="6410614" y="4217277"/>
            <a:ext cx="315901" cy="346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t</a:t>
            </a:r>
            <a:r>
              <a:rPr lang="en-US" sz="2000" baseline="-25000" dirty="0">
                <a:latin typeface="Times New Roman"/>
                <a:cs typeface="Times New Roman"/>
              </a:rPr>
              <a:t>4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E2FDB3F1-1502-5143-9915-3286A4A6D233}"/>
              </a:ext>
            </a:extLst>
          </p:cNvPr>
          <p:cNvCxnSpPr>
            <a:cxnSpLocks/>
            <a:stCxn id="36" idx="3"/>
            <a:endCxn id="44" idx="1"/>
          </p:cNvCxnSpPr>
          <p:nvPr/>
        </p:nvCxnSpPr>
        <p:spPr>
          <a:xfrm flipV="1">
            <a:off x="3752522" y="4583863"/>
            <a:ext cx="2811503" cy="1791977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3AE100A9-36AF-FF4C-A33E-1B70CA602EEB}"/>
              </a:ext>
            </a:extLst>
          </p:cNvPr>
          <p:cNvCxnSpPr>
            <a:cxnSpLocks/>
            <a:stCxn id="44" idx="3"/>
            <a:endCxn id="29" idx="6"/>
          </p:cNvCxnSpPr>
          <p:nvPr/>
        </p:nvCxnSpPr>
        <p:spPr>
          <a:xfrm rot="16200000" flipH="1" flipV="1">
            <a:off x="4078253" y="1940970"/>
            <a:ext cx="166789" cy="4804754"/>
          </a:xfrm>
          <a:prstGeom prst="bentConnector3">
            <a:avLst>
              <a:gd name="adj1" fmla="val -421147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B67C2F0-3C39-5F40-B4DE-47B1635C0296}"/>
              </a:ext>
            </a:extLst>
          </p:cNvPr>
          <p:cNvSpPr txBox="1"/>
          <p:nvPr/>
        </p:nvSpPr>
        <p:spPr>
          <a:xfrm>
            <a:off x="1424924" y="4984717"/>
            <a:ext cx="263797" cy="346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s</a:t>
            </a:r>
            <a:endParaRPr lang="en-US" sz="2000" baseline="-25000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9E5868-AC02-274A-A34D-7E1F2B34AFB8}"/>
              </a:ext>
            </a:extLst>
          </p:cNvPr>
          <p:cNvSpPr txBox="1"/>
          <p:nvPr/>
        </p:nvSpPr>
        <p:spPr>
          <a:xfrm>
            <a:off x="3403368" y="5630385"/>
            <a:ext cx="272507" cy="346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v</a:t>
            </a:r>
            <a:endParaRPr lang="en-US" sz="2000" baseline="-25000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052559-FD50-404D-B4BE-7E10C3BFB7EE}"/>
              </a:ext>
            </a:extLst>
          </p:cNvPr>
          <p:cNvSpPr txBox="1"/>
          <p:nvPr/>
        </p:nvSpPr>
        <p:spPr>
          <a:xfrm>
            <a:off x="3368043" y="4521748"/>
            <a:ext cx="272507" cy="346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u</a:t>
            </a:r>
            <a:endParaRPr lang="en-US" sz="2000" baseline="-25000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A53682-73FA-414E-8A55-328F8E55E338}"/>
              </a:ext>
            </a:extLst>
          </p:cNvPr>
          <p:cNvSpPr txBox="1"/>
          <p:nvPr/>
        </p:nvSpPr>
        <p:spPr>
          <a:xfrm>
            <a:off x="3043502" y="3528330"/>
            <a:ext cx="272507" cy="346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sz="2000" baseline="-25000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8AAFE9-F300-8145-9E19-D0C13964B330}"/>
              </a:ext>
            </a:extLst>
          </p:cNvPr>
          <p:cNvSpPr txBox="1"/>
          <p:nvPr/>
        </p:nvSpPr>
        <p:spPr>
          <a:xfrm>
            <a:off x="5335077" y="3853290"/>
            <a:ext cx="272507" cy="346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x</a:t>
            </a:r>
            <a:endParaRPr lang="en-US" sz="2000" baseline="-25000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9102A0-61BE-5841-AB16-130A752BBE7A}"/>
              </a:ext>
            </a:extLst>
          </p:cNvPr>
          <p:cNvSpPr txBox="1"/>
          <p:nvPr/>
        </p:nvSpPr>
        <p:spPr>
          <a:xfrm>
            <a:off x="5311191" y="5047395"/>
            <a:ext cx="272507" cy="346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endParaRPr lang="en-US" sz="2000" baseline="-25000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A91CC1-5503-2F4E-B034-B23F4C96554D}"/>
              </a:ext>
            </a:extLst>
          </p:cNvPr>
          <p:cNvSpPr txBox="1"/>
          <p:nvPr/>
        </p:nvSpPr>
        <p:spPr>
          <a:xfrm>
            <a:off x="7546485" y="3813752"/>
            <a:ext cx="272507" cy="346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z</a:t>
            </a:r>
            <a:endParaRPr lang="en-US" sz="2000" baseline="-25000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EF368E-6AAC-5149-AF5D-F59B511D536D}"/>
              </a:ext>
            </a:extLst>
          </p:cNvPr>
          <p:cNvSpPr txBox="1"/>
          <p:nvPr/>
        </p:nvSpPr>
        <p:spPr>
          <a:xfrm>
            <a:off x="2096492" y="4520775"/>
            <a:ext cx="290593" cy="346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d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3AAFF7-6DFD-F045-8430-7C6FA00A9601}"/>
              </a:ext>
            </a:extLst>
          </p:cNvPr>
          <p:cNvSpPr txBox="1"/>
          <p:nvPr/>
        </p:nvSpPr>
        <p:spPr>
          <a:xfrm>
            <a:off x="3832108" y="3212976"/>
            <a:ext cx="290593" cy="346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d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20906D5-2716-C24F-A523-610088D94694}"/>
              </a:ext>
            </a:extLst>
          </p:cNvPr>
          <p:cNvSpPr txBox="1"/>
          <p:nvPr/>
        </p:nvSpPr>
        <p:spPr>
          <a:xfrm>
            <a:off x="2159693" y="5272950"/>
            <a:ext cx="277196" cy="346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a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C0951C3-3D1C-1C41-AE26-9356C59F6DDB}"/>
              </a:ext>
            </a:extLst>
          </p:cNvPr>
          <p:cNvSpPr txBox="1"/>
          <p:nvPr/>
        </p:nvSpPr>
        <p:spPr>
          <a:xfrm>
            <a:off x="2726393" y="4754899"/>
            <a:ext cx="455840" cy="346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d,a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1D87A2-91E2-CD4C-A2E1-BBF3291398E5}"/>
              </a:ext>
            </a:extLst>
          </p:cNvPr>
          <p:cNvSpPr txBox="1"/>
          <p:nvPr/>
        </p:nvSpPr>
        <p:spPr>
          <a:xfrm>
            <a:off x="3836449" y="3890240"/>
            <a:ext cx="290593" cy="346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b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8F0DD5-9EAF-AD4E-A550-608DC1DC0293}"/>
              </a:ext>
            </a:extLst>
          </p:cNvPr>
          <p:cNvSpPr txBox="1"/>
          <p:nvPr/>
        </p:nvSpPr>
        <p:spPr>
          <a:xfrm>
            <a:off x="3770973" y="4647726"/>
            <a:ext cx="455840" cy="346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d,a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F98A285-5AA0-FD4B-A03E-C05ECC67C1A8}"/>
              </a:ext>
            </a:extLst>
          </p:cNvPr>
          <p:cNvSpPr txBox="1"/>
          <p:nvPr/>
        </p:nvSpPr>
        <p:spPr>
          <a:xfrm>
            <a:off x="3795410" y="5064373"/>
            <a:ext cx="455840" cy="346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d,a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974CDC-52FF-A94E-BBB4-E2E952B632B8}"/>
              </a:ext>
            </a:extLst>
          </p:cNvPr>
          <p:cNvSpPr txBox="1"/>
          <p:nvPr/>
        </p:nvSpPr>
        <p:spPr>
          <a:xfrm>
            <a:off x="3892529" y="5861366"/>
            <a:ext cx="277196" cy="346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c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EA0099E-F772-5149-8695-B2148CA5A904}"/>
              </a:ext>
            </a:extLst>
          </p:cNvPr>
          <p:cNvSpPr txBox="1"/>
          <p:nvPr/>
        </p:nvSpPr>
        <p:spPr>
          <a:xfrm>
            <a:off x="4952449" y="6018097"/>
            <a:ext cx="277196" cy="346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c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964FEE1-693F-2648-BA35-37FB785D1E60}"/>
              </a:ext>
            </a:extLst>
          </p:cNvPr>
          <p:cNvSpPr txBox="1"/>
          <p:nvPr/>
        </p:nvSpPr>
        <p:spPr>
          <a:xfrm>
            <a:off x="4517637" y="5287460"/>
            <a:ext cx="640438" cy="346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d,a</a:t>
            </a:r>
            <a:r>
              <a:rPr lang="en-US" sz="2000" dirty="0">
                <a:latin typeface="Times New Roman"/>
                <a:cs typeface="Times New Roman"/>
              </a:rPr>
              <a:t>-c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B69A4D9-9D0D-2446-9B6E-6137B7A1557B}"/>
              </a:ext>
            </a:extLst>
          </p:cNvPr>
          <p:cNvSpPr txBox="1"/>
          <p:nvPr/>
        </p:nvSpPr>
        <p:spPr>
          <a:xfrm>
            <a:off x="4502081" y="4059049"/>
            <a:ext cx="653836" cy="346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d,a</a:t>
            </a:r>
            <a:r>
              <a:rPr lang="en-US" sz="2000" dirty="0">
                <a:latin typeface="Times New Roman"/>
                <a:cs typeface="Times New Roman"/>
              </a:rPr>
              <a:t>-b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22BFD1D-DDCE-DF46-8B59-078AAB660EDD}"/>
              </a:ext>
            </a:extLst>
          </p:cNvPr>
          <p:cNvSpPr txBox="1"/>
          <p:nvPr/>
        </p:nvSpPr>
        <p:spPr>
          <a:xfrm>
            <a:off x="5706045" y="4058099"/>
            <a:ext cx="653836" cy="346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d,a</a:t>
            </a:r>
            <a:r>
              <a:rPr lang="en-US" sz="2000" dirty="0">
                <a:latin typeface="Times New Roman"/>
                <a:cs typeface="Times New Roman"/>
              </a:rPr>
              <a:t>-b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D2D7F9-13B3-FB4A-9760-1A57401018F4}"/>
              </a:ext>
            </a:extLst>
          </p:cNvPr>
          <p:cNvSpPr txBox="1"/>
          <p:nvPr/>
        </p:nvSpPr>
        <p:spPr>
          <a:xfrm>
            <a:off x="6753461" y="4065250"/>
            <a:ext cx="534741" cy="61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a-b,</a:t>
            </a:r>
          </a:p>
          <a:p>
            <a:r>
              <a:rPr lang="en-US" sz="2000" dirty="0">
                <a:latin typeface="Times New Roman"/>
                <a:cs typeface="Times New Roman"/>
              </a:rPr>
              <a:t>b-c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AA85F52-6D81-1648-BD2F-06B83ABF3440}"/>
              </a:ext>
            </a:extLst>
          </p:cNvPr>
          <p:cNvSpPr/>
          <p:nvPr/>
        </p:nvSpPr>
        <p:spPr>
          <a:xfrm>
            <a:off x="1705308" y="4749572"/>
            <a:ext cx="58839" cy="598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/>
              <a:cs typeface="Times New Roman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BC39466-D7B7-E34E-B809-80436E98E51D}"/>
              </a:ext>
            </a:extLst>
          </p:cNvPr>
          <p:cNvSpPr/>
          <p:nvPr/>
        </p:nvSpPr>
        <p:spPr>
          <a:xfrm>
            <a:off x="7542529" y="4517000"/>
            <a:ext cx="58839" cy="598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/>
              <a:cs typeface="Times New Roman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307191-439B-414F-B22C-EEB76E424C50}"/>
              </a:ext>
            </a:extLst>
          </p:cNvPr>
          <p:cNvSpPr txBox="1"/>
          <p:nvPr/>
        </p:nvSpPr>
        <p:spPr>
          <a:xfrm>
            <a:off x="2324552" y="450912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Times New Roman"/>
                <a:cs typeface="Times New Roman"/>
              </a:rPr>
              <a:t>[1]</a:t>
            </a:r>
            <a:endParaRPr lang="en-US" sz="2000" baseline="-25000" dirty="0">
              <a:solidFill>
                <a:srgbClr val="00B0F0"/>
              </a:solidFill>
              <a:latin typeface="Times New Roman"/>
              <a:cs typeface="Times New Roman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1DA7135-F824-FD4F-AA26-C19A47012C2E}"/>
              </a:ext>
            </a:extLst>
          </p:cNvPr>
          <p:cNvSpPr txBox="1"/>
          <p:nvPr/>
        </p:nvSpPr>
        <p:spPr>
          <a:xfrm>
            <a:off x="4072183" y="388759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Times New Roman"/>
                <a:cs typeface="Times New Roman"/>
              </a:rPr>
              <a:t>[2]</a:t>
            </a:r>
            <a:endParaRPr lang="en-US" sz="2000" baseline="-25000" dirty="0">
              <a:solidFill>
                <a:srgbClr val="00B0F0"/>
              </a:solidFill>
              <a:latin typeface="Times New Roman"/>
              <a:cs typeface="Times New Roman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E2872C2-FC58-804C-AE66-F9DA0D08594B}"/>
              </a:ext>
            </a:extLst>
          </p:cNvPr>
          <p:cNvSpPr txBox="1"/>
          <p:nvPr/>
        </p:nvSpPr>
        <p:spPr>
          <a:xfrm>
            <a:off x="6539109" y="380137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Times New Roman"/>
                <a:cs typeface="Times New Roman"/>
              </a:rPr>
              <a:t>[3]</a:t>
            </a:r>
            <a:endParaRPr lang="en-US" sz="2000" baseline="-25000" dirty="0">
              <a:solidFill>
                <a:srgbClr val="00B0F0"/>
              </a:solidFill>
              <a:latin typeface="Times New Roman"/>
              <a:cs typeface="Times New Roman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39C5989-6D5F-9A4A-AF71-4A00C30EEB4A}"/>
              </a:ext>
            </a:extLst>
          </p:cNvPr>
          <p:cNvSpPr/>
          <p:nvPr/>
        </p:nvSpPr>
        <p:spPr>
          <a:xfrm>
            <a:off x="7542276" y="4233657"/>
            <a:ext cx="58839" cy="598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/>
              <a:cs typeface="Times New Roman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1B75C7-602B-7C4B-AA77-9A5971A129FE}"/>
              </a:ext>
            </a:extLst>
          </p:cNvPr>
          <p:cNvSpPr txBox="1"/>
          <p:nvPr/>
        </p:nvSpPr>
        <p:spPr>
          <a:xfrm>
            <a:off x="7571039" y="4234767"/>
            <a:ext cx="290593" cy="346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b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00683EB-E910-6E4F-9076-410A79F21719}"/>
              </a:ext>
            </a:extLst>
          </p:cNvPr>
          <p:cNvSpPr/>
          <p:nvPr/>
        </p:nvSpPr>
        <p:spPr>
          <a:xfrm>
            <a:off x="7541897" y="4370198"/>
            <a:ext cx="58839" cy="598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/>
              <a:cs typeface="Times New Roman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F57775D-F3CB-0344-9203-F093B4BB5B53}"/>
              </a:ext>
            </a:extLst>
          </p:cNvPr>
          <p:cNvCxnSpPr>
            <a:cxnSpLocks/>
          </p:cNvCxnSpPr>
          <p:nvPr/>
        </p:nvCxnSpPr>
        <p:spPr>
          <a:xfrm>
            <a:off x="7575659" y="4246631"/>
            <a:ext cx="0" cy="13728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A8725BB-6316-A246-A98C-D973D78A702B}"/>
              </a:ext>
            </a:extLst>
          </p:cNvPr>
          <p:cNvCxnSpPr>
            <a:cxnSpLocks/>
          </p:cNvCxnSpPr>
          <p:nvPr/>
        </p:nvCxnSpPr>
        <p:spPr>
          <a:xfrm>
            <a:off x="7575659" y="4385446"/>
            <a:ext cx="0" cy="13728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642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72816"/>
            <a:ext cx="8507288" cy="48773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800" dirty="0"/>
              <a:t>A reachable state that first creates a bond with </a:t>
            </a: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at least three tokens</a:t>
            </a:r>
            <a:r>
              <a:rPr lang="en-GB" sz="2800" dirty="0"/>
              <a:t>, and  </a:t>
            </a: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a bond with a and c but without b</a:t>
            </a:r>
          </a:p>
          <a:p>
            <a:pPr lvl="1">
              <a:buClr>
                <a:srgbClr val="4F81BD">
                  <a:lumMod val="50000"/>
                </a:srgbClr>
              </a:buClr>
            </a:pPr>
            <a:endParaRPr lang="en-US" dirty="0"/>
          </a:p>
          <a:p>
            <a:pPr lvl="1">
              <a:buClr>
                <a:srgbClr val="4F81BD">
                  <a:lumMod val="50000"/>
                </a:srgbClr>
              </a:buClr>
            </a:pPr>
            <a:endParaRPr lang="en-US" sz="2000" dirty="0">
              <a:solidFill>
                <a:prstClr val="black"/>
              </a:solidFill>
              <a:sym typeface="Symbo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281" y="1058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6E6941F-D264-9648-B9D7-7F7C7746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544" y="6448250"/>
            <a:ext cx="2133600" cy="365125"/>
          </a:xfrm>
        </p:spPr>
        <p:txBody>
          <a:bodyPr/>
          <a:lstStyle/>
          <a:p>
            <a:r>
              <a:rPr lang="en-US"/>
              <a:t>July 2020</a:t>
            </a:r>
            <a:endParaRPr lang="el-G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FFA174-E81F-5A42-B35C-2E255389A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18658" cy="365125"/>
          </a:xfrm>
        </p:spPr>
        <p:txBody>
          <a:bodyPr/>
          <a:lstStyle/>
          <a:p>
            <a:r>
              <a:rPr lang="en-US" dirty="0"/>
              <a:t>12th Conference on Reversible Computation 2020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5E819-DB7D-1343-8ED3-0DF86F63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A49E-6727-49C1-98F0-3B1BC7525F6D}" type="slidenum">
              <a:rPr lang="el-GR" smtClean="0"/>
              <a:pPr/>
              <a:t>22</a:t>
            </a:fld>
            <a:endParaRPr lang="el-GR" dirty="0"/>
          </a:p>
        </p:txBody>
      </p:sp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A1053D34-9A64-824D-85A0-E0B830365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8291264" cy="1803400"/>
          </a:xfrm>
          <a:prstGeom prst="rect">
            <a:avLst/>
          </a:prstGeom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B6660ECC-9A2C-794C-B795-236600155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Y" b="1" dirty="0">
                <a:solidFill>
                  <a:srgbClr val="254061"/>
                </a:solidFill>
              </a:rPr>
              <a:t>Queries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2149BAE-9D0C-A84C-BC45-834BD0742FD1}"/>
              </a:ext>
            </a:extLst>
          </p:cNvPr>
          <p:cNvSpPr/>
          <p:nvPr/>
        </p:nvSpPr>
        <p:spPr>
          <a:xfrm rot="16200000">
            <a:off x="2667788" y="5471660"/>
            <a:ext cx="406237" cy="43002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8DDC983-CFB6-934C-93D5-FBADDCFE63D1}"/>
              </a:ext>
            </a:extLst>
          </p:cNvPr>
          <p:cNvCxnSpPr>
            <a:cxnSpLocks/>
            <a:stCxn id="76" idx="4"/>
            <a:endCxn id="78" idx="0"/>
          </p:cNvCxnSpPr>
          <p:nvPr/>
        </p:nvCxnSpPr>
        <p:spPr>
          <a:xfrm flipV="1">
            <a:off x="3085920" y="5334214"/>
            <a:ext cx="251541" cy="35245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6DC261B-C7E0-1B4B-ACBE-4E746ED66BC1}"/>
              </a:ext>
            </a:extLst>
          </p:cNvPr>
          <p:cNvSpPr/>
          <p:nvPr/>
        </p:nvSpPr>
        <p:spPr>
          <a:xfrm rot="16200000">
            <a:off x="3346804" y="5191808"/>
            <a:ext cx="266125" cy="28481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91F9B26-9719-2D42-A44A-8B36546A125E}"/>
              </a:ext>
            </a:extLst>
          </p:cNvPr>
          <p:cNvCxnSpPr>
            <a:cxnSpLocks/>
            <a:stCxn id="78" idx="2"/>
            <a:endCxn id="87" idx="0"/>
          </p:cNvCxnSpPr>
          <p:nvPr/>
        </p:nvCxnSpPr>
        <p:spPr>
          <a:xfrm>
            <a:off x="3622273" y="5334214"/>
            <a:ext cx="428447" cy="233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7F85E25-8FF7-D344-ADA3-6AB0B5D94EF6}"/>
              </a:ext>
            </a:extLst>
          </p:cNvPr>
          <p:cNvCxnSpPr>
            <a:cxnSpLocks/>
            <a:stCxn id="87" idx="3"/>
            <a:endCxn id="103" idx="0"/>
          </p:cNvCxnSpPr>
          <p:nvPr/>
        </p:nvCxnSpPr>
        <p:spPr>
          <a:xfrm>
            <a:off x="4417771" y="5480171"/>
            <a:ext cx="331230" cy="30237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BEE4ABE-791A-0F4E-A5AD-71D049F5B067}"/>
              </a:ext>
            </a:extLst>
          </p:cNvPr>
          <p:cNvCxnSpPr>
            <a:cxnSpLocks/>
            <a:stCxn id="103" idx="2"/>
            <a:endCxn id="88" idx="0"/>
          </p:cNvCxnSpPr>
          <p:nvPr/>
        </p:nvCxnSpPr>
        <p:spPr>
          <a:xfrm flipV="1">
            <a:off x="5033812" y="5778995"/>
            <a:ext cx="527366" cy="3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133D146-B408-B045-A687-82FC619F69A9}"/>
              </a:ext>
            </a:extLst>
          </p:cNvPr>
          <p:cNvCxnSpPr>
            <a:cxnSpLocks/>
            <a:stCxn id="90" idx="4"/>
            <a:endCxn id="78" idx="0"/>
          </p:cNvCxnSpPr>
          <p:nvPr/>
        </p:nvCxnSpPr>
        <p:spPr>
          <a:xfrm>
            <a:off x="3085920" y="4979587"/>
            <a:ext cx="251541" cy="35462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62E149D-D68B-9545-ACBD-5BCE65B011D0}"/>
              </a:ext>
            </a:extLst>
          </p:cNvPr>
          <p:cNvSpPr txBox="1"/>
          <p:nvPr/>
        </p:nvSpPr>
        <p:spPr>
          <a:xfrm>
            <a:off x="5556874" y="557278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d</a:t>
            </a:r>
            <a:endParaRPr lang="en-US" sz="1600" baseline="-25000" dirty="0">
              <a:latin typeface="Times New Roman"/>
              <a:cs typeface="Times New Roman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079E976-E979-F640-8EAA-0E1FD3BD10F8}"/>
              </a:ext>
            </a:extLst>
          </p:cNvPr>
          <p:cNvSpPr txBox="1"/>
          <p:nvPr/>
        </p:nvSpPr>
        <p:spPr>
          <a:xfrm>
            <a:off x="3332147" y="5157192"/>
            <a:ext cx="311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/>
                <a:cs typeface="Times New Roman"/>
              </a:rPr>
              <a:t>t</a:t>
            </a:r>
            <a:r>
              <a:rPr lang="en-US" sz="1600" baseline="-25000" dirty="0">
                <a:latin typeface="Times New Roman"/>
                <a:cs typeface="Times New Roman"/>
              </a:rPr>
              <a:t>1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A273DEB-866F-FA4C-8798-DAA8B1C692E1}"/>
              </a:ext>
            </a:extLst>
          </p:cNvPr>
          <p:cNvCxnSpPr>
            <a:cxnSpLocks/>
            <a:stCxn id="97" idx="4"/>
            <a:endCxn id="107" idx="0"/>
          </p:cNvCxnSpPr>
          <p:nvPr/>
        </p:nvCxnSpPr>
        <p:spPr>
          <a:xfrm flipV="1">
            <a:off x="5995361" y="4772498"/>
            <a:ext cx="508530" cy="1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D9CE729-6904-664A-B9FC-E4AEE184B777}"/>
              </a:ext>
            </a:extLst>
          </p:cNvPr>
          <p:cNvCxnSpPr>
            <a:cxnSpLocks/>
            <a:stCxn id="107" idx="2"/>
            <a:endCxn id="89" idx="0"/>
          </p:cNvCxnSpPr>
          <p:nvPr/>
        </p:nvCxnSpPr>
        <p:spPr>
          <a:xfrm flipV="1">
            <a:off x="6788702" y="4763003"/>
            <a:ext cx="521623" cy="949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FD970852-D5BF-DC44-900D-A947136233AC}"/>
              </a:ext>
            </a:extLst>
          </p:cNvPr>
          <p:cNvSpPr/>
          <p:nvPr/>
        </p:nvSpPr>
        <p:spPr>
          <a:xfrm rot="16200000">
            <a:off x="4062615" y="5121531"/>
            <a:ext cx="406237" cy="43002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2CEAD5A-F3EF-F84D-91E1-9DDF9402301D}"/>
              </a:ext>
            </a:extLst>
          </p:cNvPr>
          <p:cNvSpPr/>
          <p:nvPr/>
        </p:nvSpPr>
        <p:spPr>
          <a:xfrm rot="16200000">
            <a:off x="5573074" y="5563981"/>
            <a:ext cx="406237" cy="43002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06408F1-650E-B84A-A020-D21D1F9CEDE5}"/>
              </a:ext>
            </a:extLst>
          </p:cNvPr>
          <p:cNvSpPr/>
          <p:nvPr/>
        </p:nvSpPr>
        <p:spPr>
          <a:xfrm rot="16200000">
            <a:off x="7322221" y="4547989"/>
            <a:ext cx="406237" cy="43002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253B5B-AC18-DE4E-A30F-18244FFB02C3}"/>
              </a:ext>
            </a:extLst>
          </p:cNvPr>
          <p:cNvSpPr/>
          <p:nvPr/>
        </p:nvSpPr>
        <p:spPr>
          <a:xfrm rot="16200000">
            <a:off x="2667788" y="4764574"/>
            <a:ext cx="406237" cy="43002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4CA9016-394A-1C46-913F-81CA50813191}"/>
              </a:ext>
            </a:extLst>
          </p:cNvPr>
          <p:cNvSpPr/>
          <p:nvPr/>
        </p:nvSpPr>
        <p:spPr>
          <a:xfrm>
            <a:off x="5757053" y="5694351"/>
            <a:ext cx="46234" cy="49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351FBB-9415-3C4F-8C6C-379D27236427}"/>
              </a:ext>
            </a:extLst>
          </p:cNvPr>
          <p:cNvSpPr txBox="1"/>
          <p:nvPr/>
        </p:nvSpPr>
        <p:spPr>
          <a:xfrm>
            <a:off x="5724128" y="5466710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a</a:t>
            </a:r>
            <a:endParaRPr lang="en-US" sz="1600" baseline="-25000" dirty="0">
              <a:latin typeface="Times New Roman"/>
              <a:cs typeface="Times New Roman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9398993-2B25-0848-BD9A-3277B85F298B}"/>
              </a:ext>
            </a:extLst>
          </p:cNvPr>
          <p:cNvSpPr txBox="1"/>
          <p:nvPr/>
        </p:nvSpPr>
        <p:spPr>
          <a:xfrm>
            <a:off x="2553631" y="4559885"/>
            <a:ext cx="253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r</a:t>
            </a:r>
            <a:endParaRPr lang="en-US" sz="1600" baseline="-25000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0406CB1-8E13-AA46-8F2B-AEA07987DA35}"/>
              </a:ext>
            </a:extLst>
          </p:cNvPr>
          <p:cNvCxnSpPr>
            <a:cxnSpLocks/>
            <a:stCxn id="105" idx="2"/>
            <a:endCxn id="97" idx="0"/>
          </p:cNvCxnSpPr>
          <p:nvPr/>
        </p:nvCxnSpPr>
        <p:spPr>
          <a:xfrm flipV="1">
            <a:off x="5013359" y="4773875"/>
            <a:ext cx="551974" cy="449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CFC07DA-2C85-0D4E-BFBC-09FDB46E5ED9}"/>
              </a:ext>
            </a:extLst>
          </p:cNvPr>
          <p:cNvCxnSpPr>
            <a:cxnSpLocks/>
            <a:stCxn id="98" idx="4"/>
            <a:endCxn id="105" idx="0"/>
          </p:cNvCxnSpPr>
          <p:nvPr/>
        </p:nvCxnSpPr>
        <p:spPr>
          <a:xfrm>
            <a:off x="4423873" y="4402844"/>
            <a:ext cx="304675" cy="375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92977EF-63AD-C049-B4E2-D2E281BC1D0E}"/>
              </a:ext>
            </a:extLst>
          </p:cNvPr>
          <p:cNvSpPr txBox="1"/>
          <p:nvPr/>
        </p:nvSpPr>
        <p:spPr>
          <a:xfrm>
            <a:off x="4123313" y="42174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b</a:t>
            </a:r>
            <a:endParaRPr lang="en-US" sz="1600" baseline="-25000" dirty="0">
              <a:latin typeface="Times New Roman"/>
              <a:cs typeface="Times New Roman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B237AD5-51C7-A14D-A57D-126875429DAE}"/>
              </a:ext>
            </a:extLst>
          </p:cNvPr>
          <p:cNvSpPr/>
          <p:nvPr/>
        </p:nvSpPr>
        <p:spPr>
          <a:xfrm rot="16200000">
            <a:off x="5577229" y="4558861"/>
            <a:ext cx="406237" cy="43002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15EC5D9-1948-1B4A-A8F9-90C982B7065F}"/>
              </a:ext>
            </a:extLst>
          </p:cNvPr>
          <p:cNvSpPr/>
          <p:nvPr/>
        </p:nvSpPr>
        <p:spPr>
          <a:xfrm rot="16200000">
            <a:off x="4005740" y="4187830"/>
            <a:ext cx="406237" cy="43002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E840125-B743-7E44-8F1B-9136BE4909B0}"/>
              </a:ext>
            </a:extLst>
          </p:cNvPr>
          <p:cNvSpPr/>
          <p:nvPr/>
        </p:nvSpPr>
        <p:spPr>
          <a:xfrm rot="16200000">
            <a:off x="4081970" y="6019211"/>
            <a:ext cx="406237" cy="43002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EAE9414-5B20-C84F-8E07-326E9E5F0460}"/>
              </a:ext>
            </a:extLst>
          </p:cNvPr>
          <p:cNvCxnSpPr>
            <a:cxnSpLocks/>
            <a:stCxn id="99" idx="4"/>
            <a:endCxn id="103" idx="0"/>
          </p:cNvCxnSpPr>
          <p:nvPr/>
        </p:nvCxnSpPr>
        <p:spPr>
          <a:xfrm flipV="1">
            <a:off x="4500103" y="5782542"/>
            <a:ext cx="248899" cy="45168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B1467E4C-79A7-834C-897E-F38DAC307C65}"/>
              </a:ext>
            </a:extLst>
          </p:cNvPr>
          <p:cNvSpPr txBox="1"/>
          <p:nvPr/>
        </p:nvSpPr>
        <p:spPr>
          <a:xfrm>
            <a:off x="5724128" y="5661248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c</a:t>
            </a:r>
            <a:endParaRPr lang="en-US" sz="1600" baseline="-25000" dirty="0">
              <a:latin typeface="Times New Roman"/>
              <a:cs typeface="Times New Roman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46D6E70-C64F-AA4D-82B0-60A8BD74F3B1}"/>
              </a:ext>
            </a:extLst>
          </p:cNvPr>
          <p:cNvCxnSpPr>
            <a:cxnSpLocks/>
            <a:stCxn id="87" idx="5"/>
            <a:endCxn id="105" idx="0"/>
          </p:cNvCxnSpPr>
          <p:nvPr/>
        </p:nvCxnSpPr>
        <p:spPr>
          <a:xfrm flipV="1">
            <a:off x="4417771" y="4778374"/>
            <a:ext cx="310777" cy="414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B711BF2-C9F8-F94E-AD88-151286CE02B6}"/>
              </a:ext>
            </a:extLst>
          </p:cNvPr>
          <p:cNvSpPr/>
          <p:nvPr/>
        </p:nvSpPr>
        <p:spPr>
          <a:xfrm rot="16200000">
            <a:off x="4758344" y="5640136"/>
            <a:ext cx="266125" cy="28481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67AD531-A67F-0849-992F-76DBACBE1906}"/>
              </a:ext>
            </a:extLst>
          </p:cNvPr>
          <p:cNvSpPr txBox="1"/>
          <p:nvPr/>
        </p:nvSpPr>
        <p:spPr>
          <a:xfrm>
            <a:off x="4744472" y="5589240"/>
            <a:ext cx="311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/>
                <a:cs typeface="Times New Roman"/>
              </a:rPr>
              <a:t>t</a:t>
            </a:r>
            <a:r>
              <a:rPr lang="en-US" sz="1600" baseline="-250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D618113-468D-8742-BE06-38A95B16557B}"/>
              </a:ext>
            </a:extLst>
          </p:cNvPr>
          <p:cNvSpPr/>
          <p:nvPr/>
        </p:nvSpPr>
        <p:spPr>
          <a:xfrm rot="16200000">
            <a:off x="4737891" y="4635968"/>
            <a:ext cx="266125" cy="2848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62E15EE-1B36-234A-B165-2E8CB60B38AF}"/>
              </a:ext>
            </a:extLst>
          </p:cNvPr>
          <p:cNvSpPr txBox="1"/>
          <p:nvPr/>
        </p:nvSpPr>
        <p:spPr>
          <a:xfrm>
            <a:off x="4725573" y="4581128"/>
            <a:ext cx="311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/>
                <a:cs typeface="Times New Roman"/>
              </a:rPr>
              <a:t>t</a:t>
            </a:r>
            <a:r>
              <a:rPr lang="en-US" sz="1600" baseline="-25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3D461D7-34DE-C64A-9E8E-C44F3F9A5FFE}"/>
              </a:ext>
            </a:extLst>
          </p:cNvPr>
          <p:cNvSpPr/>
          <p:nvPr/>
        </p:nvSpPr>
        <p:spPr>
          <a:xfrm rot="16200000">
            <a:off x="6513234" y="4630092"/>
            <a:ext cx="266125" cy="2848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0C57529-26D4-6A4B-B65E-8D32B3B8C84A}"/>
              </a:ext>
            </a:extLst>
          </p:cNvPr>
          <p:cNvSpPr txBox="1"/>
          <p:nvPr/>
        </p:nvSpPr>
        <p:spPr>
          <a:xfrm>
            <a:off x="6494212" y="4581128"/>
            <a:ext cx="311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/>
                <a:cs typeface="Times New Roman"/>
              </a:rPr>
              <a:t>t</a:t>
            </a:r>
            <a:r>
              <a:rPr lang="en-US" sz="1600" baseline="-25000" dirty="0">
                <a:latin typeface="Times New Roman"/>
                <a:cs typeface="Times New Roman"/>
              </a:rPr>
              <a:t>4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FB206CC4-0130-1D49-959F-D3700A1D9856}"/>
              </a:ext>
            </a:extLst>
          </p:cNvPr>
          <p:cNvCxnSpPr>
            <a:cxnSpLocks/>
            <a:stCxn id="99" idx="3"/>
            <a:endCxn id="107" idx="1"/>
          </p:cNvCxnSpPr>
          <p:nvPr/>
        </p:nvCxnSpPr>
        <p:spPr>
          <a:xfrm flipV="1">
            <a:off x="4437126" y="4905561"/>
            <a:ext cx="2209170" cy="1472290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8E5916C1-9347-4C4A-BC0F-F6A77FA901ED}"/>
              </a:ext>
            </a:extLst>
          </p:cNvPr>
          <p:cNvCxnSpPr>
            <a:cxnSpLocks/>
            <a:stCxn id="107" idx="3"/>
            <a:endCxn id="90" idx="6"/>
          </p:cNvCxnSpPr>
          <p:nvPr/>
        </p:nvCxnSpPr>
        <p:spPr>
          <a:xfrm rot="16200000" flipH="1" flipV="1">
            <a:off x="4690085" y="2820257"/>
            <a:ext cx="137034" cy="3775390"/>
          </a:xfrm>
          <a:prstGeom prst="bentConnector3">
            <a:avLst>
              <a:gd name="adj1" fmla="val -421147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850BFCC-DDEC-2344-8DCF-CC90414CFBDC}"/>
              </a:ext>
            </a:extLst>
          </p:cNvPr>
          <p:cNvSpPr txBox="1"/>
          <p:nvPr/>
        </p:nvSpPr>
        <p:spPr>
          <a:xfrm>
            <a:off x="2579422" y="5234903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s</a:t>
            </a:r>
            <a:endParaRPr lang="en-US" sz="1600" baseline="-25000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B9BDC85-732E-3848-A2D7-41838CEA3906}"/>
              </a:ext>
            </a:extLst>
          </p:cNvPr>
          <p:cNvSpPr txBox="1"/>
          <p:nvPr/>
        </p:nvSpPr>
        <p:spPr>
          <a:xfrm>
            <a:off x="4162774" y="5765385"/>
            <a:ext cx="214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v</a:t>
            </a:r>
            <a:endParaRPr lang="en-US" sz="1600" baseline="-25000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0F392DA-10C3-3E40-B207-427D0B0840D0}"/>
              </a:ext>
            </a:extLst>
          </p:cNvPr>
          <p:cNvSpPr txBox="1"/>
          <p:nvPr/>
        </p:nvSpPr>
        <p:spPr>
          <a:xfrm>
            <a:off x="4135018" y="4854527"/>
            <a:ext cx="214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u</a:t>
            </a:r>
            <a:endParaRPr lang="en-US" sz="1600" baseline="-25000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7C58E56-9870-A043-A2B6-6A0AA94A917A}"/>
              </a:ext>
            </a:extLst>
          </p:cNvPr>
          <p:cNvSpPr txBox="1"/>
          <p:nvPr/>
        </p:nvSpPr>
        <p:spPr>
          <a:xfrm>
            <a:off x="3880006" y="4038333"/>
            <a:ext cx="214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sz="1600" baseline="-25000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571ABF0-59AD-7F4E-A7D4-CC597A472AEE}"/>
              </a:ext>
            </a:extLst>
          </p:cNvPr>
          <p:cNvSpPr txBox="1"/>
          <p:nvPr/>
        </p:nvSpPr>
        <p:spPr>
          <a:xfrm>
            <a:off x="5680638" y="4305321"/>
            <a:ext cx="214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x</a:t>
            </a:r>
            <a:endParaRPr lang="en-US" sz="1600" baseline="-25000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1AC4ACE-1187-BA44-A9B9-9451DB425250}"/>
              </a:ext>
            </a:extLst>
          </p:cNvPr>
          <p:cNvSpPr txBox="1"/>
          <p:nvPr/>
        </p:nvSpPr>
        <p:spPr>
          <a:xfrm>
            <a:off x="5661868" y="5286399"/>
            <a:ext cx="214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endParaRPr lang="en-US" sz="1600" baseline="-25000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7C28935-8D96-324D-8268-D36742D5E04C}"/>
              </a:ext>
            </a:extLst>
          </p:cNvPr>
          <p:cNvSpPr txBox="1"/>
          <p:nvPr/>
        </p:nvSpPr>
        <p:spPr>
          <a:xfrm>
            <a:off x="7418276" y="4272836"/>
            <a:ext cx="214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z</a:t>
            </a:r>
            <a:endParaRPr lang="en-US" sz="1600" baseline="-25000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FAC5575-F4BF-C843-B0EB-84BF561CEB1D}"/>
              </a:ext>
            </a:extLst>
          </p:cNvPr>
          <p:cNvSpPr txBox="1"/>
          <p:nvPr/>
        </p:nvSpPr>
        <p:spPr>
          <a:xfrm>
            <a:off x="3135883" y="485372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d</a:t>
            </a:r>
            <a:endParaRPr lang="en-US" sz="1600" baseline="-25000" dirty="0">
              <a:latin typeface="Times New Roman"/>
              <a:cs typeface="Times New Roman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8AD4898-E192-9944-B197-15FDDA52DB9E}"/>
              </a:ext>
            </a:extLst>
          </p:cNvPr>
          <p:cNvSpPr txBox="1"/>
          <p:nvPr/>
        </p:nvSpPr>
        <p:spPr>
          <a:xfrm>
            <a:off x="4211960" y="378904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d</a:t>
            </a:r>
            <a:endParaRPr lang="en-US" sz="1600" baseline="-25000" dirty="0">
              <a:latin typeface="Times New Roman"/>
              <a:cs typeface="Times New Roman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9994941-BCAD-9246-B932-8C67964E7378}"/>
              </a:ext>
            </a:extLst>
          </p:cNvPr>
          <p:cNvSpPr txBox="1"/>
          <p:nvPr/>
        </p:nvSpPr>
        <p:spPr>
          <a:xfrm>
            <a:off x="3185542" y="5471715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a</a:t>
            </a:r>
            <a:endParaRPr lang="en-US" sz="1600" baseline="-25000" dirty="0">
              <a:latin typeface="Times New Roman"/>
              <a:cs typeface="Times New Roman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0B774AC-7882-5D43-8792-2670C7AF2F93}"/>
              </a:ext>
            </a:extLst>
          </p:cNvPr>
          <p:cNvSpPr txBox="1"/>
          <p:nvPr/>
        </p:nvSpPr>
        <p:spPr>
          <a:xfrm>
            <a:off x="3630834" y="5046084"/>
            <a:ext cx="42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/>
                <a:cs typeface="Times New Roman"/>
              </a:rPr>
              <a:t>d,a</a:t>
            </a:r>
            <a:endParaRPr lang="en-US" sz="1600" baseline="-25000" dirty="0">
              <a:latin typeface="Times New Roman"/>
              <a:cs typeface="Times New Roman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763FFC6-6FA6-404F-8AE1-1724B0E625D5}"/>
              </a:ext>
            </a:extLst>
          </p:cNvPr>
          <p:cNvSpPr txBox="1"/>
          <p:nvPr/>
        </p:nvSpPr>
        <p:spPr>
          <a:xfrm>
            <a:off x="4503073" y="433567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b</a:t>
            </a:r>
            <a:endParaRPr lang="en-US" sz="1600" baseline="-25000" dirty="0">
              <a:latin typeface="Times New Roman"/>
              <a:cs typeface="Times New Roman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397AEF9-6CDC-2749-8A17-17CE7D0403FB}"/>
              </a:ext>
            </a:extLst>
          </p:cNvPr>
          <p:cNvSpPr txBox="1"/>
          <p:nvPr/>
        </p:nvSpPr>
        <p:spPr>
          <a:xfrm>
            <a:off x="4451624" y="4958030"/>
            <a:ext cx="42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/>
                <a:cs typeface="Times New Roman"/>
              </a:rPr>
              <a:t>d,a</a:t>
            </a:r>
            <a:endParaRPr lang="en-US" sz="1600" baseline="-25000" dirty="0">
              <a:latin typeface="Times New Roman"/>
              <a:cs typeface="Times New Roman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32737E3-1D06-BC47-B498-46DD1CF7C00F}"/>
              </a:ext>
            </a:extLst>
          </p:cNvPr>
          <p:cNvSpPr txBox="1"/>
          <p:nvPr/>
        </p:nvSpPr>
        <p:spPr>
          <a:xfrm>
            <a:off x="4470826" y="5300348"/>
            <a:ext cx="42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/>
                <a:cs typeface="Times New Roman"/>
              </a:rPr>
              <a:t>d,a</a:t>
            </a:r>
            <a:endParaRPr lang="en-US" sz="1600" baseline="-25000" dirty="0">
              <a:latin typeface="Times New Roman"/>
              <a:cs typeface="Times New Roman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F19EE62-BE5F-CA46-92BC-E79DE12166A1}"/>
              </a:ext>
            </a:extLst>
          </p:cNvPr>
          <p:cNvSpPr txBox="1"/>
          <p:nvPr/>
        </p:nvSpPr>
        <p:spPr>
          <a:xfrm>
            <a:off x="4547139" y="5955158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c</a:t>
            </a:r>
            <a:endParaRPr lang="en-US" sz="1600" baseline="-25000" dirty="0">
              <a:latin typeface="Times New Roman"/>
              <a:cs typeface="Times New Roman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16D60E2-8B7B-3947-AD2E-1E229AA4DE64}"/>
              </a:ext>
            </a:extLst>
          </p:cNvPr>
          <p:cNvSpPr txBox="1"/>
          <p:nvPr/>
        </p:nvSpPr>
        <p:spPr>
          <a:xfrm>
            <a:off x="5379982" y="6083929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c</a:t>
            </a:r>
            <a:endParaRPr lang="en-US" sz="1600" baseline="-25000" dirty="0">
              <a:latin typeface="Times New Roman"/>
              <a:cs typeface="Times New Roman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86A9C47-8C08-984F-8BE9-9AE1C5B1FFED}"/>
              </a:ext>
            </a:extLst>
          </p:cNvPr>
          <p:cNvSpPr txBox="1"/>
          <p:nvPr/>
        </p:nvSpPr>
        <p:spPr>
          <a:xfrm>
            <a:off x="5038324" y="548363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/>
                <a:cs typeface="Times New Roman"/>
              </a:rPr>
              <a:t>d,a</a:t>
            </a:r>
            <a:r>
              <a:rPr lang="en-US" sz="1600" dirty="0">
                <a:latin typeface="Times New Roman"/>
                <a:cs typeface="Times New Roman"/>
              </a:rPr>
              <a:t>-c</a:t>
            </a:r>
            <a:endParaRPr lang="en-US" sz="1600" baseline="-25000" dirty="0">
              <a:latin typeface="Times New Roman"/>
              <a:cs typeface="Times New Roman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F0A79E4-EF2A-7D44-B38D-06FDAA0D9F70}"/>
              </a:ext>
            </a:extLst>
          </p:cNvPr>
          <p:cNvSpPr txBox="1"/>
          <p:nvPr/>
        </p:nvSpPr>
        <p:spPr>
          <a:xfrm>
            <a:off x="5026101" y="4474374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/>
                <a:cs typeface="Times New Roman"/>
              </a:rPr>
              <a:t>d,a</a:t>
            </a:r>
            <a:r>
              <a:rPr lang="en-US" sz="1600" dirty="0">
                <a:latin typeface="Times New Roman"/>
                <a:cs typeface="Times New Roman"/>
              </a:rPr>
              <a:t>-b</a:t>
            </a:r>
            <a:endParaRPr lang="en-US" sz="1600" baseline="-25000" dirty="0">
              <a:latin typeface="Times New Roman"/>
              <a:cs typeface="Times New Roman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2023822-421B-CE44-95EC-16364D341645}"/>
              </a:ext>
            </a:extLst>
          </p:cNvPr>
          <p:cNvSpPr txBox="1"/>
          <p:nvPr/>
        </p:nvSpPr>
        <p:spPr>
          <a:xfrm>
            <a:off x="5972129" y="447359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/>
                <a:cs typeface="Times New Roman"/>
              </a:rPr>
              <a:t>d,a</a:t>
            </a:r>
            <a:r>
              <a:rPr lang="en-US" sz="1600" dirty="0">
                <a:latin typeface="Times New Roman"/>
                <a:cs typeface="Times New Roman"/>
              </a:rPr>
              <a:t>-b</a:t>
            </a:r>
            <a:endParaRPr lang="en-US" sz="1600" baseline="-25000" dirty="0">
              <a:latin typeface="Times New Roman"/>
              <a:cs typeface="Times New Roman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E4D91A1-5952-8B42-8422-8E2E384BECBA}"/>
              </a:ext>
            </a:extLst>
          </p:cNvPr>
          <p:cNvSpPr txBox="1"/>
          <p:nvPr/>
        </p:nvSpPr>
        <p:spPr>
          <a:xfrm>
            <a:off x="6795148" y="4479468"/>
            <a:ext cx="498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a-b,</a:t>
            </a:r>
          </a:p>
          <a:p>
            <a:r>
              <a:rPr lang="en-US" sz="1600" dirty="0">
                <a:latin typeface="Times New Roman"/>
                <a:cs typeface="Times New Roman"/>
              </a:rPr>
              <a:t>b-c</a:t>
            </a:r>
            <a:endParaRPr lang="en-US" sz="1600" baseline="-25000" dirty="0">
              <a:latin typeface="Times New Roman"/>
              <a:cs typeface="Times New Roman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86628FA-870E-1247-AD50-463BE096A5AD}"/>
              </a:ext>
            </a:extLst>
          </p:cNvPr>
          <p:cNvSpPr/>
          <p:nvPr/>
        </p:nvSpPr>
        <p:spPr>
          <a:xfrm>
            <a:off x="4063081" y="4364365"/>
            <a:ext cx="46234" cy="49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4A8CD29D-EE1B-E646-AF87-C7157535C280}"/>
              </a:ext>
            </a:extLst>
          </p:cNvPr>
          <p:cNvSpPr/>
          <p:nvPr/>
        </p:nvSpPr>
        <p:spPr>
          <a:xfrm>
            <a:off x="5625275" y="5818954"/>
            <a:ext cx="46234" cy="49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BDD154BD-D33A-1A4A-B8F0-9054FD2DE981}"/>
              </a:ext>
            </a:extLst>
          </p:cNvPr>
          <p:cNvSpPr/>
          <p:nvPr/>
        </p:nvSpPr>
        <p:spPr>
          <a:xfrm>
            <a:off x="5768997" y="5818438"/>
            <a:ext cx="46234" cy="49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309F05C-0F8F-1943-B637-D6CECD173C47}"/>
              </a:ext>
            </a:extLst>
          </p:cNvPr>
          <p:cNvSpPr txBox="1"/>
          <p:nvPr/>
        </p:nvSpPr>
        <p:spPr>
          <a:xfrm>
            <a:off x="3315083" y="489064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Times New Roman"/>
                <a:cs typeface="Times New Roman"/>
              </a:rPr>
              <a:t>[1]</a:t>
            </a:r>
            <a:endParaRPr lang="en-US" sz="1600" baseline="-25000" dirty="0">
              <a:solidFill>
                <a:srgbClr val="00B0F0"/>
              </a:solidFill>
              <a:latin typeface="Times New Roman"/>
              <a:cs typeface="Times New Roman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A672F3D-B877-AC47-AC8C-7E0963B1C2E7}"/>
              </a:ext>
            </a:extLst>
          </p:cNvPr>
          <p:cNvSpPr txBox="1"/>
          <p:nvPr/>
        </p:nvSpPr>
        <p:spPr>
          <a:xfrm>
            <a:off x="4749427" y="533906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Times New Roman"/>
                <a:cs typeface="Times New Roman"/>
              </a:rPr>
              <a:t>[2]</a:t>
            </a:r>
            <a:endParaRPr lang="en-US" sz="1600" baseline="-25000" dirty="0">
              <a:solidFill>
                <a:srgbClr val="00B0F0"/>
              </a:solidFill>
              <a:latin typeface="Times New Roman"/>
              <a:cs typeface="Times New Roman"/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CB9CC07-39DD-6247-866A-99F20E4F31E2}"/>
              </a:ext>
            </a:extLst>
          </p:cNvPr>
          <p:cNvCxnSpPr>
            <a:cxnSpLocks/>
          </p:cNvCxnSpPr>
          <p:nvPr/>
        </p:nvCxnSpPr>
        <p:spPr>
          <a:xfrm>
            <a:off x="5793017" y="5737513"/>
            <a:ext cx="0" cy="11279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391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968552"/>
          </a:xfrm>
        </p:spPr>
        <p:txBody>
          <a:bodyPr>
            <a:normAutofit/>
          </a:bodyPr>
          <a:lstStyle/>
          <a:p>
            <a:r>
              <a:rPr lang="en-GB" dirty="0"/>
              <a:t>Presented a methodology for analysing reversible systems modelled as RPNs based on ASP </a:t>
            </a:r>
          </a:p>
          <a:p>
            <a:r>
              <a:rPr lang="en-GB" dirty="0"/>
              <a:t>We argue that ASP:</a:t>
            </a:r>
          </a:p>
          <a:p>
            <a:pPr lvl="1"/>
            <a:r>
              <a:rPr lang="en-GB" dirty="0"/>
              <a:t> allows an expressive and flexible methodology for defining models and their properties</a:t>
            </a:r>
          </a:p>
          <a:p>
            <a:pPr lvl="1"/>
            <a:r>
              <a:rPr lang="en-GB" dirty="0"/>
              <a:t>can handle difficult queries on complex models efficiently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6E6941F-D264-9648-B9D7-7F7C7746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544" y="6448250"/>
            <a:ext cx="2133600" cy="365125"/>
          </a:xfrm>
        </p:spPr>
        <p:txBody>
          <a:bodyPr/>
          <a:lstStyle/>
          <a:p>
            <a:r>
              <a:rPr lang="en-US"/>
              <a:t>July 2020</a:t>
            </a: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41B6F-D176-C841-B050-8B460345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/>
              <a:t>12th Conference on Reversible Computation 2020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9E777-3B06-1E44-8AF9-21E7B8E7F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A49E-6727-49C1-98F0-3B1BC7525F6D}" type="slidenum">
              <a:rPr lang="el-GR" smtClean="0"/>
              <a:pPr/>
              <a:t>23</a:t>
            </a:fld>
            <a:endParaRPr lang="el-G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BA4E5C-892B-4245-AF15-41424F6A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b="1" dirty="0">
                <a:solidFill>
                  <a:srgbClr val="254061"/>
                </a:solidFill>
              </a:rPr>
              <a:t>Concluding</a:t>
            </a:r>
            <a:r>
              <a:rPr lang="en-CY" sz="4000" b="1" dirty="0">
                <a:solidFill>
                  <a:srgbClr val="254061"/>
                </a:solidFill>
              </a:rPr>
              <a:t> Remarks</a:t>
            </a:r>
          </a:p>
        </p:txBody>
      </p:sp>
    </p:spTree>
    <p:extLst>
      <p:ext uri="{BB962C8B-B14F-4D97-AF65-F5344CB8AC3E}">
        <p14:creationId xmlns:p14="http://schemas.microsoft.com/office/powerpoint/2010/main" val="149593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254061"/>
                </a:solidFill>
              </a:rPr>
              <a:t>Current </a:t>
            </a:r>
            <a:r>
              <a:rPr lang="en-US" b="1" dirty="0">
                <a:solidFill>
                  <a:srgbClr val="254061"/>
                </a:solidFill>
              </a:rPr>
              <a:t>and</a:t>
            </a:r>
            <a:r>
              <a:rPr lang="en-US" sz="4000" b="1" dirty="0">
                <a:solidFill>
                  <a:srgbClr val="254061"/>
                </a:solidFill>
              </a:rPr>
              <a:t>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500" dirty="0"/>
              <a:t>Extend our translation to out-of-causal reversibility</a:t>
            </a:r>
          </a:p>
          <a:p>
            <a:r>
              <a:rPr lang="en-GB" sz="3500" dirty="0"/>
              <a:t>Capture a variety of RPN properties</a:t>
            </a:r>
          </a:p>
          <a:p>
            <a:r>
              <a:rPr lang="en-US" sz="3500" dirty="0"/>
              <a:t>Allow multiple tokens of the same base/type to occur in a model</a:t>
            </a:r>
          </a:p>
          <a:p>
            <a:r>
              <a:rPr lang="en-US" sz="3500" dirty="0"/>
              <a:t>Use the graphical interface of existing RPN tools to model ASP</a:t>
            </a:r>
          </a:p>
          <a:p>
            <a:pPr lvl="1"/>
            <a:r>
              <a:rPr lang="en-US" sz="3000" dirty="0"/>
              <a:t>Colored Petri Nets: </a:t>
            </a:r>
          </a:p>
          <a:p>
            <a:pPr lvl="1"/>
            <a:r>
              <a:rPr lang="en-GB" sz="3000" dirty="0"/>
              <a:t>Customised RPN tool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36E6941F-D264-9648-B9D7-7F7C7746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544" y="6448250"/>
            <a:ext cx="2133600" cy="365125"/>
          </a:xfrm>
        </p:spPr>
        <p:txBody>
          <a:bodyPr/>
          <a:lstStyle/>
          <a:p>
            <a:r>
              <a:rPr lang="en-US"/>
              <a:t>July 2020</a:t>
            </a: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21A9C-8DEC-3446-B77A-9AD6A69A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18658" cy="365125"/>
          </a:xfrm>
        </p:spPr>
        <p:txBody>
          <a:bodyPr/>
          <a:lstStyle/>
          <a:p>
            <a:r>
              <a:rPr lang="en-US" dirty="0"/>
              <a:t>12th Conference on Reversible Computation 2020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06E3E9-CE79-D949-B783-05B947D9F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A49E-6727-49C1-98F0-3B1BC7525F6D}" type="slidenum">
              <a:rPr lang="el-GR" smtClean="0"/>
              <a:pPr/>
              <a:t>24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3707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85115" y="1884045"/>
            <a:ext cx="2456751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41866" y="3222529"/>
            <a:ext cx="2432214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8918" y="908720"/>
            <a:ext cx="3387578" cy="460851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chemeClr val="accent1">
                    <a:lumMod val="50000"/>
                  </a:schemeClr>
                </a:solidFill>
              </a:rPr>
              <a:t>Thank you for your attention!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36E6941F-D264-9648-B9D7-7F7C7746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544" y="6448250"/>
            <a:ext cx="2133600" cy="365125"/>
          </a:xfrm>
        </p:spPr>
        <p:txBody>
          <a:bodyPr/>
          <a:lstStyle/>
          <a:p>
            <a:r>
              <a:rPr lang="en-US"/>
              <a:t>July 2020</a:t>
            </a:r>
            <a:endParaRPr lang="el-G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F49B14-C03B-6B4F-A901-C41FA51F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387578" cy="365125"/>
          </a:xfrm>
        </p:spPr>
        <p:txBody>
          <a:bodyPr/>
          <a:lstStyle/>
          <a:p>
            <a:r>
              <a:rPr lang="en-US" dirty="0"/>
              <a:t>12th Conference on Reversible Computation 2020</a:t>
            </a:r>
            <a:endParaRPr lang="el-G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8A4DE-3719-324E-89B2-59D687E0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A49E-6727-49C1-98F0-3B1BC7525F6D}" type="slidenum">
              <a:rPr lang="el-GR" smtClean="0"/>
              <a:pPr/>
              <a:t>25</a:t>
            </a:fld>
            <a:endParaRPr lang="el-GR" dirty="0"/>
          </a:p>
        </p:txBody>
      </p:sp>
      <p:pic>
        <p:nvPicPr>
          <p:cNvPr id="6" name="Picture 5" descr="A picture containing drawing, computer&#10;&#10;Description automatically generated">
            <a:extLst>
              <a:ext uri="{FF2B5EF4-FFF2-40B4-BE49-F238E27FC236}">
                <a16:creationId xmlns:a16="http://schemas.microsoft.com/office/drawing/2014/main" id="{39855C49-3863-5546-BBD6-050E8CA49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780928"/>
            <a:ext cx="4248472" cy="238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3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0978"/>
            <a:ext cx="8229600" cy="9497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836712"/>
            <a:ext cx="8064896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[</a:t>
            </a:r>
            <a:r>
              <a:rPr lang="en-GB" sz="2000" b="1" dirty="0" err="1"/>
              <a:t>Heljanko</a:t>
            </a:r>
            <a:r>
              <a:rPr lang="en-GB" sz="2000" b="1" dirty="0"/>
              <a:t> and Niemela 2003]</a:t>
            </a:r>
            <a:r>
              <a:rPr lang="en-US" sz="2000" b="1" dirty="0"/>
              <a:t> </a:t>
            </a:r>
            <a:r>
              <a:rPr lang="en-GB" sz="2000" dirty="0"/>
              <a:t>K. </a:t>
            </a:r>
            <a:r>
              <a:rPr lang="en-GB" sz="2000" dirty="0" err="1"/>
              <a:t>Heljanko</a:t>
            </a:r>
            <a:r>
              <a:rPr lang="en-GB" sz="2000" dirty="0"/>
              <a:t> and I. Niemela ̈. Bounded LTL model checking with stable models. TPLP, 3(4-5):519–550, 2003. 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[</a:t>
            </a:r>
            <a:r>
              <a:rPr lang="en-US" sz="2000" b="1" dirty="0" err="1"/>
              <a:t>Anward</a:t>
            </a:r>
            <a:r>
              <a:rPr lang="en-US" sz="2000" b="1" dirty="0"/>
              <a:t> et al. 2013 ]</a:t>
            </a:r>
            <a:r>
              <a:rPr lang="en-US" sz="2000" dirty="0"/>
              <a:t> </a:t>
            </a:r>
            <a:r>
              <a:rPr lang="en-GB" sz="2000" dirty="0"/>
              <a:t>S. Anwar, C. </a:t>
            </a:r>
            <a:r>
              <a:rPr lang="en-GB" sz="2000" dirty="0" err="1"/>
              <a:t>Baral</a:t>
            </a:r>
            <a:r>
              <a:rPr lang="en-GB" sz="2000" dirty="0"/>
              <a:t>, and K. Inoue. Encoding Petri nets in answer set programming for simulation based reasoning. TPLP, 13(4-5-Online-Supplement), 2013. 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[</a:t>
            </a:r>
            <a:r>
              <a:rPr lang="en-US" sz="2000" b="1" dirty="0" err="1"/>
              <a:t>Anward</a:t>
            </a:r>
            <a:r>
              <a:rPr lang="en-US" sz="2000" b="1" dirty="0"/>
              <a:t> et al. 2013] </a:t>
            </a:r>
            <a:r>
              <a:rPr lang="en-GB" sz="2000" dirty="0"/>
              <a:t>S. Anwar, C. </a:t>
            </a:r>
            <a:r>
              <a:rPr lang="en-GB" sz="2000" dirty="0" err="1"/>
              <a:t>Baral</a:t>
            </a:r>
            <a:r>
              <a:rPr lang="en-GB" sz="2000" dirty="0"/>
              <a:t>, and K. Inoue. Encoding higher level extensions of Petri nets in answer set programming. In Proceedings of LPNMR 2013, LNCS 8148, pages 116–121. Springer, 2013. </a:t>
            </a:r>
          </a:p>
          <a:p>
            <a:pPr marL="0" indent="0">
              <a:buNone/>
            </a:pPr>
            <a:r>
              <a:rPr lang="en-US" sz="2000" b="1" dirty="0"/>
              <a:t>[</a:t>
            </a:r>
            <a:r>
              <a:rPr lang="en-US" sz="2000" b="1" dirty="0" err="1"/>
              <a:t>Anward</a:t>
            </a:r>
            <a:r>
              <a:rPr lang="en-US" sz="2000" b="1" dirty="0"/>
              <a:t> et al. 2014</a:t>
            </a:r>
            <a:r>
              <a:rPr lang="en-GB" sz="2000" b="1" dirty="0"/>
              <a:t>]</a:t>
            </a:r>
            <a:r>
              <a:rPr lang="en-US" sz="2000" dirty="0"/>
              <a:t> </a:t>
            </a:r>
            <a:r>
              <a:rPr lang="en-GB" sz="2000" dirty="0"/>
              <a:t>S. Anwar, C. </a:t>
            </a:r>
            <a:r>
              <a:rPr lang="en-GB" sz="2000" dirty="0" err="1"/>
              <a:t>Baral</a:t>
            </a:r>
            <a:r>
              <a:rPr lang="en-GB" sz="2000" dirty="0"/>
              <a:t>, and K. Inoue. Simulation-based reasoning about biological pathways using Petri nets and ASP. Logical </a:t>
            </a:r>
            <a:r>
              <a:rPr lang="en-GB" sz="2000" dirty="0" err="1"/>
              <a:t>Modeling</a:t>
            </a:r>
            <a:r>
              <a:rPr lang="en-GB" sz="2000" dirty="0"/>
              <a:t> of Biological Systems, pages 207–243, 2014. </a:t>
            </a:r>
          </a:p>
          <a:p>
            <a:pPr marL="0" indent="0">
              <a:buNone/>
            </a:pPr>
            <a:r>
              <a:rPr lang="en-US" sz="2000" b="1" dirty="0"/>
              <a:t>[</a:t>
            </a:r>
            <a:r>
              <a:rPr lang="en-US" sz="2000" b="1" dirty="0" err="1"/>
              <a:t>Philippou</a:t>
            </a:r>
            <a:r>
              <a:rPr lang="en-US" sz="2000" b="1" dirty="0"/>
              <a:t> &amp; Psara 2018]</a:t>
            </a:r>
            <a:r>
              <a:rPr lang="en-US" sz="2000" dirty="0"/>
              <a:t> A. </a:t>
            </a:r>
            <a:r>
              <a:rPr lang="en-US" sz="2000" dirty="0" err="1"/>
              <a:t>Philippou</a:t>
            </a:r>
            <a:r>
              <a:rPr lang="en-US" sz="2000" dirty="0"/>
              <a:t> and K. Psara. Reversible computation in Petri nets. In Proceedings of RC 2018, LNCS 11106, pages 84–101. Springer, 2018.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D2BCE-FAD6-C44B-AFE0-CC8007BF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2020</a:t>
            </a:r>
            <a:endParaRPr lang="el-G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8E530-07CD-FF40-A94F-90CA648E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12th Conference on Reversible Computation 2020</a:t>
            </a:r>
            <a:endParaRPr lang="el-G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A0469-9F30-9545-A8F7-B7B2C299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A49E-6727-49C1-98F0-3B1BC7525F6D}" type="slidenum">
              <a:rPr lang="el-GR" smtClean="0"/>
              <a:pPr/>
              <a:t>26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9644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AA0A9-E0DD-C04F-BE2B-B309EEA6B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5178"/>
            <a:ext cx="8229600" cy="4972174"/>
          </a:xfrm>
        </p:spPr>
        <p:txBody>
          <a:bodyPr>
            <a:normAutofit fontScale="92500" lnSpcReduction="10000"/>
          </a:bodyPr>
          <a:lstStyle/>
          <a:p>
            <a:r>
              <a:rPr lang="en-GB" sz="3500" dirty="0"/>
              <a:t>A novel paradigm for applying declarative logic programming techniques </a:t>
            </a:r>
          </a:p>
          <a:p>
            <a:r>
              <a:rPr lang="en-GB" sz="3500" dirty="0"/>
              <a:t>ASP is a set of rules of the form:</a:t>
            </a:r>
          </a:p>
          <a:p>
            <a:pPr marL="457200" lvl="1" indent="0">
              <a:buNone/>
            </a:pPr>
            <a:r>
              <a:rPr lang="en-GB" sz="30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A</a:t>
            </a:r>
            <a:r>
              <a:rPr lang="en-GB" sz="3000" baseline="-250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0</a:t>
            </a:r>
            <a:r>
              <a:rPr lang="en-GB" sz="30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← A</a:t>
            </a:r>
            <a:r>
              <a:rPr lang="en-GB" sz="3000" baseline="-250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1</a:t>
            </a:r>
            <a:r>
              <a:rPr lang="en-GB" sz="30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,...</a:t>
            </a:r>
            <a:r>
              <a:rPr lang="en-GB" sz="3000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A</a:t>
            </a:r>
            <a:r>
              <a:rPr lang="en-GB" sz="3000" baseline="-25000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m</a:t>
            </a:r>
            <a:r>
              <a:rPr lang="en-GB" sz="3000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,not</a:t>
            </a:r>
            <a:r>
              <a:rPr lang="en-GB" sz="30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A</a:t>
            </a:r>
            <a:r>
              <a:rPr lang="en-GB" sz="3000" baseline="-250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m+1</a:t>
            </a:r>
            <a:r>
              <a:rPr lang="en-GB" sz="30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,...not A</a:t>
            </a:r>
            <a:r>
              <a:rPr lang="en-GB" sz="3000" baseline="-250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n</a:t>
            </a:r>
            <a:endParaRPr lang="en-GB" sz="3000" dirty="0">
              <a:solidFill>
                <a:schemeClr val="accent1">
                  <a:lumMod val="75000"/>
                </a:schemeClr>
              </a:solidFill>
              <a:latin typeface="Courier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3500" dirty="0"/>
              <a:t>Models a system as well as a query about the system by devising a logic program</a:t>
            </a:r>
          </a:p>
          <a:p>
            <a:pPr lvl="1"/>
            <a:r>
              <a:rPr lang="en-GB" sz="3000" dirty="0" err="1"/>
              <a:t>clingo</a:t>
            </a:r>
            <a:r>
              <a:rPr lang="en-GB" sz="3000" dirty="0"/>
              <a:t> (https://</a:t>
            </a:r>
            <a:r>
              <a:rPr lang="en-GB" sz="3000" dirty="0" err="1"/>
              <a:t>potassco.org</a:t>
            </a:r>
            <a:r>
              <a:rPr lang="en-GB" sz="3000" dirty="0"/>
              <a:t>/</a:t>
            </a:r>
            <a:r>
              <a:rPr lang="en-GB" sz="3000" dirty="0" err="1"/>
              <a:t>clingo</a:t>
            </a:r>
            <a:r>
              <a:rPr lang="en-GB" sz="3000" dirty="0"/>
              <a:t>/) </a:t>
            </a:r>
          </a:p>
          <a:p>
            <a:r>
              <a:rPr lang="en-US" sz="3500" dirty="0"/>
              <a:t>ASP has been used to model</a:t>
            </a:r>
          </a:p>
          <a:p>
            <a:pPr lvl="1"/>
            <a:r>
              <a:rPr lang="en-GB" sz="3000" dirty="0"/>
              <a:t>1-safe Place/Transition nets</a:t>
            </a:r>
            <a:r>
              <a:rPr lang="en-US" sz="3000" dirty="0"/>
              <a:t>, </a:t>
            </a:r>
            <a:r>
              <a:rPr lang="en-GB" sz="3000" dirty="0"/>
              <a:t>basic Petri Nets, Coloured Petri nets</a:t>
            </a:r>
            <a:r>
              <a:rPr lang="en-US" sz="3000" dirty="0"/>
              <a:t>, </a:t>
            </a:r>
            <a:r>
              <a:rPr lang="en-GB" sz="3000" dirty="0"/>
              <a:t>Petri net extensions</a:t>
            </a:r>
            <a:r>
              <a:rPr lang="en-US" sz="3000" dirty="0"/>
              <a:t> </a:t>
            </a:r>
          </a:p>
          <a:p>
            <a:pPr lvl="1"/>
            <a:endParaRPr lang="en-GB" sz="3000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36E6941F-D264-9648-B9D7-7F7C7746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544" y="6448250"/>
            <a:ext cx="2133600" cy="365125"/>
          </a:xfrm>
        </p:spPr>
        <p:txBody>
          <a:bodyPr/>
          <a:lstStyle/>
          <a:p>
            <a:r>
              <a:rPr lang="en-US"/>
              <a:t>July 2020</a:t>
            </a:r>
            <a:endParaRPr lang="el-G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19ABA-5792-9A47-A21A-B420257F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18658" cy="365125"/>
          </a:xfrm>
        </p:spPr>
        <p:txBody>
          <a:bodyPr/>
          <a:lstStyle/>
          <a:p>
            <a:r>
              <a:rPr lang="en-US" dirty="0"/>
              <a:t>12th Conference on Reversible Computation 2020</a:t>
            </a:r>
            <a:endParaRPr lang="el-G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F6EA8-E699-5B4D-A791-33ED3B3A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A49E-6727-49C1-98F0-3B1BC7525F6D}" type="slidenum">
              <a:rPr lang="el-GR" smtClean="0"/>
              <a:pPr/>
              <a:t>3</a:t>
            </a:fld>
            <a:endParaRPr lang="el-GR" dirty="0"/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E2085333-2A5B-CF4A-A3ED-6E9E9BC36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Y" sz="4000" b="1" dirty="0">
                <a:solidFill>
                  <a:srgbClr val="254061"/>
                </a:solidFill>
              </a:rPr>
              <a:t>Answer Set Programming</a:t>
            </a:r>
          </a:p>
        </p:txBody>
      </p:sp>
    </p:spTree>
    <p:extLst>
      <p:ext uri="{BB962C8B-B14F-4D97-AF65-F5344CB8AC3E}">
        <p14:creationId xmlns:p14="http://schemas.microsoft.com/office/powerpoint/2010/main" val="335275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1"/>
            <a:ext cx="8363272" cy="4804642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A variation of Petri nets </a:t>
            </a:r>
            <a:r>
              <a:rPr lang="en-GB" sz="3500" dirty="0">
                <a:latin typeface="Calibri" panose="020F0502020204030204" pitchFamily="34" charset="0"/>
                <a:cs typeface="Calibri" panose="020F0502020204030204" pitchFamily="34" charset="0"/>
              </a:rPr>
              <a:t>a reversible approach to Petri nets, which allows the transitions of a net to be reversed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 [</a:t>
            </a:r>
            <a:r>
              <a:rPr lang="en-US" sz="3500" dirty="0" err="1">
                <a:latin typeface="Calibri" panose="020F0502020204030204" pitchFamily="34" charset="0"/>
                <a:cs typeface="Calibri" panose="020F0502020204030204" pitchFamily="34" charset="0"/>
              </a:rPr>
              <a:t>Philippou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 &amp; Psara 2018]</a:t>
            </a:r>
          </a:p>
          <a:p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A Reversing Petri net is a tuple (</a:t>
            </a:r>
            <a:r>
              <a:rPr lang="en-US" sz="3500" i="1" dirty="0">
                <a:latin typeface="Calibri" panose="020F0502020204030204" pitchFamily="34" charset="0"/>
                <a:cs typeface="Calibri" panose="020F0502020204030204" pitchFamily="34" charset="0"/>
              </a:rPr>
              <a:t>P, T, A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3500" i="1" dirty="0">
                <a:latin typeface="Calibri" panose="020F0502020204030204" pitchFamily="34" charset="0"/>
                <a:cs typeface="Calibri" panose="020F0502020204030204" pitchFamily="34" charset="0"/>
              </a:rPr>
              <a:t> B, F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) where</a:t>
            </a:r>
          </a:p>
          <a:p>
            <a:pPr lvl="1"/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 is a finite set of places</a:t>
            </a:r>
          </a:p>
          <a:p>
            <a:pPr lvl="1"/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 is a finite set of transitions</a:t>
            </a:r>
          </a:p>
          <a:p>
            <a:pPr lvl="1"/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 is a finite set of bases or tokens           </a:t>
            </a:r>
          </a:p>
          <a:p>
            <a:pPr lvl="1"/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is a set of 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bonds</a:t>
            </a:r>
          </a:p>
          <a:p>
            <a:pPr lvl="1"/>
            <a:r>
              <a:rPr lang="en-GB" sz="30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                                  is a set of </a:t>
            </a:r>
            <a:r>
              <a:rPr lang="en-GB" sz="3000" kern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directed arcs</a:t>
            </a:r>
            <a:endParaRPr lang="en-GB" sz="3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372200" y="3645024"/>
            <a:ext cx="432048" cy="432048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372200" y="4725144"/>
            <a:ext cx="432048" cy="432048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316416" y="3933056"/>
            <a:ext cx="648072" cy="72008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400370" y="4077072"/>
            <a:ext cx="3744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</a:t>
            </a:r>
            <a:r>
              <a:rPr lang="en-US" sz="2200" baseline="-25000" dirty="0"/>
              <a:t>2</a:t>
            </a:r>
            <a:endParaRPr lang="en-US" sz="2200" dirty="0"/>
          </a:p>
        </p:txBody>
      </p:sp>
      <p:sp>
        <p:nvSpPr>
          <p:cNvPr id="25" name="Rectangle 24"/>
          <p:cNvSpPr/>
          <p:nvPr/>
        </p:nvSpPr>
        <p:spPr>
          <a:xfrm>
            <a:off x="7380312" y="4149080"/>
            <a:ext cx="360040" cy="360040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804248" y="4509120"/>
            <a:ext cx="576064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804248" y="3789040"/>
            <a:ext cx="576064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740352" y="4293096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60432" y="4005064"/>
            <a:ext cx="144016" cy="144016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460432" y="4221088"/>
            <a:ext cx="144016" cy="144016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460432" y="4437112"/>
            <a:ext cx="144016" cy="144016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8532440" y="4149080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600012" y="3861048"/>
            <a:ext cx="292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  <a:p>
            <a:r>
              <a:rPr lang="en-US" sz="1600" dirty="0"/>
              <a:t>a</a:t>
            </a:r>
          </a:p>
          <a:p>
            <a:r>
              <a:rPr lang="en-US" sz="1600" dirty="0"/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76256" y="3532946"/>
            <a:ext cx="319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876256" y="4293096"/>
            <a:ext cx="332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49912" y="3861048"/>
            <a:ext cx="5544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a-b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436128" y="4366265"/>
            <a:ext cx="2961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z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44208" y="3286145"/>
            <a:ext cx="312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x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507566" y="3501008"/>
            <a:ext cx="312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y</a:t>
            </a:r>
          </a:p>
        </p:txBody>
      </p:sp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619095"/>
              </p:ext>
            </p:extLst>
          </p:nvPr>
        </p:nvGraphicFramePr>
        <p:xfrm>
          <a:off x="1093788" y="5084763"/>
          <a:ext cx="13176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61" name="Equation" r:id="rId3" imgW="647700" imgH="177800" progId="Equation.3">
                  <p:embed/>
                </p:oleObj>
              </mc:Choice>
              <mc:Fallback>
                <p:oleObj name="Equation" r:id="rId3" imgW="647700" imgH="177800" progId="Equation.3">
                  <p:embed/>
                  <p:pic>
                    <p:nvPicPr>
                      <p:cNvPr id="53" name="Object 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3788" y="5084763"/>
                        <a:ext cx="1317625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305929"/>
              </p:ext>
            </p:extLst>
          </p:nvPr>
        </p:nvGraphicFramePr>
        <p:xfrm>
          <a:off x="1105148" y="5445224"/>
          <a:ext cx="38989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62" name="Equation" r:id="rId5" imgW="1917700" imgH="254000" progId="Equation.3">
                  <p:embed/>
                </p:oleObj>
              </mc:Choice>
              <mc:Fallback>
                <p:oleObj name="Equation" r:id="rId5" imgW="1917700" imgH="254000" progId="Equation.3">
                  <p:embed/>
                  <p:pic>
                    <p:nvPicPr>
                      <p:cNvPr id="57" name="Object 5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05148" y="5445224"/>
                        <a:ext cx="389890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18525F92-0DA5-D941-9956-AE43B3DD406D}"/>
              </a:ext>
            </a:extLst>
          </p:cNvPr>
          <p:cNvSpPr txBox="1">
            <a:spLocks/>
          </p:cNvSpPr>
          <p:nvPr/>
        </p:nvSpPr>
        <p:spPr>
          <a:xfrm>
            <a:off x="221804" y="6356350"/>
            <a:ext cx="89221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l-GR" dirty="0"/>
          </a:p>
        </p:txBody>
      </p:sp>
      <p:sp>
        <p:nvSpPr>
          <p:cNvPr id="40" name="Title 12">
            <a:extLst>
              <a:ext uri="{FF2B5EF4-FFF2-40B4-BE49-F238E27FC236}">
                <a16:creationId xmlns:a16="http://schemas.microsoft.com/office/drawing/2014/main" id="{8B03180E-FE00-414E-83FD-DCFF6E7CEDD0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Y" sz="4000" b="1" dirty="0">
                <a:solidFill>
                  <a:srgbClr val="254061"/>
                </a:solidFill>
              </a:rPr>
              <a:t>Reversing Petri nets</a:t>
            </a:r>
          </a:p>
        </p:txBody>
      </p:sp>
      <p:sp>
        <p:nvSpPr>
          <p:cNvPr id="45" name="Date Placeholder 3">
            <a:extLst>
              <a:ext uri="{FF2B5EF4-FFF2-40B4-BE49-F238E27FC236}">
                <a16:creationId xmlns:a16="http://schemas.microsoft.com/office/drawing/2014/main" id="{240DB6A2-FF39-9F45-8B29-27991ADCF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July 2020</a:t>
            </a:r>
            <a:endParaRPr lang="el-GR" dirty="0"/>
          </a:p>
        </p:txBody>
      </p:sp>
      <p:sp>
        <p:nvSpPr>
          <p:cNvPr id="59" name="Slide Number Placeholder 6">
            <a:extLst>
              <a:ext uri="{FF2B5EF4-FFF2-40B4-BE49-F238E27FC236}">
                <a16:creationId xmlns:a16="http://schemas.microsoft.com/office/drawing/2014/main" id="{E6A4A223-1763-5843-85F9-FDDF7ADB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2896" y="6376243"/>
            <a:ext cx="2133600" cy="365125"/>
          </a:xfrm>
        </p:spPr>
        <p:txBody>
          <a:bodyPr/>
          <a:lstStyle/>
          <a:p>
            <a:fld id="{FC2BA49E-6727-49C1-98F0-3B1BC7525F6D}" type="slidenum">
              <a:rPr lang="el-GR" smtClean="0"/>
              <a:pPr/>
              <a:t>4</a:t>
            </a:fld>
            <a:endParaRPr lang="el-GR" dirty="0"/>
          </a:p>
        </p:txBody>
      </p:sp>
      <p:sp>
        <p:nvSpPr>
          <p:cNvPr id="60" name="Footer Placeholder 3">
            <a:extLst>
              <a:ext uri="{FF2B5EF4-FFF2-40B4-BE49-F238E27FC236}">
                <a16:creationId xmlns:a16="http://schemas.microsoft.com/office/drawing/2014/main" id="{53538535-04B7-5E4D-A0FD-5B4A3968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320008" cy="365125"/>
          </a:xfrm>
        </p:spPr>
        <p:txBody>
          <a:bodyPr/>
          <a:lstStyle/>
          <a:p>
            <a:r>
              <a:rPr lang="en-US" dirty="0"/>
              <a:t>12th Conference on Reversible Computation 2020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7456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531"/>
            <a:ext cx="8686800" cy="3913852"/>
          </a:xfrm>
        </p:spPr>
        <p:txBody>
          <a:bodyPr>
            <a:normAutofit/>
          </a:bodyPr>
          <a:lstStyle/>
          <a:p>
            <a:r>
              <a:rPr lang="en-GB" dirty="0"/>
              <a:t>The basic predicates that represent the input network are: </a:t>
            </a:r>
          </a:p>
          <a:p>
            <a:pPr lvl="1"/>
            <a:r>
              <a:rPr lang="en-GB" sz="2400" dirty="0">
                <a:latin typeface="Courier" pitchFamily="2" charset="0"/>
              </a:rPr>
              <a:t>trans(T), token(Q), place(P), </a:t>
            </a:r>
            <a:r>
              <a:rPr lang="en-GB" sz="2400" dirty="0" err="1">
                <a:latin typeface="Courier" pitchFamily="2" charset="0"/>
              </a:rPr>
              <a:t>ptarc</a:t>
            </a:r>
            <a:r>
              <a:rPr lang="en-GB" sz="2400" dirty="0">
                <a:latin typeface="Courier" pitchFamily="2" charset="0"/>
              </a:rPr>
              <a:t>(P,T,Q), </a:t>
            </a:r>
            <a:r>
              <a:rPr lang="en-GB" sz="2400" dirty="0" err="1">
                <a:latin typeface="Courier" pitchFamily="2" charset="0"/>
              </a:rPr>
              <a:t>tparc</a:t>
            </a:r>
            <a:r>
              <a:rPr lang="en-GB" sz="2400" dirty="0">
                <a:latin typeface="Courier" pitchFamily="2" charset="0"/>
              </a:rPr>
              <a:t>(T,P,Q), </a:t>
            </a:r>
            <a:r>
              <a:rPr lang="en-GB" sz="2400" dirty="0" err="1">
                <a:latin typeface="Courier" pitchFamily="2" charset="0"/>
              </a:rPr>
              <a:t>ptarcbond</a:t>
            </a:r>
            <a:r>
              <a:rPr lang="en-GB" sz="2400" dirty="0">
                <a:latin typeface="Courier" pitchFamily="2" charset="0"/>
              </a:rPr>
              <a:t>(P,T,Q1,Q2),</a:t>
            </a:r>
            <a:r>
              <a:rPr lang="en-GB" sz="1800" dirty="0">
                <a:latin typeface="Courier" pitchFamily="2" charset="0"/>
              </a:rPr>
              <a:t> </a:t>
            </a:r>
            <a:r>
              <a:rPr lang="en-GB" sz="2400" dirty="0" err="1">
                <a:latin typeface="Courier" pitchFamily="2" charset="0"/>
              </a:rPr>
              <a:t>tparcbond</a:t>
            </a:r>
            <a:r>
              <a:rPr lang="en-GB" sz="2400" dirty="0">
                <a:latin typeface="Courier" pitchFamily="2" charset="0"/>
              </a:rPr>
              <a:t>(P,T,Q1,Q2)</a:t>
            </a:r>
          </a:p>
          <a:p>
            <a:pPr lvl="1"/>
            <a:endParaRPr lang="en-GB" sz="20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397202"/>
              </p:ext>
            </p:extLst>
          </p:nvPr>
        </p:nvGraphicFramePr>
        <p:xfrm>
          <a:off x="893027" y="5939906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15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3027" y="5939906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Oval 16"/>
          <p:cNvSpPr/>
          <p:nvPr/>
        </p:nvSpPr>
        <p:spPr>
          <a:xfrm>
            <a:off x="470995" y="5662415"/>
            <a:ext cx="623198" cy="646905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606361" y="5003892"/>
            <a:ext cx="759890" cy="729366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67544" y="4451750"/>
            <a:ext cx="626649" cy="646905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655801" y="5086352"/>
            <a:ext cx="3744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</a:t>
            </a:r>
            <a:r>
              <a:rPr lang="en-US" sz="2200" baseline="-25000" dirty="0"/>
              <a:t>1</a:t>
            </a:r>
            <a:endParaRPr lang="en-US" sz="2200" dirty="0"/>
          </a:p>
        </p:txBody>
      </p:sp>
      <p:sp>
        <p:nvSpPr>
          <p:cNvPr id="23" name="Rectangle 22"/>
          <p:cNvSpPr/>
          <p:nvPr/>
        </p:nvSpPr>
        <p:spPr>
          <a:xfrm>
            <a:off x="1670257" y="5158360"/>
            <a:ext cx="360040" cy="360040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094193" y="4798320"/>
            <a:ext cx="576064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17" idx="6"/>
          </p:cNvCxnSpPr>
          <p:nvPr/>
        </p:nvCxnSpPr>
        <p:spPr>
          <a:xfrm flipV="1">
            <a:off x="1094193" y="5518402"/>
            <a:ext cx="576064" cy="467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030297" y="5374384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11560" y="4581128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11560" y="6022456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238209" y="4573004"/>
            <a:ext cx="332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31005" y="5230368"/>
            <a:ext cx="319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30297" y="4942336"/>
            <a:ext cx="5533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b-a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17283" y="4078233"/>
            <a:ext cx="332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u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60327" y="5302376"/>
            <a:ext cx="3898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w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750377" y="4654304"/>
            <a:ext cx="312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16CCAB-F0CD-FC46-986C-0573476DAE00}"/>
              </a:ext>
            </a:extLst>
          </p:cNvPr>
          <p:cNvSpPr txBox="1"/>
          <p:nvPr/>
        </p:nvSpPr>
        <p:spPr>
          <a:xfrm>
            <a:off x="755576" y="443711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F1AC29-1FAB-5D46-809F-47FF38376E5A}"/>
              </a:ext>
            </a:extLst>
          </p:cNvPr>
          <p:cNvSpPr txBox="1"/>
          <p:nvPr/>
        </p:nvSpPr>
        <p:spPr>
          <a:xfrm>
            <a:off x="639458" y="5632799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C6D1C-A8F5-3F4A-869E-AE15FD03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2020</a:t>
            </a:r>
            <a:endParaRPr lang="el-G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01774-A809-F24B-978C-FCD2FE8D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A49E-6727-49C1-98F0-3B1BC7525F6D}" type="slidenum">
              <a:rPr lang="el-GR" smtClean="0"/>
              <a:pPr/>
              <a:t>5</a:t>
            </a:fld>
            <a:endParaRPr lang="el-GR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144D4CD-E111-7546-8FF1-9327D45B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sz="4000" b="1" dirty="0">
                <a:solidFill>
                  <a:srgbClr val="254061"/>
                </a:solidFill>
              </a:rPr>
              <a:t>RPNs to ASP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5088181-94EB-C843-AB30-25C27F52464A}"/>
              </a:ext>
            </a:extLst>
          </p:cNvPr>
          <p:cNvSpPr/>
          <p:nvPr/>
        </p:nvSpPr>
        <p:spPr>
          <a:xfrm>
            <a:off x="611560" y="479715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8C9062-6427-2D4C-ABE3-77B2FE58D59C}"/>
              </a:ext>
            </a:extLst>
          </p:cNvPr>
          <p:cNvSpPr txBox="1"/>
          <p:nvPr/>
        </p:nvSpPr>
        <p:spPr>
          <a:xfrm>
            <a:off x="729098" y="4653136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0EB9884-6DBA-9C49-8282-F528F1D4CE70}"/>
              </a:ext>
            </a:extLst>
          </p:cNvPr>
          <p:cNvCxnSpPr/>
          <p:nvPr/>
        </p:nvCxnSpPr>
        <p:spPr>
          <a:xfrm>
            <a:off x="683568" y="4581128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Footer Placeholder 3">
            <a:extLst>
              <a:ext uri="{FF2B5EF4-FFF2-40B4-BE49-F238E27FC236}">
                <a16:creationId xmlns:a16="http://schemas.microsoft.com/office/drawing/2014/main" id="{0B6F8539-6571-3545-BACC-F43867CD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18658" cy="365125"/>
          </a:xfrm>
        </p:spPr>
        <p:txBody>
          <a:bodyPr/>
          <a:lstStyle/>
          <a:p>
            <a:r>
              <a:rPr lang="en-US" dirty="0"/>
              <a:t>12th Conference on Reversible Computation 2020</a:t>
            </a:r>
            <a:endParaRPr lang="el-GR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BD61AEC-91AF-1B44-9940-03EE0A22BD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093" y="4467820"/>
            <a:ext cx="40640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2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rgbClr val="376092"/>
                </a:solidFill>
              </a:rPr>
              <a:t>Marking</a:t>
            </a:r>
            <a:r>
              <a:rPr lang="en-GB" dirty="0"/>
              <a:t>: A distribution of tokens/bonds on places:</a:t>
            </a:r>
          </a:p>
          <a:p>
            <a:pPr lvl="1"/>
            <a:r>
              <a:rPr lang="en-GB" sz="3200" i="1" dirty="0"/>
              <a:t>                            </a:t>
            </a:r>
          </a:p>
          <a:p>
            <a:pPr lvl="1"/>
            <a:endParaRPr lang="en-GB" sz="3200" i="1" kern="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GB" kern="0" dirty="0">
                <a:solidFill>
                  <a:srgbClr val="376092"/>
                </a:solidFill>
                <a:latin typeface="+mj-lt"/>
              </a:rPr>
              <a:t>History</a:t>
            </a:r>
            <a:r>
              <a:rPr lang="en-GB" kern="0" dirty="0">
                <a:solidFill>
                  <a:srgbClr val="000000"/>
                </a:solidFill>
                <a:latin typeface="+mj-lt"/>
              </a:rPr>
              <a:t>: assigns a memory to a transition</a:t>
            </a:r>
          </a:p>
          <a:p>
            <a:pPr lvl="1"/>
            <a:r>
              <a:rPr lang="en-GB" sz="2600" i="1" dirty="0">
                <a:latin typeface="Times New Roman"/>
                <a:cs typeface="Times New Roman"/>
              </a:rPr>
              <a:t>H</a:t>
            </a:r>
            <a:r>
              <a:rPr lang="en-GB" sz="2600" dirty="0">
                <a:latin typeface="Times New Roman"/>
                <a:cs typeface="Times New Roman"/>
              </a:rPr>
              <a:t>: </a:t>
            </a:r>
            <a:r>
              <a:rPr lang="en-US" sz="2600" i="1" dirty="0">
                <a:latin typeface="Times New Roman"/>
                <a:cs typeface="Times New Roman"/>
              </a:rPr>
              <a:t>T </a:t>
            </a:r>
            <a:r>
              <a:rPr lang="en-GB" sz="2600" kern="0" dirty="0">
                <a:solidFill>
                  <a:srgbClr val="000000"/>
                </a:solidFill>
                <a:latin typeface="Times New Roman"/>
                <a:cs typeface="Times New Roman"/>
              </a:rPr>
              <a:t>→ 2</a:t>
            </a:r>
            <a:r>
              <a:rPr lang="en-GB" sz="2600" i="1" kern="0" baseline="30000" dirty="0">
                <a:solidFill>
                  <a:srgbClr val="000000"/>
                </a:solidFill>
                <a:latin typeface="Times New Roman"/>
                <a:cs typeface="Times New Roman"/>
              </a:rPr>
              <a:t>ℕ</a:t>
            </a:r>
            <a:r>
              <a:rPr lang="el-GR" sz="2600" kern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endParaRPr lang="en-US" sz="2600" kern="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endParaRPr lang="en-GB" sz="3200" kern="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dirty="0">
                <a:solidFill>
                  <a:srgbClr val="376092"/>
                </a:solidFill>
                <a:sym typeface="Symbol"/>
              </a:rPr>
              <a:t>State</a:t>
            </a:r>
            <a:r>
              <a:rPr lang="en-US" dirty="0">
                <a:sym typeface="Symbol"/>
              </a:rPr>
              <a:t>: a pair of a marking and a history</a:t>
            </a:r>
          </a:p>
          <a:p>
            <a:pPr lvl="1"/>
            <a:r>
              <a:rPr lang="en-US" sz="3200" dirty="0">
                <a:latin typeface="Times New Roman"/>
                <a:cs typeface="Times New Roman"/>
                <a:sym typeface="Symbol"/>
              </a:rPr>
              <a:t>  </a:t>
            </a:r>
          </a:p>
          <a:p>
            <a:pPr marL="0" lvl="1" indent="0">
              <a:buNone/>
            </a:pPr>
            <a:endParaRPr lang="en-GB" kern="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603337"/>
              </p:ext>
            </p:extLst>
          </p:nvPr>
        </p:nvGraphicFramePr>
        <p:xfrm>
          <a:off x="1259632" y="5445224"/>
          <a:ext cx="105886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91" name="Equation" r:id="rId3" imgW="482600" imgH="241300" progId="Equation.3">
                  <p:embed/>
                </p:oleObj>
              </mc:Choice>
              <mc:Fallback>
                <p:oleObj name="Equation" r:id="rId3" imgW="482600" imgH="2413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5445224"/>
                        <a:ext cx="1058863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200140"/>
              </p:ext>
            </p:extLst>
          </p:nvPr>
        </p:nvGraphicFramePr>
        <p:xfrm>
          <a:off x="1298277" y="2771651"/>
          <a:ext cx="18335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92" name="Equation" r:id="rId5" imgW="901700" imgH="215900" progId="Equation.3">
                  <p:embed/>
                </p:oleObj>
              </mc:Choice>
              <mc:Fallback>
                <p:oleObj name="Equation" r:id="rId5" imgW="901700" imgH="215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8277" y="2771651"/>
                        <a:ext cx="1833563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36E6941F-D264-9648-B9D7-7F7C7746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544" y="6448250"/>
            <a:ext cx="2133600" cy="365125"/>
          </a:xfrm>
        </p:spPr>
        <p:txBody>
          <a:bodyPr/>
          <a:lstStyle/>
          <a:p>
            <a:r>
              <a:rPr lang="en-US"/>
              <a:t>July 2020</a:t>
            </a: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33FB4-880F-3B43-949A-368C83BA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18658" cy="365125"/>
          </a:xfrm>
        </p:spPr>
        <p:txBody>
          <a:bodyPr/>
          <a:lstStyle/>
          <a:p>
            <a:r>
              <a:rPr lang="en-US" dirty="0"/>
              <a:t>12th Conference on Reversible Computation 2020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9FDF0-51EB-3A45-BD30-34A7BB24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A49E-6727-49C1-98F0-3B1BC7525F6D}" type="slidenum">
              <a:rPr lang="el-GR" smtClean="0"/>
              <a:pPr/>
              <a:t>6</a:t>
            </a:fld>
            <a:endParaRPr lang="el-GR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C3D2588-BF13-F849-8160-7DAD360E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sz="4000" b="1" dirty="0">
                <a:solidFill>
                  <a:srgbClr val="254061"/>
                </a:solidFill>
              </a:rPr>
              <a:t>Marking and States</a:t>
            </a:r>
          </a:p>
        </p:txBody>
      </p:sp>
    </p:spTree>
    <p:extLst>
      <p:ext uri="{BB962C8B-B14F-4D97-AF65-F5344CB8AC3E}">
        <p14:creationId xmlns:p14="http://schemas.microsoft.com/office/powerpoint/2010/main" val="256389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4871566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376092"/>
                </a:solidFill>
              </a:rPr>
              <a:t>Marking</a:t>
            </a:r>
            <a:r>
              <a:rPr lang="en-GB" dirty="0"/>
              <a:t>: </a:t>
            </a:r>
            <a:r>
              <a:rPr lang="en-GB" sz="2400" dirty="0">
                <a:latin typeface="Courier" pitchFamily="2" charset="0"/>
              </a:rPr>
              <a:t>holds(P,Q1,TS),</a:t>
            </a:r>
            <a:r>
              <a:rPr lang="en-GB" sz="2400" dirty="0" err="1">
                <a:latin typeface="Courier" pitchFamily="2" charset="0"/>
              </a:rPr>
              <a:t>holdsbonds</a:t>
            </a:r>
            <a:r>
              <a:rPr lang="en-GB" sz="2400" dirty="0">
                <a:latin typeface="Courier" pitchFamily="2" charset="0"/>
              </a:rPr>
              <a:t>(P,Q1,Q2,TS)</a:t>
            </a:r>
            <a:endParaRPr lang="en-GB" sz="2800" dirty="0">
              <a:latin typeface="Courier" pitchFamily="2" charset="0"/>
            </a:endParaRPr>
          </a:p>
          <a:p>
            <a:pPr lvl="1"/>
            <a:endParaRPr lang="en-GB" sz="1100" i="1" kern="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endParaRPr lang="en-GB" sz="1100" i="1" kern="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endParaRPr lang="en-GB" sz="1100" i="1" kern="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endParaRPr lang="en-GB" sz="1100" i="1" kern="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endParaRPr lang="en-GB" sz="1100" i="1" kern="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endParaRPr lang="en-GB" sz="1100" i="1" kern="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endParaRPr lang="en-GB" sz="1100" i="1" kern="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endParaRPr lang="en-GB" sz="1100" i="1" kern="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endParaRPr lang="en-GB" sz="1100" i="1" kern="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endParaRPr lang="en-GB" sz="1100" i="1" kern="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GB" sz="1100" i="1" kern="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GB" sz="1100" i="1" kern="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GB" sz="1100" i="1" kern="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GB" kern="0" dirty="0">
                <a:solidFill>
                  <a:srgbClr val="376092"/>
                </a:solidFill>
                <a:latin typeface="+mj-lt"/>
              </a:rPr>
              <a:t>History</a:t>
            </a:r>
            <a:r>
              <a:rPr lang="en-GB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GB" dirty="0">
                <a:latin typeface="Courier" pitchFamily="2" charset="0"/>
              </a:rPr>
              <a:t>TS</a:t>
            </a:r>
            <a:r>
              <a:rPr lang="en-GB" dirty="0"/>
              <a:t> is the step of the simulation</a:t>
            </a:r>
            <a:endParaRPr lang="en-GB" kern="0" dirty="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GB" kern="0" dirty="0">
                <a:solidFill>
                  <a:srgbClr val="000000"/>
                </a:solidFill>
                <a:latin typeface="+mj-lt"/>
              </a:rPr>
              <a:t>the </a:t>
            </a:r>
            <a:r>
              <a:rPr lang="en-GB" dirty="0"/>
              <a:t>simulation length is encoded by the last argument </a:t>
            </a:r>
            <a:r>
              <a:rPr lang="en-GB" dirty="0">
                <a:latin typeface="Courier" pitchFamily="2" charset="0"/>
              </a:rPr>
              <a:t>TS</a:t>
            </a:r>
            <a:r>
              <a:rPr lang="en-GB" dirty="0"/>
              <a:t> of the predicates of our model </a:t>
            </a:r>
          </a:p>
          <a:p>
            <a:endParaRPr lang="en-US" sz="2400" dirty="0">
              <a:latin typeface="Times New Roman"/>
              <a:cs typeface="Times New Roman"/>
              <a:sym typeface="Symbol"/>
            </a:endParaRPr>
          </a:p>
          <a:p>
            <a:pPr marL="0" lvl="1" indent="0">
              <a:buNone/>
            </a:pPr>
            <a:endParaRPr lang="en-GB" kern="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36E6941F-D264-9648-B9D7-7F7C7746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544" y="6448250"/>
            <a:ext cx="2133600" cy="365125"/>
          </a:xfrm>
        </p:spPr>
        <p:txBody>
          <a:bodyPr/>
          <a:lstStyle/>
          <a:p>
            <a:r>
              <a:rPr lang="en-US" dirty="0"/>
              <a:t>July 2020</a:t>
            </a: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3022F-4352-4C4C-B5FD-76CA7133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18658" cy="365125"/>
          </a:xfrm>
        </p:spPr>
        <p:txBody>
          <a:bodyPr/>
          <a:lstStyle/>
          <a:p>
            <a:r>
              <a:rPr lang="en-US" dirty="0"/>
              <a:t>12th Conference on Reversible Computation 2020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C450D-009B-5D41-9AFE-03B0BD5D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A49E-6727-49C1-98F0-3B1BC7525F6D}" type="slidenum">
              <a:rPr lang="el-GR" smtClean="0"/>
              <a:pPr/>
              <a:t>7</a:t>
            </a:fld>
            <a:endParaRPr lang="el-G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A50694B-C5E1-DC4C-BE3D-DC1BBE6F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sz="4000" b="1" dirty="0">
                <a:solidFill>
                  <a:srgbClr val="254061"/>
                </a:solidFill>
              </a:rPr>
              <a:t>From RPNs to ASP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0B10B6A1-ED2F-614C-89FF-9A4486D96E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379910"/>
              </p:ext>
            </p:extLst>
          </p:nvPr>
        </p:nvGraphicFramePr>
        <p:xfrm>
          <a:off x="965035" y="4067698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32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5035" y="4067698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93452A83-6268-274A-ACFB-DB761887A5F0}"/>
              </a:ext>
            </a:extLst>
          </p:cNvPr>
          <p:cNvSpPr/>
          <p:nvPr/>
        </p:nvSpPr>
        <p:spPr>
          <a:xfrm>
            <a:off x="543003" y="3790207"/>
            <a:ext cx="623198" cy="646905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A3F174-8D06-A845-9200-2DEE92C80B71}"/>
              </a:ext>
            </a:extLst>
          </p:cNvPr>
          <p:cNvSpPr/>
          <p:nvPr/>
        </p:nvSpPr>
        <p:spPr>
          <a:xfrm>
            <a:off x="2678369" y="3131684"/>
            <a:ext cx="759890" cy="729366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C40334-CBA5-2342-B32A-1473F39D6055}"/>
              </a:ext>
            </a:extLst>
          </p:cNvPr>
          <p:cNvSpPr/>
          <p:nvPr/>
        </p:nvSpPr>
        <p:spPr>
          <a:xfrm>
            <a:off x="539552" y="2579542"/>
            <a:ext cx="626649" cy="646905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FE239A-6C3C-5049-87D9-5E91AC9B9F36}"/>
              </a:ext>
            </a:extLst>
          </p:cNvPr>
          <p:cNvSpPr txBox="1"/>
          <p:nvPr/>
        </p:nvSpPr>
        <p:spPr>
          <a:xfrm>
            <a:off x="1727809" y="3214144"/>
            <a:ext cx="3744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</a:t>
            </a:r>
            <a:r>
              <a:rPr lang="en-US" sz="2200" baseline="-25000" dirty="0"/>
              <a:t>1</a:t>
            </a:r>
            <a:endParaRPr lang="en-US" sz="2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A065E7-7747-BC4B-BD00-C2BB66944934}"/>
              </a:ext>
            </a:extLst>
          </p:cNvPr>
          <p:cNvSpPr/>
          <p:nvPr/>
        </p:nvSpPr>
        <p:spPr>
          <a:xfrm>
            <a:off x="1742265" y="3286152"/>
            <a:ext cx="360040" cy="360040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F79B49-778D-4A4D-A3A8-DCA44A2B90C1}"/>
              </a:ext>
            </a:extLst>
          </p:cNvPr>
          <p:cNvCxnSpPr/>
          <p:nvPr/>
        </p:nvCxnSpPr>
        <p:spPr>
          <a:xfrm>
            <a:off x="1166201" y="2926112"/>
            <a:ext cx="576064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174E20-AF22-6C45-A324-B5FC864E96CB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1166201" y="3646194"/>
            <a:ext cx="576064" cy="467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D3FAB-E82C-ED4E-9F37-537F4B10D3CB}"/>
              </a:ext>
            </a:extLst>
          </p:cNvPr>
          <p:cNvCxnSpPr/>
          <p:nvPr/>
        </p:nvCxnSpPr>
        <p:spPr>
          <a:xfrm>
            <a:off x="2102305" y="3502176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F94B5DE-19A4-9441-9500-1D377C478E33}"/>
              </a:ext>
            </a:extLst>
          </p:cNvPr>
          <p:cNvSpPr/>
          <p:nvPr/>
        </p:nvSpPr>
        <p:spPr>
          <a:xfrm>
            <a:off x="683568" y="2708920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4AB7A1-8F15-AA43-A35F-648DD49FEE90}"/>
              </a:ext>
            </a:extLst>
          </p:cNvPr>
          <p:cNvSpPr/>
          <p:nvPr/>
        </p:nvSpPr>
        <p:spPr>
          <a:xfrm>
            <a:off x="683568" y="4150248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48A219-D19A-FA46-A6DA-554B8DC58AF1}"/>
              </a:ext>
            </a:extLst>
          </p:cNvPr>
          <p:cNvSpPr txBox="1"/>
          <p:nvPr/>
        </p:nvSpPr>
        <p:spPr>
          <a:xfrm>
            <a:off x="1310217" y="2700796"/>
            <a:ext cx="332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1412D4-3A65-5B4C-8377-DE21B2B54B46}"/>
              </a:ext>
            </a:extLst>
          </p:cNvPr>
          <p:cNvSpPr txBox="1"/>
          <p:nvPr/>
        </p:nvSpPr>
        <p:spPr>
          <a:xfrm>
            <a:off x="1303013" y="3358160"/>
            <a:ext cx="319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A96B75-E460-EB41-A4D4-5CF380151484}"/>
              </a:ext>
            </a:extLst>
          </p:cNvPr>
          <p:cNvSpPr txBox="1"/>
          <p:nvPr/>
        </p:nvSpPr>
        <p:spPr>
          <a:xfrm>
            <a:off x="2102305" y="3070128"/>
            <a:ext cx="5533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b-a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F5157A-3CB0-7245-976E-8504AD11A4CF}"/>
              </a:ext>
            </a:extLst>
          </p:cNvPr>
          <p:cNvSpPr txBox="1"/>
          <p:nvPr/>
        </p:nvSpPr>
        <p:spPr>
          <a:xfrm>
            <a:off x="632335" y="3430168"/>
            <a:ext cx="3898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1BCB11-AE3B-4240-AC81-574E42D8EF91}"/>
              </a:ext>
            </a:extLst>
          </p:cNvPr>
          <p:cNvSpPr txBox="1"/>
          <p:nvPr/>
        </p:nvSpPr>
        <p:spPr>
          <a:xfrm>
            <a:off x="2822385" y="2782096"/>
            <a:ext cx="312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002F74-8B18-844C-8EF9-A5025C36201D}"/>
              </a:ext>
            </a:extLst>
          </p:cNvPr>
          <p:cNvSpPr txBox="1"/>
          <p:nvPr/>
        </p:nvSpPr>
        <p:spPr>
          <a:xfrm>
            <a:off x="827584" y="256490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7C1EC1-FBB4-C247-873F-6215EFEBE4A2}"/>
              </a:ext>
            </a:extLst>
          </p:cNvPr>
          <p:cNvSpPr txBox="1"/>
          <p:nvPr/>
        </p:nvSpPr>
        <p:spPr>
          <a:xfrm>
            <a:off x="711466" y="3760591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C3C8A79-4107-E348-9C22-432178F96360}"/>
              </a:ext>
            </a:extLst>
          </p:cNvPr>
          <p:cNvSpPr/>
          <p:nvPr/>
        </p:nvSpPr>
        <p:spPr>
          <a:xfrm>
            <a:off x="683568" y="292494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3E51D4-0D05-3748-8C33-67627E27176A}"/>
              </a:ext>
            </a:extLst>
          </p:cNvPr>
          <p:cNvSpPr txBox="1"/>
          <p:nvPr/>
        </p:nvSpPr>
        <p:spPr>
          <a:xfrm>
            <a:off x="801106" y="2780928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C45511-4D22-C640-85B2-404547293D13}"/>
              </a:ext>
            </a:extLst>
          </p:cNvPr>
          <p:cNvCxnSpPr/>
          <p:nvPr/>
        </p:nvCxnSpPr>
        <p:spPr>
          <a:xfrm>
            <a:off x="755576" y="2708920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753E431-474F-D549-B294-6D959C82C69A}"/>
              </a:ext>
            </a:extLst>
          </p:cNvPr>
          <p:cNvSpPr txBox="1"/>
          <p:nvPr/>
        </p:nvSpPr>
        <p:spPr>
          <a:xfrm>
            <a:off x="998746" y="2204864"/>
            <a:ext cx="332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u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1E784B-E2F5-7047-B0BF-FE0416B5AE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284984"/>
            <a:ext cx="51435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Clr>
                <a:srgbClr val="4F81BD">
                  <a:lumMod val="50000"/>
                </a:srgbClr>
              </a:buClr>
              <a:buNone/>
            </a:pPr>
            <a:r>
              <a:rPr lang="en-US" dirty="0">
                <a:solidFill>
                  <a:srgbClr val="008000"/>
                </a:solidFill>
              </a:rPr>
              <a:t>Definition: </a:t>
            </a:r>
            <a:r>
              <a:rPr lang="en-US" dirty="0"/>
              <a:t>A transition </a:t>
            </a:r>
            <a:r>
              <a:rPr lang="en-US" i="1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en-US" dirty="0"/>
              <a:t> is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forward</a:t>
            </a:r>
            <a:r>
              <a:rPr lang="en-US" i="1" dirty="0"/>
              <a:t>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enabled </a:t>
            </a:r>
            <a:r>
              <a:rPr lang="en-US" dirty="0"/>
              <a:t>in an RPN state </a:t>
            </a:r>
            <a:r>
              <a:rPr lang="en-US" sz="2800" spc="130" dirty="0">
                <a:solidFill>
                  <a:srgbClr val="008000"/>
                </a:solidFill>
                <a:latin typeface="Courier New" charset="0"/>
                <a:sym typeface="Symbol" charset="0"/>
              </a:rPr>
              <a:t></a:t>
            </a:r>
            <a:r>
              <a:rPr lang="en-US" sz="2800" i="1" spc="130" dirty="0">
                <a:solidFill>
                  <a:srgbClr val="008000"/>
                </a:solidFill>
                <a:latin typeface="Times New Roman"/>
                <a:cs typeface="Times New Roman"/>
                <a:sym typeface="Symbol"/>
              </a:rPr>
              <a:t>M</a:t>
            </a:r>
            <a:r>
              <a:rPr lang="en-US" sz="2800" spc="130" dirty="0">
                <a:solidFill>
                  <a:srgbClr val="008000"/>
                </a:solidFill>
                <a:latin typeface="Times New Roman"/>
                <a:cs typeface="Times New Roman"/>
                <a:sym typeface="Symbol"/>
              </a:rPr>
              <a:t>,</a:t>
            </a:r>
            <a:r>
              <a:rPr lang="en-US" sz="2800" i="1" spc="130" dirty="0">
                <a:solidFill>
                  <a:srgbClr val="008000"/>
                </a:solidFill>
                <a:latin typeface="Times New Roman"/>
                <a:cs typeface="Times New Roman"/>
                <a:sym typeface="Symbol"/>
              </a:rPr>
              <a:t>H</a:t>
            </a:r>
            <a:r>
              <a:rPr lang="en-US" sz="2800" spc="130" dirty="0">
                <a:solidFill>
                  <a:srgbClr val="008000"/>
                </a:solidFill>
                <a:latin typeface="Courier New" charset="0"/>
                <a:sym typeface="Symbol" charset="0"/>
              </a:rPr>
              <a:t></a:t>
            </a:r>
            <a:r>
              <a:rPr lang="en-US" sz="2800" dirty="0">
                <a:solidFill>
                  <a:srgbClr val="008000"/>
                </a:solidFill>
                <a:sym typeface="Symbol"/>
              </a:rPr>
              <a:t> </a:t>
            </a:r>
            <a:r>
              <a:rPr lang="en-US" dirty="0">
                <a:solidFill>
                  <a:prstClr val="black"/>
                </a:solidFill>
                <a:sym typeface="Symbol"/>
              </a:rPr>
              <a:t>if:</a:t>
            </a:r>
          </a:p>
          <a:p>
            <a:pPr lvl="1">
              <a:buClr>
                <a:srgbClr val="4F81BD">
                  <a:lumMod val="50000"/>
                </a:srgbClr>
              </a:buClr>
            </a:pPr>
            <a:r>
              <a:rPr lang="en-US" sz="2400" dirty="0">
                <a:solidFill>
                  <a:prstClr val="black"/>
                </a:solidFill>
                <a:sym typeface="Symbol"/>
              </a:rPr>
              <a:t>All tokens/bonds required for the transition are available on its incoming  places</a:t>
            </a:r>
          </a:p>
          <a:p>
            <a:pPr lvl="1">
              <a:buClr>
                <a:srgbClr val="4F81BD">
                  <a:lumMod val="50000"/>
                </a:srgbClr>
              </a:buClr>
            </a:pPr>
            <a:r>
              <a:rPr lang="en-US" sz="2400" dirty="0">
                <a:solidFill>
                  <a:prstClr val="black"/>
                </a:solidFill>
                <a:sym typeface="Symbol"/>
              </a:rPr>
              <a:t>Tokens/bonds cannot be cloned</a:t>
            </a:r>
          </a:p>
          <a:p>
            <a:pPr lvl="1">
              <a:buClr>
                <a:srgbClr val="4F81BD">
                  <a:lumMod val="50000"/>
                </a:srgbClr>
              </a:buClr>
            </a:pPr>
            <a:r>
              <a:rPr lang="en-US" sz="2400" dirty="0">
                <a:solidFill>
                  <a:prstClr val="black"/>
                </a:solidFill>
                <a:sym typeface="Symbol"/>
              </a:rPr>
              <a:t>Bonds cannot be recreated</a:t>
            </a:r>
            <a:endParaRPr lang="en-US" dirty="0">
              <a:solidFill>
                <a:prstClr val="black"/>
              </a:solidFill>
              <a:sym typeface="Symbol"/>
            </a:endParaRPr>
          </a:p>
          <a:p>
            <a:pPr lvl="1">
              <a:buClr>
                <a:srgbClr val="4F81BD">
                  <a:lumMod val="50000"/>
                </a:srgbClr>
              </a:buClr>
            </a:pPr>
            <a:endParaRPr lang="en-US" sz="2400" dirty="0">
              <a:solidFill>
                <a:prstClr val="black"/>
              </a:solidFill>
              <a:cs typeface="Symbol" charset="2"/>
              <a:sym typeface="Symbol"/>
            </a:endParaRPr>
          </a:p>
          <a:p>
            <a:pPr lvl="1">
              <a:buClr>
                <a:srgbClr val="4F81BD">
                  <a:lumMod val="50000"/>
                </a:srgbClr>
              </a:buClr>
            </a:pPr>
            <a:endParaRPr lang="en-US" sz="2400" dirty="0">
              <a:solidFill>
                <a:prstClr val="black"/>
              </a:solidFill>
              <a:cs typeface="Symbol" charset="2"/>
              <a:sym typeface="Symbol"/>
            </a:endParaRPr>
          </a:p>
          <a:p>
            <a:pPr marL="0" lvl="1" indent="0">
              <a:buClr>
                <a:schemeClr val="tx2">
                  <a:lumMod val="75000"/>
                </a:schemeClr>
              </a:buClr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25BA1-067C-DF4C-A99C-9E284EFB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/>
              <a:t>12th Conference on Reversible Computation 2020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C117E-4D58-D148-BDFB-37076667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A49E-6727-49C1-98F0-3B1BC7525F6D}" type="slidenum">
              <a:rPr lang="el-GR" smtClean="0"/>
              <a:pPr/>
              <a:t>8</a:t>
            </a:fld>
            <a:endParaRPr lang="el-GR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EC683AEF-EF1E-C342-A871-961AB7A13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Y" sz="4000" b="1" dirty="0">
                <a:solidFill>
                  <a:srgbClr val="254061"/>
                </a:solidFill>
              </a:rPr>
              <a:t>Forward enabledness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566FD4-FD34-3B4A-A1A3-3154913C9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861048"/>
            <a:ext cx="7467600" cy="2565400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CF51D76-DF26-A847-869E-93759D5FE1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544" y="6448250"/>
            <a:ext cx="2133600" cy="365125"/>
          </a:xfrm>
        </p:spPr>
        <p:txBody>
          <a:bodyPr/>
          <a:lstStyle/>
          <a:p>
            <a:r>
              <a:rPr lang="en-US" dirty="0"/>
              <a:t>July 2020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7996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b="1" dirty="0">
                <a:solidFill>
                  <a:srgbClr val="254061"/>
                </a:solidFill>
              </a:rPr>
              <a:t>Forward Execution</a:t>
            </a:r>
            <a:endParaRPr lang="pl-PL" dirty="0"/>
          </a:p>
        </p:txBody>
      </p:sp>
      <p:sp>
        <p:nvSpPr>
          <p:cNvPr id="11" name="Elipsa 10"/>
          <p:cNvSpPr/>
          <p:nvPr/>
        </p:nvSpPr>
        <p:spPr>
          <a:xfrm>
            <a:off x="547940" y="2266355"/>
            <a:ext cx="792000" cy="79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Elipsa 11"/>
          <p:cNvSpPr/>
          <p:nvPr/>
        </p:nvSpPr>
        <p:spPr>
          <a:xfrm>
            <a:off x="547940" y="4129788"/>
            <a:ext cx="792000" cy="79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2235696" y="2300223"/>
            <a:ext cx="72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Elipsa 13"/>
          <p:cNvSpPr/>
          <p:nvPr/>
        </p:nvSpPr>
        <p:spPr>
          <a:xfrm>
            <a:off x="3942128" y="2264672"/>
            <a:ext cx="792000" cy="79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Elipsa 14"/>
          <p:cNvSpPr/>
          <p:nvPr/>
        </p:nvSpPr>
        <p:spPr>
          <a:xfrm>
            <a:off x="3941730" y="4126142"/>
            <a:ext cx="792000" cy="79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5713050" y="3248976"/>
            <a:ext cx="72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Elipsa 16"/>
          <p:cNvSpPr/>
          <p:nvPr/>
        </p:nvSpPr>
        <p:spPr>
          <a:xfrm>
            <a:off x="7806346" y="3231820"/>
            <a:ext cx="792000" cy="79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9" name="Łącznik prosty ze strzałką 18"/>
          <p:cNvCxnSpPr>
            <a:stCxn id="11" idx="6"/>
            <a:endCxn id="13" idx="1"/>
          </p:cNvCxnSpPr>
          <p:nvPr/>
        </p:nvCxnSpPr>
        <p:spPr>
          <a:xfrm flipV="1">
            <a:off x="1339940" y="2660223"/>
            <a:ext cx="895756" cy="21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>
            <a:stCxn id="12" idx="6"/>
            <a:endCxn id="40" idx="1"/>
          </p:cNvCxnSpPr>
          <p:nvPr/>
        </p:nvCxnSpPr>
        <p:spPr>
          <a:xfrm flipV="1">
            <a:off x="1339940" y="4523312"/>
            <a:ext cx="861890" cy="24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/>
          <p:cNvCxnSpPr>
            <a:stCxn id="13" idx="3"/>
            <a:endCxn id="14" idx="2"/>
          </p:cNvCxnSpPr>
          <p:nvPr/>
        </p:nvCxnSpPr>
        <p:spPr>
          <a:xfrm>
            <a:off x="2955696" y="2660223"/>
            <a:ext cx="986432" cy="4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ze strzałką 29"/>
          <p:cNvCxnSpPr>
            <a:stCxn id="14" idx="6"/>
            <a:endCxn id="16" idx="1"/>
          </p:cNvCxnSpPr>
          <p:nvPr/>
        </p:nvCxnSpPr>
        <p:spPr>
          <a:xfrm>
            <a:off x="4734128" y="2660672"/>
            <a:ext cx="978922" cy="9483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/>
          <p:cNvCxnSpPr>
            <a:stCxn id="15" idx="7"/>
            <a:endCxn id="16" idx="1"/>
          </p:cNvCxnSpPr>
          <p:nvPr/>
        </p:nvCxnSpPr>
        <p:spPr>
          <a:xfrm flipV="1">
            <a:off x="4617744" y="3608976"/>
            <a:ext cx="1095306" cy="6331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ze strzałką 35"/>
          <p:cNvCxnSpPr>
            <a:stCxn id="16" idx="3"/>
            <a:endCxn id="17" idx="2"/>
          </p:cNvCxnSpPr>
          <p:nvPr/>
        </p:nvCxnSpPr>
        <p:spPr>
          <a:xfrm>
            <a:off x="6433050" y="3608976"/>
            <a:ext cx="1373296" cy="188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a 40"/>
          <p:cNvSpPr/>
          <p:nvPr/>
        </p:nvSpPr>
        <p:spPr>
          <a:xfrm>
            <a:off x="835972" y="2732271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Elipsa 41"/>
          <p:cNvSpPr/>
          <p:nvPr/>
        </p:nvSpPr>
        <p:spPr>
          <a:xfrm>
            <a:off x="835972" y="4597908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pole tekstowe 42"/>
          <p:cNvSpPr txBox="1"/>
          <p:nvPr/>
        </p:nvSpPr>
        <p:spPr>
          <a:xfrm>
            <a:off x="763964" y="2264287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a</a:t>
            </a:r>
          </a:p>
        </p:txBody>
      </p:sp>
      <p:sp>
        <p:nvSpPr>
          <p:cNvPr id="45" name="pole tekstowe 44"/>
          <p:cNvSpPr txBox="1"/>
          <p:nvPr/>
        </p:nvSpPr>
        <p:spPr>
          <a:xfrm>
            <a:off x="763964" y="4146696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b</a:t>
            </a:r>
          </a:p>
        </p:txBody>
      </p:sp>
      <p:sp>
        <p:nvSpPr>
          <p:cNvPr id="62" name="pole tekstowe 61"/>
          <p:cNvSpPr txBox="1"/>
          <p:nvPr/>
        </p:nvSpPr>
        <p:spPr>
          <a:xfrm>
            <a:off x="2360365" y="2388070"/>
            <a:ext cx="49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t</a:t>
            </a:r>
            <a:r>
              <a:rPr lang="pl-PL" sz="2800" b="1" baseline="-25000" dirty="0"/>
              <a:t>1</a:t>
            </a:r>
          </a:p>
        </p:txBody>
      </p:sp>
      <p:sp>
        <p:nvSpPr>
          <p:cNvPr id="63" name="pole tekstowe 62"/>
          <p:cNvSpPr txBox="1"/>
          <p:nvPr/>
        </p:nvSpPr>
        <p:spPr>
          <a:xfrm>
            <a:off x="5828770" y="3360470"/>
            <a:ext cx="49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t</a:t>
            </a:r>
            <a:r>
              <a:rPr lang="pl-PL" sz="2800" b="1" baseline="-25000" dirty="0"/>
              <a:t>3</a:t>
            </a:r>
          </a:p>
        </p:txBody>
      </p:sp>
      <p:sp>
        <p:nvSpPr>
          <p:cNvPr id="64" name="pole tekstowe 63"/>
          <p:cNvSpPr txBox="1"/>
          <p:nvPr/>
        </p:nvSpPr>
        <p:spPr>
          <a:xfrm>
            <a:off x="1522638" y="2194999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a</a:t>
            </a:r>
          </a:p>
        </p:txBody>
      </p:sp>
      <p:sp>
        <p:nvSpPr>
          <p:cNvPr id="67" name="pole tekstowe 66"/>
          <p:cNvSpPr txBox="1"/>
          <p:nvPr/>
        </p:nvSpPr>
        <p:spPr>
          <a:xfrm>
            <a:off x="4897277" y="2478013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a</a:t>
            </a:r>
          </a:p>
        </p:txBody>
      </p:sp>
      <p:sp>
        <p:nvSpPr>
          <p:cNvPr id="68" name="pole tekstowe 67"/>
          <p:cNvSpPr txBox="1"/>
          <p:nvPr/>
        </p:nvSpPr>
        <p:spPr>
          <a:xfrm>
            <a:off x="4897277" y="3479800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b</a:t>
            </a:r>
          </a:p>
        </p:txBody>
      </p:sp>
      <p:sp>
        <p:nvSpPr>
          <p:cNvPr id="69" name="pole tekstowe 68"/>
          <p:cNvSpPr txBox="1"/>
          <p:nvPr/>
        </p:nvSpPr>
        <p:spPr>
          <a:xfrm>
            <a:off x="6798579" y="3158997"/>
            <a:ext cx="730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/>
              <a:t>a-b</a:t>
            </a:r>
            <a:endParaRPr lang="pl-PL" sz="2800" b="1" dirty="0"/>
          </a:p>
        </p:txBody>
      </p:sp>
      <p:sp>
        <p:nvSpPr>
          <p:cNvPr id="40" name="Prostokąt 39"/>
          <p:cNvSpPr/>
          <p:nvPr/>
        </p:nvSpPr>
        <p:spPr>
          <a:xfrm>
            <a:off x="2201830" y="4163312"/>
            <a:ext cx="72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pole tekstowe 72"/>
          <p:cNvSpPr txBox="1"/>
          <p:nvPr/>
        </p:nvSpPr>
        <p:spPr>
          <a:xfrm>
            <a:off x="2332036" y="4274870"/>
            <a:ext cx="49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t</a:t>
            </a:r>
            <a:r>
              <a:rPr lang="pl-PL" sz="2800" b="1" baseline="-25000" dirty="0"/>
              <a:t>2</a:t>
            </a:r>
          </a:p>
        </p:txBody>
      </p:sp>
      <p:cxnSp>
        <p:nvCxnSpPr>
          <p:cNvPr id="74" name="Łącznik prosty ze strzałką 73"/>
          <p:cNvCxnSpPr>
            <a:stCxn id="40" idx="3"/>
            <a:endCxn id="15" idx="2"/>
          </p:cNvCxnSpPr>
          <p:nvPr/>
        </p:nvCxnSpPr>
        <p:spPr>
          <a:xfrm flipV="1">
            <a:off x="2921830" y="4522142"/>
            <a:ext cx="1019900" cy="11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ole tekstowe 76"/>
          <p:cNvSpPr txBox="1"/>
          <p:nvPr/>
        </p:nvSpPr>
        <p:spPr>
          <a:xfrm>
            <a:off x="3224436" y="2211931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a</a:t>
            </a:r>
          </a:p>
        </p:txBody>
      </p:sp>
      <p:sp>
        <p:nvSpPr>
          <p:cNvPr id="79" name="pole tekstowe 78"/>
          <p:cNvSpPr txBox="1"/>
          <p:nvPr/>
        </p:nvSpPr>
        <p:spPr>
          <a:xfrm>
            <a:off x="1522638" y="4052973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b</a:t>
            </a:r>
          </a:p>
        </p:txBody>
      </p:sp>
      <p:sp>
        <p:nvSpPr>
          <p:cNvPr id="80" name="pole tekstowe 79"/>
          <p:cNvSpPr txBox="1"/>
          <p:nvPr/>
        </p:nvSpPr>
        <p:spPr>
          <a:xfrm>
            <a:off x="3224436" y="4086843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b</a:t>
            </a:r>
          </a:p>
        </p:txBody>
      </p: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DE030AE9-53B8-9541-ADDF-BCB0D9DB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544" y="6448250"/>
            <a:ext cx="2133600" cy="365125"/>
          </a:xfrm>
        </p:spPr>
        <p:txBody>
          <a:bodyPr/>
          <a:lstStyle/>
          <a:p>
            <a:r>
              <a:rPr lang="en-US"/>
              <a:t>July 2020</a:t>
            </a:r>
            <a:endParaRPr lang="el-GR" dirty="0"/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0A287F46-5399-D945-A38B-14333A174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18658" cy="365125"/>
          </a:xfrm>
        </p:spPr>
        <p:txBody>
          <a:bodyPr/>
          <a:lstStyle/>
          <a:p>
            <a:r>
              <a:rPr lang="en-US" dirty="0"/>
              <a:t>12th Conference on Reversible Computation 2020</a:t>
            </a:r>
            <a:endParaRPr lang="el-GR" dirty="0"/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5E203A8D-7EF0-CB40-BD82-683E7591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C2BA49E-6727-49C1-98F0-3B1BC7525F6D}" type="slidenum">
              <a:rPr lang="el-GR" smtClean="0"/>
              <a:pPr/>
              <a:t>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4543430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{A989D40F-9527-BF47-A049-6BFE33488CBC}tf10001069</Template>
  <TotalTime>2946</TotalTime>
  <Words>1414</Words>
  <Application>Microsoft Macintosh PowerPoint</Application>
  <PresentationFormat>On-screen Show (4:3)</PresentationFormat>
  <Paragraphs>426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Courier</vt:lpstr>
      <vt:lpstr>Courier New</vt:lpstr>
      <vt:lpstr>Times New Roman</vt:lpstr>
      <vt:lpstr>Office Theme</vt:lpstr>
      <vt:lpstr>Equation</vt:lpstr>
      <vt:lpstr>Encoding Reversing Petri Nets in Answer Set Programming </vt:lpstr>
      <vt:lpstr>Our goal </vt:lpstr>
      <vt:lpstr>Answer Set Programming</vt:lpstr>
      <vt:lpstr>PowerPoint Presentation</vt:lpstr>
      <vt:lpstr>RPNs to ASP</vt:lpstr>
      <vt:lpstr>Marking and States</vt:lpstr>
      <vt:lpstr>From RPNs to ASP</vt:lpstr>
      <vt:lpstr>Forward enabledness</vt:lpstr>
      <vt:lpstr>Forward Execution</vt:lpstr>
      <vt:lpstr>Forward Execution</vt:lpstr>
      <vt:lpstr>Forward Execution</vt:lpstr>
      <vt:lpstr>Forward Execution</vt:lpstr>
      <vt:lpstr>Forward Execution</vt:lpstr>
      <vt:lpstr>Causal order enabledness</vt:lpstr>
      <vt:lpstr>Causal Execution</vt:lpstr>
      <vt:lpstr>Causal Execution</vt:lpstr>
      <vt:lpstr>Causal Execution</vt:lpstr>
      <vt:lpstr>Causal Execution</vt:lpstr>
      <vt:lpstr>Causal Execution</vt:lpstr>
      <vt:lpstr>Queries</vt:lpstr>
      <vt:lpstr>Queries</vt:lpstr>
      <vt:lpstr>Queries</vt:lpstr>
      <vt:lpstr>Concluding Remarks</vt:lpstr>
      <vt:lpstr>Current and Future Work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Controlling Reversibility in Reversing Petri Nets with Application to Wireless Communications </dc:title>
  <dc:creator>Kyriaki Psara</dc:creator>
  <cp:lastModifiedBy>Kyriaki Psara</cp:lastModifiedBy>
  <cp:revision>329</cp:revision>
  <dcterms:created xsi:type="dcterms:W3CDTF">2019-06-20T20:13:02Z</dcterms:created>
  <dcterms:modified xsi:type="dcterms:W3CDTF">2020-07-08T12:05:44Z</dcterms:modified>
</cp:coreProperties>
</file>