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57" r:id="rId3"/>
    <p:sldId id="266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63" r:id="rId14"/>
    <p:sldId id="27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II. Thiết kế giao thức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4E3037D-5AC0-4264-B017-28F5A29E1FF9}"/>
              </a:ext>
            </a:extLst>
          </p:cNvPr>
          <p:cNvSpPr txBox="1">
            <a:spLocks/>
          </p:cNvSpPr>
          <p:nvPr/>
        </p:nvSpPr>
        <p:spPr>
          <a:xfrm>
            <a:off x="406040" y="101439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/>
              <a:t>3. Biểu diễn trạng thái </a:t>
            </a:r>
            <a:r>
              <a:rPr lang="en-US" sz="2000"/>
              <a:t>(sử dụng Finite State Machine)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78C78-F35C-4D52-805C-5055B44890D2}"/>
              </a:ext>
            </a:extLst>
          </p:cNvPr>
          <p:cNvSpPr txBox="1"/>
          <p:nvPr/>
        </p:nvSpPr>
        <p:spPr>
          <a:xfrm>
            <a:off x="812601" y="1711610"/>
            <a:ext cx="27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Chơi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E9C23-894C-4CC9-B99D-275E2DCA596B}"/>
              </a:ext>
            </a:extLst>
          </p:cNvPr>
          <p:cNvSpPr txBox="1"/>
          <p:nvPr/>
        </p:nvSpPr>
        <p:spPr>
          <a:xfrm>
            <a:off x="5042176" y="2316041"/>
            <a:ext cx="138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SERVER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D654B41-E915-44F2-B102-5A6D482D0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84" y="3429000"/>
            <a:ext cx="7850032" cy="20759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DDDE56-508E-4110-8E74-0D9CF0BD69DC}"/>
              </a:ext>
            </a:extLst>
          </p:cNvPr>
          <p:cNvSpPr txBox="1"/>
          <p:nvPr/>
        </p:nvSpPr>
        <p:spPr>
          <a:xfrm>
            <a:off x="8895426" y="5740896"/>
            <a:ext cx="309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Ván đấu kết thúc khi có người giải được ô chữ</a:t>
            </a:r>
          </a:p>
        </p:txBody>
      </p:sp>
    </p:spTree>
    <p:extLst>
      <p:ext uri="{BB962C8B-B14F-4D97-AF65-F5344CB8AC3E}">
        <p14:creationId xmlns:p14="http://schemas.microsoft.com/office/powerpoint/2010/main" val="25593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III. Ứng 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4E3037D-5AC0-4264-B017-28F5A29E1FF9}"/>
              </a:ext>
            </a:extLst>
          </p:cNvPr>
          <p:cNvSpPr txBox="1">
            <a:spLocks/>
          </p:cNvSpPr>
          <p:nvPr/>
        </p:nvSpPr>
        <p:spPr>
          <a:xfrm>
            <a:off x="406040" y="101439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/>
              <a:t>1. Biểu đồ Use-case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E9C23-894C-4CC9-B99D-275E2DCA596B}"/>
              </a:ext>
            </a:extLst>
          </p:cNvPr>
          <p:cNvSpPr txBox="1"/>
          <p:nvPr/>
        </p:nvSpPr>
        <p:spPr>
          <a:xfrm>
            <a:off x="3038734" y="1782052"/>
            <a:ext cx="176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CLIENT-SIDE</a:t>
            </a:r>
            <a:endParaRPr lang="en-US" sz="1400" b="1">
              <a:solidFill>
                <a:schemeClr val="accent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CC04D7-11B1-4D67-A668-D86D7D6A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88" y="2337617"/>
            <a:ext cx="3438525" cy="334327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71D881E-696F-46DB-AF7A-9A284C802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66" y="1919891"/>
            <a:ext cx="4410075" cy="4200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C41D65-0DC1-4228-8F8E-C8CD588AE3B4}"/>
              </a:ext>
            </a:extLst>
          </p:cNvPr>
          <p:cNvSpPr txBox="1"/>
          <p:nvPr/>
        </p:nvSpPr>
        <p:spPr>
          <a:xfrm>
            <a:off x="8537553" y="1409184"/>
            <a:ext cx="176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SERVER-SIDE</a:t>
            </a:r>
            <a:endParaRPr lang="en-US" sz="1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7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III. Ứng 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4E3037D-5AC0-4264-B017-28F5A29E1FF9}"/>
              </a:ext>
            </a:extLst>
          </p:cNvPr>
          <p:cNvSpPr txBox="1">
            <a:spLocks/>
          </p:cNvSpPr>
          <p:nvPr/>
        </p:nvSpPr>
        <p:spPr>
          <a:xfrm>
            <a:off x="406040" y="101439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/>
              <a:t>2. Flowchart</a:t>
            </a:r>
            <a:endParaRPr lang="en-US" sz="32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763F679-EC69-405F-B15A-382D9E33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55" y="1204783"/>
            <a:ext cx="3516765" cy="50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3721" y="2819673"/>
            <a:ext cx="7391400" cy="3776436"/>
          </a:xfrm>
        </p:spPr>
        <p:txBody>
          <a:bodyPr/>
          <a:lstStyle/>
          <a:p>
            <a:r>
              <a:rPr lang="en-US" sz="2000" b="1">
                <a:solidFill>
                  <a:srgbClr val="C00000"/>
                </a:solidFill>
              </a:rPr>
              <a:t>12/10/2022: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Thành lập nhóm, chọn đề tài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>
                <a:solidFill>
                  <a:srgbClr val="C00000"/>
                </a:solidFill>
              </a:rPr>
              <a:t>2/11/2022:</a:t>
            </a:r>
            <a:r>
              <a:rPr lang="en-US" sz="2000"/>
              <a:t> Hoàn hiện các biểu đồ Use-case, sơ đồ luồng hệ thống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>
                <a:solidFill>
                  <a:srgbClr val="C00000"/>
                </a:solidFill>
              </a:rPr>
              <a:t>16/11/2022: </a:t>
            </a:r>
            <a:r>
              <a:rPr lang="en-US" sz="2000"/>
              <a:t>Hoàn thiện ý tưởng thiết kế giao thức, xây dựng các biểu đồ cho ứng dụng</a:t>
            </a:r>
          </a:p>
          <a:p>
            <a:endParaRPr lang="en-US" sz="2000"/>
          </a:p>
          <a:p>
            <a:r>
              <a:rPr lang="en-US" sz="2000"/>
              <a:t>Dự kiến </a:t>
            </a:r>
            <a:r>
              <a:rPr lang="en-US" sz="2000" b="1">
                <a:solidFill>
                  <a:srgbClr val="C00000"/>
                </a:solidFill>
              </a:rPr>
              <a:t>30/11/2022: </a:t>
            </a:r>
            <a:r>
              <a:rPr lang="en-US" sz="2000"/>
              <a:t>Bắt đầu code triển khai ứng dụng</a:t>
            </a:r>
          </a:p>
          <a:p>
            <a:endParaRPr lang="en-US" sz="2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1" y="765022"/>
            <a:ext cx="7391400" cy="436098"/>
          </a:xfrm>
        </p:spPr>
        <p:txBody>
          <a:bodyPr/>
          <a:lstStyle/>
          <a:p>
            <a:r>
              <a:rPr lang="en-US" sz="3600"/>
              <a:t>Tiến độ công việc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3721" y="1916643"/>
            <a:ext cx="7391400" cy="4176335"/>
          </a:xfrm>
        </p:spPr>
        <p:txBody>
          <a:bodyPr/>
          <a:lstStyle/>
          <a:p>
            <a:r>
              <a:rPr lang="en-US"/>
              <a:t>Khó xử lý Logic khi quay trúng các ô đặc biệt (thêm lượt, câu hỏi phụ…) =&gt; Sẽ bổ sung, xử lý sau.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Khó hiển thị hiệu ứng quay “Chiếc nón kỳ diệu” (hiện tại đang cho máy tự quay và chỉ trả về kết quả cho Client)</a:t>
            </a:r>
          </a:p>
          <a:p>
            <a:endParaRPr lang="en-US"/>
          </a:p>
          <a:p>
            <a:r>
              <a:rPr lang="en-US"/>
              <a:t>Chưa xử lý được trường hợp người chơi tự ý Quit game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1" y="765022"/>
            <a:ext cx="7391400" cy="436098"/>
          </a:xfrm>
        </p:spPr>
        <p:txBody>
          <a:bodyPr/>
          <a:lstStyle/>
          <a:p>
            <a:r>
              <a:rPr lang="en-US" sz="3600"/>
              <a:t>Khó khăn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2" y="157375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IT4062</a:t>
            </a:r>
          </a:p>
          <a:p>
            <a:r>
              <a:rPr lang="en-US"/>
              <a:t>Báo cáo tiến độ Project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2" y="3365404"/>
            <a:ext cx="9183496" cy="1250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/>
              <a:t>Đề tài 11: 	Chiếc nón kỳ diệu</a:t>
            </a:r>
          </a:p>
          <a:p>
            <a:endParaRPr lang="en-US" sz="2800" b="0"/>
          </a:p>
          <a:p>
            <a:r>
              <a:rPr lang="en-US" sz="2000" b="0"/>
              <a:t>Giảng viên hướng dẫn: Tống Văn Vạn</a:t>
            </a:r>
          </a:p>
          <a:p>
            <a:endParaRPr lang="en-US" sz="28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60E96-A040-0419-E71D-FC6DDB3BFC07}"/>
              </a:ext>
            </a:extLst>
          </p:cNvPr>
          <p:cNvSpPr txBox="1"/>
          <p:nvPr/>
        </p:nvSpPr>
        <p:spPr>
          <a:xfrm>
            <a:off x="386632" y="4822579"/>
            <a:ext cx="439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>
                <a:effectLst/>
                <a:latin typeface="Arial" panose="020B0604020202020204" pitchFamily="34" charset="0"/>
              </a:rPr>
              <a:t>Nhóm 2:</a:t>
            </a:r>
          </a:p>
          <a:p>
            <a:r>
              <a:rPr lang="en-US" sz="1800" i="0">
                <a:effectLst/>
                <a:latin typeface="Arial" panose="020B0604020202020204" pitchFamily="34" charset="0"/>
              </a:rPr>
              <a:t>	- Hoàng Quốc Bảo (20194484)</a:t>
            </a:r>
            <a:br>
              <a:rPr lang="en-US" sz="1800" i="0">
                <a:effectLst/>
                <a:latin typeface="Arial" panose="020B0604020202020204" pitchFamily="34" charset="0"/>
              </a:rPr>
            </a:br>
            <a:r>
              <a:rPr lang="en-US" sz="1800" i="0">
                <a:effectLst/>
                <a:latin typeface="Arial" panose="020B0604020202020204" pitchFamily="34" charset="0"/>
              </a:rPr>
              <a:t>	- Phạm Tiến Dũng (20194525)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I. Phân chia công việc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2C366-CE67-4612-8D43-C461BE13821A}"/>
              </a:ext>
            </a:extLst>
          </p:cNvPr>
          <p:cNvSpPr txBox="1"/>
          <p:nvPr/>
        </p:nvSpPr>
        <p:spPr>
          <a:xfrm>
            <a:off x="1597981" y="1397675"/>
            <a:ext cx="7027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1"/>
                </a:solidFill>
              </a:rPr>
              <a:t>Hoàng Quốc Bảo: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>
              <a:solidFill>
                <a:schemeClr val="accent1"/>
              </a:solidFill>
            </a:endParaRPr>
          </a:p>
          <a:p>
            <a:r>
              <a:rPr lang="en-US" sz="2800" b="1">
                <a:solidFill>
                  <a:schemeClr val="accent1"/>
                </a:solidFill>
              </a:rPr>
              <a:t>	</a:t>
            </a:r>
            <a:r>
              <a:rPr lang="en-US" sz="2400" b="1"/>
              <a:t>Thiết kế giao thức</a:t>
            </a:r>
          </a:p>
          <a:p>
            <a:r>
              <a:rPr lang="en-US" sz="2400" b="1"/>
              <a:t>	Lập trình giao tiếp Client-Server</a:t>
            </a:r>
            <a:endParaRPr lang="en-US" sz="2800" b="1"/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6F88C-C74A-46AD-9C5B-E7852CAD1BAB}"/>
              </a:ext>
            </a:extLst>
          </p:cNvPr>
          <p:cNvSpPr txBox="1"/>
          <p:nvPr/>
        </p:nvSpPr>
        <p:spPr>
          <a:xfrm>
            <a:off x="1597981" y="3922269"/>
            <a:ext cx="51135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1"/>
                </a:solidFill>
              </a:rPr>
              <a:t>Phạm Tiến Dũng: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>
              <a:solidFill>
                <a:schemeClr val="accent1"/>
              </a:solidFill>
            </a:endParaRPr>
          </a:p>
          <a:p>
            <a:r>
              <a:rPr lang="en-US" sz="2800" b="1">
                <a:solidFill>
                  <a:schemeClr val="accent1"/>
                </a:solidFill>
              </a:rPr>
              <a:t>	</a:t>
            </a:r>
            <a:r>
              <a:rPr lang="en-US" sz="2400" b="1"/>
              <a:t>Thiết kế ứng dụng</a:t>
            </a:r>
          </a:p>
          <a:p>
            <a:r>
              <a:rPr lang="en-US" sz="2400" b="1"/>
              <a:t>	Lập trình ứng dụng</a:t>
            </a:r>
          </a:p>
          <a:p>
            <a:r>
              <a:rPr lang="en-US" sz="2800" b="1">
                <a:solidFill>
                  <a:schemeClr val="accent1"/>
                </a:solidFill>
              </a:rPr>
              <a:t>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II. Thiết kế giao thức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06993-E135-4669-8F19-840D30AF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375" y="1202249"/>
            <a:ext cx="4877481" cy="5039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47FC0-1502-4115-B771-6C560FBA8F32}"/>
              </a:ext>
            </a:extLst>
          </p:cNvPr>
          <p:cNvSpPr txBox="1"/>
          <p:nvPr/>
        </p:nvSpPr>
        <p:spPr>
          <a:xfrm>
            <a:off x="692458" y="1735585"/>
            <a:ext cx="4247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Kiến trúc Client-Server, giao thức TCP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3B7CB-A99B-4D47-B059-14DB71CDEEF0}"/>
              </a:ext>
            </a:extLst>
          </p:cNvPr>
          <p:cNvSpPr txBox="1"/>
          <p:nvPr/>
        </p:nvSpPr>
        <p:spPr>
          <a:xfrm>
            <a:off x="1012055" y="3410881"/>
            <a:ext cx="5513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Lý do:</a:t>
            </a:r>
          </a:p>
          <a:p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Các client trao đổi và nhận dữ liệu từ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Các client không giao tiếp với nhau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Cần một giao thức thuyền thông tin cậy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4E3037D-5AC0-4264-B017-28F5A29E1FF9}"/>
              </a:ext>
            </a:extLst>
          </p:cNvPr>
          <p:cNvSpPr txBox="1">
            <a:spLocks/>
          </p:cNvSpPr>
          <p:nvPr/>
        </p:nvSpPr>
        <p:spPr>
          <a:xfrm>
            <a:off x="406040" y="101439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/>
              <a:t>1. Kiến trúc ứng dụng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II. Thiết kế giao thức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4E3037D-5AC0-4264-B017-28F5A29E1FF9}"/>
              </a:ext>
            </a:extLst>
          </p:cNvPr>
          <p:cNvSpPr txBox="1">
            <a:spLocks/>
          </p:cNvSpPr>
          <p:nvPr/>
        </p:nvSpPr>
        <p:spPr>
          <a:xfrm>
            <a:off x="406040" y="101439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/>
              <a:t>2. Thông điệp (Message)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94F48-0464-4455-99A0-472AD6E33081}"/>
              </a:ext>
            </a:extLst>
          </p:cNvPr>
          <p:cNvSpPr txBox="1"/>
          <p:nvPr/>
        </p:nvSpPr>
        <p:spPr>
          <a:xfrm>
            <a:off x="911440" y="1653748"/>
            <a:ext cx="542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Client to Server: có 2 loại thông điệp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F27CFDD-2FA8-4625-89DD-36473FBAF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58896"/>
              </p:ext>
            </p:extLst>
          </p:nvPr>
        </p:nvGraphicFramePr>
        <p:xfrm>
          <a:off x="2167432" y="328263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49">
                  <a:extLst>
                    <a:ext uri="{9D8B030D-6E8A-4147-A177-3AD203B41FA5}">
                      <a16:colId xmlns:a16="http://schemas.microsoft.com/office/drawing/2014/main" val="1485471763"/>
                    </a:ext>
                  </a:extLst>
                </a:gridCol>
                <a:gridCol w="6839751">
                  <a:extLst>
                    <a:ext uri="{9D8B030D-6E8A-4147-A177-3AD203B41FA5}">
                      <a16:colId xmlns:a16="http://schemas.microsoft.com/office/drawing/2014/main" val="3471991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691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478C78-F35C-4D52-805C-5055B44890D2}"/>
              </a:ext>
            </a:extLst>
          </p:cNvPr>
          <p:cNvSpPr txBox="1"/>
          <p:nvPr/>
        </p:nvSpPr>
        <p:spPr>
          <a:xfrm>
            <a:off x="1116614" y="2504848"/>
            <a:ext cx="915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Join</a:t>
            </a: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BBE0C0AF-310C-4E0A-84DC-9651D6D07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8850"/>
              </p:ext>
            </p:extLst>
          </p:nvPr>
        </p:nvGraphicFramePr>
        <p:xfrm>
          <a:off x="2167432" y="488775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49">
                  <a:extLst>
                    <a:ext uri="{9D8B030D-6E8A-4147-A177-3AD203B41FA5}">
                      <a16:colId xmlns:a16="http://schemas.microsoft.com/office/drawing/2014/main" val="1485471763"/>
                    </a:ext>
                  </a:extLst>
                </a:gridCol>
                <a:gridCol w="6839751">
                  <a:extLst>
                    <a:ext uri="{9D8B030D-6E8A-4147-A177-3AD203B41FA5}">
                      <a16:colId xmlns:a16="http://schemas.microsoft.com/office/drawing/2014/main" val="3471991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6917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9414CFC-37E8-4EE5-B351-7309D6125D10}"/>
              </a:ext>
            </a:extLst>
          </p:cNvPr>
          <p:cNvSpPr txBox="1"/>
          <p:nvPr/>
        </p:nvSpPr>
        <p:spPr>
          <a:xfrm>
            <a:off x="1142261" y="4050757"/>
            <a:ext cx="1299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Guess</a:t>
            </a:r>
          </a:p>
        </p:txBody>
      </p:sp>
    </p:spTree>
    <p:extLst>
      <p:ext uri="{BB962C8B-B14F-4D97-AF65-F5344CB8AC3E}">
        <p14:creationId xmlns:p14="http://schemas.microsoft.com/office/powerpoint/2010/main" val="35318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II. Thiết kế giao thức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4E3037D-5AC0-4264-B017-28F5A29E1FF9}"/>
              </a:ext>
            </a:extLst>
          </p:cNvPr>
          <p:cNvSpPr txBox="1">
            <a:spLocks/>
          </p:cNvSpPr>
          <p:nvPr/>
        </p:nvSpPr>
        <p:spPr>
          <a:xfrm>
            <a:off x="406040" y="101439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/>
              <a:t>2. Thông điệp (Message)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94F48-0464-4455-99A0-472AD6E33081}"/>
              </a:ext>
            </a:extLst>
          </p:cNvPr>
          <p:cNvSpPr txBox="1"/>
          <p:nvPr/>
        </p:nvSpPr>
        <p:spPr>
          <a:xfrm>
            <a:off x="911441" y="1653748"/>
            <a:ext cx="584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Server to Client: có 3 loại thông điệp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F27CFDD-2FA8-4625-89DD-36473FBAF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76056"/>
              </p:ext>
            </p:extLst>
          </p:nvPr>
        </p:nvGraphicFramePr>
        <p:xfrm>
          <a:off x="2211820" y="28895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49">
                  <a:extLst>
                    <a:ext uri="{9D8B030D-6E8A-4147-A177-3AD203B41FA5}">
                      <a16:colId xmlns:a16="http://schemas.microsoft.com/office/drawing/2014/main" val="1485471763"/>
                    </a:ext>
                  </a:extLst>
                </a:gridCol>
                <a:gridCol w="6839751">
                  <a:extLst>
                    <a:ext uri="{9D8B030D-6E8A-4147-A177-3AD203B41FA5}">
                      <a16:colId xmlns:a16="http://schemas.microsoft.com/office/drawing/2014/main" val="3471991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691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478C78-F35C-4D52-805C-5055B44890D2}"/>
              </a:ext>
            </a:extLst>
          </p:cNvPr>
          <p:cNvSpPr txBox="1"/>
          <p:nvPr/>
        </p:nvSpPr>
        <p:spPr>
          <a:xfrm>
            <a:off x="1063348" y="2366314"/>
            <a:ext cx="915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Id</a:t>
            </a: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BBE0C0AF-310C-4E0A-84DC-9651D6D07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82564"/>
              </p:ext>
            </p:extLst>
          </p:nvPr>
        </p:nvGraphicFramePr>
        <p:xfrm>
          <a:off x="2211820" y="51015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651">
                  <a:extLst>
                    <a:ext uri="{9D8B030D-6E8A-4147-A177-3AD203B41FA5}">
                      <a16:colId xmlns:a16="http://schemas.microsoft.com/office/drawing/2014/main" val="1485471763"/>
                    </a:ext>
                  </a:extLst>
                </a:gridCol>
                <a:gridCol w="1411550">
                  <a:extLst>
                    <a:ext uri="{9D8B030D-6E8A-4147-A177-3AD203B41FA5}">
                      <a16:colId xmlns:a16="http://schemas.microsoft.com/office/drawing/2014/main" val="347199186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3746526156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01131187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2280311935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591629485"/>
                    </a:ext>
                  </a:extLst>
                </a:gridCol>
                <a:gridCol w="822958">
                  <a:extLst>
                    <a:ext uri="{9D8B030D-6E8A-4147-A177-3AD203B41FA5}">
                      <a16:colId xmlns:a16="http://schemas.microsoft.com/office/drawing/2014/main" val="3809001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Username3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6917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9414CFC-37E8-4EE5-B351-7309D6125D10}"/>
              </a:ext>
            </a:extLst>
          </p:cNvPr>
          <p:cNvSpPr txBox="1"/>
          <p:nvPr/>
        </p:nvSpPr>
        <p:spPr>
          <a:xfrm>
            <a:off x="1063348" y="4207477"/>
            <a:ext cx="1299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2468D-FD34-4548-BEF1-B6CA28628180}"/>
              </a:ext>
            </a:extLst>
          </p:cNvPr>
          <p:cNvSpPr txBox="1"/>
          <p:nvPr/>
        </p:nvSpPr>
        <p:spPr>
          <a:xfrm>
            <a:off x="5166803" y="3392436"/>
            <a:ext cx="53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Giá trị Integer nằm trong khoảng [1, 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3FB5C-2F14-487D-89E7-31B207C1ECAE}"/>
              </a:ext>
            </a:extLst>
          </p:cNvPr>
          <p:cNvSpPr txBox="1"/>
          <p:nvPr/>
        </p:nvSpPr>
        <p:spPr>
          <a:xfrm>
            <a:off x="5557422" y="5595645"/>
            <a:ext cx="525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ID = 0 thì người chơi đó chưa Join vào phòng chơi. Nếu ID1, ID2, ID3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≠ 0 thì ván đấu bắt đầu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6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II. Thiết kế giao thức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4E3037D-5AC0-4264-B017-28F5A29E1FF9}"/>
              </a:ext>
            </a:extLst>
          </p:cNvPr>
          <p:cNvSpPr txBox="1">
            <a:spLocks/>
          </p:cNvSpPr>
          <p:nvPr/>
        </p:nvSpPr>
        <p:spPr>
          <a:xfrm>
            <a:off x="406040" y="101439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/>
              <a:t>2. Thông điệp (Message)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94F48-0464-4455-99A0-472AD6E33081}"/>
              </a:ext>
            </a:extLst>
          </p:cNvPr>
          <p:cNvSpPr txBox="1"/>
          <p:nvPr/>
        </p:nvSpPr>
        <p:spPr>
          <a:xfrm>
            <a:off x="911440" y="1653748"/>
            <a:ext cx="518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Server to Client: có 3 loại thông điệp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F27CFDD-2FA8-4625-89DD-36473FBAF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88059"/>
              </p:ext>
            </p:extLst>
          </p:nvPr>
        </p:nvGraphicFramePr>
        <p:xfrm>
          <a:off x="2211820" y="33143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87">
                  <a:extLst>
                    <a:ext uri="{9D8B030D-6E8A-4147-A177-3AD203B41FA5}">
                      <a16:colId xmlns:a16="http://schemas.microsoft.com/office/drawing/2014/main" val="1485471763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3471991868"/>
                    </a:ext>
                  </a:extLst>
                </a:gridCol>
                <a:gridCol w="1118586">
                  <a:extLst>
                    <a:ext uri="{9D8B030D-6E8A-4147-A177-3AD203B41FA5}">
                      <a16:colId xmlns:a16="http://schemas.microsoft.com/office/drawing/2014/main" val="1385339726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3081719568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367932962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2768811359"/>
                    </a:ext>
                  </a:extLst>
                </a:gridCol>
                <a:gridCol w="1476800">
                  <a:extLst>
                    <a:ext uri="{9D8B030D-6E8A-4147-A177-3AD203B41FA5}">
                      <a16:colId xmlns:a16="http://schemas.microsoft.com/office/drawing/2014/main" val="3519212446"/>
                    </a:ext>
                  </a:extLst>
                </a:gridCol>
                <a:gridCol w="881996">
                  <a:extLst>
                    <a:ext uri="{9D8B030D-6E8A-4147-A177-3AD203B41FA5}">
                      <a16:colId xmlns:a16="http://schemas.microsoft.com/office/drawing/2014/main" val="372481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ID3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 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691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478C78-F35C-4D52-805C-5055B44890D2}"/>
              </a:ext>
            </a:extLst>
          </p:cNvPr>
          <p:cNvSpPr txBox="1"/>
          <p:nvPr/>
        </p:nvSpPr>
        <p:spPr>
          <a:xfrm>
            <a:off x="1063348" y="2519115"/>
            <a:ext cx="11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Show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2468D-FD34-4548-BEF1-B6CA28628180}"/>
              </a:ext>
            </a:extLst>
          </p:cNvPr>
          <p:cNvSpPr txBox="1"/>
          <p:nvPr/>
        </p:nvSpPr>
        <p:spPr>
          <a:xfrm>
            <a:off x="6096000" y="4344594"/>
            <a:ext cx="5388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Word: Trạng thái của ô chữ hiện tại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Score: Điểm của lượt đoán hiện tại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Message: Lời nhắn mô tả trạng thái của ván đấu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 Turn: ID của người đang có lượt đi hiện tại</a:t>
            </a:r>
          </a:p>
          <a:p>
            <a:pPr lvl="1"/>
            <a:r>
              <a:rPr lang="en-US"/>
              <a:t>	(Nếu ID Turn = -1, ván đấu kết thúc)</a:t>
            </a:r>
          </a:p>
        </p:txBody>
      </p:sp>
    </p:spTree>
    <p:extLst>
      <p:ext uri="{BB962C8B-B14F-4D97-AF65-F5344CB8AC3E}">
        <p14:creationId xmlns:p14="http://schemas.microsoft.com/office/powerpoint/2010/main" val="14925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II. Thiết kế giao thức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4E3037D-5AC0-4264-B017-28F5A29E1FF9}"/>
              </a:ext>
            </a:extLst>
          </p:cNvPr>
          <p:cNvSpPr txBox="1">
            <a:spLocks/>
          </p:cNvSpPr>
          <p:nvPr/>
        </p:nvSpPr>
        <p:spPr>
          <a:xfrm>
            <a:off x="406040" y="101439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/>
              <a:t>3. Biểu diễn trạng thái </a:t>
            </a:r>
            <a:r>
              <a:rPr lang="en-US" sz="2000"/>
              <a:t>(sử dụng Finite State Machine)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78C78-F35C-4D52-805C-5055B44890D2}"/>
              </a:ext>
            </a:extLst>
          </p:cNvPr>
          <p:cNvSpPr txBox="1"/>
          <p:nvPr/>
        </p:nvSpPr>
        <p:spPr>
          <a:xfrm>
            <a:off x="812601" y="1711610"/>
            <a:ext cx="27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Tạo phòng chơi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2F7A5-4EB1-40DC-AE28-DC91B11E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306" y="3333750"/>
            <a:ext cx="4908240" cy="205713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AA0450B-ED6F-4D75-AAAA-787E7FC6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42" y="3214234"/>
            <a:ext cx="4176630" cy="2216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11AC54-EFD9-4873-B12C-E5C96CD27093}"/>
              </a:ext>
            </a:extLst>
          </p:cNvPr>
          <p:cNvSpPr txBox="1"/>
          <p:nvPr/>
        </p:nvSpPr>
        <p:spPr>
          <a:xfrm>
            <a:off x="2308195" y="2392813"/>
            <a:ext cx="138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CLIENT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E9C23-894C-4CC9-B99D-275E2DCA596B}"/>
              </a:ext>
            </a:extLst>
          </p:cNvPr>
          <p:cNvSpPr txBox="1"/>
          <p:nvPr/>
        </p:nvSpPr>
        <p:spPr>
          <a:xfrm>
            <a:off x="8195568" y="2401690"/>
            <a:ext cx="138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SERVER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6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516"/>
            <a:ext cx="12462864" cy="548641"/>
          </a:xfrm>
        </p:spPr>
        <p:txBody>
          <a:bodyPr/>
          <a:lstStyle/>
          <a:p>
            <a:r>
              <a:rPr lang="en-US"/>
              <a:t>	II. Thiết kế giao thức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4E3037D-5AC0-4264-B017-28F5A29E1FF9}"/>
              </a:ext>
            </a:extLst>
          </p:cNvPr>
          <p:cNvSpPr txBox="1">
            <a:spLocks/>
          </p:cNvSpPr>
          <p:nvPr/>
        </p:nvSpPr>
        <p:spPr>
          <a:xfrm>
            <a:off x="406040" y="1014396"/>
            <a:ext cx="10657188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/>
              <a:t>3. Biểu diễn trạng thái </a:t>
            </a:r>
            <a:r>
              <a:rPr lang="en-US" sz="2000"/>
              <a:t>(sử dụng Finite State Machine)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78C78-F35C-4D52-805C-5055B44890D2}"/>
              </a:ext>
            </a:extLst>
          </p:cNvPr>
          <p:cNvSpPr txBox="1"/>
          <p:nvPr/>
        </p:nvSpPr>
        <p:spPr>
          <a:xfrm>
            <a:off x="812601" y="1711610"/>
            <a:ext cx="27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Chơi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AC54-EFD9-4873-B12C-E5C96CD27093}"/>
              </a:ext>
            </a:extLst>
          </p:cNvPr>
          <p:cNvSpPr txBox="1"/>
          <p:nvPr/>
        </p:nvSpPr>
        <p:spPr>
          <a:xfrm>
            <a:off x="5042176" y="2187253"/>
            <a:ext cx="138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CLIENT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2F778A-8402-4696-8878-BBC1C9A9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11" y="3114437"/>
            <a:ext cx="6582778" cy="2520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7AE06A-36C3-479A-8A61-D24783A290D2}"/>
              </a:ext>
            </a:extLst>
          </p:cNvPr>
          <p:cNvSpPr txBox="1"/>
          <p:nvPr/>
        </p:nvSpPr>
        <p:spPr>
          <a:xfrm>
            <a:off x="8895426" y="5740896"/>
            <a:ext cx="309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Ván đấu kết thúc khi có người giải được ô chữ</a:t>
            </a:r>
          </a:p>
        </p:txBody>
      </p:sp>
    </p:spTree>
    <p:extLst>
      <p:ext uri="{BB962C8B-B14F-4D97-AF65-F5344CB8AC3E}">
        <p14:creationId xmlns:p14="http://schemas.microsoft.com/office/powerpoint/2010/main" val="29113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575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Arial</vt:lpstr>
      <vt:lpstr>Calibri</vt:lpstr>
      <vt:lpstr>Cambria Math</vt:lpstr>
      <vt:lpstr>Office Theme</vt:lpstr>
      <vt:lpstr>PowerPoint Presentation</vt:lpstr>
      <vt:lpstr>PowerPoint Presentation</vt:lpstr>
      <vt:lpstr> I. Phân chia công việc</vt:lpstr>
      <vt:lpstr> II. Thiết kế giao thức</vt:lpstr>
      <vt:lpstr> II. Thiết kế giao thức</vt:lpstr>
      <vt:lpstr> II. Thiết kế giao thức</vt:lpstr>
      <vt:lpstr> II. Thiết kế giao thức</vt:lpstr>
      <vt:lpstr> II. Thiết kế giao thức</vt:lpstr>
      <vt:lpstr> II. Thiết kế giao thức</vt:lpstr>
      <vt:lpstr> II. Thiết kế giao thức</vt:lpstr>
      <vt:lpstr> III. Ứng dụng</vt:lpstr>
      <vt:lpstr> III. Ứng dụng</vt:lpstr>
      <vt:lpstr>Tiến độ công việc</vt:lpstr>
      <vt:lpstr>Khó khăn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Revgato .</cp:lastModifiedBy>
  <cp:revision>26</cp:revision>
  <dcterms:created xsi:type="dcterms:W3CDTF">2021-05-28T04:32:29Z</dcterms:created>
  <dcterms:modified xsi:type="dcterms:W3CDTF">2022-11-23T01:44:22Z</dcterms:modified>
</cp:coreProperties>
</file>