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8" r:id="rId7"/>
    <p:sldId id="260" r:id="rId8"/>
    <p:sldId id="261" r:id="rId9"/>
    <p:sldId id="263" r:id="rId10"/>
    <p:sldId id="262" r:id="rId11"/>
    <p:sldId id="264" r:id="rId12"/>
    <p:sldId id="266" r:id="rId13"/>
    <p:sldId id="267" r:id="rId14"/>
    <p:sldId id="265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A8A3-FEE9-4AD0-B214-9E4D65403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5110C-D0C1-4DFF-974D-60F0531C9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18F27-7326-4EE7-A258-6788DC24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E5476-DDF5-4418-9552-C1EDAAD0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53FAE-86E1-4FAB-A764-084EDC89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9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CD59-2FA0-4431-A274-41FC2642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415B9-F629-4A00-B44F-880DA64A7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E4860-06C9-4E17-8C73-D62B3303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231F4-5EAE-4C26-AA22-E1486D51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8E4A1-8593-4F44-B961-9FB379BB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3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7D15A-D3D0-43C4-892E-B29C0EA7F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3AB77-F5F3-4D91-9A6F-A12AB086B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BED76-0515-4E30-B5CE-A78EB2F8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5C422-F00C-449A-AEC2-EC4E2F0A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6D51E-2654-4244-B74C-A22A28A4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7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1923-EEEF-4DF5-9DD4-DC87D7ED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BA126-54E4-4405-B3B7-D7B1F9665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93DFB-F459-4D41-A1FF-8196B4E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75917-B73F-4F10-B81D-4FD1417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EB720-8BC6-4C6D-BCD0-3AE3EC00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5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7FCC-69B2-48AC-88F3-E4FACA213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8606C-24B5-4080-8DCC-162C686D7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743D1-4D30-41CD-BCE4-1121F968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487F5-955B-4435-BB0C-7006753F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B4E5C-4DA9-4C8D-B13B-D2BA1211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8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2DA5-7E7D-48E9-A447-B8478E4D4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3A131-9B3D-4F88-959A-E25CC2CD2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F2316-DBA4-4D56-BF70-5432F7FAB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14ED0-A61E-4175-86A2-A3DC3185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E9730-D210-4602-8099-9379DD21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17F88-06EF-4629-BE96-E69FBBEF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BB77-B3F6-46A0-963E-8C6689D1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B3FE3-AA0B-468D-8075-5240B604F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23CFC-00D7-4DD6-B3A3-E000FEF2D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A461A-9953-4270-A500-ABBB594D8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14FCC-D1F0-4889-A4AC-85FA58974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CA8531-17F4-4FFC-8E2C-F3F5E0C6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11455-7994-43F6-A3A9-80B83717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647A9A-FFF0-49B8-9C04-57C537BA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2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6DB3-23BA-4184-8207-49648A47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C0C1AA-6DBF-4C48-B070-17424EFA4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CA924-EDBB-42B9-AE7F-81CCAD2B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0C3F1-3829-4E1C-9425-16A92E54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6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148AC-FA22-4FAB-8B8F-8656D818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44343-A0EB-4C36-B39E-BE7B9BFD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1F2E1-25D6-4BE5-83CB-1104E9A5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9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D7267-F40A-4BA8-ACAA-53CB22106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4A0E-9D66-4F63-99B9-CC8E2DE4E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8C67A-BC3F-46FD-AA2D-B5758089B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CAB88-D63E-4CCA-87C3-19A5453C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5978F-6407-4770-B9DB-1F178D70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2EEDC-C173-4830-BE2A-956B4523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FD59-F020-4533-8F18-5C8945005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A337C3-96FD-4C3E-9D12-62DC90851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9DF3C-5186-467A-B12F-999ED1F6A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6FCF0-BEDE-42D2-B66D-1656065E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4EDC1-1852-448F-89C7-33A33A76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C650F-DD7C-4278-8A4D-75EAA26D1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4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3FFBAF-DB6F-488A-949D-6F057B42A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5F2F9-8962-4B59-BB27-A0A37156C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15398-F6A3-45D2-9349-D9E96E06E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79498-A944-4ED1-8F58-855EE3A9C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EFA9F-78EA-4CAF-BFDC-7AD11578C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2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BEC0A2D-D715-47B2-B9E8-18AB4C38C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924643"/>
              </p:ext>
            </p:extLst>
          </p:nvPr>
        </p:nvGraphicFramePr>
        <p:xfrm>
          <a:off x="2520890" y="625999"/>
          <a:ext cx="6400800" cy="1307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12562">
                  <a:extLst>
                    <a:ext uri="{9D8B030D-6E8A-4147-A177-3AD203B41FA5}">
                      <a16:colId xmlns:a16="http://schemas.microsoft.com/office/drawing/2014/main" val="702615739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3462921630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1680034158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4154340425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4029082808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3695499058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32779591"/>
                    </a:ext>
                  </a:extLst>
                </a:gridCol>
              </a:tblGrid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Application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3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4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5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6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852759504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Hard disk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283872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programs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[1,3]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[1,2]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[2,3]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[2]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7161273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printer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308321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DC97343-066B-4240-BBE1-427B8EB35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450642"/>
              </p:ext>
            </p:extLst>
          </p:nvPr>
        </p:nvGraphicFramePr>
        <p:xfrm>
          <a:off x="2588002" y="2497227"/>
          <a:ext cx="6333686" cy="267877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68076">
                  <a:extLst>
                    <a:ext uri="{9D8B030D-6E8A-4147-A177-3AD203B41FA5}">
                      <a16:colId xmlns:a16="http://schemas.microsoft.com/office/drawing/2014/main" val="697103838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1980180725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576955099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580435984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3506914117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435802439"/>
                    </a:ext>
                  </a:extLst>
                </a:gridCol>
              </a:tblGrid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Node id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1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2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3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+mn-lt"/>
                          <a:sym typeface="Arial"/>
                        </a:rPr>
                        <a:t>4</a:t>
                      </a:r>
                      <a:endParaRPr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+mn-lt"/>
                          <a:sym typeface="Arial"/>
                        </a:rPr>
                        <a:t>5</a:t>
                      </a:r>
                      <a:endParaRPr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57434313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Program id and size (MB)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+mn-lt"/>
                          <a:sym typeface="Arial"/>
                        </a:rPr>
                        <a:t>-,-</a:t>
                      </a:r>
                      <a:endParaRPr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+mn-lt"/>
                          <a:sym typeface="Arial"/>
                        </a:rPr>
                        <a:t>3,0.5</a:t>
                      </a:r>
                      <a:endParaRPr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1,1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+mn-lt"/>
                          <a:sym typeface="Arial"/>
                        </a:rPr>
                        <a:t>2,1.5</a:t>
                      </a:r>
                      <a:endParaRPr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+mn-lt"/>
                          <a:sym typeface="Arial"/>
                        </a:rPr>
                        <a:t>1,1</a:t>
                      </a:r>
                      <a:endParaRPr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400561491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Sharable no. of programs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-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2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3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4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1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38058568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Memory size (MB)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16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4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+mn-lt"/>
                          <a:sym typeface="Arial"/>
                        </a:rPr>
                        <a:t>64</a:t>
                      </a:r>
                      <a:endParaRPr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+mn-lt"/>
                          <a:sym typeface="Arial"/>
                        </a:rPr>
                        <a:t>32</a:t>
                      </a:r>
                      <a:endParaRPr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+mn-lt"/>
                          <a:sym typeface="Arial"/>
                        </a:rPr>
                        <a:t>8</a:t>
                      </a:r>
                      <a:endParaRPr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16256203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+mn-lt"/>
                          <a:sym typeface="Arial"/>
                        </a:rPr>
                        <a:t>Printer no.</a:t>
                      </a:r>
                      <a:endParaRPr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0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1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0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1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+mn-lt"/>
                          <a:sym typeface="Arial"/>
                        </a:rPr>
                        <a:t>0</a:t>
                      </a:r>
                      <a:endParaRPr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49681651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Disk space (MB)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40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20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5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10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30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28920827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Band. Disk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8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10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17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9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12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12628814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Band. Printer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2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1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2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1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1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074855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081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B4C134D-6F2B-4C24-A964-BF91603E3A4F}"/>
              </a:ext>
            </a:extLst>
          </p:cNvPr>
          <p:cNvSpPr/>
          <p:nvPr/>
        </p:nvSpPr>
        <p:spPr>
          <a:xfrm>
            <a:off x="5799389" y="889233"/>
            <a:ext cx="593221" cy="5536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38AC54-6F08-4095-9D93-0A7702AE5294}"/>
              </a:ext>
            </a:extLst>
          </p:cNvPr>
          <p:cNvSpPr/>
          <p:nvPr/>
        </p:nvSpPr>
        <p:spPr>
          <a:xfrm>
            <a:off x="3214381" y="2225879"/>
            <a:ext cx="593221" cy="5536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C636A3-24C5-4A13-9575-309F6C2E4179}"/>
              </a:ext>
            </a:extLst>
          </p:cNvPr>
          <p:cNvSpPr/>
          <p:nvPr/>
        </p:nvSpPr>
        <p:spPr>
          <a:xfrm>
            <a:off x="3214381" y="4078448"/>
            <a:ext cx="593221" cy="5536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0CC690-66B6-4040-8245-19E8E1CB4475}"/>
              </a:ext>
            </a:extLst>
          </p:cNvPr>
          <p:cNvSpPr/>
          <p:nvPr/>
        </p:nvSpPr>
        <p:spPr>
          <a:xfrm>
            <a:off x="5799388" y="5320018"/>
            <a:ext cx="593221" cy="5536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10C425-0F65-4DE1-B97E-F482171AC1AD}"/>
              </a:ext>
            </a:extLst>
          </p:cNvPr>
          <p:cNvSpPr/>
          <p:nvPr/>
        </p:nvSpPr>
        <p:spPr>
          <a:xfrm>
            <a:off x="8384400" y="2225879"/>
            <a:ext cx="593221" cy="5536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394C1-85AE-403E-BCD2-B633CE0ACEBA}"/>
              </a:ext>
            </a:extLst>
          </p:cNvPr>
          <p:cNvSpPr/>
          <p:nvPr/>
        </p:nvSpPr>
        <p:spPr>
          <a:xfrm>
            <a:off x="8384400" y="4078448"/>
            <a:ext cx="593221" cy="5536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8217FE-90FC-44AA-A6F3-F17EA4CA8E51}"/>
              </a:ext>
            </a:extLst>
          </p:cNvPr>
          <p:cNvCxnSpPr>
            <a:cxnSpLocks/>
            <a:stCxn id="4" idx="4"/>
            <a:endCxn id="6" idx="6"/>
          </p:cNvCxnSpPr>
          <p:nvPr/>
        </p:nvCxnSpPr>
        <p:spPr>
          <a:xfrm flipH="1">
            <a:off x="3807602" y="1442906"/>
            <a:ext cx="2288398" cy="2912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79F48D-D0F8-485D-BC00-224F2D323B42}"/>
              </a:ext>
            </a:extLst>
          </p:cNvPr>
          <p:cNvCxnSpPr>
            <a:cxnSpLocks/>
            <a:stCxn id="4" idx="4"/>
            <a:endCxn id="9" idx="2"/>
          </p:cNvCxnSpPr>
          <p:nvPr/>
        </p:nvCxnSpPr>
        <p:spPr>
          <a:xfrm>
            <a:off x="6096000" y="1442906"/>
            <a:ext cx="2288400" cy="2912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FEDF0-5219-4CA1-BE8C-79321D2FD032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3807602" y="2502716"/>
            <a:ext cx="4576798" cy="185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C80C89-EC4B-4001-9139-6730930E3A8E}"/>
              </a:ext>
            </a:extLst>
          </p:cNvPr>
          <p:cNvCxnSpPr>
            <a:cxnSpLocks/>
            <a:stCxn id="7" idx="0"/>
            <a:endCxn id="6" idx="6"/>
          </p:cNvCxnSpPr>
          <p:nvPr/>
        </p:nvCxnSpPr>
        <p:spPr>
          <a:xfrm flipH="1" flipV="1">
            <a:off x="3807602" y="4355285"/>
            <a:ext cx="2288397" cy="964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B62123-2B3B-45D7-B777-A2217DB802DC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6095999" y="4355285"/>
            <a:ext cx="2288401" cy="964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AB6BA9-8E6C-409D-812F-322D18C79AD3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6095999" y="2502716"/>
            <a:ext cx="2288401" cy="2817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725910-7049-4C85-B6AE-52C7686DCBE8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V="1">
            <a:off x="8681011" y="2779552"/>
            <a:ext cx="0" cy="1298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43AF7C-DF77-4A28-9665-79B8A1351F64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807602" y="2502716"/>
            <a:ext cx="45767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DC835B6-D8D1-4EC8-B873-843A88BAD138}"/>
              </a:ext>
            </a:extLst>
          </p:cNvPr>
          <p:cNvCxnSpPr>
            <a:cxnSpLocks/>
            <a:stCxn id="5" idx="6"/>
            <a:endCxn id="7" idx="0"/>
          </p:cNvCxnSpPr>
          <p:nvPr/>
        </p:nvCxnSpPr>
        <p:spPr>
          <a:xfrm>
            <a:off x="3807602" y="2502716"/>
            <a:ext cx="2288397" cy="2817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E8AABA1-AF8C-4F6D-8A67-48B58E70CB1C}"/>
              </a:ext>
            </a:extLst>
          </p:cNvPr>
          <p:cNvSpPr txBox="1"/>
          <p:nvPr/>
        </p:nvSpPr>
        <p:spPr>
          <a:xfrm>
            <a:off x="4547832" y="4615343"/>
            <a:ext cx="46039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6A0F25-3C1B-446D-877D-2BEF55E66967}"/>
              </a:ext>
            </a:extLst>
          </p:cNvPr>
          <p:cNvSpPr txBox="1"/>
          <p:nvPr/>
        </p:nvSpPr>
        <p:spPr>
          <a:xfrm>
            <a:off x="4951800" y="3996922"/>
            <a:ext cx="46039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CFB55E-0F61-4A19-A558-557955903DB2}"/>
              </a:ext>
            </a:extLst>
          </p:cNvPr>
          <p:cNvSpPr txBox="1"/>
          <p:nvPr/>
        </p:nvSpPr>
        <p:spPr>
          <a:xfrm>
            <a:off x="5783908" y="3192121"/>
            <a:ext cx="46039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CEBD11-58A6-4E38-83EF-45BE390574D3}"/>
              </a:ext>
            </a:extLst>
          </p:cNvPr>
          <p:cNvSpPr txBox="1"/>
          <p:nvPr/>
        </p:nvSpPr>
        <p:spPr>
          <a:xfrm>
            <a:off x="4663879" y="2822789"/>
            <a:ext cx="46039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3CF374-279F-4DF8-9A5C-2A23F18A7B42}"/>
              </a:ext>
            </a:extLst>
          </p:cNvPr>
          <p:cNvSpPr txBox="1"/>
          <p:nvPr/>
        </p:nvSpPr>
        <p:spPr>
          <a:xfrm>
            <a:off x="5816763" y="2313262"/>
            <a:ext cx="46039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60FEA6-1B96-4CF1-BD44-C9CBDD8CE384}"/>
              </a:ext>
            </a:extLst>
          </p:cNvPr>
          <p:cNvSpPr txBox="1"/>
          <p:nvPr/>
        </p:nvSpPr>
        <p:spPr>
          <a:xfrm>
            <a:off x="8539146" y="3173138"/>
            <a:ext cx="46039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059D24-D962-4C6C-9890-913D53FE8ACD}"/>
              </a:ext>
            </a:extLst>
          </p:cNvPr>
          <p:cNvSpPr txBox="1"/>
          <p:nvPr/>
        </p:nvSpPr>
        <p:spPr>
          <a:xfrm>
            <a:off x="7748636" y="3616620"/>
            <a:ext cx="46039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A3AE54-C92A-42C8-A49F-E1827E1D1265}"/>
              </a:ext>
            </a:extLst>
          </p:cNvPr>
          <p:cNvSpPr txBox="1"/>
          <p:nvPr/>
        </p:nvSpPr>
        <p:spPr>
          <a:xfrm>
            <a:off x="6865888" y="3985952"/>
            <a:ext cx="46039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F0F38F4-4184-4A5F-BEFD-52F8CFFFAED6}"/>
              </a:ext>
            </a:extLst>
          </p:cNvPr>
          <p:cNvSpPr txBox="1"/>
          <p:nvPr/>
        </p:nvSpPr>
        <p:spPr>
          <a:xfrm>
            <a:off x="7207940" y="4652985"/>
            <a:ext cx="46039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49FF98F-8ADD-4D6F-9107-4E80ADB1B82D}"/>
              </a:ext>
            </a:extLst>
          </p:cNvPr>
          <p:cNvCxnSpPr>
            <a:stCxn id="4" idx="4"/>
            <a:endCxn id="8" idx="2"/>
          </p:cNvCxnSpPr>
          <p:nvPr/>
        </p:nvCxnSpPr>
        <p:spPr>
          <a:xfrm>
            <a:off x="6096000" y="1442906"/>
            <a:ext cx="2288400" cy="1059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E888716-0AF4-4565-A976-4A4CAD75C800}"/>
              </a:ext>
            </a:extLst>
          </p:cNvPr>
          <p:cNvSpPr txBox="1"/>
          <p:nvPr/>
        </p:nvSpPr>
        <p:spPr>
          <a:xfrm>
            <a:off x="6977742" y="1806054"/>
            <a:ext cx="46039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42543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F177A0-99B7-46AE-A4F3-DF2E251E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54" y="250431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Resource Allocation</a:t>
            </a:r>
          </a:p>
        </p:txBody>
      </p:sp>
    </p:spTree>
    <p:extLst>
      <p:ext uri="{BB962C8B-B14F-4D97-AF65-F5344CB8AC3E}">
        <p14:creationId xmlns:p14="http://schemas.microsoft.com/office/powerpoint/2010/main" val="40958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5DCF40-B35B-4F09-9212-E8FD05666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015348"/>
              </p:ext>
            </p:extLst>
          </p:nvPr>
        </p:nvGraphicFramePr>
        <p:xfrm>
          <a:off x="591191" y="1044539"/>
          <a:ext cx="4660317" cy="2457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229">
                  <a:extLst>
                    <a:ext uri="{9D8B030D-6E8A-4147-A177-3AD203B41FA5}">
                      <a16:colId xmlns:a16="http://schemas.microsoft.com/office/drawing/2014/main" val="3859145018"/>
                    </a:ext>
                  </a:extLst>
                </a:gridCol>
                <a:gridCol w="2676088">
                  <a:extLst>
                    <a:ext uri="{9D8B030D-6E8A-4147-A177-3AD203B41FA5}">
                      <a16:colId xmlns:a16="http://schemas.microsoft.com/office/drawing/2014/main" val="3714193604"/>
                    </a:ext>
                  </a:extLst>
                </a:gridCol>
              </a:tblGrid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Current 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79963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4, 2, 1, 6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345624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970106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644046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167888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03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19C9C58-E2FE-43B3-A599-2E8313B12258}"/>
              </a:ext>
            </a:extLst>
          </p:cNvPr>
          <p:cNvSpPr txBox="1"/>
          <p:nvPr/>
        </p:nvSpPr>
        <p:spPr>
          <a:xfrm>
            <a:off x="6318890" y="1489723"/>
            <a:ext cx="46603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Allocate apps by order of priority.</a:t>
            </a:r>
          </a:p>
          <a:p>
            <a:endParaRPr lang="en-US" sz="1200" dirty="0"/>
          </a:p>
          <a:p>
            <a:r>
              <a:rPr lang="en-US" sz="1200" dirty="0"/>
              <a:t> This means that </a:t>
            </a:r>
            <a:r>
              <a:rPr lang="en-US" sz="1200" dirty="0">
                <a:solidFill>
                  <a:srgbClr val="FF0000"/>
                </a:solidFill>
              </a:rPr>
              <a:t>application 4 </a:t>
            </a:r>
            <a:r>
              <a:rPr lang="en-US" sz="1200" dirty="0"/>
              <a:t>from the </a:t>
            </a:r>
            <a:r>
              <a:rPr lang="en-US" sz="1200" dirty="0">
                <a:solidFill>
                  <a:srgbClr val="FF0000"/>
                </a:solidFill>
              </a:rPr>
              <a:t>current Pool 0 </a:t>
            </a:r>
            <a:r>
              <a:rPr lang="en-US" sz="1200" dirty="0"/>
              <a:t>should be the first allocated.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4DBB8A-5B28-4AAB-B9FC-93A6AEDB3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904211"/>
              </p:ext>
            </p:extLst>
          </p:nvPr>
        </p:nvGraphicFramePr>
        <p:xfrm>
          <a:off x="775394" y="4400908"/>
          <a:ext cx="2500618" cy="1307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3605">
                  <a:extLst>
                    <a:ext uri="{9D8B030D-6E8A-4147-A177-3AD203B41FA5}">
                      <a16:colId xmlns:a16="http://schemas.microsoft.com/office/drawing/2014/main" val="548585004"/>
                    </a:ext>
                  </a:extLst>
                </a:gridCol>
                <a:gridCol w="1057013">
                  <a:extLst>
                    <a:ext uri="{9D8B030D-6E8A-4147-A177-3AD203B41FA5}">
                      <a16:colId xmlns:a16="http://schemas.microsoft.com/office/drawing/2014/main" val="3264279482"/>
                    </a:ext>
                  </a:extLst>
                </a:gridCol>
              </a:tblGrid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Application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4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641135866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Hard disk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4722863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programs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9014382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printer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5284714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52707E6F-C247-420C-BE29-8DF9C35B7550}"/>
              </a:ext>
            </a:extLst>
          </p:cNvPr>
          <p:cNvSpPr/>
          <p:nvPr/>
        </p:nvSpPr>
        <p:spPr>
          <a:xfrm>
            <a:off x="3512537" y="4891223"/>
            <a:ext cx="981512" cy="32717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F28BC-80B6-4486-BEFE-840C7451DDED}"/>
              </a:ext>
            </a:extLst>
          </p:cNvPr>
          <p:cNvSpPr txBox="1"/>
          <p:nvPr/>
        </p:nvSpPr>
        <p:spPr>
          <a:xfrm>
            <a:off x="4597165" y="4584754"/>
            <a:ext cx="2909347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NODE SELECTION </a:t>
            </a:r>
            <a:r>
              <a:rPr lang="en-US" dirty="0"/>
              <a:t>FOR EACH REQUESTED RESOURCES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AB37AD8-8A41-499B-A94A-543B86D99AF5}"/>
              </a:ext>
            </a:extLst>
          </p:cNvPr>
          <p:cNvSpPr/>
          <p:nvPr/>
        </p:nvSpPr>
        <p:spPr>
          <a:xfrm>
            <a:off x="7743037" y="4891223"/>
            <a:ext cx="981512" cy="32717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A9E32A-BF3D-4804-AB4B-ABD8440603D0}"/>
              </a:ext>
            </a:extLst>
          </p:cNvPr>
          <p:cNvSpPr txBox="1"/>
          <p:nvPr/>
        </p:nvSpPr>
        <p:spPr>
          <a:xfrm>
            <a:off x="8961074" y="4454643"/>
            <a:ext cx="2909347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CHECKING OF BANDWIDTH USING </a:t>
            </a:r>
            <a:r>
              <a:rPr lang="en-US" dirty="0">
                <a:solidFill>
                  <a:srgbClr val="FF0000"/>
                </a:solidFill>
              </a:rPr>
              <a:t>VARIANT 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627701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00470B-8213-48F6-A9CB-5D6A532D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54" y="250431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Node Selection</a:t>
            </a:r>
          </a:p>
        </p:txBody>
      </p:sp>
    </p:spTree>
    <p:extLst>
      <p:ext uri="{BB962C8B-B14F-4D97-AF65-F5344CB8AC3E}">
        <p14:creationId xmlns:p14="http://schemas.microsoft.com/office/powerpoint/2010/main" val="1182410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623C7F-0471-4A5F-8BC2-1222ACB85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002699"/>
              </p:ext>
            </p:extLst>
          </p:nvPr>
        </p:nvGraphicFramePr>
        <p:xfrm>
          <a:off x="599226" y="314122"/>
          <a:ext cx="2500618" cy="1307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3605">
                  <a:extLst>
                    <a:ext uri="{9D8B030D-6E8A-4147-A177-3AD203B41FA5}">
                      <a16:colId xmlns:a16="http://schemas.microsoft.com/office/drawing/2014/main" val="548585004"/>
                    </a:ext>
                  </a:extLst>
                </a:gridCol>
                <a:gridCol w="1057013">
                  <a:extLst>
                    <a:ext uri="{9D8B030D-6E8A-4147-A177-3AD203B41FA5}">
                      <a16:colId xmlns:a16="http://schemas.microsoft.com/office/drawing/2014/main" val="3264279482"/>
                    </a:ext>
                  </a:extLst>
                </a:gridCol>
              </a:tblGrid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Application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4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641135866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Hard disk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4722863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programs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9014382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printer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528471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4B81A5-2CFA-4FF6-AD8C-08E26788B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451550"/>
              </p:ext>
            </p:extLst>
          </p:nvPr>
        </p:nvGraphicFramePr>
        <p:xfrm>
          <a:off x="5440259" y="165088"/>
          <a:ext cx="6333686" cy="267877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68076">
                  <a:extLst>
                    <a:ext uri="{9D8B030D-6E8A-4147-A177-3AD203B41FA5}">
                      <a16:colId xmlns:a16="http://schemas.microsoft.com/office/drawing/2014/main" val="697103838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1980180725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576955099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580435984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3506914117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435802439"/>
                    </a:ext>
                  </a:extLst>
                </a:gridCol>
              </a:tblGrid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Node id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3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4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5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57434313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Program id and size (MB)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-,-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3,0.5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1,1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2,1.5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1,1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400561491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Sharable no. of programs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-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3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4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38058568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Memory size (MB)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16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4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64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32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8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16256203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Printer no.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0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49681651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Disk space (MB)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40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20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5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30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28920827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Band. Disk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8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17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9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12628814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Band. Printer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07485583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5A1381-10C0-4CC6-8D46-8AB12559F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91963"/>
              </p:ext>
            </p:extLst>
          </p:nvPr>
        </p:nvGraphicFramePr>
        <p:xfrm>
          <a:off x="599226" y="3822119"/>
          <a:ext cx="3259710" cy="1307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22716">
                  <a:extLst>
                    <a:ext uri="{9D8B030D-6E8A-4147-A177-3AD203B41FA5}">
                      <a16:colId xmlns:a16="http://schemas.microsoft.com/office/drawing/2014/main" val="548585004"/>
                    </a:ext>
                  </a:extLst>
                </a:gridCol>
                <a:gridCol w="968497">
                  <a:extLst>
                    <a:ext uri="{9D8B030D-6E8A-4147-A177-3AD203B41FA5}">
                      <a16:colId xmlns:a16="http://schemas.microsoft.com/office/drawing/2014/main" val="3264279482"/>
                    </a:ext>
                  </a:extLst>
                </a:gridCol>
                <a:gridCol w="968497">
                  <a:extLst>
                    <a:ext uri="{9D8B030D-6E8A-4147-A177-3AD203B41FA5}">
                      <a16:colId xmlns:a16="http://schemas.microsoft.com/office/drawing/2014/main" val="1745830393"/>
                    </a:ext>
                  </a:extLst>
                </a:gridCol>
              </a:tblGrid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Application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4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FF000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Node</a:t>
                      </a:r>
                      <a:endParaRPr dirty="0">
                        <a:solidFill>
                          <a:srgbClr val="FF000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641135866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Hard disk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FF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4722863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programs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FF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9014382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printer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FF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52847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8DC6EFD-A1CB-4702-9887-D4C4994B1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148644"/>
              </p:ext>
            </p:extLst>
          </p:nvPr>
        </p:nvGraphicFramePr>
        <p:xfrm>
          <a:off x="5440259" y="3529668"/>
          <a:ext cx="6333686" cy="267877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68076">
                  <a:extLst>
                    <a:ext uri="{9D8B030D-6E8A-4147-A177-3AD203B41FA5}">
                      <a16:colId xmlns:a16="http://schemas.microsoft.com/office/drawing/2014/main" val="697103838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1980180725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576955099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580435984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3506914117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435802439"/>
                    </a:ext>
                  </a:extLst>
                </a:gridCol>
              </a:tblGrid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Node id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3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4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5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57434313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Program id and size (MB)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-,-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3,0.5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1,1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2,1.5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1,1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400561491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Sharable no. of programs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-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3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4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38058568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Memory size (MB)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16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4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64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32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8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16256203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Printer no.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FF0000"/>
                          </a:solidFill>
                          <a:sym typeface="Arial"/>
                        </a:rPr>
                        <a:t>0</a:t>
                      </a:r>
                      <a:endParaRPr dirty="0">
                        <a:solidFill>
                          <a:srgbClr val="FF000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0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49681651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Disk space (MB)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FF0000"/>
                          </a:solidFill>
                          <a:sym typeface="Arial"/>
                        </a:rPr>
                        <a:t>16</a:t>
                      </a:r>
                      <a:endParaRPr dirty="0">
                        <a:solidFill>
                          <a:srgbClr val="FF000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20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5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30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28920827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Band. Disk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8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17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9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12628814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Band. Printer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074855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100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E7811F-E346-4992-BBBE-B0EBD882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54" y="250431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Variant 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3845725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6E5A4B1-5543-4CC3-AE6C-612207D0300B}"/>
              </a:ext>
            </a:extLst>
          </p:cNvPr>
          <p:cNvGrpSpPr/>
          <p:nvPr/>
        </p:nvGrpSpPr>
        <p:grpSpPr>
          <a:xfrm>
            <a:off x="310839" y="936771"/>
            <a:ext cx="5785161" cy="4984458"/>
            <a:chOff x="3214381" y="889233"/>
            <a:chExt cx="5785161" cy="498445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77028B7-8561-49FD-A290-04DBF1C512A2}"/>
                </a:ext>
              </a:extLst>
            </p:cNvPr>
            <p:cNvSpPr/>
            <p:nvPr/>
          </p:nvSpPr>
          <p:spPr>
            <a:xfrm>
              <a:off x="5799389" y="889233"/>
              <a:ext cx="593221" cy="55367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  <a:r>
                <a:rPr lang="en-US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CBD9C75-7D4A-484F-BFE5-45BE2C4E0444}"/>
                </a:ext>
              </a:extLst>
            </p:cNvPr>
            <p:cNvSpPr/>
            <p:nvPr/>
          </p:nvSpPr>
          <p:spPr>
            <a:xfrm>
              <a:off x="3214381" y="2225879"/>
              <a:ext cx="593221" cy="55367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AF6536-E674-40BC-8EB4-4C0916BE04B1}"/>
                </a:ext>
              </a:extLst>
            </p:cNvPr>
            <p:cNvSpPr/>
            <p:nvPr/>
          </p:nvSpPr>
          <p:spPr>
            <a:xfrm>
              <a:off x="3214381" y="4078448"/>
              <a:ext cx="593221" cy="55367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BBF8EE0-CCFD-4BC9-AC0B-BDDF08E4F26D}"/>
                </a:ext>
              </a:extLst>
            </p:cNvPr>
            <p:cNvSpPr/>
            <p:nvPr/>
          </p:nvSpPr>
          <p:spPr>
            <a:xfrm>
              <a:off x="5799388" y="5320018"/>
              <a:ext cx="593221" cy="55367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  <a:r>
                <a:rPr lang="en-US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492183-00EA-4E71-9340-5C61AF7A075D}"/>
                </a:ext>
              </a:extLst>
            </p:cNvPr>
            <p:cNvSpPr/>
            <p:nvPr/>
          </p:nvSpPr>
          <p:spPr>
            <a:xfrm>
              <a:off x="8384400" y="2225879"/>
              <a:ext cx="593221" cy="55367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  <a:r>
                <a:rPr lang="en-US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3CE2CD5-9C45-4E23-9079-34F8A940F0D2}"/>
                </a:ext>
              </a:extLst>
            </p:cNvPr>
            <p:cNvSpPr/>
            <p:nvPr/>
          </p:nvSpPr>
          <p:spPr>
            <a:xfrm>
              <a:off x="8384400" y="4078448"/>
              <a:ext cx="593221" cy="55367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  <a:r>
                <a:rPr lang="en-US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2FC5933-8E57-427A-BF79-95F1F2E342BF}"/>
                </a:ext>
              </a:extLst>
            </p:cNvPr>
            <p:cNvCxnSpPr>
              <a:cxnSpLocks/>
              <a:stCxn id="4" idx="4"/>
              <a:endCxn id="6" idx="6"/>
            </p:cNvCxnSpPr>
            <p:nvPr/>
          </p:nvCxnSpPr>
          <p:spPr>
            <a:xfrm flipH="1">
              <a:off x="3807602" y="1442906"/>
              <a:ext cx="2288398" cy="29123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A58DE1F-0C62-4A94-B175-87E714C402CE}"/>
                </a:ext>
              </a:extLst>
            </p:cNvPr>
            <p:cNvCxnSpPr>
              <a:cxnSpLocks/>
              <a:stCxn id="4" idx="4"/>
              <a:endCxn id="9" idx="2"/>
            </p:cNvCxnSpPr>
            <p:nvPr/>
          </p:nvCxnSpPr>
          <p:spPr>
            <a:xfrm>
              <a:off x="6096000" y="1442906"/>
              <a:ext cx="2288400" cy="29123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50A59F6-E956-4FB3-A4EF-D73D916D6525}"/>
                </a:ext>
              </a:extLst>
            </p:cNvPr>
            <p:cNvCxnSpPr>
              <a:cxnSpLocks/>
              <a:stCxn id="8" idx="2"/>
              <a:endCxn id="6" idx="6"/>
            </p:cNvCxnSpPr>
            <p:nvPr/>
          </p:nvCxnSpPr>
          <p:spPr>
            <a:xfrm flipH="1">
              <a:off x="3807602" y="2502716"/>
              <a:ext cx="4576798" cy="1852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79DA97-86FD-40AE-BF6C-48395FAA1522}"/>
                </a:ext>
              </a:extLst>
            </p:cNvPr>
            <p:cNvCxnSpPr>
              <a:cxnSpLocks/>
              <a:stCxn id="7" idx="0"/>
              <a:endCxn id="6" idx="6"/>
            </p:cNvCxnSpPr>
            <p:nvPr/>
          </p:nvCxnSpPr>
          <p:spPr>
            <a:xfrm flipH="1" flipV="1">
              <a:off x="3807602" y="4355285"/>
              <a:ext cx="2288397" cy="9647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B051AD-5546-410F-ADFF-665EF60964F0}"/>
                </a:ext>
              </a:extLst>
            </p:cNvPr>
            <p:cNvCxnSpPr>
              <a:cxnSpLocks/>
              <a:stCxn id="7" idx="0"/>
              <a:endCxn id="9" idx="2"/>
            </p:cNvCxnSpPr>
            <p:nvPr/>
          </p:nvCxnSpPr>
          <p:spPr>
            <a:xfrm flipV="1">
              <a:off x="6095999" y="4355285"/>
              <a:ext cx="2288401" cy="9647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2C89BA3-BB1C-483F-A83B-49E90F92EC75}"/>
                </a:ext>
              </a:extLst>
            </p:cNvPr>
            <p:cNvCxnSpPr>
              <a:cxnSpLocks/>
              <a:stCxn id="7" idx="0"/>
              <a:endCxn id="8" idx="2"/>
            </p:cNvCxnSpPr>
            <p:nvPr/>
          </p:nvCxnSpPr>
          <p:spPr>
            <a:xfrm flipV="1">
              <a:off x="6095999" y="2502716"/>
              <a:ext cx="2288401" cy="2817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3BBCC0A-AAF2-484C-9AB2-D0DD0348466D}"/>
                </a:ext>
              </a:extLst>
            </p:cNvPr>
            <p:cNvCxnSpPr>
              <a:cxnSpLocks/>
              <a:stCxn id="9" idx="0"/>
              <a:endCxn id="8" idx="4"/>
            </p:cNvCxnSpPr>
            <p:nvPr/>
          </p:nvCxnSpPr>
          <p:spPr>
            <a:xfrm flipV="1">
              <a:off x="8681011" y="2779552"/>
              <a:ext cx="0" cy="1298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7AA8BDB-37B7-403F-BF92-650F267040C4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>
              <a:off x="3807602" y="2502716"/>
              <a:ext cx="45767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757C7F-3DB8-4996-8371-B7808CC092B7}"/>
                </a:ext>
              </a:extLst>
            </p:cNvPr>
            <p:cNvCxnSpPr>
              <a:cxnSpLocks/>
              <a:stCxn id="5" idx="6"/>
              <a:endCxn id="7" idx="0"/>
            </p:cNvCxnSpPr>
            <p:nvPr/>
          </p:nvCxnSpPr>
          <p:spPr>
            <a:xfrm>
              <a:off x="3807602" y="2502716"/>
              <a:ext cx="2288397" cy="2817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1BC18F7-ECD9-4993-B53C-C66A885BDC09}"/>
                </a:ext>
              </a:extLst>
            </p:cNvPr>
            <p:cNvSpPr txBox="1"/>
            <p:nvPr/>
          </p:nvSpPr>
          <p:spPr>
            <a:xfrm>
              <a:off x="4547832" y="4615343"/>
              <a:ext cx="460396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5D0668-3B30-4277-A224-DC74D393D5BC}"/>
                </a:ext>
              </a:extLst>
            </p:cNvPr>
            <p:cNvSpPr txBox="1"/>
            <p:nvPr/>
          </p:nvSpPr>
          <p:spPr>
            <a:xfrm>
              <a:off x="4951800" y="3996922"/>
              <a:ext cx="460396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E00DA6-8457-4143-879D-6B49B256A5CB}"/>
                </a:ext>
              </a:extLst>
            </p:cNvPr>
            <p:cNvSpPr txBox="1"/>
            <p:nvPr/>
          </p:nvSpPr>
          <p:spPr>
            <a:xfrm>
              <a:off x="5783908" y="3192121"/>
              <a:ext cx="460396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0024E9-01D2-4859-8B02-8D8C796B9956}"/>
                </a:ext>
              </a:extLst>
            </p:cNvPr>
            <p:cNvSpPr txBox="1"/>
            <p:nvPr/>
          </p:nvSpPr>
          <p:spPr>
            <a:xfrm>
              <a:off x="4663879" y="2822789"/>
              <a:ext cx="460396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9C88448-D0C5-4FD2-9D58-6E0931F98BB4}"/>
                </a:ext>
              </a:extLst>
            </p:cNvPr>
            <p:cNvSpPr txBox="1"/>
            <p:nvPr/>
          </p:nvSpPr>
          <p:spPr>
            <a:xfrm>
              <a:off x="5816763" y="2313262"/>
              <a:ext cx="460396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7F3647-3E47-4D93-ABFB-98546BADB8E1}"/>
                </a:ext>
              </a:extLst>
            </p:cNvPr>
            <p:cNvSpPr txBox="1"/>
            <p:nvPr/>
          </p:nvSpPr>
          <p:spPr>
            <a:xfrm>
              <a:off x="8539146" y="3173138"/>
              <a:ext cx="460396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9C83081-B62D-4EF3-AE05-8894BE9758C7}"/>
                </a:ext>
              </a:extLst>
            </p:cNvPr>
            <p:cNvSpPr txBox="1"/>
            <p:nvPr/>
          </p:nvSpPr>
          <p:spPr>
            <a:xfrm>
              <a:off x="7748636" y="3616620"/>
              <a:ext cx="460396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DB61700-5797-454A-BA74-326FF5AE28FE}"/>
                </a:ext>
              </a:extLst>
            </p:cNvPr>
            <p:cNvSpPr txBox="1"/>
            <p:nvPr/>
          </p:nvSpPr>
          <p:spPr>
            <a:xfrm>
              <a:off x="6865888" y="3985952"/>
              <a:ext cx="460396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17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78262A9-B7A4-4C84-BF74-4431A902DA2C}"/>
                </a:ext>
              </a:extLst>
            </p:cNvPr>
            <p:cNvSpPr txBox="1"/>
            <p:nvPr/>
          </p:nvSpPr>
          <p:spPr>
            <a:xfrm>
              <a:off x="7207940" y="4652985"/>
              <a:ext cx="460396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05448A6-796C-4E9F-87A0-C8F218EB903D}"/>
                </a:ext>
              </a:extLst>
            </p:cNvPr>
            <p:cNvCxnSpPr>
              <a:stCxn id="4" idx="4"/>
              <a:endCxn id="8" idx="2"/>
            </p:cNvCxnSpPr>
            <p:nvPr/>
          </p:nvCxnSpPr>
          <p:spPr>
            <a:xfrm>
              <a:off x="6096000" y="1442906"/>
              <a:ext cx="2288400" cy="1059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240E2A4-09A6-42A2-B4FF-C73DBE756096}"/>
                </a:ext>
              </a:extLst>
            </p:cNvPr>
            <p:cNvSpPr txBox="1"/>
            <p:nvPr/>
          </p:nvSpPr>
          <p:spPr>
            <a:xfrm>
              <a:off x="6977742" y="1806054"/>
              <a:ext cx="460396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F850252-760B-481E-A5C8-E29D76867E49}"/>
              </a:ext>
            </a:extLst>
          </p:cNvPr>
          <p:cNvSpPr txBox="1"/>
          <p:nvPr/>
        </p:nvSpPr>
        <p:spPr>
          <a:xfrm>
            <a:off x="369116" y="125835"/>
            <a:ext cx="213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Graph: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8A3C58-9560-40F3-9775-5701CC2648BC}"/>
              </a:ext>
            </a:extLst>
          </p:cNvPr>
          <p:cNvSpPr txBox="1"/>
          <p:nvPr/>
        </p:nvSpPr>
        <p:spPr>
          <a:xfrm>
            <a:off x="7457812" y="713064"/>
            <a:ext cx="393997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Variant Dijkstra’s Algorithm</a:t>
            </a:r>
          </a:p>
          <a:p>
            <a:endParaRPr lang="en-US" dirty="0"/>
          </a:p>
          <a:p>
            <a:r>
              <a:rPr lang="en-US" sz="1400" dirty="0"/>
              <a:t>This algorithm finds a maximum bandwidth path with minimum hops.</a:t>
            </a:r>
          </a:p>
          <a:p>
            <a:endParaRPr lang="en-US" sz="1400" dirty="0"/>
          </a:p>
          <a:p>
            <a:r>
              <a:rPr lang="en-US" sz="1400" dirty="0"/>
              <a:t>The path always starts at </a:t>
            </a:r>
            <a:r>
              <a:rPr lang="en-US" sz="1400" dirty="0">
                <a:solidFill>
                  <a:schemeClr val="tx1"/>
                </a:solidFill>
              </a:rPr>
              <a:t>V</a:t>
            </a:r>
            <a:r>
              <a:rPr lang="en-US" sz="1400" baseline="-25000" dirty="0">
                <a:solidFill>
                  <a:schemeClr val="tx1"/>
                </a:solidFill>
              </a:rPr>
              <a:t>0.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23818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9F7C125-F7B0-4E61-ADC8-9EFC2E4E294D}"/>
              </a:ext>
            </a:extLst>
          </p:cNvPr>
          <p:cNvGrpSpPr/>
          <p:nvPr/>
        </p:nvGrpSpPr>
        <p:grpSpPr>
          <a:xfrm>
            <a:off x="3868946" y="271830"/>
            <a:ext cx="4454108" cy="4046290"/>
            <a:chOff x="3214381" y="889233"/>
            <a:chExt cx="5785161" cy="498445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3797B9F-C107-40B3-BFE3-A85CF84CC145}"/>
                </a:ext>
              </a:extLst>
            </p:cNvPr>
            <p:cNvSpPr/>
            <p:nvPr/>
          </p:nvSpPr>
          <p:spPr>
            <a:xfrm>
              <a:off x="5799389" y="889233"/>
              <a:ext cx="593221" cy="55367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V</a:t>
              </a:r>
              <a:r>
                <a:rPr lang="en-US" sz="1050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7A09AC1-82EF-4C9B-A280-2C5E7D2A6B6C}"/>
                </a:ext>
              </a:extLst>
            </p:cNvPr>
            <p:cNvSpPr/>
            <p:nvPr/>
          </p:nvSpPr>
          <p:spPr>
            <a:xfrm>
              <a:off x="3214381" y="2225879"/>
              <a:ext cx="593221" cy="55367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V</a:t>
              </a:r>
              <a:r>
                <a:rPr lang="en-US" sz="105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3753F9C-ECAC-4B1E-BFCF-3DA2C0C524CC}"/>
                </a:ext>
              </a:extLst>
            </p:cNvPr>
            <p:cNvSpPr/>
            <p:nvPr/>
          </p:nvSpPr>
          <p:spPr>
            <a:xfrm>
              <a:off x="3214381" y="4078448"/>
              <a:ext cx="593221" cy="55367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V</a:t>
              </a:r>
              <a:r>
                <a:rPr lang="en-US" sz="105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1DF0D35-9C3B-4901-970B-A21E96635796}"/>
                </a:ext>
              </a:extLst>
            </p:cNvPr>
            <p:cNvSpPr/>
            <p:nvPr/>
          </p:nvSpPr>
          <p:spPr>
            <a:xfrm>
              <a:off x="5799388" y="5320018"/>
              <a:ext cx="593221" cy="55367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V</a:t>
              </a:r>
              <a:r>
                <a:rPr lang="en-US" sz="1050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DAB58D8-4642-4179-BFBD-E560A8E0A186}"/>
                </a:ext>
              </a:extLst>
            </p:cNvPr>
            <p:cNvSpPr/>
            <p:nvPr/>
          </p:nvSpPr>
          <p:spPr>
            <a:xfrm>
              <a:off x="8384400" y="2225879"/>
              <a:ext cx="593221" cy="55367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V</a:t>
              </a:r>
              <a:r>
                <a:rPr lang="en-US" sz="1050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07C6649-91D2-4E0D-888C-DBD13D85866C}"/>
                </a:ext>
              </a:extLst>
            </p:cNvPr>
            <p:cNvSpPr/>
            <p:nvPr/>
          </p:nvSpPr>
          <p:spPr>
            <a:xfrm>
              <a:off x="8384400" y="4078448"/>
              <a:ext cx="593221" cy="55367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V</a:t>
              </a:r>
              <a:r>
                <a:rPr lang="en-US" sz="1050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1A0CD6-7C29-473C-A34B-F4BA5A93DEC8}"/>
                </a:ext>
              </a:extLst>
            </p:cNvPr>
            <p:cNvCxnSpPr>
              <a:cxnSpLocks/>
              <a:stCxn id="5" idx="4"/>
              <a:endCxn id="7" idx="6"/>
            </p:cNvCxnSpPr>
            <p:nvPr/>
          </p:nvCxnSpPr>
          <p:spPr>
            <a:xfrm flipH="1">
              <a:off x="3807602" y="1442906"/>
              <a:ext cx="2288398" cy="29123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AC8410-8BCA-4914-A7A3-586E3D715E0A}"/>
                </a:ext>
              </a:extLst>
            </p:cNvPr>
            <p:cNvCxnSpPr>
              <a:cxnSpLocks/>
              <a:stCxn id="5" idx="4"/>
              <a:endCxn id="10" idx="2"/>
            </p:cNvCxnSpPr>
            <p:nvPr/>
          </p:nvCxnSpPr>
          <p:spPr>
            <a:xfrm>
              <a:off x="6096000" y="1442906"/>
              <a:ext cx="2288400" cy="29123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DE16FF-E314-4321-AA67-33BA2E08E6B2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>
              <a:off x="3807602" y="2502716"/>
              <a:ext cx="4576798" cy="1852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664926F-A611-473F-A968-BA592D95CBEF}"/>
                </a:ext>
              </a:extLst>
            </p:cNvPr>
            <p:cNvCxnSpPr>
              <a:cxnSpLocks/>
              <a:stCxn id="8" idx="0"/>
              <a:endCxn id="7" idx="6"/>
            </p:cNvCxnSpPr>
            <p:nvPr/>
          </p:nvCxnSpPr>
          <p:spPr>
            <a:xfrm flipH="1" flipV="1">
              <a:off x="3807602" y="4355285"/>
              <a:ext cx="2288397" cy="9647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E611F3C-F264-462E-8EA3-8B4B0EC33DE6}"/>
                </a:ext>
              </a:extLst>
            </p:cNvPr>
            <p:cNvCxnSpPr>
              <a:cxnSpLocks/>
              <a:stCxn id="8" idx="0"/>
              <a:endCxn id="10" idx="2"/>
            </p:cNvCxnSpPr>
            <p:nvPr/>
          </p:nvCxnSpPr>
          <p:spPr>
            <a:xfrm flipV="1">
              <a:off x="6095999" y="4355285"/>
              <a:ext cx="2288401" cy="9647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EBF7710-0158-4909-8B16-75CBAE22B8F0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6095999" y="2502716"/>
              <a:ext cx="2288401" cy="2817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3DEDE32-C40A-4A78-A41A-4E7977C2779A}"/>
                </a:ext>
              </a:extLst>
            </p:cNvPr>
            <p:cNvCxnSpPr>
              <a:cxnSpLocks/>
              <a:stCxn id="10" idx="0"/>
              <a:endCxn id="9" idx="4"/>
            </p:cNvCxnSpPr>
            <p:nvPr/>
          </p:nvCxnSpPr>
          <p:spPr>
            <a:xfrm flipV="1">
              <a:off x="8681011" y="2779552"/>
              <a:ext cx="0" cy="1298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4C57ECF-AC57-40C2-B9BE-7EB53C82E16C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>
            <a:xfrm>
              <a:off x="3807602" y="2502716"/>
              <a:ext cx="45767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98FD3F6-02FB-4274-8D88-9A9E5E11CA56}"/>
                </a:ext>
              </a:extLst>
            </p:cNvPr>
            <p:cNvCxnSpPr>
              <a:cxnSpLocks/>
              <a:stCxn id="6" idx="6"/>
              <a:endCxn id="8" idx="0"/>
            </p:cNvCxnSpPr>
            <p:nvPr/>
          </p:nvCxnSpPr>
          <p:spPr>
            <a:xfrm>
              <a:off x="3807602" y="2502716"/>
              <a:ext cx="2288397" cy="2817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797DF0-ACE8-4082-8CFC-63F789BED159}"/>
                </a:ext>
              </a:extLst>
            </p:cNvPr>
            <p:cNvSpPr txBox="1"/>
            <p:nvPr/>
          </p:nvSpPr>
          <p:spPr>
            <a:xfrm>
              <a:off x="4547832" y="4615344"/>
              <a:ext cx="460396" cy="32226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16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D45B42-3A58-43C5-9512-7B7575160A28}"/>
                </a:ext>
              </a:extLst>
            </p:cNvPr>
            <p:cNvSpPr txBox="1"/>
            <p:nvPr/>
          </p:nvSpPr>
          <p:spPr>
            <a:xfrm>
              <a:off x="4951800" y="3996922"/>
              <a:ext cx="460396" cy="32226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93F389A-16A5-42FA-930B-D711B0A6ACC7}"/>
                </a:ext>
              </a:extLst>
            </p:cNvPr>
            <p:cNvSpPr txBox="1"/>
            <p:nvPr/>
          </p:nvSpPr>
          <p:spPr>
            <a:xfrm>
              <a:off x="5783908" y="3192122"/>
              <a:ext cx="460396" cy="32226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11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FAE32B-CD65-4FF2-B865-0822FC7BCEA2}"/>
                </a:ext>
              </a:extLst>
            </p:cNvPr>
            <p:cNvSpPr txBox="1"/>
            <p:nvPr/>
          </p:nvSpPr>
          <p:spPr>
            <a:xfrm>
              <a:off x="4663879" y="2822789"/>
              <a:ext cx="460396" cy="32226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13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54087DA-5965-462D-BC6C-79244A6E7285}"/>
                </a:ext>
              </a:extLst>
            </p:cNvPr>
            <p:cNvSpPr txBox="1"/>
            <p:nvPr/>
          </p:nvSpPr>
          <p:spPr>
            <a:xfrm>
              <a:off x="5816764" y="2313262"/>
              <a:ext cx="460396" cy="32226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10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5C3B9D-665F-4C66-BA1E-DF860A64B33F}"/>
                </a:ext>
              </a:extLst>
            </p:cNvPr>
            <p:cNvSpPr txBox="1"/>
            <p:nvPr/>
          </p:nvSpPr>
          <p:spPr>
            <a:xfrm>
              <a:off x="8539146" y="3173137"/>
              <a:ext cx="460396" cy="32226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7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6F2A24-5EE2-423E-988E-332A1A9993B8}"/>
                </a:ext>
              </a:extLst>
            </p:cNvPr>
            <p:cNvSpPr txBox="1"/>
            <p:nvPr/>
          </p:nvSpPr>
          <p:spPr>
            <a:xfrm>
              <a:off x="7748636" y="3616620"/>
              <a:ext cx="460396" cy="32226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16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26523A-1859-456E-9975-78ABE4D66669}"/>
                </a:ext>
              </a:extLst>
            </p:cNvPr>
            <p:cNvSpPr txBox="1"/>
            <p:nvPr/>
          </p:nvSpPr>
          <p:spPr>
            <a:xfrm>
              <a:off x="6865888" y="3985952"/>
              <a:ext cx="460396" cy="32226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17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2483502-A67D-4B02-A093-B1B612285B05}"/>
                </a:ext>
              </a:extLst>
            </p:cNvPr>
            <p:cNvSpPr txBox="1"/>
            <p:nvPr/>
          </p:nvSpPr>
          <p:spPr>
            <a:xfrm>
              <a:off x="7207940" y="4652985"/>
              <a:ext cx="460396" cy="32226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5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1FD2BA2-95B8-4486-8BB5-FE74A0703C37}"/>
                </a:ext>
              </a:extLst>
            </p:cNvPr>
            <p:cNvCxnSpPr>
              <a:stCxn id="5" idx="4"/>
              <a:endCxn id="9" idx="2"/>
            </p:cNvCxnSpPr>
            <p:nvPr/>
          </p:nvCxnSpPr>
          <p:spPr>
            <a:xfrm>
              <a:off x="6096000" y="1442906"/>
              <a:ext cx="2288400" cy="1059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19EC592-E7D0-40B4-83CC-34944745B45A}"/>
                </a:ext>
              </a:extLst>
            </p:cNvPr>
            <p:cNvSpPr txBox="1"/>
            <p:nvPr/>
          </p:nvSpPr>
          <p:spPr>
            <a:xfrm>
              <a:off x="6977742" y="1806054"/>
              <a:ext cx="460396" cy="32226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8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15CA18-7C44-440B-9F26-4280ABFB4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877266"/>
              </p:ext>
            </p:extLst>
          </p:nvPr>
        </p:nvGraphicFramePr>
        <p:xfrm>
          <a:off x="2433637" y="4651811"/>
          <a:ext cx="7324726" cy="1871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564">
                  <a:extLst>
                    <a:ext uri="{9D8B030D-6E8A-4147-A177-3AD203B41FA5}">
                      <a16:colId xmlns:a16="http://schemas.microsoft.com/office/drawing/2014/main" val="840092819"/>
                    </a:ext>
                  </a:extLst>
                </a:gridCol>
                <a:gridCol w="896685">
                  <a:extLst>
                    <a:ext uri="{9D8B030D-6E8A-4147-A177-3AD203B41FA5}">
                      <a16:colId xmlns:a16="http://schemas.microsoft.com/office/drawing/2014/main" val="2984588631"/>
                    </a:ext>
                  </a:extLst>
                </a:gridCol>
                <a:gridCol w="896685">
                  <a:extLst>
                    <a:ext uri="{9D8B030D-6E8A-4147-A177-3AD203B41FA5}">
                      <a16:colId xmlns:a16="http://schemas.microsoft.com/office/drawing/2014/main" val="3821179754"/>
                    </a:ext>
                  </a:extLst>
                </a:gridCol>
                <a:gridCol w="896685">
                  <a:extLst>
                    <a:ext uri="{9D8B030D-6E8A-4147-A177-3AD203B41FA5}">
                      <a16:colId xmlns:a16="http://schemas.microsoft.com/office/drawing/2014/main" val="740627688"/>
                    </a:ext>
                  </a:extLst>
                </a:gridCol>
                <a:gridCol w="896685">
                  <a:extLst>
                    <a:ext uri="{9D8B030D-6E8A-4147-A177-3AD203B41FA5}">
                      <a16:colId xmlns:a16="http://schemas.microsoft.com/office/drawing/2014/main" val="802602346"/>
                    </a:ext>
                  </a:extLst>
                </a:gridCol>
                <a:gridCol w="896685">
                  <a:extLst>
                    <a:ext uri="{9D8B030D-6E8A-4147-A177-3AD203B41FA5}">
                      <a16:colId xmlns:a16="http://schemas.microsoft.com/office/drawing/2014/main" val="2009980246"/>
                    </a:ext>
                  </a:extLst>
                </a:gridCol>
                <a:gridCol w="507761">
                  <a:extLst>
                    <a:ext uri="{9D8B030D-6E8A-4147-A177-3AD203B41FA5}">
                      <a16:colId xmlns:a16="http://schemas.microsoft.com/office/drawing/2014/main" val="1677003629"/>
                    </a:ext>
                  </a:extLst>
                </a:gridCol>
                <a:gridCol w="1814976">
                  <a:extLst>
                    <a:ext uri="{9D8B030D-6E8A-4147-A177-3AD203B41FA5}">
                      <a16:colId xmlns:a16="http://schemas.microsoft.com/office/drawing/2014/main" val="440895938"/>
                    </a:ext>
                  </a:extLst>
                </a:gridCol>
              </a:tblGrid>
              <a:tr h="2663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V</a:t>
                      </a:r>
                      <a:r>
                        <a:rPr lang="en-US" sz="14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V</a:t>
                      </a:r>
                      <a:r>
                        <a:rPr lang="en-US" sz="1400" u="none" strike="noStrike" baseline="-25000" dirty="0">
                          <a:effectLst/>
                          <a:latin typeface="+mn-lt"/>
                        </a:rPr>
                        <a:t>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V</a:t>
                      </a:r>
                      <a:r>
                        <a:rPr lang="en-US" sz="1400" u="none" strike="noStrike" baseline="-25000" dirty="0">
                          <a:effectLst/>
                          <a:latin typeface="+mn-lt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V</a:t>
                      </a:r>
                      <a:r>
                        <a:rPr lang="en-US" sz="1400" u="none" strike="noStrike" baseline="-25000" dirty="0">
                          <a:effectLst/>
                          <a:latin typeface="+mn-lt"/>
                        </a:rPr>
                        <a:t>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V</a:t>
                      </a:r>
                      <a:r>
                        <a:rPr lang="en-US" sz="1400" u="none" strike="noStrike" baseline="-25000" dirty="0">
                          <a:effectLst/>
                          <a:latin typeface="+mn-lt"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err="1">
                          <a:effectLst/>
                          <a:latin typeface="+mn-lt"/>
                        </a:rPr>
                        <a:t>curr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baseline="0" dirty="0">
                          <a:effectLst/>
                          <a:latin typeface="+mn-lt"/>
                        </a:rPr>
                        <a:t>S</a:t>
                      </a:r>
                      <a:endParaRPr lang="en-US" sz="1200" b="1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6442978"/>
                  </a:ext>
                </a:extLst>
              </a:tr>
              <a:tr h="2731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(0, -)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(0, -)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(0, -)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(0, -)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(0, -)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V</a:t>
                      </a:r>
                      <a:r>
                        <a:rPr lang="en-US" sz="1400" u="none" strike="noStrike" baseline="-25000" dirty="0">
                          <a:effectLst/>
                          <a:latin typeface="+mn-lt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{V</a:t>
                      </a:r>
                      <a:r>
                        <a:rPr lang="en-US" sz="14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, V</a:t>
                      </a:r>
                      <a:r>
                        <a:rPr lang="en-US" sz="1400" u="none" strike="noStrike" baseline="-25000" dirty="0">
                          <a:effectLst/>
                          <a:latin typeface="+mn-lt"/>
                        </a:rPr>
                        <a:t>2</a:t>
                      </a: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, V</a:t>
                      </a:r>
                      <a:r>
                        <a:rPr lang="en-US" sz="1400" u="none" strike="noStrike" baseline="-25000" dirty="0">
                          <a:effectLst/>
                          <a:latin typeface="+mn-lt"/>
                        </a:rPr>
                        <a:t>3</a:t>
                      </a: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, V</a:t>
                      </a:r>
                      <a:r>
                        <a:rPr lang="en-US" sz="1400" u="none" strike="noStrike" baseline="-25000" dirty="0">
                          <a:effectLst/>
                          <a:latin typeface="+mn-lt"/>
                        </a:rPr>
                        <a:t>4</a:t>
                      </a: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, V</a:t>
                      </a:r>
                      <a:r>
                        <a:rPr lang="en-US" sz="1400" u="none" strike="noStrike" baseline="-25000" dirty="0">
                          <a:effectLst/>
                          <a:latin typeface="+mn-lt"/>
                        </a:rPr>
                        <a:t>5</a:t>
                      </a: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}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623111686"/>
                  </a:ext>
                </a:extLst>
              </a:tr>
              <a:tr h="2663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(0, -)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(13, V</a:t>
                      </a:r>
                      <a:r>
                        <a:rPr lang="en-US" sz="1400" u="none" strike="noStrike" baseline="-25000" dirty="0">
                          <a:effectLst/>
                          <a:latin typeface="+mn-lt"/>
                        </a:rPr>
                        <a:t>0</a:t>
                      </a: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(0, -)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  <a:latin typeface="+mn-lt"/>
                        </a:rPr>
                        <a:t>(16, V</a:t>
                      </a:r>
                      <a:r>
                        <a:rPr lang="en-US" sz="1400" u="none" strike="noStrike" baseline="-25000">
                          <a:effectLst/>
                          <a:latin typeface="+mn-lt"/>
                        </a:rPr>
                        <a:t>0</a:t>
                      </a:r>
                      <a:r>
                        <a:rPr lang="en-US" sz="1400" u="none" strike="noStrike">
                          <a:effectLst/>
                          <a:latin typeface="+mn-lt"/>
                        </a:rPr>
                        <a:t>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(8, V</a:t>
                      </a:r>
                      <a:r>
                        <a:rPr lang="en-US" sz="1400" u="none" strike="noStrike" baseline="-25000" dirty="0">
                          <a:effectLst/>
                          <a:latin typeface="+mn-lt"/>
                        </a:rPr>
                        <a:t>0</a:t>
                      </a: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V</a:t>
                      </a:r>
                      <a:r>
                        <a:rPr lang="en-US" sz="1400" u="none" strike="noStrike" baseline="-25000" dirty="0"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{V</a:t>
                      </a:r>
                      <a:r>
                        <a:rPr lang="en-US" sz="14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, V</a:t>
                      </a:r>
                      <a:r>
                        <a:rPr lang="en-US" sz="1400" u="none" strike="noStrike" baseline="-25000" dirty="0">
                          <a:effectLst/>
                          <a:latin typeface="+mn-lt"/>
                        </a:rPr>
                        <a:t>2</a:t>
                      </a: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, V</a:t>
                      </a:r>
                      <a:r>
                        <a:rPr lang="en-US" sz="1400" u="none" strike="noStrike" baseline="-25000" dirty="0">
                          <a:effectLst/>
                          <a:latin typeface="+mn-lt"/>
                        </a:rPr>
                        <a:t>3</a:t>
                      </a: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, V</a:t>
                      </a:r>
                      <a:r>
                        <a:rPr lang="en-US" sz="1400" u="none" strike="noStrike" baseline="-25000" dirty="0">
                          <a:effectLst/>
                          <a:latin typeface="+mn-lt"/>
                        </a:rPr>
                        <a:t>5</a:t>
                      </a: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}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378908138"/>
                  </a:ext>
                </a:extLst>
              </a:tr>
              <a:tr h="2663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(0, -)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  <a:latin typeface="+mn-lt"/>
                        </a:rPr>
                        <a:t>(13, V</a:t>
                      </a:r>
                      <a:r>
                        <a:rPr lang="en-US" sz="1400" u="none" strike="noStrike" baseline="-25000">
                          <a:effectLst/>
                          <a:latin typeface="+mn-lt"/>
                        </a:rPr>
                        <a:t>0</a:t>
                      </a:r>
                      <a:r>
                        <a:rPr lang="en-US" sz="1400" u="none" strike="noStrike">
                          <a:effectLst/>
                          <a:latin typeface="+mn-lt"/>
                        </a:rPr>
                        <a:t>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(5, V</a:t>
                      </a:r>
                      <a:r>
                        <a:rPr lang="en-US" sz="1400" u="none" strike="noStrike" baseline="-25000" dirty="0">
                          <a:effectLst/>
                          <a:latin typeface="+mn-lt"/>
                        </a:rPr>
                        <a:t>4</a:t>
                      </a: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(8, V</a:t>
                      </a:r>
                      <a:r>
                        <a:rPr lang="en-US" sz="1400" u="none" strike="noStrike" baseline="-25000" dirty="0">
                          <a:effectLst/>
                          <a:latin typeface="+mn-lt"/>
                        </a:rPr>
                        <a:t>0</a:t>
                      </a: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V</a:t>
                      </a:r>
                      <a:r>
                        <a:rPr lang="en-US" sz="1400" u="none" strike="noStrike" baseline="-25000" dirty="0"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{V</a:t>
                      </a:r>
                      <a:r>
                        <a:rPr lang="en-US" sz="14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, V</a:t>
                      </a:r>
                      <a:r>
                        <a:rPr lang="en-US" sz="1400" u="none" strike="noStrike" baseline="-25000" dirty="0">
                          <a:effectLst/>
                          <a:latin typeface="+mn-lt"/>
                        </a:rPr>
                        <a:t>2</a:t>
                      </a: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, V</a:t>
                      </a:r>
                      <a:r>
                        <a:rPr lang="en-US" sz="1400" u="none" strike="noStrike" baseline="-25000" dirty="0">
                          <a:effectLst/>
                          <a:latin typeface="+mn-lt"/>
                        </a:rPr>
                        <a:t>5</a:t>
                      </a: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}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798752179"/>
                  </a:ext>
                </a:extLst>
              </a:tr>
              <a:tr h="2663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(0, -)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(13, V</a:t>
                      </a:r>
                      <a:r>
                        <a:rPr lang="en-US" sz="1400" u="none" strike="noStrike" baseline="-25000" dirty="0">
                          <a:effectLst/>
                          <a:latin typeface="+mn-lt"/>
                        </a:rPr>
                        <a:t>2</a:t>
                      </a: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(11, V</a:t>
                      </a:r>
                      <a:r>
                        <a:rPr lang="en-US" sz="1400" u="none" strike="noStrike" baseline="-25000" dirty="0">
                          <a:effectLst/>
                          <a:latin typeface="+mn-lt"/>
                        </a:rPr>
                        <a:t>2</a:t>
                      </a: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V</a:t>
                      </a:r>
                      <a:r>
                        <a:rPr lang="en-US" sz="1400" u="none" strike="noStrike" baseline="-25000" dirty="0"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{V</a:t>
                      </a:r>
                      <a:r>
                        <a:rPr lang="en-US" sz="14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, V</a:t>
                      </a:r>
                      <a:r>
                        <a:rPr lang="en-US" sz="1400" u="none" strike="noStrike" baseline="-25000" dirty="0">
                          <a:effectLst/>
                          <a:latin typeface="+mn-lt"/>
                        </a:rPr>
                        <a:t>5</a:t>
                      </a: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}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659860945"/>
                  </a:ext>
                </a:extLst>
              </a:tr>
              <a:tr h="2663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  <a:latin typeface="+mn-lt"/>
                        </a:rPr>
                        <a:t>(6, V</a:t>
                      </a:r>
                      <a:r>
                        <a:rPr lang="en-US" sz="1400" u="none" strike="noStrike" baseline="-25000">
                          <a:effectLst/>
                          <a:latin typeface="+mn-lt"/>
                        </a:rPr>
                        <a:t>3</a:t>
                      </a:r>
                      <a:r>
                        <a:rPr lang="en-US" sz="1400" u="none" strike="noStrike">
                          <a:effectLst/>
                          <a:latin typeface="+mn-lt"/>
                        </a:rPr>
                        <a:t>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(13, V</a:t>
                      </a:r>
                      <a:r>
                        <a:rPr lang="en-US" sz="1400" u="none" strike="noStrike" baseline="-25000" dirty="0">
                          <a:effectLst/>
                          <a:latin typeface="+mn-lt"/>
                        </a:rPr>
                        <a:t>3</a:t>
                      </a: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V</a:t>
                      </a:r>
                      <a:r>
                        <a:rPr lang="en-US" sz="1400" u="none" strike="noStrike" baseline="-25000" dirty="0"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{V</a:t>
                      </a:r>
                      <a:r>
                        <a:rPr lang="en-US" sz="14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}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752335852"/>
                  </a:ext>
                </a:extLst>
              </a:tr>
              <a:tr h="2663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(10, V</a:t>
                      </a:r>
                      <a:r>
                        <a:rPr lang="en-US" sz="1400" u="none" strike="noStrike" baseline="-25000" dirty="0">
                          <a:effectLst/>
                          <a:latin typeface="+mn-lt"/>
                        </a:rPr>
                        <a:t>5</a:t>
                      </a: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V</a:t>
                      </a:r>
                      <a:r>
                        <a:rPr lang="en-US" sz="14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{}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83011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299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0D0334-7AA5-4FF9-B779-3DA98D29B8AB}"/>
              </a:ext>
            </a:extLst>
          </p:cNvPr>
          <p:cNvSpPr txBox="1"/>
          <p:nvPr/>
        </p:nvSpPr>
        <p:spPr>
          <a:xfrm>
            <a:off x="628650" y="552450"/>
            <a:ext cx="56864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 the paths</a:t>
            </a:r>
          </a:p>
          <a:p>
            <a:endParaRPr lang="en-US" dirty="0"/>
          </a:p>
          <a:p>
            <a:r>
              <a:rPr lang="en-US" sz="1200" dirty="0"/>
              <a:t>During the process of VDA, a storage for the predecessor nodes are stored. We use it to determine the path.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99C37E-1692-4BA1-9AE0-E83CE7436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968094"/>
              </p:ext>
            </p:extLst>
          </p:nvPr>
        </p:nvGraphicFramePr>
        <p:xfrm>
          <a:off x="847722" y="2083089"/>
          <a:ext cx="9566275" cy="492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750">
                  <a:extLst>
                    <a:ext uri="{9D8B030D-6E8A-4147-A177-3AD203B41FA5}">
                      <a16:colId xmlns:a16="http://schemas.microsoft.com/office/drawing/2014/main" val="1528440037"/>
                    </a:ext>
                  </a:extLst>
                </a:gridCol>
                <a:gridCol w="1714905">
                  <a:extLst>
                    <a:ext uri="{9D8B030D-6E8A-4147-A177-3AD203B41FA5}">
                      <a16:colId xmlns:a16="http://schemas.microsoft.com/office/drawing/2014/main" val="4080113493"/>
                    </a:ext>
                  </a:extLst>
                </a:gridCol>
                <a:gridCol w="1714905">
                  <a:extLst>
                    <a:ext uri="{9D8B030D-6E8A-4147-A177-3AD203B41FA5}">
                      <a16:colId xmlns:a16="http://schemas.microsoft.com/office/drawing/2014/main" val="265164964"/>
                    </a:ext>
                  </a:extLst>
                </a:gridCol>
                <a:gridCol w="1714905">
                  <a:extLst>
                    <a:ext uri="{9D8B030D-6E8A-4147-A177-3AD203B41FA5}">
                      <a16:colId xmlns:a16="http://schemas.microsoft.com/office/drawing/2014/main" val="3261830676"/>
                    </a:ext>
                  </a:extLst>
                </a:gridCol>
                <a:gridCol w="1714905">
                  <a:extLst>
                    <a:ext uri="{9D8B030D-6E8A-4147-A177-3AD203B41FA5}">
                      <a16:colId xmlns:a16="http://schemas.microsoft.com/office/drawing/2014/main" val="2302006498"/>
                    </a:ext>
                  </a:extLst>
                </a:gridCol>
                <a:gridCol w="1714905">
                  <a:extLst>
                    <a:ext uri="{9D8B030D-6E8A-4147-A177-3AD203B41FA5}">
                      <a16:colId xmlns:a16="http://schemas.microsoft.com/office/drawing/2014/main" val="1115777246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Yu Gothic" panose="020B0400000000000000" pitchFamily="34" charset="-128"/>
                        </a:rPr>
                        <a:t>Pre: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60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60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60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60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60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910856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67DBA35-E68E-4374-9F9A-4D68067ED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756473"/>
              </p:ext>
            </p:extLst>
          </p:nvPr>
        </p:nvGraphicFramePr>
        <p:xfrm>
          <a:off x="847723" y="3856038"/>
          <a:ext cx="9718679" cy="492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77">
                  <a:extLst>
                    <a:ext uri="{9D8B030D-6E8A-4147-A177-3AD203B41FA5}">
                      <a16:colId xmlns:a16="http://schemas.microsoft.com/office/drawing/2014/main" val="162151421"/>
                    </a:ext>
                  </a:extLst>
                </a:gridCol>
                <a:gridCol w="1514698">
                  <a:extLst>
                    <a:ext uri="{9D8B030D-6E8A-4147-A177-3AD203B41FA5}">
                      <a16:colId xmlns:a16="http://schemas.microsoft.com/office/drawing/2014/main" val="1863924277"/>
                    </a:ext>
                  </a:extLst>
                </a:gridCol>
                <a:gridCol w="1742226">
                  <a:extLst>
                    <a:ext uri="{9D8B030D-6E8A-4147-A177-3AD203B41FA5}">
                      <a16:colId xmlns:a16="http://schemas.microsoft.com/office/drawing/2014/main" val="283178501"/>
                    </a:ext>
                  </a:extLst>
                </a:gridCol>
                <a:gridCol w="1742226">
                  <a:extLst>
                    <a:ext uri="{9D8B030D-6E8A-4147-A177-3AD203B41FA5}">
                      <a16:colId xmlns:a16="http://schemas.microsoft.com/office/drawing/2014/main" val="4013855194"/>
                    </a:ext>
                  </a:extLst>
                </a:gridCol>
                <a:gridCol w="1742226">
                  <a:extLst>
                    <a:ext uri="{9D8B030D-6E8A-4147-A177-3AD203B41FA5}">
                      <a16:colId xmlns:a16="http://schemas.microsoft.com/office/drawing/2014/main" val="807393517"/>
                    </a:ext>
                  </a:extLst>
                </a:gridCol>
                <a:gridCol w="1742226">
                  <a:extLst>
                    <a:ext uri="{9D8B030D-6E8A-4147-A177-3AD203B41FA5}">
                      <a16:colId xmlns:a16="http://schemas.microsoft.com/office/drawing/2014/main" val="171589426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Yu Gothic" panose="020B0400000000000000" pitchFamily="34" charset="-128"/>
                        </a:rPr>
                        <a:t>Path (V</a:t>
                      </a:r>
                      <a:r>
                        <a:rPr lang="en-US" sz="1600" b="1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Yu Gothic" panose="020B0400000000000000" pitchFamily="34" charset="-128"/>
                        </a:rPr>
                        <a:t>1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Yu Gothic" panose="020B0400000000000000" pitchFamily="34" charset="-128"/>
                        </a:rPr>
                        <a:t>)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60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60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60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60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60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62432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B2DAE-C139-4F9C-843E-792931728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460207"/>
              </p:ext>
            </p:extLst>
          </p:nvPr>
        </p:nvGraphicFramePr>
        <p:xfrm>
          <a:off x="847722" y="4398963"/>
          <a:ext cx="4492001" cy="492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77">
                  <a:extLst>
                    <a:ext uri="{9D8B030D-6E8A-4147-A177-3AD203B41FA5}">
                      <a16:colId xmlns:a16="http://schemas.microsoft.com/office/drawing/2014/main" val="162151421"/>
                    </a:ext>
                  </a:extLst>
                </a:gridCol>
                <a:gridCol w="1514698">
                  <a:extLst>
                    <a:ext uri="{9D8B030D-6E8A-4147-A177-3AD203B41FA5}">
                      <a16:colId xmlns:a16="http://schemas.microsoft.com/office/drawing/2014/main" val="1863924277"/>
                    </a:ext>
                  </a:extLst>
                </a:gridCol>
                <a:gridCol w="1742226">
                  <a:extLst>
                    <a:ext uri="{9D8B030D-6E8A-4147-A177-3AD203B41FA5}">
                      <a16:colId xmlns:a16="http://schemas.microsoft.com/office/drawing/2014/main" val="283178501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Yu Gothic" panose="020B0400000000000000" pitchFamily="34" charset="-128"/>
                        </a:rPr>
                        <a:t>Path (V</a:t>
                      </a:r>
                      <a:r>
                        <a:rPr lang="en-US" sz="1600" b="1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Yu Gothic" panose="020B0400000000000000" pitchFamily="34" charset="-128"/>
                        </a:rPr>
                        <a:t>2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Yu Gothic" panose="020B0400000000000000" pitchFamily="34" charset="-128"/>
                        </a:rPr>
                        <a:t>)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60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60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624324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B645566-48C9-4EB3-AFE3-F81E788ED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256472"/>
              </p:ext>
            </p:extLst>
          </p:nvPr>
        </p:nvGraphicFramePr>
        <p:xfrm>
          <a:off x="847722" y="4941888"/>
          <a:ext cx="6234227" cy="492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77">
                  <a:extLst>
                    <a:ext uri="{9D8B030D-6E8A-4147-A177-3AD203B41FA5}">
                      <a16:colId xmlns:a16="http://schemas.microsoft.com/office/drawing/2014/main" val="162151421"/>
                    </a:ext>
                  </a:extLst>
                </a:gridCol>
                <a:gridCol w="1514698">
                  <a:extLst>
                    <a:ext uri="{9D8B030D-6E8A-4147-A177-3AD203B41FA5}">
                      <a16:colId xmlns:a16="http://schemas.microsoft.com/office/drawing/2014/main" val="1863924277"/>
                    </a:ext>
                  </a:extLst>
                </a:gridCol>
                <a:gridCol w="1742226">
                  <a:extLst>
                    <a:ext uri="{9D8B030D-6E8A-4147-A177-3AD203B41FA5}">
                      <a16:colId xmlns:a16="http://schemas.microsoft.com/office/drawing/2014/main" val="283178501"/>
                    </a:ext>
                  </a:extLst>
                </a:gridCol>
                <a:gridCol w="1742226">
                  <a:extLst>
                    <a:ext uri="{9D8B030D-6E8A-4147-A177-3AD203B41FA5}">
                      <a16:colId xmlns:a16="http://schemas.microsoft.com/office/drawing/2014/main" val="4013855194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Yu Gothic" panose="020B0400000000000000" pitchFamily="34" charset="-128"/>
                        </a:rPr>
                        <a:t>Path (V</a:t>
                      </a:r>
                      <a:r>
                        <a:rPr lang="en-US" sz="1600" b="1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Yu Gothic" panose="020B0400000000000000" pitchFamily="34" charset="-128"/>
                        </a:rPr>
                        <a:t>3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Yu Gothic" panose="020B0400000000000000" pitchFamily="34" charset="-128"/>
                        </a:rPr>
                        <a:t>)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60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60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60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624324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9C00B32-435B-430E-880D-EB31E9585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059762"/>
              </p:ext>
            </p:extLst>
          </p:nvPr>
        </p:nvGraphicFramePr>
        <p:xfrm>
          <a:off x="847723" y="5484813"/>
          <a:ext cx="4492001" cy="492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77">
                  <a:extLst>
                    <a:ext uri="{9D8B030D-6E8A-4147-A177-3AD203B41FA5}">
                      <a16:colId xmlns:a16="http://schemas.microsoft.com/office/drawing/2014/main" val="162151421"/>
                    </a:ext>
                  </a:extLst>
                </a:gridCol>
                <a:gridCol w="1514698">
                  <a:extLst>
                    <a:ext uri="{9D8B030D-6E8A-4147-A177-3AD203B41FA5}">
                      <a16:colId xmlns:a16="http://schemas.microsoft.com/office/drawing/2014/main" val="1863924277"/>
                    </a:ext>
                  </a:extLst>
                </a:gridCol>
                <a:gridCol w="1742226">
                  <a:extLst>
                    <a:ext uri="{9D8B030D-6E8A-4147-A177-3AD203B41FA5}">
                      <a16:colId xmlns:a16="http://schemas.microsoft.com/office/drawing/2014/main" val="283178501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Yu Gothic" panose="020B0400000000000000" pitchFamily="34" charset="-128"/>
                        </a:rPr>
                        <a:t>Path (V</a:t>
                      </a:r>
                      <a:r>
                        <a:rPr lang="en-US" sz="1600" b="1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Yu Gothic" panose="020B0400000000000000" pitchFamily="34" charset="-128"/>
                        </a:rPr>
                        <a:t>4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Yu Gothic" panose="020B0400000000000000" pitchFamily="34" charset="-128"/>
                        </a:rPr>
                        <a:t>)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60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60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624324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5C2398D-E012-48FF-A7FD-FBF1B6477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998912"/>
              </p:ext>
            </p:extLst>
          </p:nvPr>
        </p:nvGraphicFramePr>
        <p:xfrm>
          <a:off x="847723" y="6027738"/>
          <a:ext cx="7976453" cy="492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77">
                  <a:extLst>
                    <a:ext uri="{9D8B030D-6E8A-4147-A177-3AD203B41FA5}">
                      <a16:colId xmlns:a16="http://schemas.microsoft.com/office/drawing/2014/main" val="162151421"/>
                    </a:ext>
                  </a:extLst>
                </a:gridCol>
                <a:gridCol w="1514698">
                  <a:extLst>
                    <a:ext uri="{9D8B030D-6E8A-4147-A177-3AD203B41FA5}">
                      <a16:colId xmlns:a16="http://schemas.microsoft.com/office/drawing/2014/main" val="1863924277"/>
                    </a:ext>
                  </a:extLst>
                </a:gridCol>
                <a:gridCol w="1742226">
                  <a:extLst>
                    <a:ext uri="{9D8B030D-6E8A-4147-A177-3AD203B41FA5}">
                      <a16:colId xmlns:a16="http://schemas.microsoft.com/office/drawing/2014/main" val="283178501"/>
                    </a:ext>
                  </a:extLst>
                </a:gridCol>
                <a:gridCol w="1742226">
                  <a:extLst>
                    <a:ext uri="{9D8B030D-6E8A-4147-A177-3AD203B41FA5}">
                      <a16:colId xmlns:a16="http://schemas.microsoft.com/office/drawing/2014/main" val="4013855194"/>
                    </a:ext>
                  </a:extLst>
                </a:gridCol>
                <a:gridCol w="1742226">
                  <a:extLst>
                    <a:ext uri="{9D8B030D-6E8A-4147-A177-3AD203B41FA5}">
                      <a16:colId xmlns:a16="http://schemas.microsoft.com/office/drawing/2014/main" val="807393517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Yu Gothic" panose="020B0400000000000000" pitchFamily="34" charset="-128"/>
                        </a:rPr>
                        <a:t>Path (V</a:t>
                      </a:r>
                      <a:r>
                        <a:rPr lang="en-US" sz="1600" b="1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Yu Gothic" panose="020B0400000000000000" pitchFamily="34" charset="-128"/>
                        </a:rPr>
                        <a:t>5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Yu Gothic" panose="020B0400000000000000" pitchFamily="34" charset="-128"/>
                        </a:rPr>
                        <a:t>)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60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60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60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60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624324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A085FB9-E8C3-498C-90A0-7E870B8CE5C0}"/>
              </a:ext>
            </a:extLst>
          </p:cNvPr>
          <p:cNvSpPr txBox="1"/>
          <p:nvPr/>
        </p:nvSpPr>
        <p:spPr>
          <a:xfrm>
            <a:off x="660397" y="3357186"/>
            <a:ext cx="5654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Maximum bandwidth paths with minimum hops: </a:t>
            </a:r>
          </a:p>
        </p:txBody>
      </p:sp>
    </p:spTree>
    <p:extLst>
      <p:ext uri="{BB962C8B-B14F-4D97-AF65-F5344CB8AC3E}">
        <p14:creationId xmlns:p14="http://schemas.microsoft.com/office/powerpoint/2010/main" val="4292660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192EDC-42BB-4EF6-937F-903CD5C51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32547"/>
              </p:ext>
            </p:extLst>
          </p:nvPr>
        </p:nvGraphicFramePr>
        <p:xfrm>
          <a:off x="7732139" y="1231319"/>
          <a:ext cx="3259710" cy="1307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22716">
                  <a:extLst>
                    <a:ext uri="{9D8B030D-6E8A-4147-A177-3AD203B41FA5}">
                      <a16:colId xmlns:a16="http://schemas.microsoft.com/office/drawing/2014/main" val="548585004"/>
                    </a:ext>
                  </a:extLst>
                </a:gridCol>
                <a:gridCol w="968497">
                  <a:extLst>
                    <a:ext uri="{9D8B030D-6E8A-4147-A177-3AD203B41FA5}">
                      <a16:colId xmlns:a16="http://schemas.microsoft.com/office/drawing/2014/main" val="3264279482"/>
                    </a:ext>
                  </a:extLst>
                </a:gridCol>
                <a:gridCol w="968497">
                  <a:extLst>
                    <a:ext uri="{9D8B030D-6E8A-4147-A177-3AD203B41FA5}">
                      <a16:colId xmlns:a16="http://schemas.microsoft.com/office/drawing/2014/main" val="1745830393"/>
                    </a:ext>
                  </a:extLst>
                </a:gridCol>
              </a:tblGrid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Application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4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FF000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Node</a:t>
                      </a:r>
                      <a:endParaRPr dirty="0">
                        <a:solidFill>
                          <a:srgbClr val="FF000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641135866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Hard disk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FF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4722863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programs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FF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9014382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printer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FF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528471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C3D86D-FE19-4DDD-9844-4FAD9CB84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152408"/>
              </p:ext>
            </p:extLst>
          </p:nvPr>
        </p:nvGraphicFramePr>
        <p:xfrm>
          <a:off x="598536" y="400263"/>
          <a:ext cx="10372725" cy="373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195">
                  <a:extLst>
                    <a:ext uri="{9D8B030D-6E8A-4147-A177-3AD203B41FA5}">
                      <a16:colId xmlns:a16="http://schemas.microsoft.com/office/drawing/2014/main" val="162151421"/>
                    </a:ext>
                  </a:extLst>
                </a:gridCol>
                <a:gridCol w="1616634">
                  <a:extLst>
                    <a:ext uri="{9D8B030D-6E8A-4147-A177-3AD203B41FA5}">
                      <a16:colId xmlns:a16="http://schemas.microsoft.com/office/drawing/2014/main" val="1863924277"/>
                    </a:ext>
                  </a:extLst>
                </a:gridCol>
                <a:gridCol w="1859474">
                  <a:extLst>
                    <a:ext uri="{9D8B030D-6E8A-4147-A177-3AD203B41FA5}">
                      <a16:colId xmlns:a16="http://schemas.microsoft.com/office/drawing/2014/main" val="283178501"/>
                    </a:ext>
                  </a:extLst>
                </a:gridCol>
                <a:gridCol w="1859474">
                  <a:extLst>
                    <a:ext uri="{9D8B030D-6E8A-4147-A177-3AD203B41FA5}">
                      <a16:colId xmlns:a16="http://schemas.microsoft.com/office/drawing/2014/main" val="4013855194"/>
                    </a:ext>
                  </a:extLst>
                </a:gridCol>
                <a:gridCol w="1859474">
                  <a:extLst>
                    <a:ext uri="{9D8B030D-6E8A-4147-A177-3AD203B41FA5}">
                      <a16:colId xmlns:a16="http://schemas.microsoft.com/office/drawing/2014/main" val="807393517"/>
                    </a:ext>
                  </a:extLst>
                </a:gridCol>
                <a:gridCol w="1859474">
                  <a:extLst>
                    <a:ext uri="{9D8B030D-6E8A-4147-A177-3AD203B41FA5}">
                      <a16:colId xmlns:a16="http://schemas.microsoft.com/office/drawing/2014/main" val="171589426"/>
                    </a:ext>
                  </a:extLst>
                </a:gridCol>
              </a:tblGrid>
              <a:tr h="37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Yu Gothic" panose="020B0400000000000000" pitchFamily="34" charset="-128"/>
                        </a:rPr>
                        <a:t>Path (V</a:t>
                      </a:r>
                      <a:r>
                        <a:rPr lang="en-US" sz="1600" b="1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Yu Gothic" panose="020B0400000000000000" pitchFamily="34" charset="-128"/>
                        </a:rPr>
                        <a:t>1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Yu Gothic" panose="020B0400000000000000" pitchFamily="34" charset="-128"/>
                        </a:rPr>
                        <a:t>)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60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60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60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60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60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62432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B12A64-8930-4534-B0C3-2090151B4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435716"/>
              </p:ext>
            </p:extLst>
          </p:nvPr>
        </p:nvGraphicFramePr>
        <p:xfrm>
          <a:off x="598534" y="943188"/>
          <a:ext cx="4794303" cy="373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195">
                  <a:extLst>
                    <a:ext uri="{9D8B030D-6E8A-4147-A177-3AD203B41FA5}">
                      <a16:colId xmlns:a16="http://schemas.microsoft.com/office/drawing/2014/main" val="162151421"/>
                    </a:ext>
                  </a:extLst>
                </a:gridCol>
                <a:gridCol w="1616634">
                  <a:extLst>
                    <a:ext uri="{9D8B030D-6E8A-4147-A177-3AD203B41FA5}">
                      <a16:colId xmlns:a16="http://schemas.microsoft.com/office/drawing/2014/main" val="1863924277"/>
                    </a:ext>
                  </a:extLst>
                </a:gridCol>
                <a:gridCol w="1859474">
                  <a:extLst>
                    <a:ext uri="{9D8B030D-6E8A-4147-A177-3AD203B41FA5}">
                      <a16:colId xmlns:a16="http://schemas.microsoft.com/office/drawing/2014/main" val="283178501"/>
                    </a:ext>
                  </a:extLst>
                </a:gridCol>
              </a:tblGrid>
              <a:tr h="37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Yu Gothic" panose="020B0400000000000000" pitchFamily="34" charset="-128"/>
                        </a:rPr>
                        <a:t>Path (V</a:t>
                      </a:r>
                      <a:r>
                        <a:rPr lang="en-US" sz="1600" b="1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Yu Gothic" panose="020B0400000000000000" pitchFamily="34" charset="-128"/>
                        </a:rPr>
                        <a:t>2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Yu Gothic" panose="020B0400000000000000" pitchFamily="34" charset="-128"/>
                        </a:rPr>
                        <a:t>)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60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60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6243240"/>
                  </a:ext>
                </a:extLst>
              </a:tr>
            </a:tbl>
          </a:graphicData>
        </a:graphic>
      </p:graphicFrame>
      <p:grpSp>
        <p:nvGrpSpPr>
          <p:cNvPr id="38" name="Group 37">
            <a:extLst>
              <a:ext uri="{FF2B5EF4-FFF2-40B4-BE49-F238E27FC236}">
                <a16:creationId xmlns:a16="http://schemas.microsoft.com/office/drawing/2014/main" id="{E8E9E5A1-A32C-404C-8E08-9B8488BC73BB}"/>
              </a:ext>
            </a:extLst>
          </p:cNvPr>
          <p:cNvGrpSpPr/>
          <p:nvPr/>
        </p:nvGrpSpPr>
        <p:grpSpPr>
          <a:xfrm>
            <a:off x="397341" y="3076574"/>
            <a:ext cx="4374683" cy="3451345"/>
            <a:chOff x="959317" y="2014905"/>
            <a:chExt cx="4454108" cy="404629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A7BD728-681F-489E-9B06-FFF86EC140F4}"/>
                </a:ext>
              </a:extLst>
            </p:cNvPr>
            <p:cNvSpPr/>
            <p:nvPr/>
          </p:nvSpPr>
          <p:spPr>
            <a:xfrm>
              <a:off x="2949565" y="2014905"/>
              <a:ext cx="456732" cy="44946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V</a:t>
              </a:r>
              <a:r>
                <a:rPr lang="en-US" sz="1050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1869BFA-5C55-4443-8BDD-4B6ED5E4C33D}"/>
                </a:ext>
              </a:extLst>
            </p:cNvPr>
            <p:cNvSpPr/>
            <p:nvPr/>
          </p:nvSpPr>
          <p:spPr>
            <a:xfrm>
              <a:off x="959317" y="3099969"/>
              <a:ext cx="456732" cy="44946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V</a:t>
              </a:r>
              <a:r>
                <a:rPr lang="en-US" sz="105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316C424-7829-4C4A-BE42-CF8FA7E64920}"/>
                </a:ext>
              </a:extLst>
            </p:cNvPr>
            <p:cNvSpPr/>
            <p:nvPr/>
          </p:nvSpPr>
          <p:spPr>
            <a:xfrm>
              <a:off x="959317" y="4603850"/>
              <a:ext cx="456732" cy="44946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V</a:t>
              </a:r>
              <a:r>
                <a:rPr lang="en-US" sz="105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64B3A46-565C-4900-AE60-1F35BB50F4DA}"/>
                </a:ext>
              </a:extLst>
            </p:cNvPr>
            <p:cNvSpPr/>
            <p:nvPr/>
          </p:nvSpPr>
          <p:spPr>
            <a:xfrm>
              <a:off x="2949564" y="5611734"/>
              <a:ext cx="456732" cy="44946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V</a:t>
              </a:r>
              <a:r>
                <a:rPr lang="en-US" sz="1050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9FC843E-51C1-4E80-A0A6-211D083ED6CD}"/>
                </a:ext>
              </a:extLst>
            </p:cNvPr>
            <p:cNvSpPr/>
            <p:nvPr/>
          </p:nvSpPr>
          <p:spPr>
            <a:xfrm>
              <a:off x="4939815" y="3099969"/>
              <a:ext cx="456732" cy="44946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V</a:t>
              </a:r>
              <a:r>
                <a:rPr lang="en-US" sz="1050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A4BF532-1F92-43C3-BA8F-2F00D2F8DEC7}"/>
                </a:ext>
              </a:extLst>
            </p:cNvPr>
            <p:cNvSpPr/>
            <p:nvPr/>
          </p:nvSpPr>
          <p:spPr>
            <a:xfrm>
              <a:off x="4939815" y="4603850"/>
              <a:ext cx="456732" cy="44946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V</a:t>
              </a:r>
              <a:r>
                <a:rPr lang="en-US" sz="1050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AC2D973-22BE-45DE-A67C-446E89BA58A3}"/>
                </a:ext>
              </a:extLst>
            </p:cNvPr>
            <p:cNvCxnSpPr>
              <a:cxnSpLocks/>
              <a:stCxn id="8" idx="4"/>
              <a:endCxn id="10" idx="6"/>
            </p:cNvCxnSpPr>
            <p:nvPr/>
          </p:nvCxnSpPr>
          <p:spPr>
            <a:xfrm flipH="1">
              <a:off x="1416049" y="2464366"/>
              <a:ext cx="1761882" cy="2364215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70D0C35-06CD-4DC0-B2C2-E6159C3F168F}"/>
                </a:ext>
              </a:extLst>
            </p:cNvPr>
            <p:cNvCxnSpPr>
              <a:cxnSpLocks/>
              <a:stCxn id="8" idx="4"/>
              <a:endCxn id="13" idx="2"/>
            </p:cNvCxnSpPr>
            <p:nvPr/>
          </p:nvCxnSpPr>
          <p:spPr>
            <a:xfrm>
              <a:off x="3177932" y="2464366"/>
              <a:ext cx="1761884" cy="2364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065B90A-AF0E-4CC8-AD2E-18DC140E7E70}"/>
                </a:ext>
              </a:extLst>
            </p:cNvPr>
            <p:cNvCxnSpPr>
              <a:cxnSpLocks/>
              <a:stCxn id="12" idx="2"/>
              <a:endCxn id="10" idx="6"/>
            </p:cNvCxnSpPr>
            <p:nvPr/>
          </p:nvCxnSpPr>
          <p:spPr>
            <a:xfrm flipH="1">
              <a:off x="1416049" y="3324700"/>
              <a:ext cx="3523766" cy="1503881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7834AB-380C-4780-BC7F-0BE241A18105}"/>
                </a:ext>
              </a:extLst>
            </p:cNvPr>
            <p:cNvCxnSpPr>
              <a:cxnSpLocks/>
              <a:stCxn id="11" idx="0"/>
              <a:endCxn id="10" idx="6"/>
            </p:cNvCxnSpPr>
            <p:nvPr/>
          </p:nvCxnSpPr>
          <p:spPr>
            <a:xfrm flipH="1" flipV="1">
              <a:off x="1416049" y="4828581"/>
              <a:ext cx="1761881" cy="783152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D96EB34-9A4B-4C23-BA2E-2B68F2CA7899}"/>
                </a:ext>
              </a:extLst>
            </p:cNvPr>
            <p:cNvCxnSpPr>
              <a:cxnSpLocks/>
              <a:stCxn id="11" idx="0"/>
              <a:endCxn id="13" idx="2"/>
            </p:cNvCxnSpPr>
            <p:nvPr/>
          </p:nvCxnSpPr>
          <p:spPr>
            <a:xfrm flipV="1">
              <a:off x="3177931" y="4828581"/>
              <a:ext cx="1761884" cy="78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E297421-B715-47D9-B126-A6A06037B4FD}"/>
                </a:ext>
              </a:extLst>
            </p:cNvPr>
            <p:cNvCxnSpPr>
              <a:cxnSpLocks/>
              <a:stCxn id="11" idx="0"/>
              <a:endCxn id="12" idx="2"/>
            </p:cNvCxnSpPr>
            <p:nvPr/>
          </p:nvCxnSpPr>
          <p:spPr>
            <a:xfrm flipV="1">
              <a:off x="3177931" y="3324700"/>
              <a:ext cx="1761884" cy="2287033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B501040-E6E4-4DB4-BF87-33DC964A0471}"/>
                </a:ext>
              </a:extLst>
            </p:cNvPr>
            <p:cNvCxnSpPr>
              <a:cxnSpLocks/>
              <a:stCxn id="13" idx="0"/>
              <a:endCxn id="12" idx="4"/>
            </p:cNvCxnSpPr>
            <p:nvPr/>
          </p:nvCxnSpPr>
          <p:spPr>
            <a:xfrm flipV="1">
              <a:off x="5168182" y="3549431"/>
              <a:ext cx="0" cy="10544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E32AC1C-EBBF-42FA-B131-CBC95D12897C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>
              <a:off x="1416049" y="3324700"/>
              <a:ext cx="3523766" cy="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C25745D-937E-419C-87D0-EDB2A6D26372}"/>
                </a:ext>
              </a:extLst>
            </p:cNvPr>
            <p:cNvCxnSpPr>
              <a:cxnSpLocks/>
              <a:stCxn id="9" idx="6"/>
              <a:endCxn id="11" idx="0"/>
            </p:cNvCxnSpPr>
            <p:nvPr/>
          </p:nvCxnSpPr>
          <p:spPr>
            <a:xfrm>
              <a:off x="1416049" y="3324700"/>
              <a:ext cx="1761881" cy="2287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324D05-0680-4932-ACCF-DC538F2C7CE1}"/>
                </a:ext>
              </a:extLst>
            </p:cNvPr>
            <p:cNvSpPr txBox="1"/>
            <p:nvPr/>
          </p:nvSpPr>
          <p:spPr>
            <a:xfrm>
              <a:off x="1985967" y="5039692"/>
              <a:ext cx="354468" cy="2616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16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DC8842-BAB7-4F5D-8D88-5D892FFF257C}"/>
                </a:ext>
              </a:extLst>
            </p:cNvPr>
            <p:cNvSpPr txBox="1"/>
            <p:nvPr/>
          </p:nvSpPr>
          <p:spPr>
            <a:xfrm>
              <a:off x="2296990" y="4537669"/>
              <a:ext cx="354468" cy="2616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C1BB1FC-5379-4C7F-94AB-5F5359029C6D}"/>
                </a:ext>
              </a:extLst>
            </p:cNvPr>
            <p:cNvSpPr txBox="1"/>
            <p:nvPr/>
          </p:nvSpPr>
          <p:spPr>
            <a:xfrm>
              <a:off x="2937646" y="3884347"/>
              <a:ext cx="354468" cy="2616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11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2136B36-063C-4894-AD73-722D2EDF296C}"/>
                </a:ext>
              </a:extLst>
            </p:cNvPr>
            <p:cNvSpPr txBox="1"/>
            <p:nvPr/>
          </p:nvSpPr>
          <p:spPr>
            <a:xfrm>
              <a:off x="2075314" y="3584530"/>
              <a:ext cx="354468" cy="2616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13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F6C591-9E1B-49FE-8241-6B3A3EDFCC52}"/>
                </a:ext>
              </a:extLst>
            </p:cNvPr>
            <p:cNvSpPr txBox="1"/>
            <p:nvPr/>
          </p:nvSpPr>
          <p:spPr>
            <a:xfrm>
              <a:off x="2962942" y="3170905"/>
              <a:ext cx="354468" cy="2976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2692FA-CA30-4C99-8B00-6579E4283E1F}"/>
                </a:ext>
              </a:extLst>
            </p:cNvPr>
            <p:cNvSpPr txBox="1"/>
            <p:nvPr/>
          </p:nvSpPr>
          <p:spPr>
            <a:xfrm>
              <a:off x="5058957" y="3868936"/>
              <a:ext cx="354468" cy="2616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7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77BDF4C-B96C-4700-A60C-43916A3AE30E}"/>
                </a:ext>
              </a:extLst>
            </p:cNvPr>
            <p:cNvSpPr txBox="1"/>
            <p:nvPr/>
          </p:nvSpPr>
          <p:spPr>
            <a:xfrm>
              <a:off x="4450328" y="4228947"/>
              <a:ext cx="354468" cy="2616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16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D6A20AB-D2EA-4F0F-AB0E-1C04AADDD1DE}"/>
                </a:ext>
              </a:extLst>
            </p:cNvPr>
            <p:cNvSpPr txBox="1"/>
            <p:nvPr/>
          </p:nvSpPr>
          <p:spPr>
            <a:xfrm>
              <a:off x="3770683" y="4528764"/>
              <a:ext cx="354468" cy="2616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17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04600EE-3A92-4345-A728-16A0F7011359}"/>
                </a:ext>
              </a:extLst>
            </p:cNvPr>
            <p:cNvSpPr txBox="1"/>
            <p:nvPr/>
          </p:nvSpPr>
          <p:spPr>
            <a:xfrm>
              <a:off x="4034036" y="5070249"/>
              <a:ext cx="354468" cy="2616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5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61A18B4-C0ED-4411-90E3-51CC51CFCC29}"/>
                </a:ext>
              </a:extLst>
            </p:cNvPr>
            <p:cNvCxnSpPr>
              <a:cxnSpLocks/>
              <a:stCxn id="8" idx="4"/>
              <a:endCxn id="12" idx="2"/>
            </p:cNvCxnSpPr>
            <p:nvPr/>
          </p:nvCxnSpPr>
          <p:spPr>
            <a:xfrm>
              <a:off x="3177932" y="2464366"/>
              <a:ext cx="1761884" cy="860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4F1831D-A1E8-4996-A73F-CDA4A5EE3DB5}"/>
                </a:ext>
              </a:extLst>
            </p:cNvPr>
            <p:cNvSpPr txBox="1"/>
            <p:nvPr/>
          </p:nvSpPr>
          <p:spPr>
            <a:xfrm>
              <a:off x="3856802" y="2759163"/>
              <a:ext cx="354468" cy="2616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8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5557D2A-EF62-436F-ACAD-B6619535007B}"/>
              </a:ext>
            </a:extLst>
          </p:cNvPr>
          <p:cNvGrpSpPr/>
          <p:nvPr/>
        </p:nvGrpSpPr>
        <p:grpSpPr>
          <a:xfrm>
            <a:off x="6255875" y="3045106"/>
            <a:ext cx="4406109" cy="3580114"/>
            <a:chOff x="3214382" y="889232"/>
            <a:chExt cx="5785160" cy="498446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0B3B084-F938-4417-8CC6-3E84CBD532F7}"/>
                </a:ext>
              </a:extLst>
            </p:cNvPr>
            <p:cNvSpPr/>
            <p:nvPr/>
          </p:nvSpPr>
          <p:spPr>
            <a:xfrm>
              <a:off x="5799389" y="889232"/>
              <a:ext cx="593220" cy="5536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V</a:t>
              </a:r>
              <a:r>
                <a:rPr lang="en-US" sz="1050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9E7E0C9-CFCB-4001-83D1-1B4D8F439349}"/>
                </a:ext>
              </a:extLst>
            </p:cNvPr>
            <p:cNvSpPr/>
            <p:nvPr/>
          </p:nvSpPr>
          <p:spPr>
            <a:xfrm>
              <a:off x="3214382" y="2225879"/>
              <a:ext cx="593220" cy="5536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V</a:t>
              </a:r>
              <a:r>
                <a:rPr lang="en-US" sz="105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053E615-A9E1-4064-90B2-B4038BFC680E}"/>
                </a:ext>
              </a:extLst>
            </p:cNvPr>
            <p:cNvSpPr/>
            <p:nvPr/>
          </p:nvSpPr>
          <p:spPr>
            <a:xfrm>
              <a:off x="3214382" y="4078449"/>
              <a:ext cx="593220" cy="5536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V</a:t>
              </a:r>
              <a:r>
                <a:rPr lang="en-US" sz="105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563C579-D0BC-4DA9-892C-59E0CF8C1430}"/>
                </a:ext>
              </a:extLst>
            </p:cNvPr>
            <p:cNvSpPr/>
            <p:nvPr/>
          </p:nvSpPr>
          <p:spPr>
            <a:xfrm>
              <a:off x="5799389" y="5320019"/>
              <a:ext cx="593220" cy="5536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V</a:t>
              </a:r>
              <a:r>
                <a:rPr lang="en-US" sz="1050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EA31C91-420C-4A31-AC93-8569DDCCB3C6}"/>
                </a:ext>
              </a:extLst>
            </p:cNvPr>
            <p:cNvSpPr/>
            <p:nvPr/>
          </p:nvSpPr>
          <p:spPr>
            <a:xfrm>
              <a:off x="8384400" y="2225878"/>
              <a:ext cx="593220" cy="5536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V</a:t>
              </a:r>
              <a:r>
                <a:rPr lang="en-US" sz="1050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709B72F-B1FE-4AB5-993F-649436AAD6B8}"/>
                </a:ext>
              </a:extLst>
            </p:cNvPr>
            <p:cNvSpPr/>
            <p:nvPr/>
          </p:nvSpPr>
          <p:spPr>
            <a:xfrm>
              <a:off x="8384400" y="4078449"/>
              <a:ext cx="593220" cy="5536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V</a:t>
              </a:r>
              <a:r>
                <a:rPr lang="en-US" sz="1050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C78818E-9E5E-44CC-BC2C-7C05E1443F30}"/>
                </a:ext>
              </a:extLst>
            </p:cNvPr>
            <p:cNvCxnSpPr>
              <a:cxnSpLocks/>
              <a:stCxn id="67" idx="4"/>
              <a:endCxn id="69" idx="6"/>
            </p:cNvCxnSpPr>
            <p:nvPr/>
          </p:nvCxnSpPr>
          <p:spPr>
            <a:xfrm flipH="1">
              <a:off x="3807602" y="1442906"/>
              <a:ext cx="2288397" cy="291238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BA28512-9D23-46FF-A7BA-A849BC73368A}"/>
                </a:ext>
              </a:extLst>
            </p:cNvPr>
            <p:cNvCxnSpPr>
              <a:cxnSpLocks/>
              <a:stCxn id="67" idx="4"/>
              <a:endCxn id="72" idx="2"/>
            </p:cNvCxnSpPr>
            <p:nvPr/>
          </p:nvCxnSpPr>
          <p:spPr>
            <a:xfrm>
              <a:off x="6096000" y="1442906"/>
              <a:ext cx="2288400" cy="291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7C200C3-603A-46D4-BFAA-49E63EDDCE94}"/>
                </a:ext>
              </a:extLst>
            </p:cNvPr>
            <p:cNvCxnSpPr>
              <a:cxnSpLocks/>
              <a:stCxn id="71" idx="2"/>
              <a:endCxn id="69" idx="6"/>
            </p:cNvCxnSpPr>
            <p:nvPr/>
          </p:nvCxnSpPr>
          <p:spPr>
            <a:xfrm flipH="1">
              <a:off x="3807602" y="2502716"/>
              <a:ext cx="4576798" cy="1852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891CDE0-1875-47F8-8698-74B7515724A1}"/>
                </a:ext>
              </a:extLst>
            </p:cNvPr>
            <p:cNvCxnSpPr>
              <a:cxnSpLocks/>
              <a:stCxn id="70" idx="0"/>
              <a:endCxn id="69" idx="6"/>
            </p:cNvCxnSpPr>
            <p:nvPr/>
          </p:nvCxnSpPr>
          <p:spPr>
            <a:xfrm flipH="1" flipV="1">
              <a:off x="3807602" y="4355286"/>
              <a:ext cx="2288397" cy="964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1E2BA8E-ADD4-45B8-A81B-3FE26D080D6F}"/>
                </a:ext>
              </a:extLst>
            </p:cNvPr>
            <p:cNvCxnSpPr>
              <a:cxnSpLocks/>
              <a:stCxn id="70" idx="0"/>
              <a:endCxn id="72" idx="2"/>
            </p:cNvCxnSpPr>
            <p:nvPr/>
          </p:nvCxnSpPr>
          <p:spPr>
            <a:xfrm flipV="1">
              <a:off x="6095999" y="4355286"/>
              <a:ext cx="2288401" cy="964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6A36FD1-4DEC-4452-A114-D8589E79B73E}"/>
                </a:ext>
              </a:extLst>
            </p:cNvPr>
            <p:cNvCxnSpPr>
              <a:cxnSpLocks/>
              <a:stCxn id="70" idx="0"/>
              <a:endCxn id="71" idx="2"/>
            </p:cNvCxnSpPr>
            <p:nvPr/>
          </p:nvCxnSpPr>
          <p:spPr>
            <a:xfrm flipV="1">
              <a:off x="6095999" y="2502716"/>
              <a:ext cx="2288401" cy="2817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FFA4479-5888-488D-A721-D0563FCEC677}"/>
                </a:ext>
              </a:extLst>
            </p:cNvPr>
            <p:cNvCxnSpPr>
              <a:cxnSpLocks/>
              <a:stCxn id="72" idx="0"/>
              <a:endCxn id="71" idx="4"/>
            </p:cNvCxnSpPr>
            <p:nvPr/>
          </p:nvCxnSpPr>
          <p:spPr>
            <a:xfrm flipV="1">
              <a:off x="8681012" y="2779552"/>
              <a:ext cx="0" cy="1298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590CC70-07BA-441A-B30A-73C209F60724}"/>
                </a:ext>
              </a:extLst>
            </p:cNvPr>
            <p:cNvCxnSpPr>
              <a:cxnSpLocks/>
              <a:stCxn id="68" idx="6"/>
              <a:endCxn id="71" idx="2"/>
            </p:cNvCxnSpPr>
            <p:nvPr/>
          </p:nvCxnSpPr>
          <p:spPr>
            <a:xfrm>
              <a:off x="3807602" y="2502716"/>
              <a:ext cx="45767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E8E8F21-7746-40F2-9412-CC8A33423BF6}"/>
                </a:ext>
              </a:extLst>
            </p:cNvPr>
            <p:cNvCxnSpPr>
              <a:cxnSpLocks/>
              <a:stCxn id="68" idx="6"/>
              <a:endCxn id="70" idx="0"/>
            </p:cNvCxnSpPr>
            <p:nvPr/>
          </p:nvCxnSpPr>
          <p:spPr>
            <a:xfrm>
              <a:off x="3807602" y="2502716"/>
              <a:ext cx="2288397" cy="2817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22966A8-16D8-4C68-B101-D919C5CC77CD}"/>
                </a:ext>
              </a:extLst>
            </p:cNvPr>
            <p:cNvSpPr txBox="1"/>
            <p:nvPr/>
          </p:nvSpPr>
          <p:spPr>
            <a:xfrm>
              <a:off x="4547832" y="4615345"/>
              <a:ext cx="460396" cy="32226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16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E301ADC-64B1-425C-8F18-C15789333916}"/>
                </a:ext>
              </a:extLst>
            </p:cNvPr>
            <p:cNvSpPr txBox="1"/>
            <p:nvPr/>
          </p:nvSpPr>
          <p:spPr>
            <a:xfrm>
              <a:off x="4951800" y="3996922"/>
              <a:ext cx="460396" cy="32226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6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79EEED7-AFEB-4EB9-93D0-AA2512C52D58}"/>
                </a:ext>
              </a:extLst>
            </p:cNvPr>
            <p:cNvSpPr txBox="1"/>
            <p:nvPr/>
          </p:nvSpPr>
          <p:spPr>
            <a:xfrm>
              <a:off x="5783909" y="3192123"/>
              <a:ext cx="460396" cy="32226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11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5B74677-2707-4E2D-B8E8-E76616DABAD2}"/>
                </a:ext>
              </a:extLst>
            </p:cNvPr>
            <p:cNvSpPr txBox="1"/>
            <p:nvPr/>
          </p:nvSpPr>
          <p:spPr>
            <a:xfrm>
              <a:off x="4663879" y="2822789"/>
              <a:ext cx="460396" cy="3535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16156A8-A863-4539-8776-B014D62D1E56}"/>
                </a:ext>
              </a:extLst>
            </p:cNvPr>
            <p:cNvSpPr txBox="1"/>
            <p:nvPr/>
          </p:nvSpPr>
          <p:spPr>
            <a:xfrm>
              <a:off x="5816765" y="2313262"/>
              <a:ext cx="460396" cy="3535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2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7AFB75A-1566-4351-8719-52E1FF23724D}"/>
                </a:ext>
              </a:extLst>
            </p:cNvPr>
            <p:cNvSpPr txBox="1"/>
            <p:nvPr/>
          </p:nvSpPr>
          <p:spPr>
            <a:xfrm>
              <a:off x="8539146" y="3173136"/>
              <a:ext cx="460396" cy="32226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7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628F4A0-9CA0-4D75-9E26-9937E2CD2DD5}"/>
                </a:ext>
              </a:extLst>
            </p:cNvPr>
            <p:cNvSpPr txBox="1"/>
            <p:nvPr/>
          </p:nvSpPr>
          <p:spPr>
            <a:xfrm>
              <a:off x="7748637" y="3616621"/>
              <a:ext cx="460396" cy="32226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16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D5C619A-E1D8-424C-A3CB-110D819D236D}"/>
                </a:ext>
              </a:extLst>
            </p:cNvPr>
            <p:cNvSpPr txBox="1"/>
            <p:nvPr/>
          </p:nvSpPr>
          <p:spPr>
            <a:xfrm>
              <a:off x="6865888" y="3985952"/>
              <a:ext cx="460396" cy="32226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17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A3D20CA-7F89-4CDB-8390-3D4CD0D53B76}"/>
                </a:ext>
              </a:extLst>
            </p:cNvPr>
            <p:cNvSpPr txBox="1"/>
            <p:nvPr/>
          </p:nvSpPr>
          <p:spPr>
            <a:xfrm>
              <a:off x="7207941" y="4652985"/>
              <a:ext cx="460396" cy="32226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DF1CF9F-7779-4C9F-A863-A43FAA6A74FA}"/>
                </a:ext>
              </a:extLst>
            </p:cNvPr>
            <p:cNvCxnSpPr>
              <a:stCxn id="67" idx="4"/>
              <a:endCxn id="71" idx="2"/>
            </p:cNvCxnSpPr>
            <p:nvPr/>
          </p:nvCxnSpPr>
          <p:spPr>
            <a:xfrm>
              <a:off x="6095999" y="1442906"/>
              <a:ext cx="2288400" cy="1059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540808D-DF0E-49BF-B7B3-B31E0693969E}"/>
                </a:ext>
              </a:extLst>
            </p:cNvPr>
            <p:cNvSpPr txBox="1"/>
            <p:nvPr/>
          </p:nvSpPr>
          <p:spPr>
            <a:xfrm>
              <a:off x="6977743" y="1806054"/>
              <a:ext cx="460396" cy="32226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8</a:t>
              </a:r>
            </a:p>
          </p:txBody>
        </p:sp>
      </p:grpSp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AE62A2EB-44DC-48AC-9E83-02CE9827C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162865"/>
              </p:ext>
            </p:extLst>
          </p:nvPr>
        </p:nvGraphicFramePr>
        <p:xfrm>
          <a:off x="598536" y="1637406"/>
          <a:ext cx="6333686" cy="100454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68076">
                  <a:extLst>
                    <a:ext uri="{9D8B030D-6E8A-4147-A177-3AD203B41FA5}">
                      <a16:colId xmlns:a16="http://schemas.microsoft.com/office/drawing/2014/main" val="2664572795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2261322767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1283353639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3229679080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2721618110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3018802449"/>
                    </a:ext>
                  </a:extLst>
                </a:gridCol>
              </a:tblGrid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Node id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3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4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5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983445634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Band. Disk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8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17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9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123670157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Band. Printer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711001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25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9158-FECC-42BB-847D-277EFEF5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54" y="216875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DISPATCHER</a:t>
            </a:r>
          </a:p>
        </p:txBody>
      </p:sp>
    </p:spTree>
    <p:extLst>
      <p:ext uri="{BB962C8B-B14F-4D97-AF65-F5344CB8AC3E}">
        <p14:creationId xmlns:p14="http://schemas.microsoft.com/office/powerpoint/2010/main" val="337754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9B8F724E-A322-44B7-8CB9-0E285D026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39804"/>
              </p:ext>
            </p:extLst>
          </p:nvPr>
        </p:nvGraphicFramePr>
        <p:xfrm>
          <a:off x="4993110" y="4133770"/>
          <a:ext cx="6333686" cy="24384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68076">
                  <a:extLst>
                    <a:ext uri="{9D8B030D-6E8A-4147-A177-3AD203B41FA5}">
                      <a16:colId xmlns:a16="http://schemas.microsoft.com/office/drawing/2014/main" val="697103838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1980180725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576955099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580435984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3506914117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435802439"/>
                    </a:ext>
                  </a:extLst>
                </a:gridCol>
              </a:tblGrid>
              <a:tr h="2529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Node id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1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2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3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+mn-lt"/>
                          <a:sym typeface="Arial"/>
                        </a:rPr>
                        <a:t>4</a:t>
                      </a:r>
                      <a:endParaRPr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+mn-lt"/>
                          <a:sym typeface="Arial"/>
                        </a:rPr>
                        <a:t>5</a:t>
                      </a:r>
                      <a:endParaRPr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57434313"/>
                  </a:ext>
                </a:extLst>
              </a:tr>
              <a:tr h="2529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Program id and size (MB)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+mn-lt"/>
                          <a:sym typeface="Arial"/>
                        </a:rPr>
                        <a:t>-,-</a:t>
                      </a:r>
                      <a:endParaRPr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+mn-lt"/>
                          <a:sym typeface="Arial"/>
                        </a:rPr>
                        <a:t>3,0.5</a:t>
                      </a:r>
                      <a:endParaRPr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1,1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+mn-lt"/>
                          <a:sym typeface="Arial"/>
                        </a:rPr>
                        <a:t>2,1.5</a:t>
                      </a:r>
                      <a:endParaRPr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+mn-lt"/>
                          <a:sym typeface="Arial"/>
                        </a:rPr>
                        <a:t>1,1</a:t>
                      </a:r>
                      <a:endParaRPr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400561491"/>
                  </a:ext>
                </a:extLst>
              </a:tr>
              <a:tr h="2529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Sharable no. of programs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-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2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3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4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1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38058568"/>
                  </a:ext>
                </a:extLst>
              </a:tr>
              <a:tr h="2529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Memory size (MB)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16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4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+mn-lt"/>
                          <a:sym typeface="Arial"/>
                        </a:rPr>
                        <a:t>64</a:t>
                      </a:r>
                      <a:endParaRPr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+mn-lt"/>
                          <a:sym typeface="Arial"/>
                        </a:rPr>
                        <a:t>32</a:t>
                      </a:r>
                      <a:endParaRPr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+mn-lt"/>
                          <a:sym typeface="Arial"/>
                        </a:rPr>
                        <a:t>8</a:t>
                      </a:r>
                      <a:endParaRPr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16256203"/>
                  </a:ext>
                </a:extLst>
              </a:tr>
              <a:tr h="2529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Printer no.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0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FF0000"/>
                          </a:solidFill>
                          <a:latin typeface="+mn-lt"/>
                          <a:sym typeface="Arial"/>
                        </a:rPr>
                        <a:t>0</a:t>
                      </a:r>
                      <a:endParaRPr b="1" dirty="0">
                        <a:solidFill>
                          <a:srgbClr val="FF0000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0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1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+mn-lt"/>
                          <a:sym typeface="Arial"/>
                        </a:rPr>
                        <a:t>0</a:t>
                      </a:r>
                      <a:endParaRPr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49681651"/>
                  </a:ext>
                </a:extLst>
              </a:tr>
              <a:tr h="2529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Disk space (MB)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FF0000"/>
                          </a:solidFill>
                          <a:latin typeface="+mn-lt"/>
                          <a:sym typeface="Arial"/>
                        </a:rPr>
                        <a:t>16</a:t>
                      </a:r>
                      <a:endParaRPr b="1" dirty="0">
                        <a:solidFill>
                          <a:srgbClr val="FF0000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20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5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10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30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28920827"/>
                  </a:ext>
                </a:extLst>
              </a:tr>
              <a:tr h="2529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Band. Disk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8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10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17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9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12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12628814"/>
                  </a:ext>
                </a:extLst>
              </a:tr>
              <a:tr h="2529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Band. Printer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2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1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2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1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1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07485583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F7267E52-E5E7-4772-9A1A-57686DACA5F2}"/>
              </a:ext>
            </a:extLst>
          </p:cNvPr>
          <p:cNvSpPr txBox="1"/>
          <p:nvPr/>
        </p:nvSpPr>
        <p:spPr>
          <a:xfrm>
            <a:off x="457200" y="285750"/>
            <a:ext cx="55721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Resource Allocation...</a:t>
            </a:r>
          </a:p>
          <a:p>
            <a:endParaRPr lang="en-US" sz="1400" dirty="0"/>
          </a:p>
          <a:p>
            <a:r>
              <a:rPr lang="en-US" sz="1400" dirty="0"/>
              <a:t>Since all conditions have been satisfied resource allocation will occur, resulting in the deduction of resources from the </a:t>
            </a:r>
            <a:r>
              <a:rPr lang="en-US" sz="1400" dirty="0">
                <a:solidFill>
                  <a:srgbClr val="FF0000"/>
                </a:solidFill>
              </a:rPr>
              <a:t>resource table</a:t>
            </a:r>
            <a:r>
              <a:rPr lang="en-US" sz="1400" dirty="0"/>
              <a:t>.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5C4BEF02-8384-4001-92D7-5C043D977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942225"/>
              </p:ext>
            </p:extLst>
          </p:nvPr>
        </p:nvGraphicFramePr>
        <p:xfrm>
          <a:off x="621135" y="1593391"/>
          <a:ext cx="6333686" cy="24384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68076">
                  <a:extLst>
                    <a:ext uri="{9D8B030D-6E8A-4147-A177-3AD203B41FA5}">
                      <a16:colId xmlns:a16="http://schemas.microsoft.com/office/drawing/2014/main" val="697103838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1980180725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576955099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580435984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3506914117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435802439"/>
                    </a:ext>
                  </a:extLst>
                </a:gridCol>
              </a:tblGrid>
              <a:tr h="2529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Node id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1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2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3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+mn-lt"/>
                          <a:sym typeface="Arial"/>
                        </a:rPr>
                        <a:t>4</a:t>
                      </a:r>
                      <a:endParaRPr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+mn-lt"/>
                          <a:sym typeface="Arial"/>
                        </a:rPr>
                        <a:t>5</a:t>
                      </a:r>
                      <a:endParaRPr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57434313"/>
                  </a:ext>
                </a:extLst>
              </a:tr>
              <a:tr h="2529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Program id and size (MB)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+mn-lt"/>
                          <a:sym typeface="Arial"/>
                        </a:rPr>
                        <a:t>-,-</a:t>
                      </a:r>
                      <a:endParaRPr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+mn-lt"/>
                          <a:sym typeface="Arial"/>
                        </a:rPr>
                        <a:t>3,0.5</a:t>
                      </a:r>
                      <a:endParaRPr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1,1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+mn-lt"/>
                          <a:sym typeface="Arial"/>
                        </a:rPr>
                        <a:t>2,1.5</a:t>
                      </a:r>
                      <a:endParaRPr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+mn-lt"/>
                          <a:sym typeface="Arial"/>
                        </a:rPr>
                        <a:t>1,1</a:t>
                      </a:r>
                      <a:endParaRPr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400561491"/>
                  </a:ext>
                </a:extLst>
              </a:tr>
              <a:tr h="2529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Sharable no. of programs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-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2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3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4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1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38058568"/>
                  </a:ext>
                </a:extLst>
              </a:tr>
              <a:tr h="2529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Memory size (MB)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16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4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+mn-lt"/>
                          <a:sym typeface="Arial"/>
                        </a:rPr>
                        <a:t>64</a:t>
                      </a:r>
                      <a:endParaRPr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+mn-lt"/>
                          <a:sym typeface="Arial"/>
                        </a:rPr>
                        <a:t>32</a:t>
                      </a:r>
                      <a:endParaRPr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+mn-lt"/>
                          <a:sym typeface="Arial"/>
                        </a:rPr>
                        <a:t>8</a:t>
                      </a:r>
                      <a:endParaRPr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16256203"/>
                  </a:ext>
                </a:extLst>
              </a:tr>
              <a:tr h="2529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+mn-lt"/>
                          <a:sym typeface="Arial"/>
                        </a:rPr>
                        <a:t>Printer no.</a:t>
                      </a:r>
                      <a:endParaRPr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0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1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0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1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+mn-lt"/>
                          <a:sym typeface="Arial"/>
                        </a:rPr>
                        <a:t>0</a:t>
                      </a:r>
                      <a:endParaRPr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49681651"/>
                  </a:ext>
                </a:extLst>
              </a:tr>
              <a:tr h="2529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Disk space (MB)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40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20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5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10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30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28920827"/>
                  </a:ext>
                </a:extLst>
              </a:tr>
              <a:tr h="2529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Band. Disk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8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10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17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9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12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12628814"/>
                  </a:ext>
                </a:extLst>
              </a:tr>
              <a:tr h="2529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Band. Printer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2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1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2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1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1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074855835"/>
                  </a:ext>
                </a:extLst>
              </a:tr>
            </a:tbl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5E75C763-10F0-40B8-A02B-30265E1104E5}"/>
              </a:ext>
            </a:extLst>
          </p:cNvPr>
          <p:cNvSpPr/>
          <p:nvPr/>
        </p:nvSpPr>
        <p:spPr>
          <a:xfrm>
            <a:off x="7343776" y="2581275"/>
            <a:ext cx="1143000" cy="16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0DF0633F-A947-485B-B2F2-A52D7C2CD6B4}"/>
              </a:ext>
            </a:extLst>
          </p:cNvPr>
          <p:cNvSpPr/>
          <p:nvPr/>
        </p:nvSpPr>
        <p:spPr>
          <a:xfrm>
            <a:off x="8229600" y="2581275"/>
            <a:ext cx="342900" cy="116205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8D9A2E52-E962-4953-9EE3-4EBACF32D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644095"/>
              </p:ext>
            </p:extLst>
          </p:nvPr>
        </p:nvGraphicFramePr>
        <p:xfrm>
          <a:off x="8311155" y="285750"/>
          <a:ext cx="3259710" cy="1307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22716">
                  <a:extLst>
                    <a:ext uri="{9D8B030D-6E8A-4147-A177-3AD203B41FA5}">
                      <a16:colId xmlns:a16="http://schemas.microsoft.com/office/drawing/2014/main" val="548585004"/>
                    </a:ext>
                  </a:extLst>
                </a:gridCol>
                <a:gridCol w="968497">
                  <a:extLst>
                    <a:ext uri="{9D8B030D-6E8A-4147-A177-3AD203B41FA5}">
                      <a16:colId xmlns:a16="http://schemas.microsoft.com/office/drawing/2014/main" val="3264279482"/>
                    </a:ext>
                  </a:extLst>
                </a:gridCol>
                <a:gridCol w="968497">
                  <a:extLst>
                    <a:ext uri="{9D8B030D-6E8A-4147-A177-3AD203B41FA5}">
                      <a16:colId xmlns:a16="http://schemas.microsoft.com/office/drawing/2014/main" val="1745830393"/>
                    </a:ext>
                  </a:extLst>
                </a:gridCol>
              </a:tblGrid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Application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4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FF000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Node</a:t>
                      </a:r>
                      <a:endParaRPr dirty="0">
                        <a:solidFill>
                          <a:srgbClr val="FF000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641135866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Hard disk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FF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4722863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programs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FF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9014382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printer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FF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5284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16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22A199-0375-4D9C-940B-9B65B3FB1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245577"/>
              </p:ext>
            </p:extLst>
          </p:nvPr>
        </p:nvGraphicFramePr>
        <p:xfrm>
          <a:off x="807286" y="1120775"/>
          <a:ext cx="3164639" cy="415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406">
                  <a:extLst>
                    <a:ext uri="{9D8B030D-6E8A-4147-A177-3AD203B41FA5}">
                      <a16:colId xmlns:a16="http://schemas.microsoft.com/office/drawing/2014/main" val="749677745"/>
                    </a:ext>
                  </a:extLst>
                </a:gridCol>
                <a:gridCol w="1944233">
                  <a:extLst>
                    <a:ext uri="{9D8B030D-6E8A-4147-A177-3AD203B41FA5}">
                      <a16:colId xmlns:a16="http://schemas.microsoft.com/office/drawing/2014/main" val="1546974028"/>
                    </a:ext>
                  </a:extLst>
                </a:gridCol>
              </a:tblGrid>
              <a:tr h="41503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+mn-lt"/>
                        </a:rPr>
                        <a:t>Allocated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App 4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58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B93619-18A6-4943-A086-87E1B1A1A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83748"/>
              </p:ext>
            </p:extLst>
          </p:nvPr>
        </p:nvGraphicFramePr>
        <p:xfrm>
          <a:off x="718244" y="2411132"/>
          <a:ext cx="4660317" cy="2457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229">
                  <a:extLst>
                    <a:ext uri="{9D8B030D-6E8A-4147-A177-3AD203B41FA5}">
                      <a16:colId xmlns:a16="http://schemas.microsoft.com/office/drawing/2014/main" val="3859145018"/>
                    </a:ext>
                  </a:extLst>
                </a:gridCol>
                <a:gridCol w="2676088">
                  <a:extLst>
                    <a:ext uri="{9D8B030D-6E8A-4147-A177-3AD203B41FA5}">
                      <a16:colId xmlns:a16="http://schemas.microsoft.com/office/drawing/2014/main" val="3714193604"/>
                    </a:ext>
                  </a:extLst>
                </a:gridCol>
              </a:tblGrid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Current 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79963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2, 1, 6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345624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970106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644046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167888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03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C098EB-9076-4E95-B7FE-D03EA0812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144690"/>
              </p:ext>
            </p:extLst>
          </p:nvPr>
        </p:nvGraphicFramePr>
        <p:xfrm>
          <a:off x="718244" y="5164658"/>
          <a:ext cx="2500618" cy="1307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3605">
                  <a:extLst>
                    <a:ext uri="{9D8B030D-6E8A-4147-A177-3AD203B41FA5}">
                      <a16:colId xmlns:a16="http://schemas.microsoft.com/office/drawing/2014/main" val="548585004"/>
                    </a:ext>
                  </a:extLst>
                </a:gridCol>
                <a:gridCol w="1057013">
                  <a:extLst>
                    <a:ext uri="{9D8B030D-6E8A-4147-A177-3AD203B41FA5}">
                      <a16:colId xmlns:a16="http://schemas.microsoft.com/office/drawing/2014/main" val="3264279482"/>
                    </a:ext>
                  </a:extLst>
                </a:gridCol>
              </a:tblGrid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Application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641135866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Hard disk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4722863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programs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[1,2]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9014382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printer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5284714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F20721CD-DEE7-4B79-888A-84065545A1E5}"/>
              </a:ext>
            </a:extLst>
          </p:cNvPr>
          <p:cNvSpPr/>
          <p:nvPr/>
        </p:nvSpPr>
        <p:spPr>
          <a:xfrm>
            <a:off x="3455387" y="5654973"/>
            <a:ext cx="981512" cy="32717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ADEB61-6EBC-4834-8C55-F07D054AE7BF}"/>
              </a:ext>
            </a:extLst>
          </p:cNvPr>
          <p:cNvSpPr txBox="1"/>
          <p:nvPr/>
        </p:nvSpPr>
        <p:spPr>
          <a:xfrm>
            <a:off x="4540015" y="5348504"/>
            <a:ext cx="2909347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NODE SELECTION </a:t>
            </a:r>
            <a:r>
              <a:rPr lang="en-US" dirty="0"/>
              <a:t>FOR EACH REQUESTED RESOURCES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23AB795-7247-4DC2-8A15-CAC52D43BDE8}"/>
              </a:ext>
            </a:extLst>
          </p:cNvPr>
          <p:cNvSpPr/>
          <p:nvPr/>
        </p:nvSpPr>
        <p:spPr>
          <a:xfrm>
            <a:off x="7685887" y="5654973"/>
            <a:ext cx="981512" cy="32717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E345F9-4DFF-4D3B-8EF9-1EF913FC6C48}"/>
              </a:ext>
            </a:extLst>
          </p:cNvPr>
          <p:cNvSpPr txBox="1"/>
          <p:nvPr/>
        </p:nvSpPr>
        <p:spPr>
          <a:xfrm>
            <a:off x="8903924" y="5218393"/>
            <a:ext cx="2909347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CHECKING OF BANDWIDTH USING </a:t>
            </a:r>
            <a:r>
              <a:rPr lang="en-US" dirty="0">
                <a:solidFill>
                  <a:srgbClr val="FF0000"/>
                </a:solidFill>
              </a:rPr>
              <a:t>VARIANT DIJKSTRA’S ALGORITHM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43937-9562-4708-91AE-CA96CA6801AD}"/>
              </a:ext>
            </a:extLst>
          </p:cNvPr>
          <p:cNvCxnSpPr/>
          <p:nvPr/>
        </p:nvCxnSpPr>
        <p:spPr>
          <a:xfrm>
            <a:off x="807286" y="1895475"/>
            <a:ext cx="10460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C295927-753F-49CD-893B-C89CE56D1EEC}"/>
              </a:ext>
            </a:extLst>
          </p:cNvPr>
          <p:cNvSpPr txBox="1"/>
          <p:nvPr/>
        </p:nvSpPr>
        <p:spPr>
          <a:xfrm>
            <a:off x="725430" y="493615"/>
            <a:ext cx="599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Currently the only allocated application is App 4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5904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91624C-6FAE-4B04-BDD3-C3DFD23FE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059612"/>
              </p:ext>
            </p:extLst>
          </p:nvPr>
        </p:nvGraphicFramePr>
        <p:xfrm>
          <a:off x="599226" y="502082"/>
          <a:ext cx="2500618" cy="1307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3605">
                  <a:extLst>
                    <a:ext uri="{9D8B030D-6E8A-4147-A177-3AD203B41FA5}">
                      <a16:colId xmlns:a16="http://schemas.microsoft.com/office/drawing/2014/main" val="548585004"/>
                    </a:ext>
                  </a:extLst>
                </a:gridCol>
                <a:gridCol w="1057013">
                  <a:extLst>
                    <a:ext uri="{9D8B030D-6E8A-4147-A177-3AD203B41FA5}">
                      <a16:colId xmlns:a16="http://schemas.microsoft.com/office/drawing/2014/main" val="3264279482"/>
                    </a:ext>
                  </a:extLst>
                </a:gridCol>
              </a:tblGrid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Application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641135866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Hard disk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4722863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programs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[1,2]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9014382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printer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528471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6211F7-DAFB-4703-8CDF-D862BD4C7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65435"/>
              </p:ext>
            </p:extLst>
          </p:nvPr>
        </p:nvGraphicFramePr>
        <p:xfrm>
          <a:off x="5440259" y="165088"/>
          <a:ext cx="6333686" cy="267877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68076">
                  <a:extLst>
                    <a:ext uri="{9D8B030D-6E8A-4147-A177-3AD203B41FA5}">
                      <a16:colId xmlns:a16="http://schemas.microsoft.com/office/drawing/2014/main" val="697103838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1980180725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576955099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580435984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3506914117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435802439"/>
                    </a:ext>
                  </a:extLst>
                </a:gridCol>
              </a:tblGrid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Node id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1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2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3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+mn-lt"/>
                          <a:sym typeface="Arial"/>
                        </a:rPr>
                        <a:t>4</a:t>
                      </a:r>
                      <a:endParaRPr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+mn-lt"/>
                          <a:sym typeface="Arial"/>
                        </a:rPr>
                        <a:t>5</a:t>
                      </a:r>
                      <a:endParaRPr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57434313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Program id and size (MB)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-,-</a:t>
                      </a:r>
                      <a:endParaRPr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3,0.5</a:t>
                      </a:r>
                      <a:endParaRPr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1,1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2,1.5</a:t>
                      </a:r>
                      <a:endParaRPr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1,1</a:t>
                      </a:r>
                      <a:endParaRPr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400561491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Sharable no. of programs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-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2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3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4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38058568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Memory size (MB)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16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4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64</a:t>
                      </a:r>
                      <a:endParaRPr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32</a:t>
                      </a:r>
                      <a:endParaRPr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8</a:t>
                      </a:r>
                      <a:endParaRPr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16256203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Printer no.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0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0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0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0</a:t>
                      </a:r>
                      <a:endParaRPr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49681651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Disk space (MB)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16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20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5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10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30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28920827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Band. Disk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8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10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17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9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12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12628814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Band. Printer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2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2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07485583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A2E0E1-DCE4-4C0A-9B1A-28E589E32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476741"/>
              </p:ext>
            </p:extLst>
          </p:nvPr>
        </p:nvGraphicFramePr>
        <p:xfrm>
          <a:off x="599226" y="3822119"/>
          <a:ext cx="3259710" cy="1307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22716">
                  <a:extLst>
                    <a:ext uri="{9D8B030D-6E8A-4147-A177-3AD203B41FA5}">
                      <a16:colId xmlns:a16="http://schemas.microsoft.com/office/drawing/2014/main" val="548585004"/>
                    </a:ext>
                  </a:extLst>
                </a:gridCol>
                <a:gridCol w="968497">
                  <a:extLst>
                    <a:ext uri="{9D8B030D-6E8A-4147-A177-3AD203B41FA5}">
                      <a16:colId xmlns:a16="http://schemas.microsoft.com/office/drawing/2014/main" val="3264279482"/>
                    </a:ext>
                  </a:extLst>
                </a:gridCol>
                <a:gridCol w="968497">
                  <a:extLst>
                    <a:ext uri="{9D8B030D-6E8A-4147-A177-3AD203B41FA5}">
                      <a16:colId xmlns:a16="http://schemas.microsoft.com/office/drawing/2014/main" val="1745830393"/>
                    </a:ext>
                  </a:extLst>
                </a:gridCol>
              </a:tblGrid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Application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FF000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Node</a:t>
                      </a:r>
                      <a:endParaRPr dirty="0">
                        <a:solidFill>
                          <a:srgbClr val="FF000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641135866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Hard disk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4722863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programs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[1,2]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3, 4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9014382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printer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52847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A5F4C8-ACC8-4DA0-9AE0-BCB3FE692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831782"/>
              </p:ext>
            </p:extLst>
          </p:nvPr>
        </p:nvGraphicFramePr>
        <p:xfrm>
          <a:off x="5440259" y="3529668"/>
          <a:ext cx="6333686" cy="267877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68076">
                  <a:extLst>
                    <a:ext uri="{9D8B030D-6E8A-4147-A177-3AD203B41FA5}">
                      <a16:colId xmlns:a16="http://schemas.microsoft.com/office/drawing/2014/main" val="697103838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1980180725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576955099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580435984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3506914117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435802439"/>
                    </a:ext>
                  </a:extLst>
                </a:gridCol>
              </a:tblGrid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Node id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1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2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3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+mn-lt"/>
                          <a:sym typeface="Arial"/>
                        </a:rPr>
                        <a:t>4</a:t>
                      </a:r>
                      <a:endParaRPr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+mn-lt"/>
                          <a:sym typeface="Arial"/>
                        </a:rPr>
                        <a:t>5</a:t>
                      </a:r>
                      <a:endParaRPr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57434313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Program id and size (MB)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-,-</a:t>
                      </a:r>
                      <a:endParaRPr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3,0.5</a:t>
                      </a:r>
                      <a:endParaRPr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1,1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2,1.5</a:t>
                      </a:r>
                      <a:endParaRPr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1,1</a:t>
                      </a:r>
                      <a:endParaRPr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400561491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Sharable no. of programs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-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2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FF0000"/>
                          </a:solidFill>
                          <a:latin typeface="+mn-lt"/>
                          <a:ea typeface="Yu Gothic" panose="020B0400000000000000" pitchFamily="34" charset="-128"/>
                          <a:sym typeface="Arial"/>
                        </a:rPr>
                        <a:t>2</a:t>
                      </a:r>
                      <a:endParaRPr b="1" dirty="0">
                        <a:solidFill>
                          <a:srgbClr val="FF0000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FF0000"/>
                          </a:solidFill>
                          <a:latin typeface="+mn-lt"/>
                          <a:sym typeface="Arial"/>
                        </a:rPr>
                        <a:t>3</a:t>
                      </a:r>
                      <a:endParaRPr b="1" dirty="0">
                        <a:solidFill>
                          <a:srgbClr val="FF0000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38058568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Memory size (MB)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16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4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FF0000"/>
                          </a:solidFill>
                          <a:latin typeface="+mn-lt"/>
                          <a:sym typeface="Arial"/>
                        </a:rPr>
                        <a:t>63</a:t>
                      </a:r>
                      <a:endParaRPr b="1" dirty="0">
                        <a:solidFill>
                          <a:srgbClr val="FF0000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FF0000"/>
                          </a:solidFill>
                          <a:latin typeface="+mn-lt"/>
                          <a:sym typeface="Arial"/>
                        </a:rPr>
                        <a:t>30.5</a:t>
                      </a:r>
                      <a:endParaRPr b="1" dirty="0">
                        <a:solidFill>
                          <a:srgbClr val="FF0000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8</a:t>
                      </a:r>
                      <a:endParaRPr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16256203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Printer no.</a:t>
                      </a:r>
                      <a:endParaRPr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0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0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0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FF0000"/>
                          </a:solidFill>
                          <a:latin typeface="+mn-lt"/>
                          <a:sym typeface="Arial"/>
                        </a:rPr>
                        <a:t>0</a:t>
                      </a:r>
                      <a:endParaRPr b="1" dirty="0">
                        <a:solidFill>
                          <a:srgbClr val="FF0000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0</a:t>
                      </a:r>
                      <a:endParaRPr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49681651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Disk space (MB)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16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20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5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10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FF0000"/>
                          </a:solidFill>
                          <a:latin typeface="+mn-lt"/>
                          <a:sym typeface="Arial"/>
                        </a:rPr>
                        <a:t>5</a:t>
                      </a:r>
                      <a:endParaRPr b="1" dirty="0">
                        <a:solidFill>
                          <a:srgbClr val="FF0000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28920827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Band. Disk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8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10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17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9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12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12628814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Band. Printer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2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2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074855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345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4EF4BB7-FD2C-4F73-ADFD-A37FCF63BC87}"/>
              </a:ext>
            </a:extLst>
          </p:cNvPr>
          <p:cNvGrpSpPr/>
          <p:nvPr/>
        </p:nvGrpSpPr>
        <p:grpSpPr>
          <a:xfrm>
            <a:off x="3607925" y="311431"/>
            <a:ext cx="4406109" cy="3580114"/>
            <a:chOff x="3214382" y="889232"/>
            <a:chExt cx="5785160" cy="498446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0655015-179E-4AE9-908C-D70E8802718B}"/>
                </a:ext>
              </a:extLst>
            </p:cNvPr>
            <p:cNvSpPr/>
            <p:nvPr/>
          </p:nvSpPr>
          <p:spPr>
            <a:xfrm>
              <a:off x="5799389" y="889232"/>
              <a:ext cx="593220" cy="5536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V</a:t>
              </a:r>
              <a:r>
                <a:rPr lang="en-US" sz="1050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2538270-7790-42CF-AB97-DAE0DBAF6A06}"/>
                </a:ext>
              </a:extLst>
            </p:cNvPr>
            <p:cNvSpPr/>
            <p:nvPr/>
          </p:nvSpPr>
          <p:spPr>
            <a:xfrm>
              <a:off x="3214382" y="2225879"/>
              <a:ext cx="593220" cy="5536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V</a:t>
              </a:r>
              <a:r>
                <a:rPr lang="en-US" sz="105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A9F3D76-2A9A-43E3-92EB-DC6687C48549}"/>
                </a:ext>
              </a:extLst>
            </p:cNvPr>
            <p:cNvSpPr/>
            <p:nvPr/>
          </p:nvSpPr>
          <p:spPr>
            <a:xfrm>
              <a:off x="3214382" y="4078449"/>
              <a:ext cx="593220" cy="5536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V</a:t>
              </a:r>
              <a:r>
                <a:rPr lang="en-US" sz="105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7B9B29F-7DC5-4F44-8A3F-5B4A0F894BD6}"/>
                </a:ext>
              </a:extLst>
            </p:cNvPr>
            <p:cNvSpPr/>
            <p:nvPr/>
          </p:nvSpPr>
          <p:spPr>
            <a:xfrm>
              <a:off x="5799389" y="5320019"/>
              <a:ext cx="593220" cy="5536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V</a:t>
              </a:r>
              <a:r>
                <a:rPr lang="en-US" sz="1050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48276B9-13E9-4A7B-89C0-9B5848A9E488}"/>
                </a:ext>
              </a:extLst>
            </p:cNvPr>
            <p:cNvSpPr/>
            <p:nvPr/>
          </p:nvSpPr>
          <p:spPr>
            <a:xfrm>
              <a:off x="8384400" y="2225878"/>
              <a:ext cx="593220" cy="5536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V</a:t>
              </a:r>
              <a:r>
                <a:rPr lang="en-US" sz="1050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6519031-75A0-4E27-B5F6-7C683CBB7F7E}"/>
                </a:ext>
              </a:extLst>
            </p:cNvPr>
            <p:cNvSpPr/>
            <p:nvPr/>
          </p:nvSpPr>
          <p:spPr>
            <a:xfrm>
              <a:off x="8384400" y="4078449"/>
              <a:ext cx="593220" cy="5536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V</a:t>
              </a:r>
              <a:r>
                <a:rPr lang="en-US" sz="1050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3070ED7-E18D-453F-9D2C-4BD73339D1F8}"/>
                </a:ext>
              </a:extLst>
            </p:cNvPr>
            <p:cNvCxnSpPr>
              <a:cxnSpLocks/>
              <a:stCxn id="5" idx="4"/>
              <a:endCxn id="7" idx="6"/>
            </p:cNvCxnSpPr>
            <p:nvPr/>
          </p:nvCxnSpPr>
          <p:spPr>
            <a:xfrm flipH="1">
              <a:off x="3807602" y="1442906"/>
              <a:ext cx="2288397" cy="291238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790663E-CA82-4848-9090-11F4D837E180}"/>
                </a:ext>
              </a:extLst>
            </p:cNvPr>
            <p:cNvCxnSpPr>
              <a:cxnSpLocks/>
              <a:stCxn id="5" idx="4"/>
              <a:endCxn id="10" idx="2"/>
            </p:cNvCxnSpPr>
            <p:nvPr/>
          </p:nvCxnSpPr>
          <p:spPr>
            <a:xfrm>
              <a:off x="6096000" y="1442906"/>
              <a:ext cx="2288400" cy="291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3CF20A4-FEC2-459E-82CB-1CA2F82C613D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>
              <a:off x="3807602" y="2502716"/>
              <a:ext cx="4576798" cy="1852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E6C54C-1628-4513-A69C-4A7ED7E8C4B4}"/>
                </a:ext>
              </a:extLst>
            </p:cNvPr>
            <p:cNvCxnSpPr>
              <a:cxnSpLocks/>
              <a:stCxn id="8" idx="0"/>
              <a:endCxn id="7" idx="6"/>
            </p:cNvCxnSpPr>
            <p:nvPr/>
          </p:nvCxnSpPr>
          <p:spPr>
            <a:xfrm flipH="1" flipV="1">
              <a:off x="3807602" y="4355286"/>
              <a:ext cx="2288397" cy="964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CD381B-F1EF-4C29-BEEC-00BF5BD6A788}"/>
                </a:ext>
              </a:extLst>
            </p:cNvPr>
            <p:cNvCxnSpPr>
              <a:cxnSpLocks/>
              <a:stCxn id="8" idx="0"/>
              <a:endCxn id="10" idx="2"/>
            </p:cNvCxnSpPr>
            <p:nvPr/>
          </p:nvCxnSpPr>
          <p:spPr>
            <a:xfrm flipV="1">
              <a:off x="6095999" y="4355286"/>
              <a:ext cx="2288401" cy="964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8B00A23-36B7-4452-AAC8-9993C729198D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6095999" y="2502716"/>
              <a:ext cx="2288401" cy="2817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A062177-4CA9-4B76-8259-825038710EC3}"/>
                </a:ext>
              </a:extLst>
            </p:cNvPr>
            <p:cNvCxnSpPr>
              <a:cxnSpLocks/>
              <a:stCxn id="10" idx="0"/>
              <a:endCxn id="9" idx="4"/>
            </p:cNvCxnSpPr>
            <p:nvPr/>
          </p:nvCxnSpPr>
          <p:spPr>
            <a:xfrm flipV="1">
              <a:off x="8681012" y="2779552"/>
              <a:ext cx="0" cy="1298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C8BEEA3-37B3-408C-8F5E-7405820B3E9A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>
            <a:xfrm>
              <a:off x="3807602" y="2502716"/>
              <a:ext cx="45767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2CFCE5B-B14D-45AE-B813-2F17E915FE36}"/>
                </a:ext>
              </a:extLst>
            </p:cNvPr>
            <p:cNvCxnSpPr>
              <a:cxnSpLocks/>
              <a:stCxn id="6" idx="6"/>
              <a:endCxn id="8" idx="0"/>
            </p:cNvCxnSpPr>
            <p:nvPr/>
          </p:nvCxnSpPr>
          <p:spPr>
            <a:xfrm>
              <a:off x="3807602" y="2502716"/>
              <a:ext cx="2288397" cy="2817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2E2CC3-18B9-4982-B6DE-A88665643DF8}"/>
                </a:ext>
              </a:extLst>
            </p:cNvPr>
            <p:cNvSpPr txBox="1"/>
            <p:nvPr/>
          </p:nvSpPr>
          <p:spPr>
            <a:xfrm>
              <a:off x="4547832" y="4615345"/>
              <a:ext cx="460396" cy="32226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16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C23FE3A-0AD3-42DC-9FB8-41700B508EB1}"/>
                </a:ext>
              </a:extLst>
            </p:cNvPr>
            <p:cNvSpPr txBox="1"/>
            <p:nvPr/>
          </p:nvSpPr>
          <p:spPr>
            <a:xfrm>
              <a:off x="4951800" y="3996922"/>
              <a:ext cx="460396" cy="32226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BA20CA-252F-4BAB-8895-5961D7A636F3}"/>
                </a:ext>
              </a:extLst>
            </p:cNvPr>
            <p:cNvSpPr txBox="1"/>
            <p:nvPr/>
          </p:nvSpPr>
          <p:spPr>
            <a:xfrm>
              <a:off x="5783909" y="3192123"/>
              <a:ext cx="460396" cy="32226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11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DDF41E-29EC-4126-8A41-E89D3290E408}"/>
                </a:ext>
              </a:extLst>
            </p:cNvPr>
            <p:cNvSpPr txBox="1"/>
            <p:nvPr/>
          </p:nvSpPr>
          <p:spPr>
            <a:xfrm>
              <a:off x="4663879" y="2822789"/>
              <a:ext cx="460396" cy="3535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12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79DCC29-8BEF-43ED-B76B-244CA3F181E7}"/>
                </a:ext>
              </a:extLst>
            </p:cNvPr>
            <p:cNvSpPr txBox="1"/>
            <p:nvPr/>
          </p:nvSpPr>
          <p:spPr>
            <a:xfrm>
              <a:off x="5816765" y="2313262"/>
              <a:ext cx="460396" cy="3535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B5651B-10DB-4BA2-81B2-C543F6606723}"/>
                </a:ext>
              </a:extLst>
            </p:cNvPr>
            <p:cNvSpPr txBox="1"/>
            <p:nvPr/>
          </p:nvSpPr>
          <p:spPr>
            <a:xfrm>
              <a:off x="8539146" y="3173136"/>
              <a:ext cx="460396" cy="32226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7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5DA4BD3-8F35-475F-8D70-BEF3532E53E3}"/>
                </a:ext>
              </a:extLst>
            </p:cNvPr>
            <p:cNvSpPr txBox="1"/>
            <p:nvPr/>
          </p:nvSpPr>
          <p:spPr>
            <a:xfrm>
              <a:off x="7748637" y="3616621"/>
              <a:ext cx="460396" cy="32226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16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6AD5276-2C6A-4965-9879-A466AD0DBEE9}"/>
                </a:ext>
              </a:extLst>
            </p:cNvPr>
            <p:cNvSpPr txBox="1"/>
            <p:nvPr/>
          </p:nvSpPr>
          <p:spPr>
            <a:xfrm>
              <a:off x="6865888" y="3985952"/>
              <a:ext cx="460396" cy="32226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17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E31C2A-49FE-44B6-972C-4DA47CC7F807}"/>
                </a:ext>
              </a:extLst>
            </p:cNvPr>
            <p:cNvSpPr txBox="1"/>
            <p:nvPr/>
          </p:nvSpPr>
          <p:spPr>
            <a:xfrm>
              <a:off x="7207941" y="4652985"/>
              <a:ext cx="460396" cy="32226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5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B585660-4381-4E84-89A5-E1849E3B0D36}"/>
                </a:ext>
              </a:extLst>
            </p:cNvPr>
            <p:cNvCxnSpPr>
              <a:stCxn id="5" idx="4"/>
              <a:endCxn id="9" idx="2"/>
            </p:cNvCxnSpPr>
            <p:nvPr/>
          </p:nvCxnSpPr>
          <p:spPr>
            <a:xfrm>
              <a:off x="6095999" y="1442906"/>
              <a:ext cx="2288400" cy="1059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ACC1A1D-78A2-4A15-953C-3D8938DC1E42}"/>
                </a:ext>
              </a:extLst>
            </p:cNvPr>
            <p:cNvSpPr txBox="1"/>
            <p:nvPr/>
          </p:nvSpPr>
          <p:spPr>
            <a:xfrm>
              <a:off x="6977743" y="1806054"/>
              <a:ext cx="460396" cy="32226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8</a:t>
              </a:r>
            </a:p>
          </p:txBody>
        </p:sp>
      </p:grp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A10BCB4-A8B8-47AB-9E3B-26A9D1BFB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555795"/>
              </p:ext>
            </p:extLst>
          </p:nvPr>
        </p:nvGraphicFramePr>
        <p:xfrm>
          <a:off x="1157469" y="4895551"/>
          <a:ext cx="9566275" cy="492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750">
                  <a:extLst>
                    <a:ext uri="{9D8B030D-6E8A-4147-A177-3AD203B41FA5}">
                      <a16:colId xmlns:a16="http://schemas.microsoft.com/office/drawing/2014/main" val="1528440037"/>
                    </a:ext>
                  </a:extLst>
                </a:gridCol>
                <a:gridCol w="1714905">
                  <a:extLst>
                    <a:ext uri="{9D8B030D-6E8A-4147-A177-3AD203B41FA5}">
                      <a16:colId xmlns:a16="http://schemas.microsoft.com/office/drawing/2014/main" val="4080113493"/>
                    </a:ext>
                  </a:extLst>
                </a:gridCol>
                <a:gridCol w="1714905">
                  <a:extLst>
                    <a:ext uri="{9D8B030D-6E8A-4147-A177-3AD203B41FA5}">
                      <a16:colId xmlns:a16="http://schemas.microsoft.com/office/drawing/2014/main" val="265164964"/>
                    </a:ext>
                  </a:extLst>
                </a:gridCol>
                <a:gridCol w="1714905">
                  <a:extLst>
                    <a:ext uri="{9D8B030D-6E8A-4147-A177-3AD203B41FA5}">
                      <a16:colId xmlns:a16="http://schemas.microsoft.com/office/drawing/2014/main" val="3261830676"/>
                    </a:ext>
                  </a:extLst>
                </a:gridCol>
                <a:gridCol w="1714905">
                  <a:extLst>
                    <a:ext uri="{9D8B030D-6E8A-4147-A177-3AD203B41FA5}">
                      <a16:colId xmlns:a16="http://schemas.microsoft.com/office/drawing/2014/main" val="2302006498"/>
                    </a:ext>
                  </a:extLst>
                </a:gridCol>
                <a:gridCol w="1714905">
                  <a:extLst>
                    <a:ext uri="{9D8B030D-6E8A-4147-A177-3AD203B41FA5}">
                      <a16:colId xmlns:a16="http://schemas.microsoft.com/office/drawing/2014/main" val="1115777246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Yu Gothic" panose="020B0400000000000000" pitchFamily="34" charset="-128"/>
                        </a:rPr>
                        <a:t>Pre: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60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60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60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60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60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910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460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8F25EC-2574-4B01-82DA-9DF874098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868101"/>
              </p:ext>
            </p:extLst>
          </p:nvPr>
        </p:nvGraphicFramePr>
        <p:xfrm>
          <a:off x="8230531" y="1988492"/>
          <a:ext cx="3259710" cy="1307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22716">
                  <a:extLst>
                    <a:ext uri="{9D8B030D-6E8A-4147-A177-3AD203B41FA5}">
                      <a16:colId xmlns:a16="http://schemas.microsoft.com/office/drawing/2014/main" val="548585004"/>
                    </a:ext>
                  </a:extLst>
                </a:gridCol>
                <a:gridCol w="968497">
                  <a:extLst>
                    <a:ext uri="{9D8B030D-6E8A-4147-A177-3AD203B41FA5}">
                      <a16:colId xmlns:a16="http://schemas.microsoft.com/office/drawing/2014/main" val="3264279482"/>
                    </a:ext>
                  </a:extLst>
                </a:gridCol>
                <a:gridCol w="968497">
                  <a:extLst>
                    <a:ext uri="{9D8B030D-6E8A-4147-A177-3AD203B41FA5}">
                      <a16:colId xmlns:a16="http://schemas.microsoft.com/office/drawing/2014/main" val="1745830393"/>
                    </a:ext>
                  </a:extLst>
                </a:gridCol>
              </a:tblGrid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Application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FF000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Node</a:t>
                      </a:r>
                      <a:endParaRPr dirty="0">
                        <a:solidFill>
                          <a:srgbClr val="FF000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641135866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Hard disk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4722863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programs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[1,2]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3, 4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9014382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printer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528471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63BF44-698E-4074-A7F4-8B9D4AB6C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063703"/>
              </p:ext>
            </p:extLst>
          </p:nvPr>
        </p:nvGraphicFramePr>
        <p:xfrm>
          <a:off x="621635" y="921283"/>
          <a:ext cx="4794303" cy="373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195">
                  <a:extLst>
                    <a:ext uri="{9D8B030D-6E8A-4147-A177-3AD203B41FA5}">
                      <a16:colId xmlns:a16="http://schemas.microsoft.com/office/drawing/2014/main" val="162151421"/>
                    </a:ext>
                  </a:extLst>
                </a:gridCol>
                <a:gridCol w="1616634">
                  <a:extLst>
                    <a:ext uri="{9D8B030D-6E8A-4147-A177-3AD203B41FA5}">
                      <a16:colId xmlns:a16="http://schemas.microsoft.com/office/drawing/2014/main" val="1863924277"/>
                    </a:ext>
                  </a:extLst>
                </a:gridCol>
                <a:gridCol w="1859474">
                  <a:extLst>
                    <a:ext uri="{9D8B030D-6E8A-4147-A177-3AD203B41FA5}">
                      <a16:colId xmlns:a16="http://schemas.microsoft.com/office/drawing/2014/main" val="283178501"/>
                    </a:ext>
                  </a:extLst>
                </a:gridCol>
              </a:tblGrid>
              <a:tr h="37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Yu Gothic" panose="020B0400000000000000" pitchFamily="34" charset="-128"/>
                        </a:rPr>
                        <a:t>Path (V</a:t>
                      </a:r>
                      <a:r>
                        <a:rPr lang="en-US" sz="1600" b="1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Yu Gothic" panose="020B0400000000000000" pitchFamily="34" charset="-128"/>
                        </a:rPr>
                        <a:t>4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Yu Gothic" panose="020B0400000000000000" pitchFamily="34" charset="-128"/>
                        </a:rPr>
                        <a:t>)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60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60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6243240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F5DCCA46-105A-4239-ABD3-85F3D8B80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863033"/>
              </p:ext>
            </p:extLst>
          </p:nvPr>
        </p:nvGraphicFramePr>
        <p:xfrm>
          <a:off x="591481" y="2291751"/>
          <a:ext cx="6333686" cy="100454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68076">
                  <a:extLst>
                    <a:ext uri="{9D8B030D-6E8A-4147-A177-3AD203B41FA5}">
                      <a16:colId xmlns:a16="http://schemas.microsoft.com/office/drawing/2014/main" val="2664572795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2261322767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1283353639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3229679080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2721618110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3018802449"/>
                    </a:ext>
                  </a:extLst>
                </a:gridCol>
              </a:tblGrid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Node id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3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4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5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983445634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Band. Disk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8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17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9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670157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Band. Printer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001943"/>
                  </a:ext>
                </a:extLst>
              </a:tr>
            </a:tbl>
          </a:graphicData>
        </a:graphic>
      </p:graphicFrame>
      <p:graphicFrame>
        <p:nvGraphicFramePr>
          <p:cNvPr id="205" name="Table 204">
            <a:extLst>
              <a:ext uri="{FF2B5EF4-FFF2-40B4-BE49-F238E27FC236}">
                <a16:creationId xmlns:a16="http://schemas.microsoft.com/office/drawing/2014/main" id="{86699176-B26D-4D61-AD6E-B108564D3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56758"/>
              </p:ext>
            </p:extLst>
          </p:nvPr>
        </p:nvGraphicFramePr>
        <p:xfrm>
          <a:off x="621633" y="1314252"/>
          <a:ext cx="8531891" cy="342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080">
                  <a:extLst>
                    <a:ext uri="{9D8B030D-6E8A-4147-A177-3AD203B41FA5}">
                      <a16:colId xmlns:a16="http://schemas.microsoft.com/office/drawing/2014/main" val="2246865843"/>
                    </a:ext>
                  </a:extLst>
                </a:gridCol>
                <a:gridCol w="1620173">
                  <a:extLst>
                    <a:ext uri="{9D8B030D-6E8A-4147-A177-3AD203B41FA5}">
                      <a16:colId xmlns:a16="http://schemas.microsoft.com/office/drawing/2014/main" val="335136710"/>
                    </a:ext>
                  </a:extLst>
                </a:gridCol>
                <a:gridCol w="1863546">
                  <a:extLst>
                    <a:ext uri="{9D8B030D-6E8A-4147-A177-3AD203B41FA5}">
                      <a16:colId xmlns:a16="http://schemas.microsoft.com/office/drawing/2014/main" val="1935156974"/>
                    </a:ext>
                  </a:extLst>
                </a:gridCol>
                <a:gridCol w="1863546">
                  <a:extLst>
                    <a:ext uri="{9D8B030D-6E8A-4147-A177-3AD203B41FA5}">
                      <a16:colId xmlns:a16="http://schemas.microsoft.com/office/drawing/2014/main" val="2368345398"/>
                    </a:ext>
                  </a:extLst>
                </a:gridCol>
                <a:gridCol w="1863546">
                  <a:extLst>
                    <a:ext uri="{9D8B030D-6E8A-4147-A177-3AD203B41FA5}">
                      <a16:colId xmlns:a16="http://schemas.microsoft.com/office/drawing/2014/main" val="1788963300"/>
                    </a:ext>
                  </a:extLst>
                </a:gridCol>
              </a:tblGrid>
              <a:tr h="3422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Yu Gothic" panose="020B0400000000000000" pitchFamily="34" charset="-128"/>
                        </a:rPr>
                        <a:t>Path (V</a:t>
                      </a:r>
                      <a:r>
                        <a:rPr lang="en-US" sz="1600" b="1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Yu Gothic" panose="020B0400000000000000" pitchFamily="34" charset="-128"/>
                        </a:rPr>
                        <a:t>5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Yu Gothic" panose="020B0400000000000000" pitchFamily="34" charset="-128"/>
                        </a:rPr>
                        <a:t>)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60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60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60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Yu Gothic" panose="020B0400000000000000" pitchFamily="34" charset="-128"/>
                        </a:rPr>
                        <a:t>V</a:t>
                      </a:r>
                      <a:r>
                        <a:rPr lang="en-US" sz="1600" b="1" i="0" u="none" strike="noStrike" baseline="-25000">
                          <a:solidFill>
                            <a:schemeClr val="bg1"/>
                          </a:solidFill>
                          <a:effectLst/>
                          <a:latin typeface="+mn-lt"/>
                          <a:ea typeface="Yu Gothic" panose="020B0400000000000000" pitchFamily="34" charset="-128"/>
                        </a:rPr>
                        <a:t>5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8128479"/>
                  </a:ext>
                </a:extLst>
              </a:tr>
            </a:tbl>
          </a:graphicData>
        </a:graphic>
      </p:graphicFrame>
      <p:sp>
        <p:nvSpPr>
          <p:cNvPr id="206" name="Oval 205">
            <a:extLst>
              <a:ext uri="{FF2B5EF4-FFF2-40B4-BE49-F238E27FC236}">
                <a16:creationId xmlns:a16="http://schemas.microsoft.com/office/drawing/2014/main" id="{AFF6F374-9790-40D5-9C8F-06D40AE6F20F}"/>
              </a:ext>
            </a:extLst>
          </p:cNvPr>
          <p:cNvSpPr/>
          <p:nvPr/>
        </p:nvSpPr>
        <p:spPr>
          <a:xfrm>
            <a:off x="2709102" y="3640467"/>
            <a:ext cx="432578" cy="3294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</a:t>
            </a:r>
            <a:r>
              <a:rPr lang="en-US" sz="800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91172A2F-9EB3-4A7B-971E-715FEE396AD9}"/>
              </a:ext>
            </a:extLst>
          </p:cNvPr>
          <p:cNvSpPr/>
          <p:nvPr/>
        </p:nvSpPr>
        <p:spPr>
          <a:xfrm>
            <a:off x="824105" y="4435773"/>
            <a:ext cx="432578" cy="3294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</a:t>
            </a:r>
            <a:r>
              <a:rPr lang="en-US" sz="8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2C116B1B-820A-4BD7-A996-586C9CCE0193}"/>
              </a:ext>
            </a:extLst>
          </p:cNvPr>
          <p:cNvSpPr/>
          <p:nvPr/>
        </p:nvSpPr>
        <p:spPr>
          <a:xfrm>
            <a:off x="824105" y="5538055"/>
            <a:ext cx="432578" cy="3294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</a:t>
            </a:r>
            <a:r>
              <a:rPr lang="en-US" sz="8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2016DE22-8C69-46BD-BC0C-57D473D4841B}"/>
              </a:ext>
            </a:extLst>
          </p:cNvPr>
          <p:cNvSpPr/>
          <p:nvPr/>
        </p:nvSpPr>
        <p:spPr>
          <a:xfrm>
            <a:off x="2709102" y="6276790"/>
            <a:ext cx="432578" cy="3294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</a:t>
            </a:r>
            <a:r>
              <a:rPr lang="en-US" sz="8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C4A96D2C-E018-4FA6-B1B8-A06E6ED4F14D}"/>
              </a:ext>
            </a:extLst>
          </p:cNvPr>
          <p:cNvSpPr/>
          <p:nvPr/>
        </p:nvSpPr>
        <p:spPr>
          <a:xfrm>
            <a:off x="4594102" y="4435773"/>
            <a:ext cx="432578" cy="3294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</a:t>
            </a:r>
            <a:r>
              <a:rPr lang="en-US" sz="8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959AC147-4173-4D3B-8DEA-F1C649ACBE49}"/>
              </a:ext>
            </a:extLst>
          </p:cNvPr>
          <p:cNvSpPr/>
          <p:nvPr/>
        </p:nvSpPr>
        <p:spPr>
          <a:xfrm>
            <a:off x="4594102" y="5538055"/>
            <a:ext cx="432578" cy="3294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</a:t>
            </a:r>
            <a:r>
              <a:rPr lang="en-US" sz="800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7EE3D3FD-BB4D-4CBD-90D6-4CFBEF7FDCDA}"/>
              </a:ext>
            </a:extLst>
          </p:cNvPr>
          <p:cNvCxnSpPr>
            <a:cxnSpLocks/>
            <a:stCxn id="206" idx="4"/>
            <a:endCxn id="208" idx="6"/>
          </p:cNvCxnSpPr>
          <p:nvPr/>
        </p:nvCxnSpPr>
        <p:spPr>
          <a:xfrm flipH="1">
            <a:off x="1256683" y="3969904"/>
            <a:ext cx="1668708" cy="1732869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F93C3978-41DA-4C78-A5C2-7AECF7BC3B3B}"/>
              </a:ext>
            </a:extLst>
          </p:cNvPr>
          <p:cNvCxnSpPr>
            <a:cxnSpLocks/>
            <a:stCxn id="206" idx="4"/>
            <a:endCxn id="211" idx="2"/>
          </p:cNvCxnSpPr>
          <p:nvPr/>
        </p:nvCxnSpPr>
        <p:spPr>
          <a:xfrm>
            <a:off x="2925392" y="3969904"/>
            <a:ext cx="1668710" cy="1732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24EF34C9-1531-4176-98FF-6AC1506DE779}"/>
              </a:ext>
            </a:extLst>
          </p:cNvPr>
          <p:cNvCxnSpPr>
            <a:cxnSpLocks/>
            <a:stCxn id="210" idx="2"/>
            <a:endCxn id="208" idx="6"/>
          </p:cNvCxnSpPr>
          <p:nvPr/>
        </p:nvCxnSpPr>
        <p:spPr>
          <a:xfrm flipH="1">
            <a:off x="1256683" y="4600492"/>
            <a:ext cx="3337418" cy="1102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266D7192-F05A-4371-A1F3-D041A833BDEE}"/>
              </a:ext>
            </a:extLst>
          </p:cNvPr>
          <p:cNvCxnSpPr>
            <a:cxnSpLocks/>
            <a:stCxn id="209" idx="0"/>
            <a:endCxn id="208" idx="6"/>
          </p:cNvCxnSpPr>
          <p:nvPr/>
        </p:nvCxnSpPr>
        <p:spPr>
          <a:xfrm flipH="1" flipV="1">
            <a:off x="1256683" y="5702773"/>
            <a:ext cx="1668708" cy="5740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D3DC447A-0480-4A35-AA0F-DC8692BF25BF}"/>
              </a:ext>
            </a:extLst>
          </p:cNvPr>
          <p:cNvCxnSpPr>
            <a:cxnSpLocks/>
            <a:stCxn id="209" idx="0"/>
            <a:endCxn id="211" idx="2"/>
          </p:cNvCxnSpPr>
          <p:nvPr/>
        </p:nvCxnSpPr>
        <p:spPr>
          <a:xfrm flipV="1">
            <a:off x="2925391" y="5702773"/>
            <a:ext cx="1668711" cy="574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00274557-CCA0-43CD-8064-E266D9EB8DA3}"/>
              </a:ext>
            </a:extLst>
          </p:cNvPr>
          <p:cNvCxnSpPr>
            <a:cxnSpLocks/>
            <a:stCxn id="209" idx="0"/>
            <a:endCxn id="210" idx="2"/>
          </p:cNvCxnSpPr>
          <p:nvPr/>
        </p:nvCxnSpPr>
        <p:spPr>
          <a:xfrm flipV="1">
            <a:off x="2925391" y="4600492"/>
            <a:ext cx="1668711" cy="16762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DDA0FD49-1C1E-4A38-8A03-3A3922FDE88D}"/>
              </a:ext>
            </a:extLst>
          </p:cNvPr>
          <p:cNvCxnSpPr>
            <a:cxnSpLocks/>
            <a:stCxn id="211" idx="0"/>
            <a:endCxn id="210" idx="4"/>
          </p:cNvCxnSpPr>
          <p:nvPr/>
        </p:nvCxnSpPr>
        <p:spPr>
          <a:xfrm flipV="1">
            <a:off x="4810392" y="4765210"/>
            <a:ext cx="0" cy="772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3E5BE195-80A0-40A9-A2B4-C03936C75E57}"/>
              </a:ext>
            </a:extLst>
          </p:cNvPr>
          <p:cNvCxnSpPr>
            <a:cxnSpLocks/>
            <a:stCxn id="207" idx="6"/>
            <a:endCxn id="210" idx="2"/>
          </p:cNvCxnSpPr>
          <p:nvPr/>
        </p:nvCxnSpPr>
        <p:spPr>
          <a:xfrm>
            <a:off x="1256683" y="4600492"/>
            <a:ext cx="3337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131CFE87-E3A6-4FBA-9F76-F4B65C3281BA}"/>
              </a:ext>
            </a:extLst>
          </p:cNvPr>
          <p:cNvCxnSpPr>
            <a:cxnSpLocks/>
            <a:stCxn id="207" idx="6"/>
            <a:endCxn id="209" idx="0"/>
          </p:cNvCxnSpPr>
          <p:nvPr/>
        </p:nvCxnSpPr>
        <p:spPr>
          <a:xfrm>
            <a:off x="1256683" y="4600492"/>
            <a:ext cx="1668708" cy="1676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A1A6C29D-5149-43C0-813A-D3E84368ED4C}"/>
              </a:ext>
            </a:extLst>
          </p:cNvPr>
          <p:cNvSpPr txBox="1"/>
          <p:nvPr/>
        </p:nvSpPr>
        <p:spPr>
          <a:xfrm>
            <a:off x="1796462" y="5857508"/>
            <a:ext cx="372708" cy="2154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16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F10E2D66-339D-4090-82A9-CFD73351DD54}"/>
              </a:ext>
            </a:extLst>
          </p:cNvPr>
          <p:cNvSpPr txBox="1"/>
          <p:nvPr/>
        </p:nvSpPr>
        <p:spPr>
          <a:xfrm>
            <a:off x="2091037" y="5489546"/>
            <a:ext cx="465826" cy="2154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6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B43D5E3-C991-445D-8D69-884C41575924}"/>
              </a:ext>
            </a:extLst>
          </p:cNvPr>
          <p:cNvSpPr txBox="1"/>
          <p:nvPr/>
        </p:nvSpPr>
        <p:spPr>
          <a:xfrm>
            <a:off x="2697815" y="5010689"/>
            <a:ext cx="465826" cy="2154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954ACDD3-B1D2-46F3-963D-AF6E1565C641}"/>
              </a:ext>
            </a:extLst>
          </p:cNvPr>
          <p:cNvSpPr txBox="1"/>
          <p:nvPr/>
        </p:nvSpPr>
        <p:spPr>
          <a:xfrm>
            <a:off x="1881084" y="4790936"/>
            <a:ext cx="465827" cy="2154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12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C9F94788-B074-48DE-AB83-DD5114BF8849}"/>
              </a:ext>
            </a:extLst>
          </p:cNvPr>
          <p:cNvSpPr txBox="1"/>
          <p:nvPr/>
        </p:nvSpPr>
        <p:spPr>
          <a:xfrm>
            <a:off x="2721773" y="4487766"/>
            <a:ext cx="503975" cy="2154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1CB6F948-2E46-42F8-A6B2-AE12D2F4AD3B}"/>
              </a:ext>
            </a:extLst>
          </p:cNvPr>
          <p:cNvSpPr txBox="1"/>
          <p:nvPr/>
        </p:nvSpPr>
        <p:spPr>
          <a:xfrm>
            <a:off x="4604771" y="4999391"/>
            <a:ext cx="421906" cy="2154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7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A3E40C2B-A952-4CF5-8E44-7220EF33550A}"/>
              </a:ext>
            </a:extLst>
          </p:cNvPr>
          <p:cNvSpPr txBox="1"/>
          <p:nvPr/>
        </p:nvSpPr>
        <p:spPr>
          <a:xfrm>
            <a:off x="4038811" y="5263265"/>
            <a:ext cx="427412" cy="2154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16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2BF1C1EC-F055-4DD0-898D-F06D1EA13F59}"/>
              </a:ext>
            </a:extLst>
          </p:cNvPr>
          <p:cNvSpPr txBox="1"/>
          <p:nvPr/>
        </p:nvSpPr>
        <p:spPr>
          <a:xfrm>
            <a:off x="3357969" y="5483020"/>
            <a:ext cx="464552" cy="215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5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CA10EE2D-7A00-45F7-8BF6-E34F4D76512C}"/>
              </a:ext>
            </a:extLst>
          </p:cNvPr>
          <p:cNvSpPr txBox="1"/>
          <p:nvPr/>
        </p:nvSpPr>
        <p:spPr>
          <a:xfrm>
            <a:off x="3607393" y="5879903"/>
            <a:ext cx="464552" cy="2154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</a:t>
            </a:r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801D15A1-830A-4B1D-88AC-8CE28DFD3CC3}"/>
              </a:ext>
            </a:extLst>
          </p:cNvPr>
          <p:cNvCxnSpPr>
            <a:stCxn id="206" idx="4"/>
            <a:endCxn id="210" idx="2"/>
          </p:cNvCxnSpPr>
          <p:nvPr/>
        </p:nvCxnSpPr>
        <p:spPr>
          <a:xfrm>
            <a:off x="2925391" y="3969904"/>
            <a:ext cx="1668710" cy="630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F3A5BC7C-8246-4885-8C0D-174DBA1D4DC9}"/>
              </a:ext>
            </a:extLst>
          </p:cNvPr>
          <p:cNvSpPr txBox="1"/>
          <p:nvPr/>
        </p:nvSpPr>
        <p:spPr>
          <a:xfrm>
            <a:off x="3568361" y="4185976"/>
            <a:ext cx="503584" cy="2154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8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4507A788-8053-4206-A01D-812A9E8E3DFE}"/>
              </a:ext>
            </a:extLst>
          </p:cNvPr>
          <p:cNvSpPr/>
          <p:nvPr/>
        </p:nvSpPr>
        <p:spPr>
          <a:xfrm>
            <a:off x="8407349" y="3782542"/>
            <a:ext cx="432578" cy="3294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</a:t>
            </a:r>
            <a:r>
              <a:rPr lang="en-US" sz="800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F0947E9C-FD41-48C8-91C9-7D59EB342929}"/>
              </a:ext>
            </a:extLst>
          </p:cNvPr>
          <p:cNvSpPr/>
          <p:nvPr/>
        </p:nvSpPr>
        <p:spPr>
          <a:xfrm>
            <a:off x="6522352" y="4577848"/>
            <a:ext cx="432578" cy="3294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</a:t>
            </a:r>
            <a:r>
              <a:rPr lang="en-US" sz="8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013717D3-522A-434E-9945-18F07001F4DE}"/>
              </a:ext>
            </a:extLst>
          </p:cNvPr>
          <p:cNvSpPr/>
          <p:nvPr/>
        </p:nvSpPr>
        <p:spPr>
          <a:xfrm>
            <a:off x="6522352" y="5680130"/>
            <a:ext cx="432578" cy="3294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</a:t>
            </a:r>
            <a:r>
              <a:rPr lang="en-US" sz="8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C8A7ADE3-ACC9-4E99-91AA-BD7C81ECA2FE}"/>
              </a:ext>
            </a:extLst>
          </p:cNvPr>
          <p:cNvSpPr/>
          <p:nvPr/>
        </p:nvSpPr>
        <p:spPr>
          <a:xfrm>
            <a:off x="8407349" y="6418865"/>
            <a:ext cx="432578" cy="3294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</a:t>
            </a:r>
            <a:r>
              <a:rPr lang="en-US" sz="8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ED67752E-D604-40C7-B3BE-AC82106BFA33}"/>
              </a:ext>
            </a:extLst>
          </p:cNvPr>
          <p:cNvSpPr/>
          <p:nvPr/>
        </p:nvSpPr>
        <p:spPr>
          <a:xfrm>
            <a:off x="10292349" y="4577848"/>
            <a:ext cx="432578" cy="3294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</a:t>
            </a:r>
            <a:r>
              <a:rPr lang="en-US" sz="8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14DAA072-1644-4E30-B44B-C5259A218DBC}"/>
              </a:ext>
            </a:extLst>
          </p:cNvPr>
          <p:cNvSpPr/>
          <p:nvPr/>
        </p:nvSpPr>
        <p:spPr>
          <a:xfrm>
            <a:off x="10292349" y="5680130"/>
            <a:ext cx="432578" cy="3294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</a:t>
            </a:r>
            <a:r>
              <a:rPr lang="en-US" sz="800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89461A78-B25B-4458-B51B-36322297B193}"/>
              </a:ext>
            </a:extLst>
          </p:cNvPr>
          <p:cNvCxnSpPr>
            <a:cxnSpLocks/>
            <a:stCxn id="232" idx="4"/>
            <a:endCxn id="234" idx="6"/>
          </p:cNvCxnSpPr>
          <p:nvPr/>
        </p:nvCxnSpPr>
        <p:spPr>
          <a:xfrm flipH="1">
            <a:off x="6954930" y="4111979"/>
            <a:ext cx="1668708" cy="173286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8D51B-8654-479C-9BA7-9F524C81371E}"/>
              </a:ext>
            </a:extLst>
          </p:cNvPr>
          <p:cNvCxnSpPr>
            <a:cxnSpLocks/>
            <a:stCxn id="232" idx="4"/>
            <a:endCxn id="237" idx="2"/>
          </p:cNvCxnSpPr>
          <p:nvPr/>
        </p:nvCxnSpPr>
        <p:spPr>
          <a:xfrm>
            <a:off x="8623639" y="4111979"/>
            <a:ext cx="1668710" cy="1732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F3AFF3E2-C524-4C6E-9A98-41E27D864F7F}"/>
              </a:ext>
            </a:extLst>
          </p:cNvPr>
          <p:cNvCxnSpPr>
            <a:cxnSpLocks/>
            <a:stCxn id="236" idx="2"/>
            <a:endCxn id="234" idx="6"/>
          </p:cNvCxnSpPr>
          <p:nvPr/>
        </p:nvCxnSpPr>
        <p:spPr>
          <a:xfrm flipH="1">
            <a:off x="6954930" y="4742567"/>
            <a:ext cx="3337418" cy="1102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499CF76-80BC-4746-B2D8-80A12AD7F17B}"/>
              </a:ext>
            </a:extLst>
          </p:cNvPr>
          <p:cNvCxnSpPr>
            <a:cxnSpLocks/>
            <a:stCxn id="235" idx="0"/>
            <a:endCxn id="234" idx="6"/>
          </p:cNvCxnSpPr>
          <p:nvPr/>
        </p:nvCxnSpPr>
        <p:spPr>
          <a:xfrm flipH="1" flipV="1">
            <a:off x="6954930" y="5844848"/>
            <a:ext cx="1668708" cy="574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E9ED54C4-9633-4E3E-8C80-44C668AF4B98}"/>
              </a:ext>
            </a:extLst>
          </p:cNvPr>
          <p:cNvCxnSpPr>
            <a:cxnSpLocks/>
            <a:stCxn id="235" idx="0"/>
            <a:endCxn id="237" idx="2"/>
          </p:cNvCxnSpPr>
          <p:nvPr/>
        </p:nvCxnSpPr>
        <p:spPr>
          <a:xfrm flipV="1">
            <a:off x="8623638" y="5844848"/>
            <a:ext cx="1668711" cy="574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5E10BE25-A604-49EF-8A3E-CB17A6D16D31}"/>
              </a:ext>
            </a:extLst>
          </p:cNvPr>
          <p:cNvCxnSpPr>
            <a:cxnSpLocks/>
            <a:stCxn id="235" idx="0"/>
            <a:endCxn id="236" idx="2"/>
          </p:cNvCxnSpPr>
          <p:nvPr/>
        </p:nvCxnSpPr>
        <p:spPr>
          <a:xfrm flipV="1">
            <a:off x="8623638" y="4742567"/>
            <a:ext cx="1668711" cy="1676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93EA7465-86E7-465B-8501-14049472817C}"/>
              </a:ext>
            </a:extLst>
          </p:cNvPr>
          <p:cNvCxnSpPr>
            <a:cxnSpLocks/>
            <a:stCxn id="237" idx="0"/>
            <a:endCxn id="236" idx="4"/>
          </p:cNvCxnSpPr>
          <p:nvPr/>
        </p:nvCxnSpPr>
        <p:spPr>
          <a:xfrm flipV="1">
            <a:off x="10508639" y="4907285"/>
            <a:ext cx="0" cy="772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4AFFAA80-EA8A-4007-A0A4-65D0FFA920DC}"/>
              </a:ext>
            </a:extLst>
          </p:cNvPr>
          <p:cNvCxnSpPr>
            <a:cxnSpLocks/>
            <a:stCxn id="233" idx="6"/>
            <a:endCxn id="236" idx="2"/>
          </p:cNvCxnSpPr>
          <p:nvPr/>
        </p:nvCxnSpPr>
        <p:spPr>
          <a:xfrm>
            <a:off x="6954930" y="4742567"/>
            <a:ext cx="3337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6EC87DE7-C2F4-4B72-A115-BBAB47B094F6}"/>
              </a:ext>
            </a:extLst>
          </p:cNvPr>
          <p:cNvCxnSpPr>
            <a:cxnSpLocks/>
            <a:stCxn id="233" idx="6"/>
            <a:endCxn id="235" idx="0"/>
          </p:cNvCxnSpPr>
          <p:nvPr/>
        </p:nvCxnSpPr>
        <p:spPr>
          <a:xfrm>
            <a:off x="6954930" y="4742567"/>
            <a:ext cx="1668708" cy="1676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BCA04CE2-9A78-45BE-8C17-ED6BB081A305}"/>
              </a:ext>
            </a:extLst>
          </p:cNvPr>
          <p:cNvSpPr txBox="1"/>
          <p:nvPr/>
        </p:nvSpPr>
        <p:spPr>
          <a:xfrm>
            <a:off x="7494709" y="5999583"/>
            <a:ext cx="372708" cy="2154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16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1D43DA7-342A-4D60-AF5A-793B8B63016B}"/>
              </a:ext>
            </a:extLst>
          </p:cNvPr>
          <p:cNvSpPr txBox="1"/>
          <p:nvPr/>
        </p:nvSpPr>
        <p:spPr>
          <a:xfrm>
            <a:off x="7789284" y="5631621"/>
            <a:ext cx="465826" cy="2154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6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0A6A978-F98D-4ABA-8153-4B9D47446CC7}"/>
              </a:ext>
            </a:extLst>
          </p:cNvPr>
          <p:cNvSpPr txBox="1"/>
          <p:nvPr/>
        </p:nvSpPr>
        <p:spPr>
          <a:xfrm>
            <a:off x="8396062" y="5152764"/>
            <a:ext cx="465826" cy="2154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11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F66DE6EE-1405-4BA4-A096-0A46EFC0FB81}"/>
              </a:ext>
            </a:extLst>
          </p:cNvPr>
          <p:cNvSpPr txBox="1"/>
          <p:nvPr/>
        </p:nvSpPr>
        <p:spPr>
          <a:xfrm>
            <a:off x="7579331" y="4933011"/>
            <a:ext cx="465827" cy="2154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12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91695181-6AFB-410F-BCDB-DDC120EBDD03}"/>
              </a:ext>
            </a:extLst>
          </p:cNvPr>
          <p:cNvSpPr txBox="1"/>
          <p:nvPr/>
        </p:nvSpPr>
        <p:spPr>
          <a:xfrm>
            <a:off x="8420020" y="4629841"/>
            <a:ext cx="503975" cy="2154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11D4C5A-81A4-4E92-AE89-1DCF8B86F0B6}"/>
              </a:ext>
            </a:extLst>
          </p:cNvPr>
          <p:cNvSpPr txBox="1"/>
          <p:nvPr/>
        </p:nvSpPr>
        <p:spPr>
          <a:xfrm>
            <a:off x="10303018" y="5141466"/>
            <a:ext cx="421906" cy="2154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7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AA07CF80-72AD-4C14-BDBD-C40AF7F57657}"/>
              </a:ext>
            </a:extLst>
          </p:cNvPr>
          <p:cNvSpPr txBox="1"/>
          <p:nvPr/>
        </p:nvSpPr>
        <p:spPr>
          <a:xfrm>
            <a:off x="9737058" y="5405340"/>
            <a:ext cx="427412" cy="21544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15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6EFE8D94-8EBC-4679-9AEE-7420483858DA}"/>
              </a:ext>
            </a:extLst>
          </p:cNvPr>
          <p:cNvSpPr txBox="1"/>
          <p:nvPr/>
        </p:nvSpPr>
        <p:spPr>
          <a:xfrm>
            <a:off x="9056216" y="5625095"/>
            <a:ext cx="464552" cy="2154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5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503FF9C2-F882-4B5F-9113-75F1CF479632}"/>
              </a:ext>
            </a:extLst>
          </p:cNvPr>
          <p:cNvSpPr txBox="1"/>
          <p:nvPr/>
        </p:nvSpPr>
        <p:spPr>
          <a:xfrm>
            <a:off x="9305640" y="6021978"/>
            <a:ext cx="464552" cy="2154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</a:t>
            </a:r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9EB653AE-0998-42CD-A208-8E9C3B1AC0B9}"/>
              </a:ext>
            </a:extLst>
          </p:cNvPr>
          <p:cNvCxnSpPr>
            <a:stCxn id="232" idx="4"/>
            <a:endCxn id="236" idx="2"/>
          </p:cNvCxnSpPr>
          <p:nvPr/>
        </p:nvCxnSpPr>
        <p:spPr>
          <a:xfrm>
            <a:off x="8623638" y="4111979"/>
            <a:ext cx="1668710" cy="630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89722CCA-7309-4521-A1AE-0EFC9AEDC026}"/>
              </a:ext>
            </a:extLst>
          </p:cNvPr>
          <p:cNvSpPr txBox="1"/>
          <p:nvPr/>
        </p:nvSpPr>
        <p:spPr>
          <a:xfrm>
            <a:off x="9266608" y="4328051"/>
            <a:ext cx="503584" cy="2154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63621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Box 247">
            <a:extLst>
              <a:ext uri="{FF2B5EF4-FFF2-40B4-BE49-F238E27FC236}">
                <a16:creationId xmlns:a16="http://schemas.microsoft.com/office/drawing/2014/main" id="{8F6C8F36-04DB-4E1E-9D3B-6DC784060171}"/>
              </a:ext>
            </a:extLst>
          </p:cNvPr>
          <p:cNvSpPr txBox="1"/>
          <p:nvPr/>
        </p:nvSpPr>
        <p:spPr>
          <a:xfrm>
            <a:off x="523875" y="542925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resource allocation:</a:t>
            </a:r>
          </a:p>
        </p:txBody>
      </p:sp>
      <p:graphicFrame>
        <p:nvGraphicFramePr>
          <p:cNvPr id="251" name="Table 250">
            <a:extLst>
              <a:ext uri="{FF2B5EF4-FFF2-40B4-BE49-F238E27FC236}">
                <a16:creationId xmlns:a16="http://schemas.microsoft.com/office/drawing/2014/main" id="{285DDFC6-16A8-446D-9BD5-4120D8C0A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861415"/>
              </p:ext>
            </p:extLst>
          </p:nvPr>
        </p:nvGraphicFramePr>
        <p:xfrm>
          <a:off x="2601809" y="1567518"/>
          <a:ext cx="6333686" cy="267877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68076">
                  <a:extLst>
                    <a:ext uri="{9D8B030D-6E8A-4147-A177-3AD203B41FA5}">
                      <a16:colId xmlns:a16="http://schemas.microsoft.com/office/drawing/2014/main" val="697103838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1980180725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576955099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580435984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3506914117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435802439"/>
                    </a:ext>
                  </a:extLst>
                </a:gridCol>
              </a:tblGrid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Node id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1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2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3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+mn-lt"/>
                          <a:sym typeface="Arial"/>
                        </a:rPr>
                        <a:t>4</a:t>
                      </a:r>
                      <a:endParaRPr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+mn-lt"/>
                          <a:sym typeface="Arial"/>
                        </a:rPr>
                        <a:t>5</a:t>
                      </a:r>
                      <a:endParaRPr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57434313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Program id and size (MB)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-,-</a:t>
                      </a:r>
                      <a:endParaRPr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3,0.5</a:t>
                      </a:r>
                      <a:endParaRPr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1,1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2,1.5</a:t>
                      </a:r>
                      <a:endParaRPr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1,1</a:t>
                      </a:r>
                      <a:endParaRPr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400561491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Sharable no. of programs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-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2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FF0000"/>
                          </a:solidFill>
                          <a:latin typeface="+mn-lt"/>
                          <a:ea typeface="Yu Gothic" panose="020B0400000000000000" pitchFamily="34" charset="-128"/>
                          <a:sym typeface="Arial"/>
                        </a:rPr>
                        <a:t>2</a:t>
                      </a:r>
                      <a:endParaRPr b="1" dirty="0">
                        <a:solidFill>
                          <a:srgbClr val="FF0000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FF0000"/>
                          </a:solidFill>
                          <a:latin typeface="+mn-lt"/>
                          <a:sym typeface="Arial"/>
                        </a:rPr>
                        <a:t>3</a:t>
                      </a:r>
                      <a:endParaRPr b="1" dirty="0">
                        <a:solidFill>
                          <a:srgbClr val="FF0000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38058568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Memory size (MB)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16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4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FF0000"/>
                          </a:solidFill>
                          <a:latin typeface="+mn-lt"/>
                          <a:sym typeface="Arial"/>
                        </a:rPr>
                        <a:t>63</a:t>
                      </a:r>
                      <a:endParaRPr b="1" dirty="0">
                        <a:solidFill>
                          <a:srgbClr val="FF0000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FF0000"/>
                          </a:solidFill>
                          <a:latin typeface="+mn-lt"/>
                          <a:sym typeface="Arial"/>
                        </a:rPr>
                        <a:t>30.5</a:t>
                      </a:r>
                      <a:endParaRPr b="1" dirty="0">
                        <a:solidFill>
                          <a:srgbClr val="FF0000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8</a:t>
                      </a:r>
                      <a:endParaRPr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16256203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Printer no.</a:t>
                      </a:r>
                      <a:endParaRPr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0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0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0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FF0000"/>
                          </a:solidFill>
                          <a:latin typeface="+mn-lt"/>
                          <a:sym typeface="Arial"/>
                        </a:rPr>
                        <a:t>0</a:t>
                      </a:r>
                      <a:endParaRPr b="1" dirty="0">
                        <a:solidFill>
                          <a:srgbClr val="FF0000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0</a:t>
                      </a:r>
                      <a:endParaRPr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49681651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Disk space (MB)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16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20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5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10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FF0000"/>
                          </a:solidFill>
                          <a:latin typeface="+mn-lt"/>
                          <a:sym typeface="Arial"/>
                        </a:rPr>
                        <a:t>5</a:t>
                      </a:r>
                      <a:endParaRPr b="1" dirty="0">
                        <a:solidFill>
                          <a:srgbClr val="FF0000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28920827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Band. Disk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8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10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17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9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12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12628814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Band. Printer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2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2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</a:t>
                      </a:r>
                      <a:endParaRPr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074855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003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16378-E5B4-494C-B4E4-FE5A05E61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93417"/>
              </p:ext>
            </p:extLst>
          </p:nvPr>
        </p:nvGraphicFramePr>
        <p:xfrm>
          <a:off x="807286" y="1120775"/>
          <a:ext cx="528871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367">
                  <a:extLst>
                    <a:ext uri="{9D8B030D-6E8A-4147-A177-3AD203B41FA5}">
                      <a16:colId xmlns:a16="http://schemas.microsoft.com/office/drawing/2014/main" val="749677745"/>
                    </a:ext>
                  </a:extLst>
                </a:gridCol>
                <a:gridCol w="2012674">
                  <a:extLst>
                    <a:ext uri="{9D8B030D-6E8A-4147-A177-3AD203B41FA5}">
                      <a16:colId xmlns:a16="http://schemas.microsoft.com/office/drawing/2014/main" val="1546974028"/>
                    </a:ext>
                  </a:extLst>
                </a:gridCol>
                <a:gridCol w="2012674">
                  <a:extLst>
                    <a:ext uri="{9D8B030D-6E8A-4147-A177-3AD203B41FA5}">
                      <a16:colId xmlns:a16="http://schemas.microsoft.com/office/drawing/2014/main" val="2517539713"/>
                    </a:ext>
                  </a:extLst>
                </a:gridCol>
              </a:tblGrid>
              <a:tr h="29473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+mn-lt"/>
                        </a:rPr>
                        <a:t>Allocated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App 4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App 2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58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CAA089-04E5-4B7A-B21B-CD4F94EC5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801747"/>
              </p:ext>
            </p:extLst>
          </p:nvPr>
        </p:nvGraphicFramePr>
        <p:xfrm>
          <a:off x="718244" y="2411132"/>
          <a:ext cx="4660317" cy="2457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229">
                  <a:extLst>
                    <a:ext uri="{9D8B030D-6E8A-4147-A177-3AD203B41FA5}">
                      <a16:colId xmlns:a16="http://schemas.microsoft.com/office/drawing/2014/main" val="3859145018"/>
                    </a:ext>
                  </a:extLst>
                </a:gridCol>
                <a:gridCol w="2676088">
                  <a:extLst>
                    <a:ext uri="{9D8B030D-6E8A-4147-A177-3AD203B41FA5}">
                      <a16:colId xmlns:a16="http://schemas.microsoft.com/office/drawing/2014/main" val="3714193604"/>
                    </a:ext>
                  </a:extLst>
                </a:gridCol>
              </a:tblGrid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Current 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79963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1, 6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345624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970106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644046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167888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03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7C576F-63D9-48C9-896C-7F62CBB2F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734721"/>
              </p:ext>
            </p:extLst>
          </p:nvPr>
        </p:nvGraphicFramePr>
        <p:xfrm>
          <a:off x="718244" y="5164658"/>
          <a:ext cx="2500618" cy="1307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3605">
                  <a:extLst>
                    <a:ext uri="{9D8B030D-6E8A-4147-A177-3AD203B41FA5}">
                      <a16:colId xmlns:a16="http://schemas.microsoft.com/office/drawing/2014/main" val="548585004"/>
                    </a:ext>
                  </a:extLst>
                </a:gridCol>
                <a:gridCol w="1057013">
                  <a:extLst>
                    <a:ext uri="{9D8B030D-6E8A-4147-A177-3AD203B41FA5}">
                      <a16:colId xmlns:a16="http://schemas.microsoft.com/office/drawing/2014/main" val="3264279482"/>
                    </a:ext>
                  </a:extLst>
                </a:gridCol>
              </a:tblGrid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Application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641135866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Hard disk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4722863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programs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[1,3]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9014382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printer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5284714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D52F11E5-0B38-432E-B703-CE88440DCA87}"/>
              </a:ext>
            </a:extLst>
          </p:cNvPr>
          <p:cNvSpPr/>
          <p:nvPr/>
        </p:nvSpPr>
        <p:spPr>
          <a:xfrm>
            <a:off x="3455387" y="5654973"/>
            <a:ext cx="981512" cy="32717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48B1E4-A467-4E5F-BB84-548F70A9AC3E}"/>
              </a:ext>
            </a:extLst>
          </p:cNvPr>
          <p:cNvSpPr txBox="1"/>
          <p:nvPr/>
        </p:nvSpPr>
        <p:spPr>
          <a:xfrm>
            <a:off x="4540015" y="5348504"/>
            <a:ext cx="2909347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NODE SELECTION </a:t>
            </a:r>
            <a:r>
              <a:rPr lang="en-US" dirty="0"/>
              <a:t>FOR EACH REQUESTED RESOURCES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BBD40A9-3B16-4919-923E-DCE2B76FD03D}"/>
              </a:ext>
            </a:extLst>
          </p:cNvPr>
          <p:cNvSpPr/>
          <p:nvPr/>
        </p:nvSpPr>
        <p:spPr>
          <a:xfrm>
            <a:off x="7685887" y="5654973"/>
            <a:ext cx="981512" cy="32717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435801-F083-4A77-8007-01AD4E65A473}"/>
              </a:ext>
            </a:extLst>
          </p:cNvPr>
          <p:cNvSpPr txBox="1"/>
          <p:nvPr/>
        </p:nvSpPr>
        <p:spPr>
          <a:xfrm>
            <a:off x="8903924" y="5218393"/>
            <a:ext cx="2909347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CHECKING OF BANDWIDTH USING </a:t>
            </a:r>
            <a:r>
              <a:rPr lang="en-US" dirty="0">
                <a:solidFill>
                  <a:srgbClr val="FF0000"/>
                </a:solidFill>
              </a:rPr>
              <a:t>VARIANT DIJKSTRA’S ALGORITHM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FC24B0-770E-4F07-8080-B88E234F7D80}"/>
              </a:ext>
            </a:extLst>
          </p:cNvPr>
          <p:cNvCxnSpPr/>
          <p:nvPr/>
        </p:nvCxnSpPr>
        <p:spPr>
          <a:xfrm>
            <a:off x="807286" y="1895475"/>
            <a:ext cx="10460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E226D581-1B97-45F1-A83C-D39904C09A69}"/>
              </a:ext>
            </a:extLst>
          </p:cNvPr>
          <p:cNvSpPr/>
          <p:nvPr/>
        </p:nvSpPr>
        <p:spPr>
          <a:xfrm>
            <a:off x="7753350" y="5429250"/>
            <a:ext cx="704850" cy="7620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86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F8EF88-B5B2-4A74-9877-B8A6BBBCF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021039"/>
              </p:ext>
            </p:extLst>
          </p:nvPr>
        </p:nvGraphicFramePr>
        <p:xfrm>
          <a:off x="599226" y="502082"/>
          <a:ext cx="2500618" cy="1307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3605">
                  <a:extLst>
                    <a:ext uri="{9D8B030D-6E8A-4147-A177-3AD203B41FA5}">
                      <a16:colId xmlns:a16="http://schemas.microsoft.com/office/drawing/2014/main" val="548585004"/>
                    </a:ext>
                  </a:extLst>
                </a:gridCol>
                <a:gridCol w="1057013">
                  <a:extLst>
                    <a:ext uri="{9D8B030D-6E8A-4147-A177-3AD203B41FA5}">
                      <a16:colId xmlns:a16="http://schemas.microsoft.com/office/drawing/2014/main" val="3264279482"/>
                    </a:ext>
                  </a:extLst>
                </a:gridCol>
              </a:tblGrid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Application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641135866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Hard disk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4722863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programs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[1,3]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9014382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printer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528471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78BE8A-0D3D-41AA-AA6A-1FAB7C413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749724"/>
              </p:ext>
            </p:extLst>
          </p:nvPr>
        </p:nvGraphicFramePr>
        <p:xfrm>
          <a:off x="5440259" y="165088"/>
          <a:ext cx="6333686" cy="267877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68076">
                  <a:extLst>
                    <a:ext uri="{9D8B030D-6E8A-4147-A177-3AD203B41FA5}">
                      <a16:colId xmlns:a16="http://schemas.microsoft.com/office/drawing/2014/main" val="697103838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1980180725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576955099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580435984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3506914117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435802439"/>
                    </a:ext>
                  </a:extLst>
                </a:gridCol>
              </a:tblGrid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Node id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2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3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4</a:t>
                      </a:r>
                      <a:endParaRPr b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5</a:t>
                      </a:r>
                      <a:endParaRPr b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57434313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Program id and size (MB)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-,-</a:t>
                      </a:r>
                      <a:endParaRPr b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3,0.5</a:t>
                      </a:r>
                      <a:endParaRPr b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1,1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2,1.5</a:t>
                      </a:r>
                      <a:endParaRPr b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1,1</a:t>
                      </a:r>
                      <a:endParaRPr b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400561491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Sharable no. of programs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-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2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Yu Gothic" panose="020B0400000000000000" pitchFamily="34" charset="-128"/>
                          <a:sym typeface="Arial"/>
                        </a:rPr>
                        <a:t>2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3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38058568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Memory size (MB)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16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4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63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30.5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8</a:t>
                      </a:r>
                      <a:endParaRPr b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16256203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Printer no.</a:t>
                      </a:r>
                      <a:endParaRPr b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0</a:t>
                      </a:r>
                      <a:endParaRPr b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49681651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Disk space (MB)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16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20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5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10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5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28920827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Band. Disk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8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10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17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9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12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12628814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Band. Printer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2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2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07485583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A611B0-B083-412E-9E43-035EC8576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999422"/>
              </p:ext>
            </p:extLst>
          </p:nvPr>
        </p:nvGraphicFramePr>
        <p:xfrm>
          <a:off x="599226" y="3822119"/>
          <a:ext cx="3259710" cy="1307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22716">
                  <a:extLst>
                    <a:ext uri="{9D8B030D-6E8A-4147-A177-3AD203B41FA5}">
                      <a16:colId xmlns:a16="http://schemas.microsoft.com/office/drawing/2014/main" val="548585004"/>
                    </a:ext>
                  </a:extLst>
                </a:gridCol>
                <a:gridCol w="968497">
                  <a:extLst>
                    <a:ext uri="{9D8B030D-6E8A-4147-A177-3AD203B41FA5}">
                      <a16:colId xmlns:a16="http://schemas.microsoft.com/office/drawing/2014/main" val="3264279482"/>
                    </a:ext>
                  </a:extLst>
                </a:gridCol>
                <a:gridCol w="968497">
                  <a:extLst>
                    <a:ext uri="{9D8B030D-6E8A-4147-A177-3AD203B41FA5}">
                      <a16:colId xmlns:a16="http://schemas.microsoft.com/office/drawing/2014/main" val="1745830393"/>
                    </a:ext>
                  </a:extLst>
                </a:gridCol>
              </a:tblGrid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Application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FF000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Node</a:t>
                      </a:r>
                      <a:endParaRPr dirty="0">
                        <a:solidFill>
                          <a:srgbClr val="FF000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641135866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Hard disk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4722863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programs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[1,3]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3, 2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9014382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printer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None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52847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B348AB-9586-481F-AFAB-EE1BA6EC5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791872"/>
              </p:ext>
            </p:extLst>
          </p:nvPr>
        </p:nvGraphicFramePr>
        <p:xfrm>
          <a:off x="5440259" y="3529668"/>
          <a:ext cx="6333686" cy="267877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68076">
                  <a:extLst>
                    <a:ext uri="{9D8B030D-6E8A-4147-A177-3AD203B41FA5}">
                      <a16:colId xmlns:a16="http://schemas.microsoft.com/office/drawing/2014/main" val="697103838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1980180725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576955099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580435984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3506914117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435802439"/>
                    </a:ext>
                  </a:extLst>
                </a:gridCol>
              </a:tblGrid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Node id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1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2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3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+mn-lt"/>
                          <a:sym typeface="Arial"/>
                        </a:rPr>
                        <a:t>4</a:t>
                      </a:r>
                      <a:endParaRPr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+mn-lt"/>
                          <a:sym typeface="Arial"/>
                        </a:rPr>
                        <a:t>5</a:t>
                      </a:r>
                      <a:endParaRPr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57434313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Program id and size (MB)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-,-</a:t>
                      </a:r>
                      <a:endParaRPr b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3,0.5</a:t>
                      </a:r>
                      <a:endParaRPr b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1,1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2,1.5</a:t>
                      </a:r>
                      <a:endParaRPr b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1,1</a:t>
                      </a:r>
                      <a:endParaRPr b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400561491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Sharable no. of programs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-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FF0000"/>
                          </a:solidFill>
                          <a:latin typeface="+mn-lt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b="1" dirty="0">
                        <a:solidFill>
                          <a:srgbClr val="FF0000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FF0000"/>
                          </a:solidFill>
                          <a:latin typeface="+mn-lt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b="1" dirty="0">
                        <a:solidFill>
                          <a:srgbClr val="FF0000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3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38058568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Memory size (MB)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16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FF0000"/>
                          </a:solidFill>
                          <a:latin typeface="+mn-lt"/>
                          <a:ea typeface="Yu Gothic" panose="020B0400000000000000" pitchFamily="34" charset="-128"/>
                          <a:sym typeface="Arial"/>
                        </a:rPr>
                        <a:t>3.5</a:t>
                      </a:r>
                      <a:endParaRPr b="1" dirty="0">
                        <a:solidFill>
                          <a:srgbClr val="FF0000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FF0000"/>
                          </a:solidFill>
                          <a:latin typeface="+mn-lt"/>
                          <a:sym typeface="Arial"/>
                        </a:rPr>
                        <a:t>62</a:t>
                      </a:r>
                      <a:endParaRPr b="1" dirty="0">
                        <a:solidFill>
                          <a:srgbClr val="FF0000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30.5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8</a:t>
                      </a:r>
                      <a:endParaRPr b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16256203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Printer no.</a:t>
                      </a:r>
                      <a:endParaRPr b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681651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Disk space (MB)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16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20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FF0000"/>
                          </a:solidFill>
                          <a:latin typeface="+mn-lt"/>
                          <a:sym typeface="Arial"/>
                        </a:rPr>
                        <a:t>0</a:t>
                      </a:r>
                      <a:endParaRPr b="1" dirty="0">
                        <a:solidFill>
                          <a:srgbClr val="FF0000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10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5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28920827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Band. Disk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8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10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17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9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12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12628814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Band. Printer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2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2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074855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154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4198F4-0FDD-4B73-9015-0EE909DFA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437293"/>
              </p:ext>
            </p:extLst>
          </p:nvPr>
        </p:nvGraphicFramePr>
        <p:xfrm>
          <a:off x="770676" y="545519"/>
          <a:ext cx="3259710" cy="1307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22716">
                  <a:extLst>
                    <a:ext uri="{9D8B030D-6E8A-4147-A177-3AD203B41FA5}">
                      <a16:colId xmlns:a16="http://schemas.microsoft.com/office/drawing/2014/main" val="548585004"/>
                    </a:ext>
                  </a:extLst>
                </a:gridCol>
                <a:gridCol w="968497">
                  <a:extLst>
                    <a:ext uri="{9D8B030D-6E8A-4147-A177-3AD203B41FA5}">
                      <a16:colId xmlns:a16="http://schemas.microsoft.com/office/drawing/2014/main" val="3264279482"/>
                    </a:ext>
                  </a:extLst>
                </a:gridCol>
                <a:gridCol w="968497">
                  <a:extLst>
                    <a:ext uri="{9D8B030D-6E8A-4147-A177-3AD203B41FA5}">
                      <a16:colId xmlns:a16="http://schemas.microsoft.com/office/drawing/2014/main" val="1745830393"/>
                    </a:ext>
                  </a:extLst>
                </a:gridCol>
              </a:tblGrid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Application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FF000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Node</a:t>
                      </a:r>
                      <a:endParaRPr dirty="0">
                        <a:solidFill>
                          <a:srgbClr val="FF000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641135866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Hard disk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4722863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programs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[1,3]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3, 2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9014382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printer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None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52847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D83318-DF86-46E0-A346-8E4F3B238B6F}"/>
              </a:ext>
            </a:extLst>
          </p:cNvPr>
          <p:cNvSpPr txBox="1"/>
          <p:nvPr/>
        </p:nvSpPr>
        <p:spPr>
          <a:xfrm>
            <a:off x="5800725" y="619125"/>
            <a:ext cx="5915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at least one requested resource type could not be accommodated by any node the application will be deallocated and will be placed in the </a:t>
            </a:r>
            <a:r>
              <a:rPr lang="en-US" dirty="0">
                <a:solidFill>
                  <a:srgbClr val="FF0000"/>
                </a:solidFill>
              </a:rPr>
              <a:t>unallocated queue</a:t>
            </a:r>
            <a:r>
              <a:rPr lang="en-US" dirty="0"/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B9B9CA-3D4B-425A-B358-0064F522B816}"/>
              </a:ext>
            </a:extLst>
          </p:cNvPr>
          <p:cNvSpPr txBox="1"/>
          <p:nvPr/>
        </p:nvSpPr>
        <p:spPr>
          <a:xfrm>
            <a:off x="5800725" y="1979832"/>
            <a:ext cx="572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</a:t>
            </a:r>
            <a:r>
              <a:rPr lang="en-US" sz="1400" b="1" dirty="0"/>
              <a:t>The variant Dijkstra’s algorithm will not be called.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28CEEB9-0522-4D7E-9E01-9D071220E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53522"/>
              </p:ext>
            </p:extLst>
          </p:nvPr>
        </p:nvGraphicFramePr>
        <p:xfrm>
          <a:off x="401534" y="2721899"/>
          <a:ext cx="5494441" cy="267877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88041">
                  <a:extLst>
                    <a:ext uri="{9D8B030D-6E8A-4147-A177-3AD203B41FA5}">
                      <a16:colId xmlns:a16="http://schemas.microsoft.com/office/drawing/2014/main" val="697103838"/>
                    </a:ext>
                  </a:extLst>
                </a:gridCol>
                <a:gridCol w="601280">
                  <a:extLst>
                    <a:ext uri="{9D8B030D-6E8A-4147-A177-3AD203B41FA5}">
                      <a16:colId xmlns:a16="http://schemas.microsoft.com/office/drawing/2014/main" val="1980180725"/>
                    </a:ext>
                  </a:extLst>
                </a:gridCol>
                <a:gridCol w="601280">
                  <a:extLst>
                    <a:ext uri="{9D8B030D-6E8A-4147-A177-3AD203B41FA5}">
                      <a16:colId xmlns:a16="http://schemas.microsoft.com/office/drawing/2014/main" val="576955099"/>
                    </a:ext>
                  </a:extLst>
                </a:gridCol>
                <a:gridCol w="601280">
                  <a:extLst>
                    <a:ext uri="{9D8B030D-6E8A-4147-A177-3AD203B41FA5}">
                      <a16:colId xmlns:a16="http://schemas.microsoft.com/office/drawing/2014/main" val="580435984"/>
                    </a:ext>
                  </a:extLst>
                </a:gridCol>
                <a:gridCol w="601280">
                  <a:extLst>
                    <a:ext uri="{9D8B030D-6E8A-4147-A177-3AD203B41FA5}">
                      <a16:colId xmlns:a16="http://schemas.microsoft.com/office/drawing/2014/main" val="3506914117"/>
                    </a:ext>
                  </a:extLst>
                </a:gridCol>
                <a:gridCol w="601280">
                  <a:extLst>
                    <a:ext uri="{9D8B030D-6E8A-4147-A177-3AD203B41FA5}">
                      <a16:colId xmlns:a16="http://schemas.microsoft.com/office/drawing/2014/main" val="435802439"/>
                    </a:ext>
                  </a:extLst>
                </a:gridCol>
              </a:tblGrid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Node id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1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2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sym typeface="Arial"/>
                        </a:rPr>
                        <a:t>3</a:t>
                      </a:r>
                      <a:endParaRPr dirty="0"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+mn-lt"/>
                          <a:sym typeface="Arial"/>
                        </a:rPr>
                        <a:t>4</a:t>
                      </a:r>
                      <a:endParaRPr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+mn-lt"/>
                          <a:sym typeface="Arial"/>
                        </a:rPr>
                        <a:t>5</a:t>
                      </a:r>
                      <a:endParaRPr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57434313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Program id and size (MB)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-,-</a:t>
                      </a:r>
                      <a:endParaRPr b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3,0.5</a:t>
                      </a:r>
                      <a:endParaRPr b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1,1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2,1.5</a:t>
                      </a:r>
                      <a:endParaRPr b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1,1</a:t>
                      </a:r>
                      <a:endParaRPr b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400561491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Sharable no. of programs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-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FF0000"/>
                          </a:solidFill>
                          <a:latin typeface="+mn-lt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b="1" dirty="0">
                        <a:solidFill>
                          <a:srgbClr val="FF0000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FF0000"/>
                          </a:solidFill>
                          <a:latin typeface="+mn-lt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b="1" dirty="0">
                        <a:solidFill>
                          <a:srgbClr val="FF0000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3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38058568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Memory size (MB)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16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FF0000"/>
                          </a:solidFill>
                          <a:latin typeface="+mn-lt"/>
                          <a:ea typeface="Yu Gothic" panose="020B0400000000000000" pitchFamily="34" charset="-128"/>
                          <a:sym typeface="Arial"/>
                        </a:rPr>
                        <a:t>3.5</a:t>
                      </a:r>
                      <a:endParaRPr b="1" dirty="0">
                        <a:solidFill>
                          <a:srgbClr val="FF0000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FF0000"/>
                          </a:solidFill>
                          <a:latin typeface="+mn-lt"/>
                          <a:sym typeface="Arial"/>
                        </a:rPr>
                        <a:t>62</a:t>
                      </a:r>
                      <a:endParaRPr b="1" dirty="0">
                        <a:solidFill>
                          <a:srgbClr val="FF0000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30.5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8</a:t>
                      </a:r>
                      <a:endParaRPr b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16256203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Printer no.</a:t>
                      </a:r>
                      <a:endParaRPr b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681651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Disk space (MB)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16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20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FF0000"/>
                          </a:solidFill>
                          <a:latin typeface="+mn-lt"/>
                          <a:sym typeface="Arial"/>
                        </a:rPr>
                        <a:t>0</a:t>
                      </a:r>
                      <a:endParaRPr b="1" dirty="0">
                        <a:solidFill>
                          <a:srgbClr val="FF0000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10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5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28920827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Band. Disk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8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10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17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9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12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12628814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Band. Printer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2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2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074855835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A0F3334-DC4F-4115-9D03-ED20E91B1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710808"/>
              </p:ext>
            </p:extLst>
          </p:nvPr>
        </p:nvGraphicFramePr>
        <p:xfrm>
          <a:off x="6296025" y="3560099"/>
          <a:ext cx="5494441" cy="267877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88041">
                  <a:extLst>
                    <a:ext uri="{9D8B030D-6E8A-4147-A177-3AD203B41FA5}">
                      <a16:colId xmlns:a16="http://schemas.microsoft.com/office/drawing/2014/main" val="697103838"/>
                    </a:ext>
                  </a:extLst>
                </a:gridCol>
                <a:gridCol w="601280">
                  <a:extLst>
                    <a:ext uri="{9D8B030D-6E8A-4147-A177-3AD203B41FA5}">
                      <a16:colId xmlns:a16="http://schemas.microsoft.com/office/drawing/2014/main" val="1980180725"/>
                    </a:ext>
                  </a:extLst>
                </a:gridCol>
                <a:gridCol w="601280">
                  <a:extLst>
                    <a:ext uri="{9D8B030D-6E8A-4147-A177-3AD203B41FA5}">
                      <a16:colId xmlns:a16="http://schemas.microsoft.com/office/drawing/2014/main" val="576955099"/>
                    </a:ext>
                  </a:extLst>
                </a:gridCol>
                <a:gridCol w="601280">
                  <a:extLst>
                    <a:ext uri="{9D8B030D-6E8A-4147-A177-3AD203B41FA5}">
                      <a16:colId xmlns:a16="http://schemas.microsoft.com/office/drawing/2014/main" val="580435984"/>
                    </a:ext>
                  </a:extLst>
                </a:gridCol>
                <a:gridCol w="601280">
                  <a:extLst>
                    <a:ext uri="{9D8B030D-6E8A-4147-A177-3AD203B41FA5}">
                      <a16:colId xmlns:a16="http://schemas.microsoft.com/office/drawing/2014/main" val="3506914117"/>
                    </a:ext>
                  </a:extLst>
                </a:gridCol>
                <a:gridCol w="601280">
                  <a:extLst>
                    <a:ext uri="{9D8B030D-6E8A-4147-A177-3AD203B41FA5}">
                      <a16:colId xmlns:a16="http://schemas.microsoft.com/office/drawing/2014/main" val="435802439"/>
                    </a:ext>
                  </a:extLst>
                </a:gridCol>
              </a:tblGrid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Node id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2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3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4</a:t>
                      </a:r>
                      <a:endParaRPr b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5</a:t>
                      </a:r>
                      <a:endParaRPr b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57434313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Program id and size (MB)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-,-</a:t>
                      </a:r>
                      <a:endParaRPr b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3,0.5</a:t>
                      </a:r>
                      <a:endParaRPr b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1,1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2,1.5</a:t>
                      </a:r>
                      <a:endParaRPr b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1,1</a:t>
                      </a:r>
                      <a:endParaRPr b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400561491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Sharable no. of programs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-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+mn-lt"/>
                          <a:sym typeface="Arial"/>
                        </a:rPr>
                        <a:t>2</a:t>
                      </a:r>
                      <a:endParaRPr b="1" dirty="0">
                        <a:solidFill>
                          <a:schemeClr val="accent6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+mn-lt"/>
                          <a:ea typeface="Yu Gothic" panose="020B0400000000000000" pitchFamily="34" charset="-128"/>
                          <a:sym typeface="Arial"/>
                        </a:rPr>
                        <a:t>2</a:t>
                      </a:r>
                      <a:endParaRPr b="1" dirty="0">
                        <a:solidFill>
                          <a:schemeClr val="accent6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3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38058568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Memory size (MB)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16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+mn-lt"/>
                          <a:sym typeface="Arial"/>
                        </a:rPr>
                        <a:t>4</a:t>
                      </a:r>
                      <a:endParaRPr b="1" dirty="0">
                        <a:solidFill>
                          <a:schemeClr val="accent6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+mn-lt"/>
                          <a:sym typeface="Arial"/>
                        </a:rPr>
                        <a:t>63</a:t>
                      </a:r>
                      <a:endParaRPr b="1" dirty="0">
                        <a:solidFill>
                          <a:schemeClr val="accent6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30.5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8</a:t>
                      </a:r>
                      <a:endParaRPr b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16256203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Printer no.</a:t>
                      </a:r>
                      <a:endParaRPr b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681651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Disk space (MB)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16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20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+mn-lt"/>
                          <a:sym typeface="Arial"/>
                        </a:rPr>
                        <a:t>5</a:t>
                      </a:r>
                      <a:endParaRPr b="1" dirty="0">
                        <a:solidFill>
                          <a:schemeClr val="accent6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10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5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28920827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Band. Disk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8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10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17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9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12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12628814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Band. Printer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2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2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+mn-lt"/>
                          <a:sym typeface="Arial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074855835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EE224495-826D-4A67-98A7-14DD6F0FF4ED}"/>
              </a:ext>
            </a:extLst>
          </p:cNvPr>
          <p:cNvSpPr/>
          <p:nvPr/>
        </p:nvSpPr>
        <p:spPr>
          <a:xfrm>
            <a:off x="3609975" y="5759748"/>
            <a:ext cx="2486025" cy="32717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9E05E1-A244-4210-8AFF-61066408E565}"/>
              </a:ext>
            </a:extLst>
          </p:cNvPr>
          <p:cNvSpPr/>
          <p:nvPr/>
        </p:nvSpPr>
        <p:spPr>
          <a:xfrm>
            <a:off x="3609975" y="5515055"/>
            <a:ext cx="200025" cy="4893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16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D1CD06-A6B7-4EF0-8A2A-4D8DF8BDE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209003"/>
              </p:ext>
            </p:extLst>
          </p:nvPr>
        </p:nvGraphicFramePr>
        <p:xfrm>
          <a:off x="811029" y="510097"/>
          <a:ext cx="57421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88">
                  <a:extLst>
                    <a:ext uri="{9D8B030D-6E8A-4147-A177-3AD203B41FA5}">
                      <a16:colId xmlns:a16="http://schemas.microsoft.com/office/drawing/2014/main" val="749677745"/>
                    </a:ext>
                  </a:extLst>
                </a:gridCol>
                <a:gridCol w="2185241">
                  <a:extLst>
                    <a:ext uri="{9D8B030D-6E8A-4147-A177-3AD203B41FA5}">
                      <a16:colId xmlns:a16="http://schemas.microsoft.com/office/drawing/2014/main" val="1546974028"/>
                    </a:ext>
                  </a:extLst>
                </a:gridCol>
                <a:gridCol w="2185241">
                  <a:extLst>
                    <a:ext uri="{9D8B030D-6E8A-4147-A177-3AD203B41FA5}">
                      <a16:colId xmlns:a16="http://schemas.microsoft.com/office/drawing/2014/main" val="2517539713"/>
                    </a:ext>
                  </a:extLst>
                </a:gridCol>
              </a:tblGrid>
              <a:tr h="36574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+mn-lt"/>
                        </a:rPr>
                        <a:t>Allocated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App 4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App 2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58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F4A291-0FCE-40D8-9075-168282E1A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536194"/>
              </p:ext>
            </p:extLst>
          </p:nvPr>
        </p:nvGraphicFramePr>
        <p:xfrm>
          <a:off x="718244" y="2177940"/>
          <a:ext cx="4660317" cy="2457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229">
                  <a:extLst>
                    <a:ext uri="{9D8B030D-6E8A-4147-A177-3AD203B41FA5}">
                      <a16:colId xmlns:a16="http://schemas.microsoft.com/office/drawing/2014/main" val="3859145018"/>
                    </a:ext>
                  </a:extLst>
                </a:gridCol>
                <a:gridCol w="2676088">
                  <a:extLst>
                    <a:ext uri="{9D8B030D-6E8A-4147-A177-3AD203B41FA5}">
                      <a16:colId xmlns:a16="http://schemas.microsoft.com/office/drawing/2014/main" val="3714193604"/>
                    </a:ext>
                  </a:extLst>
                </a:gridCol>
              </a:tblGrid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Current 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79963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345624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970106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644046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167888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03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5C77FE-7037-4A52-9F00-1AABD3647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362962"/>
              </p:ext>
            </p:extLst>
          </p:nvPr>
        </p:nvGraphicFramePr>
        <p:xfrm>
          <a:off x="718244" y="5164658"/>
          <a:ext cx="2500618" cy="1307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3605">
                  <a:extLst>
                    <a:ext uri="{9D8B030D-6E8A-4147-A177-3AD203B41FA5}">
                      <a16:colId xmlns:a16="http://schemas.microsoft.com/office/drawing/2014/main" val="548585004"/>
                    </a:ext>
                  </a:extLst>
                </a:gridCol>
                <a:gridCol w="1057013">
                  <a:extLst>
                    <a:ext uri="{9D8B030D-6E8A-4147-A177-3AD203B41FA5}">
                      <a16:colId xmlns:a16="http://schemas.microsoft.com/office/drawing/2014/main" val="3264279482"/>
                    </a:ext>
                  </a:extLst>
                </a:gridCol>
              </a:tblGrid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Application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6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641135866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Hard disk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4722863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programs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[2]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9014382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printer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5284714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61273FCF-01A9-47B4-BB90-DD75EA382DEC}"/>
              </a:ext>
            </a:extLst>
          </p:cNvPr>
          <p:cNvSpPr/>
          <p:nvPr/>
        </p:nvSpPr>
        <p:spPr>
          <a:xfrm>
            <a:off x="3455387" y="5654973"/>
            <a:ext cx="981512" cy="32717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799860-C082-4789-B892-3D69E9AE6CB0}"/>
              </a:ext>
            </a:extLst>
          </p:cNvPr>
          <p:cNvSpPr txBox="1"/>
          <p:nvPr/>
        </p:nvSpPr>
        <p:spPr>
          <a:xfrm>
            <a:off x="4540015" y="5348504"/>
            <a:ext cx="2909347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NODE SELECTION </a:t>
            </a:r>
            <a:r>
              <a:rPr lang="en-US" dirty="0"/>
              <a:t>FOR EACH REQUESTED RESOURCES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A1D2CAF-F974-4C15-B1D2-C946B844EEBD}"/>
              </a:ext>
            </a:extLst>
          </p:cNvPr>
          <p:cNvSpPr/>
          <p:nvPr/>
        </p:nvSpPr>
        <p:spPr>
          <a:xfrm>
            <a:off x="7685887" y="5654973"/>
            <a:ext cx="981512" cy="32717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4C7C9A-705F-4AA2-AB80-261A928C3ECE}"/>
              </a:ext>
            </a:extLst>
          </p:cNvPr>
          <p:cNvSpPr txBox="1"/>
          <p:nvPr/>
        </p:nvSpPr>
        <p:spPr>
          <a:xfrm>
            <a:off x="8903924" y="5218393"/>
            <a:ext cx="2909347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CHECKING OF BANDWIDTH USING </a:t>
            </a:r>
            <a:r>
              <a:rPr lang="en-US" dirty="0">
                <a:solidFill>
                  <a:srgbClr val="FF0000"/>
                </a:solidFill>
              </a:rPr>
              <a:t>VARIANT DIJKSTRA’S ALGORITHM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92D9AD-A1FE-466C-B37B-4A167430B0FB}"/>
              </a:ext>
            </a:extLst>
          </p:cNvPr>
          <p:cNvCxnSpPr/>
          <p:nvPr/>
        </p:nvCxnSpPr>
        <p:spPr>
          <a:xfrm>
            <a:off x="807286" y="1895475"/>
            <a:ext cx="10460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80138A6-1620-46B8-A78C-6E4F7BF17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632745"/>
              </p:ext>
            </p:extLst>
          </p:nvPr>
        </p:nvGraphicFramePr>
        <p:xfrm>
          <a:off x="811029" y="990055"/>
          <a:ext cx="41120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764">
                  <a:extLst>
                    <a:ext uri="{9D8B030D-6E8A-4147-A177-3AD203B41FA5}">
                      <a16:colId xmlns:a16="http://schemas.microsoft.com/office/drawing/2014/main" val="749677745"/>
                    </a:ext>
                  </a:extLst>
                </a:gridCol>
                <a:gridCol w="2526284">
                  <a:extLst>
                    <a:ext uri="{9D8B030D-6E8A-4147-A177-3AD203B41FA5}">
                      <a16:colId xmlns:a16="http://schemas.microsoft.com/office/drawing/2014/main" val="1546974028"/>
                    </a:ext>
                  </a:extLst>
                </a:gridCol>
              </a:tblGrid>
              <a:tr h="365751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+mn-lt"/>
                        </a:rPr>
                        <a:t>Unallocated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App 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58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BEE2E79-194F-4165-AA4D-B96FFEB3FAE7}"/>
              </a:ext>
            </a:extLst>
          </p:cNvPr>
          <p:cNvSpPr txBox="1"/>
          <p:nvPr/>
        </p:nvSpPr>
        <p:spPr>
          <a:xfrm>
            <a:off x="6243286" y="2915094"/>
            <a:ext cx="4848226" cy="923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The next is App 6, but since it also requires printer, we are sure that it will also be in the unallocated queue.</a:t>
            </a: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5588D0BA-E47E-49C3-825C-F7127E6435F6}"/>
              </a:ext>
            </a:extLst>
          </p:cNvPr>
          <p:cNvSpPr/>
          <p:nvPr/>
        </p:nvSpPr>
        <p:spPr>
          <a:xfrm>
            <a:off x="7753350" y="5429250"/>
            <a:ext cx="704850" cy="7620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9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3E1BDA1-B0A5-4674-959C-87EF74A12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08646"/>
              </p:ext>
            </p:extLst>
          </p:nvPr>
        </p:nvGraphicFramePr>
        <p:xfrm>
          <a:off x="748485" y="536895"/>
          <a:ext cx="10424162" cy="461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266">
                  <a:extLst>
                    <a:ext uri="{9D8B030D-6E8A-4147-A177-3AD203B41FA5}">
                      <a16:colId xmlns:a16="http://schemas.microsoft.com/office/drawing/2014/main" val="1534482269"/>
                    </a:ext>
                  </a:extLst>
                </a:gridCol>
                <a:gridCol w="1403066">
                  <a:extLst>
                    <a:ext uri="{9D8B030D-6E8A-4147-A177-3AD203B41FA5}">
                      <a16:colId xmlns:a16="http://schemas.microsoft.com/office/drawing/2014/main" val="3164824599"/>
                    </a:ext>
                  </a:extLst>
                </a:gridCol>
                <a:gridCol w="1489166">
                  <a:extLst>
                    <a:ext uri="{9D8B030D-6E8A-4147-A177-3AD203B41FA5}">
                      <a16:colId xmlns:a16="http://schemas.microsoft.com/office/drawing/2014/main" val="745490678"/>
                    </a:ext>
                  </a:extLst>
                </a:gridCol>
                <a:gridCol w="1489166">
                  <a:extLst>
                    <a:ext uri="{9D8B030D-6E8A-4147-A177-3AD203B41FA5}">
                      <a16:colId xmlns:a16="http://schemas.microsoft.com/office/drawing/2014/main" val="959185079"/>
                    </a:ext>
                  </a:extLst>
                </a:gridCol>
                <a:gridCol w="1489166">
                  <a:extLst>
                    <a:ext uri="{9D8B030D-6E8A-4147-A177-3AD203B41FA5}">
                      <a16:colId xmlns:a16="http://schemas.microsoft.com/office/drawing/2014/main" val="2558577439"/>
                    </a:ext>
                  </a:extLst>
                </a:gridCol>
                <a:gridCol w="1489166">
                  <a:extLst>
                    <a:ext uri="{9D8B030D-6E8A-4147-A177-3AD203B41FA5}">
                      <a16:colId xmlns:a16="http://schemas.microsoft.com/office/drawing/2014/main" val="3962594907"/>
                    </a:ext>
                  </a:extLst>
                </a:gridCol>
                <a:gridCol w="1489166">
                  <a:extLst>
                    <a:ext uri="{9D8B030D-6E8A-4147-A177-3AD203B41FA5}">
                      <a16:colId xmlns:a16="http://schemas.microsoft.com/office/drawing/2014/main" val="4036698352"/>
                    </a:ext>
                  </a:extLst>
                </a:gridCol>
              </a:tblGrid>
              <a:tr h="461332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+mn-lt"/>
                        </a:rPr>
                        <a:t>Applications: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App 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App 2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App 3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App 4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App 5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App 6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131649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012EE719-6BDD-4B9A-976F-901A8308E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157738"/>
              </p:ext>
            </p:extLst>
          </p:nvPr>
        </p:nvGraphicFramePr>
        <p:xfrm>
          <a:off x="748485" y="1319294"/>
          <a:ext cx="9628164" cy="830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473">
                  <a:extLst>
                    <a:ext uri="{9D8B030D-6E8A-4147-A177-3AD203B41FA5}">
                      <a16:colId xmlns:a16="http://schemas.microsoft.com/office/drawing/2014/main" val="1534482269"/>
                    </a:ext>
                  </a:extLst>
                </a:gridCol>
                <a:gridCol w="1511915">
                  <a:extLst>
                    <a:ext uri="{9D8B030D-6E8A-4147-A177-3AD203B41FA5}">
                      <a16:colId xmlns:a16="http://schemas.microsoft.com/office/drawing/2014/main" val="3164824599"/>
                    </a:ext>
                  </a:extLst>
                </a:gridCol>
                <a:gridCol w="1604694">
                  <a:extLst>
                    <a:ext uri="{9D8B030D-6E8A-4147-A177-3AD203B41FA5}">
                      <a16:colId xmlns:a16="http://schemas.microsoft.com/office/drawing/2014/main" val="745490678"/>
                    </a:ext>
                  </a:extLst>
                </a:gridCol>
                <a:gridCol w="1604694">
                  <a:extLst>
                    <a:ext uri="{9D8B030D-6E8A-4147-A177-3AD203B41FA5}">
                      <a16:colId xmlns:a16="http://schemas.microsoft.com/office/drawing/2014/main" val="959185079"/>
                    </a:ext>
                  </a:extLst>
                </a:gridCol>
                <a:gridCol w="1604694">
                  <a:extLst>
                    <a:ext uri="{9D8B030D-6E8A-4147-A177-3AD203B41FA5}">
                      <a16:colId xmlns:a16="http://schemas.microsoft.com/office/drawing/2014/main" val="2558577439"/>
                    </a:ext>
                  </a:extLst>
                </a:gridCol>
                <a:gridCol w="1604694">
                  <a:extLst>
                    <a:ext uri="{9D8B030D-6E8A-4147-A177-3AD203B41FA5}">
                      <a16:colId xmlns:a16="http://schemas.microsoft.com/office/drawing/2014/main" val="3962594907"/>
                    </a:ext>
                  </a:extLst>
                </a:gridCol>
              </a:tblGrid>
              <a:tr h="41503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+mn-lt"/>
                        </a:rPr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131649"/>
                  </a:ext>
                </a:extLst>
              </a:tr>
              <a:tr h="41503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+mn-lt"/>
                        </a:rPr>
                        <a:t>Resource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n-lt"/>
                        </a:rPr>
                        <a:t>Hard disk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n-lt"/>
                        </a:rPr>
                        <a:t>Program 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n-lt"/>
                        </a:rPr>
                        <a:t>Program 2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n-lt"/>
                        </a:rPr>
                        <a:t>Program 3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n-lt"/>
                        </a:rPr>
                        <a:t>Printer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60374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CE5B092-772D-4389-9D60-DB8FEB719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790135"/>
              </p:ext>
            </p:extLst>
          </p:nvPr>
        </p:nvGraphicFramePr>
        <p:xfrm>
          <a:off x="5503178" y="2329140"/>
          <a:ext cx="6400800" cy="1307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12562">
                  <a:extLst>
                    <a:ext uri="{9D8B030D-6E8A-4147-A177-3AD203B41FA5}">
                      <a16:colId xmlns:a16="http://schemas.microsoft.com/office/drawing/2014/main" val="702615739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3462921630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1680034158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4154340425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4029082808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3695499058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32779591"/>
                    </a:ext>
                  </a:extLst>
                </a:gridCol>
              </a:tblGrid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Application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3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4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5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6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852759504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Hard disk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283872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programs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[1,3]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[1,2]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[2,3]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[2,3]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7161273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printer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30832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DCB5EC-DEEB-4538-BD46-7C0BCF25691B}"/>
                  </a:ext>
                </a:extLst>
              </p:cNvPr>
              <p:cNvSpPr txBox="1"/>
              <p:nvPr/>
            </p:nvSpPr>
            <p:spPr>
              <a:xfrm>
                <a:off x="499333" y="2754395"/>
                <a:ext cx="5251508" cy="3741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Priority[0]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5+25+13+24+14+30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40+20+5+10+30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=1.057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Priority[1]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3+1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Priority[2]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Priority[3]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1.5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Priority[4]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1+1+0+1+0+1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DCB5EC-DEEB-4538-BD46-7C0BCF256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33" y="2754395"/>
                <a:ext cx="5251508" cy="3741089"/>
              </a:xfrm>
              <a:prstGeom prst="rect">
                <a:avLst/>
              </a:prstGeom>
              <a:blipFill>
                <a:blip r:embed="rId2"/>
                <a:stretch>
                  <a:fillRect l="-1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28A0D71-C270-4BC8-8F2C-85FB0FFF3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524035"/>
              </p:ext>
            </p:extLst>
          </p:nvPr>
        </p:nvGraphicFramePr>
        <p:xfrm>
          <a:off x="5503178" y="3816708"/>
          <a:ext cx="6333686" cy="267877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68076">
                  <a:extLst>
                    <a:ext uri="{9D8B030D-6E8A-4147-A177-3AD203B41FA5}">
                      <a16:colId xmlns:a16="http://schemas.microsoft.com/office/drawing/2014/main" val="697103838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1980180725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576955099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580435984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3506914117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435802439"/>
                    </a:ext>
                  </a:extLst>
                </a:gridCol>
              </a:tblGrid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Node id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3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4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5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57434313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Program id and size (MB)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-,-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3,0.5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1,1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2,1.5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1,1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400561491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Sharable no. of programs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-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3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4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38058568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Memory size (MB)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16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4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64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32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8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16256203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Printer no.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49681651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Disk space (MB)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40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20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5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30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28920827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Band. Disk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8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17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9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12628814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Band. Printer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074855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928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CDDF52-E78D-42D9-9602-29A77131F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781055"/>
              </p:ext>
            </p:extLst>
          </p:nvPr>
        </p:nvGraphicFramePr>
        <p:xfrm>
          <a:off x="811029" y="510097"/>
          <a:ext cx="57421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88">
                  <a:extLst>
                    <a:ext uri="{9D8B030D-6E8A-4147-A177-3AD203B41FA5}">
                      <a16:colId xmlns:a16="http://schemas.microsoft.com/office/drawing/2014/main" val="749677745"/>
                    </a:ext>
                  </a:extLst>
                </a:gridCol>
                <a:gridCol w="2185241">
                  <a:extLst>
                    <a:ext uri="{9D8B030D-6E8A-4147-A177-3AD203B41FA5}">
                      <a16:colId xmlns:a16="http://schemas.microsoft.com/office/drawing/2014/main" val="1546974028"/>
                    </a:ext>
                  </a:extLst>
                </a:gridCol>
                <a:gridCol w="2185241">
                  <a:extLst>
                    <a:ext uri="{9D8B030D-6E8A-4147-A177-3AD203B41FA5}">
                      <a16:colId xmlns:a16="http://schemas.microsoft.com/office/drawing/2014/main" val="2517539713"/>
                    </a:ext>
                  </a:extLst>
                </a:gridCol>
              </a:tblGrid>
              <a:tr h="36574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+mn-lt"/>
                        </a:rPr>
                        <a:t>Allocated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App 4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App 2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58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DCCBB6-83DD-4447-85AF-0908A7ECD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500857"/>
              </p:ext>
            </p:extLst>
          </p:nvPr>
        </p:nvGraphicFramePr>
        <p:xfrm>
          <a:off x="718244" y="2177940"/>
          <a:ext cx="4660317" cy="2457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229">
                  <a:extLst>
                    <a:ext uri="{9D8B030D-6E8A-4147-A177-3AD203B41FA5}">
                      <a16:colId xmlns:a16="http://schemas.microsoft.com/office/drawing/2014/main" val="3859145018"/>
                    </a:ext>
                  </a:extLst>
                </a:gridCol>
                <a:gridCol w="2676088">
                  <a:extLst>
                    <a:ext uri="{9D8B030D-6E8A-4147-A177-3AD203B41FA5}">
                      <a16:colId xmlns:a16="http://schemas.microsoft.com/office/drawing/2014/main" val="3714193604"/>
                    </a:ext>
                  </a:extLst>
                </a:gridCol>
              </a:tblGrid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Current 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79963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345624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970106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644046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167888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03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8936B7-095B-42D5-8D1B-A3BCF02E0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607639"/>
              </p:ext>
            </p:extLst>
          </p:nvPr>
        </p:nvGraphicFramePr>
        <p:xfrm>
          <a:off x="718244" y="5164658"/>
          <a:ext cx="2500618" cy="1307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3605">
                  <a:extLst>
                    <a:ext uri="{9D8B030D-6E8A-4147-A177-3AD203B41FA5}">
                      <a16:colId xmlns:a16="http://schemas.microsoft.com/office/drawing/2014/main" val="548585004"/>
                    </a:ext>
                  </a:extLst>
                </a:gridCol>
                <a:gridCol w="1057013">
                  <a:extLst>
                    <a:ext uri="{9D8B030D-6E8A-4147-A177-3AD203B41FA5}">
                      <a16:colId xmlns:a16="http://schemas.microsoft.com/office/drawing/2014/main" val="3264279482"/>
                    </a:ext>
                  </a:extLst>
                </a:gridCol>
              </a:tblGrid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Application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3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641135866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Hard disk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4722863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programs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[2,3]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9014382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printer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5284714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9453D373-995A-42CB-9D67-8B9DA4488ABC}"/>
              </a:ext>
            </a:extLst>
          </p:cNvPr>
          <p:cNvSpPr/>
          <p:nvPr/>
        </p:nvSpPr>
        <p:spPr>
          <a:xfrm>
            <a:off x="3455387" y="5654973"/>
            <a:ext cx="981512" cy="32717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FFD32B-1E11-4758-9CA0-0FC0005ED346}"/>
              </a:ext>
            </a:extLst>
          </p:cNvPr>
          <p:cNvSpPr txBox="1"/>
          <p:nvPr/>
        </p:nvSpPr>
        <p:spPr>
          <a:xfrm>
            <a:off x="4540015" y="5348504"/>
            <a:ext cx="2909347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NODE SELECTION </a:t>
            </a:r>
            <a:r>
              <a:rPr lang="en-US" dirty="0"/>
              <a:t>FOR EACH REQUESTED RESOURCES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44B370A-C9A7-41D6-9D39-33A9A07F50EB}"/>
              </a:ext>
            </a:extLst>
          </p:cNvPr>
          <p:cNvSpPr/>
          <p:nvPr/>
        </p:nvSpPr>
        <p:spPr>
          <a:xfrm>
            <a:off x="7685887" y="5654973"/>
            <a:ext cx="981512" cy="32717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F25378-6E82-478F-BABC-F059B0846B0F}"/>
              </a:ext>
            </a:extLst>
          </p:cNvPr>
          <p:cNvSpPr txBox="1"/>
          <p:nvPr/>
        </p:nvSpPr>
        <p:spPr>
          <a:xfrm>
            <a:off x="8903924" y="5218393"/>
            <a:ext cx="2909347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CHECKING OF BANDWIDTH USING </a:t>
            </a:r>
            <a:r>
              <a:rPr lang="en-US" dirty="0">
                <a:solidFill>
                  <a:srgbClr val="FF0000"/>
                </a:solidFill>
              </a:rPr>
              <a:t>VARIANT DIJKSTRA’S ALGORITHM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08569E-32D0-4F07-9E99-2D964C8BCFB0}"/>
              </a:ext>
            </a:extLst>
          </p:cNvPr>
          <p:cNvCxnSpPr/>
          <p:nvPr/>
        </p:nvCxnSpPr>
        <p:spPr>
          <a:xfrm>
            <a:off x="807286" y="1895475"/>
            <a:ext cx="10460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6293D3E-FE7E-44FE-975D-3722D71DE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823024"/>
              </p:ext>
            </p:extLst>
          </p:nvPr>
        </p:nvGraphicFramePr>
        <p:xfrm>
          <a:off x="811028" y="990055"/>
          <a:ext cx="6485122" cy="376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166">
                  <a:extLst>
                    <a:ext uri="{9D8B030D-6E8A-4147-A177-3AD203B41FA5}">
                      <a16:colId xmlns:a16="http://schemas.microsoft.com/office/drawing/2014/main" val="749677745"/>
                    </a:ext>
                  </a:extLst>
                </a:gridCol>
                <a:gridCol w="2467978">
                  <a:extLst>
                    <a:ext uri="{9D8B030D-6E8A-4147-A177-3AD203B41FA5}">
                      <a16:colId xmlns:a16="http://schemas.microsoft.com/office/drawing/2014/main" val="1546974028"/>
                    </a:ext>
                  </a:extLst>
                </a:gridCol>
                <a:gridCol w="2467978">
                  <a:extLst>
                    <a:ext uri="{9D8B030D-6E8A-4147-A177-3AD203B41FA5}">
                      <a16:colId xmlns:a16="http://schemas.microsoft.com/office/drawing/2014/main" val="1052026424"/>
                    </a:ext>
                  </a:extLst>
                </a:gridCol>
              </a:tblGrid>
              <a:tr h="376091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+mn-lt"/>
                        </a:rPr>
                        <a:t>Unallocated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App 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App 6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589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35796D2-3BED-46CC-B5B6-B843FA892241}"/>
              </a:ext>
            </a:extLst>
          </p:cNvPr>
          <p:cNvSpPr txBox="1"/>
          <p:nvPr/>
        </p:nvSpPr>
        <p:spPr>
          <a:xfrm>
            <a:off x="6243286" y="2915094"/>
            <a:ext cx="4848226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All application in Pool 0 are dequeued, so we’ll proceed to the next </a:t>
            </a:r>
            <a:r>
              <a:rPr lang="en-US" b="1" dirty="0">
                <a:solidFill>
                  <a:srgbClr val="FF0000"/>
                </a:solidFill>
              </a:rPr>
              <a:t>Pool 1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2702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54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2">
                <a:extLst>
                  <a:ext uri="{FF2B5EF4-FFF2-40B4-BE49-F238E27FC236}">
                    <a16:creationId xmlns:a16="http://schemas.microsoft.com/office/drawing/2014/main" id="{70B0E768-DF28-4E5E-A598-BA04039F6B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3355766"/>
                  </p:ext>
                </p:extLst>
              </p:nvPr>
            </p:nvGraphicFramePr>
            <p:xfrm>
              <a:off x="756875" y="1045472"/>
              <a:ext cx="9628164" cy="830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7473">
                      <a:extLst>
                        <a:ext uri="{9D8B030D-6E8A-4147-A177-3AD203B41FA5}">
                          <a16:colId xmlns:a16="http://schemas.microsoft.com/office/drawing/2014/main" val="1534482269"/>
                        </a:ext>
                      </a:extLst>
                    </a:gridCol>
                    <a:gridCol w="1511915">
                      <a:extLst>
                        <a:ext uri="{9D8B030D-6E8A-4147-A177-3AD203B41FA5}">
                          <a16:colId xmlns:a16="http://schemas.microsoft.com/office/drawing/2014/main" val="3164824599"/>
                        </a:ext>
                      </a:extLst>
                    </a:gridCol>
                    <a:gridCol w="1604694">
                      <a:extLst>
                        <a:ext uri="{9D8B030D-6E8A-4147-A177-3AD203B41FA5}">
                          <a16:colId xmlns:a16="http://schemas.microsoft.com/office/drawing/2014/main" val="745490678"/>
                        </a:ext>
                      </a:extLst>
                    </a:gridCol>
                    <a:gridCol w="1604694">
                      <a:extLst>
                        <a:ext uri="{9D8B030D-6E8A-4147-A177-3AD203B41FA5}">
                          <a16:colId xmlns:a16="http://schemas.microsoft.com/office/drawing/2014/main" val="959185079"/>
                        </a:ext>
                      </a:extLst>
                    </a:gridCol>
                    <a:gridCol w="1604694">
                      <a:extLst>
                        <a:ext uri="{9D8B030D-6E8A-4147-A177-3AD203B41FA5}">
                          <a16:colId xmlns:a16="http://schemas.microsoft.com/office/drawing/2014/main" val="2558577439"/>
                        </a:ext>
                      </a:extLst>
                    </a:gridCol>
                    <a:gridCol w="1604694">
                      <a:extLst>
                        <a:ext uri="{9D8B030D-6E8A-4147-A177-3AD203B41FA5}">
                          <a16:colId xmlns:a16="http://schemas.microsoft.com/office/drawing/2014/main" val="3962594907"/>
                        </a:ext>
                      </a:extLst>
                    </a:gridCol>
                  </a:tblGrid>
                  <a:tr h="415039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latin typeface="+mn-lt"/>
                            </a:rPr>
                            <a:t>Priority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1.057</m:t>
                                </m:r>
                              </m:oMath>
                            </m:oMathPara>
                          </a14:m>
                          <a:endParaRPr lang="en-US" sz="1800" b="0" dirty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US" sz="1800" b="0" dirty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0.75</m:t>
                                </m:r>
                              </m:oMath>
                            </m:oMathPara>
                          </a14:m>
                          <a:endParaRPr lang="en-US" sz="1800" b="0" dirty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lang="en-US" sz="1800" b="0" dirty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 b="0" dirty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8131649"/>
                      </a:ext>
                    </a:extLst>
                  </a:tr>
                  <a:tr h="415039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latin typeface="+mn-lt"/>
                            </a:rPr>
                            <a:t>Resource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Hard disk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Program 1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Program 2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Program 3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Printer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66037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2">
                <a:extLst>
                  <a:ext uri="{FF2B5EF4-FFF2-40B4-BE49-F238E27FC236}">
                    <a16:creationId xmlns:a16="http://schemas.microsoft.com/office/drawing/2014/main" id="{70B0E768-DF28-4E5E-A598-BA04039F6B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3355766"/>
                  </p:ext>
                </p:extLst>
              </p:nvPr>
            </p:nvGraphicFramePr>
            <p:xfrm>
              <a:off x="756875" y="1045472"/>
              <a:ext cx="9628164" cy="830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7473">
                      <a:extLst>
                        <a:ext uri="{9D8B030D-6E8A-4147-A177-3AD203B41FA5}">
                          <a16:colId xmlns:a16="http://schemas.microsoft.com/office/drawing/2014/main" val="1534482269"/>
                        </a:ext>
                      </a:extLst>
                    </a:gridCol>
                    <a:gridCol w="1511915">
                      <a:extLst>
                        <a:ext uri="{9D8B030D-6E8A-4147-A177-3AD203B41FA5}">
                          <a16:colId xmlns:a16="http://schemas.microsoft.com/office/drawing/2014/main" val="3164824599"/>
                        </a:ext>
                      </a:extLst>
                    </a:gridCol>
                    <a:gridCol w="1604694">
                      <a:extLst>
                        <a:ext uri="{9D8B030D-6E8A-4147-A177-3AD203B41FA5}">
                          <a16:colId xmlns:a16="http://schemas.microsoft.com/office/drawing/2014/main" val="745490678"/>
                        </a:ext>
                      </a:extLst>
                    </a:gridCol>
                    <a:gridCol w="1604694">
                      <a:extLst>
                        <a:ext uri="{9D8B030D-6E8A-4147-A177-3AD203B41FA5}">
                          <a16:colId xmlns:a16="http://schemas.microsoft.com/office/drawing/2014/main" val="959185079"/>
                        </a:ext>
                      </a:extLst>
                    </a:gridCol>
                    <a:gridCol w="1604694">
                      <a:extLst>
                        <a:ext uri="{9D8B030D-6E8A-4147-A177-3AD203B41FA5}">
                          <a16:colId xmlns:a16="http://schemas.microsoft.com/office/drawing/2014/main" val="2558577439"/>
                        </a:ext>
                      </a:extLst>
                    </a:gridCol>
                    <a:gridCol w="1604694">
                      <a:extLst>
                        <a:ext uri="{9D8B030D-6E8A-4147-A177-3AD203B41FA5}">
                          <a16:colId xmlns:a16="http://schemas.microsoft.com/office/drawing/2014/main" val="3962594907"/>
                        </a:ext>
                      </a:extLst>
                    </a:gridCol>
                  </a:tblGrid>
                  <a:tr h="415039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latin typeface="+mn-lt"/>
                            </a:rPr>
                            <a:t>Priority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903" t="-7246" r="-426210" b="-1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60" t="-7246" r="-301901" b="-1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760" t="-7246" r="-201901" b="-1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242" t="-7246" r="-101136" b="-1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141" t="-7246" r="-1521" b="-1101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8131649"/>
                      </a:ext>
                    </a:extLst>
                  </a:tr>
                  <a:tr h="415039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latin typeface="+mn-lt"/>
                            </a:rPr>
                            <a:t>Resource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Hard disk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Program 1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Program 2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Program 3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Printer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66037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7521005-6816-4162-8139-E956450AF2B5}"/>
              </a:ext>
            </a:extLst>
          </p:cNvPr>
          <p:cNvSpPr txBox="1"/>
          <p:nvPr/>
        </p:nvSpPr>
        <p:spPr>
          <a:xfrm>
            <a:off x="662729" y="486561"/>
            <a:ext cx="26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Priority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2">
                <a:extLst>
                  <a:ext uri="{FF2B5EF4-FFF2-40B4-BE49-F238E27FC236}">
                    <a16:creationId xmlns:a16="http://schemas.microsoft.com/office/drawing/2014/main" id="{C4C3DC8D-AEA2-497C-B1E8-A36CE13B4C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3723595"/>
                  </p:ext>
                </p:extLst>
              </p:nvPr>
            </p:nvGraphicFramePr>
            <p:xfrm>
              <a:off x="756875" y="2964934"/>
              <a:ext cx="9628164" cy="830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7473">
                      <a:extLst>
                        <a:ext uri="{9D8B030D-6E8A-4147-A177-3AD203B41FA5}">
                          <a16:colId xmlns:a16="http://schemas.microsoft.com/office/drawing/2014/main" val="1534482269"/>
                        </a:ext>
                      </a:extLst>
                    </a:gridCol>
                    <a:gridCol w="1511915">
                      <a:extLst>
                        <a:ext uri="{9D8B030D-6E8A-4147-A177-3AD203B41FA5}">
                          <a16:colId xmlns:a16="http://schemas.microsoft.com/office/drawing/2014/main" val="3164824599"/>
                        </a:ext>
                      </a:extLst>
                    </a:gridCol>
                    <a:gridCol w="1604694">
                      <a:extLst>
                        <a:ext uri="{9D8B030D-6E8A-4147-A177-3AD203B41FA5}">
                          <a16:colId xmlns:a16="http://schemas.microsoft.com/office/drawing/2014/main" val="745490678"/>
                        </a:ext>
                      </a:extLst>
                    </a:gridCol>
                    <a:gridCol w="1604694">
                      <a:extLst>
                        <a:ext uri="{9D8B030D-6E8A-4147-A177-3AD203B41FA5}">
                          <a16:colId xmlns:a16="http://schemas.microsoft.com/office/drawing/2014/main" val="959185079"/>
                        </a:ext>
                      </a:extLst>
                    </a:gridCol>
                    <a:gridCol w="1604694">
                      <a:extLst>
                        <a:ext uri="{9D8B030D-6E8A-4147-A177-3AD203B41FA5}">
                          <a16:colId xmlns:a16="http://schemas.microsoft.com/office/drawing/2014/main" val="2558577439"/>
                        </a:ext>
                      </a:extLst>
                    </a:gridCol>
                    <a:gridCol w="1604694">
                      <a:extLst>
                        <a:ext uri="{9D8B030D-6E8A-4147-A177-3AD203B41FA5}">
                          <a16:colId xmlns:a16="http://schemas.microsoft.com/office/drawing/2014/main" val="3962594907"/>
                        </a:ext>
                      </a:extLst>
                    </a:gridCol>
                  </a:tblGrid>
                  <a:tr h="415039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latin typeface="+mn-lt"/>
                            </a:rPr>
                            <a:t>Priority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 b="0" dirty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lang="en-US" sz="1800" b="0" dirty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1.057</m:t>
                                </m:r>
                              </m:oMath>
                            </m:oMathPara>
                          </a14:m>
                          <a:endParaRPr lang="en-US" sz="1800" b="0" dirty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0.75</m:t>
                                </m:r>
                              </m:oMath>
                            </m:oMathPara>
                          </a14:m>
                          <a:endParaRPr lang="en-US" sz="1800" b="0" dirty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US" sz="1800" b="0" dirty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8131649"/>
                      </a:ext>
                    </a:extLst>
                  </a:tr>
                  <a:tr h="415039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latin typeface="+mn-lt"/>
                            </a:rPr>
                            <a:t>Resource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Printer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Program 3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Hard disk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Program 2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Program 1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66037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2">
                <a:extLst>
                  <a:ext uri="{FF2B5EF4-FFF2-40B4-BE49-F238E27FC236}">
                    <a16:creationId xmlns:a16="http://schemas.microsoft.com/office/drawing/2014/main" id="{C4C3DC8D-AEA2-497C-B1E8-A36CE13B4C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3723595"/>
                  </p:ext>
                </p:extLst>
              </p:nvPr>
            </p:nvGraphicFramePr>
            <p:xfrm>
              <a:off x="756875" y="2964934"/>
              <a:ext cx="9628164" cy="830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7473">
                      <a:extLst>
                        <a:ext uri="{9D8B030D-6E8A-4147-A177-3AD203B41FA5}">
                          <a16:colId xmlns:a16="http://schemas.microsoft.com/office/drawing/2014/main" val="1534482269"/>
                        </a:ext>
                      </a:extLst>
                    </a:gridCol>
                    <a:gridCol w="1511915">
                      <a:extLst>
                        <a:ext uri="{9D8B030D-6E8A-4147-A177-3AD203B41FA5}">
                          <a16:colId xmlns:a16="http://schemas.microsoft.com/office/drawing/2014/main" val="3164824599"/>
                        </a:ext>
                      </a:extLst>
                    </a:gridCol>
                    <a:gridCol w="1604694">
                      <a:extLst>
                        <a:ext uri="{9D8B030D-6E8A-4147-A177-3AD203B41FA5}">
                          <a16:colId xmlns:a16="http://schemas.microsoft.com/office/drawing/2014/main" val="745490678"/>
                        </a:ext>
                      </a:extLst>
                    </a:gridCol>
                    <a:gridCol w="1604694">
                      <a:extLst>
                        <a:ext uri="{9D8B030D-6E8A-4147-A177-3AD203B41FA5}">
                          <a16:colId xmlns:a16="http://schemas.microsoft.com/office/drawing/2014/main" val="959185079"/>
                        </a:ext>
                      </a:extLst>
                    </a:gridCol>
                    <a:gridCol w="1604694">
                      <a:extLst>
                        <a:ext uri="{9D8B030D-6E8A-4147-A177-3AD203B41FA5}">
                          <a16:colId xmlns:a16="http://schemas.microsoft.com/office/drawing/2014/main" val="2558577439"/>
                        </a:ext>
                      </a:extLst>
                    </a:gridCol>
                    <a:gridCol w="1604694">
                      <a:extLst>
                        <a:ext uri="{9D8B030D-6E8A-4147-A177-3AD203B41FA5}">
                          <a16:colId xmlns:a16="http://schemas.microsoft.com/office/drawing/2014/main" val="3962594907"/>
                        </a:ext>
                      </a:extLst>
                    </a:gridCol>
                  </a:tblGrid>
                  <a:tr h="415039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latin typeface="+mn-lt"/>
                            </a:rPr>
                            <a:t>Priority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2903" t="-7246" r="-426210" b="-1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60" t="-7246" r="-301901" b="-1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760" t="-7246" r="-201901" b="-1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242" t="-7246" r="-101136" b="-1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141" t="-7246" r="-1521" b="-1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8131649"/>
                      </a:ext>
                    </a:extLst>
                  </a:tr>
                  <a:tr h="415039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latin typeface="+mn-lt"/>
                            </a:rPr>
                            <a:t>Resource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Printer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Program 3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Hard disk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Program 2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Program 1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66037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337AB32-77BA-4E12-B058-F97A48896753}"/>
              </a:ext>
            </a:extLst>
          </p:cNvPr>
          <p:cNvSpPr txBox="1"/>
          <p:nvPr/>
        </p:nvSpPr>
        <p:spPr>
          <a:xfrm>
            <a:off x="662729" y="2392260"/>
            <a:ext cx="583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 priority by coefficients (Descending)</a:t>
            </a:r>
          </a:p>
        </p:txBody>
      </p:sp>
    </p:spTree>
    <p:extLst>
      <p:ext uri="{BB962C8B-B14F-4D97-AF65-F5344CB8AC3E}">
        <p14:creationId xmlns:p14="http://schemas.microsoft.com/office/powerpoint/2010/main" val="2084837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65B801-A962-44D9-8D0A-F01DFA662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639257"/>
              </p:ext>
            </p:extLst>
          </p:nvPr>
        </p:nvGraphicFramePr>
        <p:xfrm>
          <a:off x="2716400" y="3918222"/>
          <a:ext cx="6759197" cy="2544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74">
                  <a:extLst>
                    <a:ext uri="{9D8B030D-6E8A-4147-A177-3AD203B41FA5}">
                      <a16:colId xmlns:a16="http://schemas.microsoft.com/office/drawing/2014/main" val="3859145018"/>
                    </a:ext>
                  </a:extLst>
                </a:gridCol>
                <a:gridCol w="5296123">
                  <a:extLst>
                    <a:ext uri="{9D8B030D-6E8A-4147-A177-3AD203B41FA5}">
                      <a16:colId xmlns:a16="http://schemas.microsoft.com/office/drawing/2014/main" val="3714193604"/>
                    </a:ext>
                  </a:extLst>
                </a:gridCol>
              </a:tblGrid>
              <a:tr h="42408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79963"/>
                  </a:ext>
                </a:extLst>
              </a:tr>
              <a:tr h="42408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1, 2, 4, 6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345624"/>
                  </a:ext>
                </a:extLst>
              </a:tr>
              <a:tr h="42408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970106"/>
                  </a:ext>
                </a:extLst>
              </a:tr>
              <a:tr h="42408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644046"/>
                  </a:ext>
                </a:extLst>
              </a:tr>
              <a:tr h="42408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167888"/>
                  </a:ext>
                </a:extLst>
              </a:tr>
              <a:tr h="42408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032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0F51535-3B8D-4754-B468-9D3460E99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061171"/>
              </p:ext>
            </p:extLst>
          </p:nvPr>
        </p:nvGraphicFramePr>
        <p:xfrm>
          <a:off x="2770697" y="379110"/>
          <a:ext cx="665060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280">
                  <a:extLst>
                    <a:ext uri="{9D8B030D-6E8A-4147-A177-3AD203B41FA5}">
                      <a16:colId xmlns:a16="http://schemas.microsoft.com/office/drawing/2014/main" val="4079210438"/>
                    </a:ext>
                  </a:extLst>
                </a:gridCol>
                <a:gridCol w="3867325">
                  <a:extLst>
                    <a:ext uri="{9D8B030D-6E8A-4147-A177-3AD203B41FA5}">
                      <a16:colId xmlns:a16="http://schemas.microsoft.com/office/drawing/2014/main" val="1013018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69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1, 2, 4, 6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2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Program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9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38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Program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26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Program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6825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14FB45D-AD3C-48B9-BEFC-5F352337E121}"/>
              </a:ext>
            </a:extLst>
          </p:cNvPr>
          <p:cNvSpPr txBox="1"/>
          <p:nvPr/>
        </p:nvSpPr>
        <p:spPr>
          <a:xfrm>
            <a:off x="2477081" y="3328224"/>
            <a:ext cx="474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Apps are now dispatched to the Pool</a:t>
            </a:r>
          </a:p>
        </p:txBody>
      </p:sp>
    </p:spTree>
    <p:extLst>
      <p:ext uri="{BB962C8B-B14F-4D97-AF65-F5344CB8AC3E}">
        <p14:creationId xmlns:p14="http://schemas.microsoft.com/office/powerpoint/2010/main" val="69428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9158-FECC-42BB-847D-277EFEF5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54" y="216875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91798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202340-8251-4E83-A8C3-7DA4CEFE8EBE}"/>
                  </a:ext>
                </a:extLst>
              </p:cNvPr>
              <p:cNvSpPr txBox="1"/>
              <p:nvPr/>
            </p:nvSpPr>
            <p:spPr>
              <a:xfrm>
                <a:off x="448791" y="231893"/>
                <a:ext cx="4049784" cy="420390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App 1: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	Z1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=0.04762</m:t>
                    </m:r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	Z2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=0.13888</m:t>
                    </m:r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	Z3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3+1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US" b="1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	Z4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en-US" b="1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	Z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sz="100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Z 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0.04762</m:t>
                    </m:r>
                  </m:oMath>
                </a14:m>
                <a:r>
                  <a:rPr lang="en-US" b="1" dirty="0"/>
                  <a:t>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0.13888</m:t>
                    </m:r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0.75</m:t>
                    </m:r>
                  </m:oMath>
                </a14:m>
                <a:r>
                  <a:rPr lang="en-US" b="1" dirty="0"/>
                  <a:t>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Z = </a:t>
                </a:r>
                <a:r>
                  <a:rPr lang="en-US" dirty="0"/>
                  <a:t>1.4365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202340-8251-4E83-A8C3-7DA4CEFE8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91" y="231893"/>
                <a:ext cx="4049784" cy="4203908"/>
              </a:xfrm>
              <a:prstGeom prst="rect">
                <a:avLst/>
              </a:prstGeom>
              <a:blipFill>
                <a:blip r:embed="rId2"/>
                <a:stretch>
                  <a:fillRect l="-1355" b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A70E56-B370-4935-A14D-316E9D70A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018303"/>
              </p:ext>
            </p:extLst>
          </p:nvPr>
        </p:nvGraphicFramePr>
        <p:xfrm>
          <a:off x="5612235" y="231893"/>
          <a:ext cx="6400800" cy="1219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12562">
                  <a:extLst>
                    <a:ext uri="{9D8B030D-6E8A-4147-A177-3AD203B41FA5}">
                      <a16:colId xmlns:a16="http://schemas.microsoft.com/office/drawing/2014/main" val="702615739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3462921630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1680034158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4154340425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4029082808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3695499058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32779591"/>
                    </a:ext>
                  </a:extLst>
                </a:gridCol>
              </a:tblGrid>
              <a:tr h="281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Application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3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4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5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6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852759504"/>
                  </a:ext>
                </a:extLst>
              </a:tr>
              <a:tr h="281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Hard disk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283872"/>
                  </a:ext>
                </a:extLst>
              </a:tr>
              <a:tr h="281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programs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[1,3]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[1,2]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[2,3]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[2,3]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7161273"/>
                  </a:ext>
                </a:extLst>
              </a:tr>
              <a:tr h="281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printer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308321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BE3CF6-F1ED-467D-94FB-C965FBEF9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516113"/>
              </p:ext>
            </p:extLst>
          </p:nvPr>
        </p:nvGraphicFramePr>
        <p:xfrm>
          <a:off x="5612235" y="1534903"/>
          <a:ext cx="6333686" cy="24384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68076">
                  <a:extLst>
                    <a:ext uri="{9D8B030D-6E8A-4147-A177-3AD203B41FA5}">
                      <a16:colId xmlns:a16="http://schemas.microsoft.com/office/drawing/2014/main" val="697103838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1980180725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576955099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580435984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3506914117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435802439"/>
                    </a:ext>
                  </a:extLst>
                </a:gridCol>
              </a:tblGrid>
              <a:tr h="2529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Node id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3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4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5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57434313"/>
                  </a:ext>
                </a:extLst>
              </a:tr>
              <a:tr h="2529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Program id and size (MB)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-,-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3,0.5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1,1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2,1.5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1,1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400561491"/>
                  </a:ext>
                </a:extLst>
              </a:tr>
              <a:tr h="2529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Sharable no. of programs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-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3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4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38058568"/>
                  </a:ext>
                </a:extLst>
              </a:tr>
              <a:tr h="2529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Memory size (MB)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16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4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64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32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8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16256203"/>
                  </a:ext>
                </a:extLst>
              </a:tr>
              <a:tr h="2529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Printer no.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0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49681651"/>
                  </a:ext>
                </a:extLst>
              </a:tr>
              <a:tr h="2529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Disk space (MB)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40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20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5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30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28920827"/>
                  </a:ext>
                </a:extLst>
              </a:tr>
              <a:tr h="2529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Band. Disk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8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17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9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12628814"/>
                  </a:ext>
                </a:extLst>
              </a:tr>
              <a:tr h="2529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Band. Printer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07485583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8C85C11-CCE8-4B2D-933C-34FE0E75E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802" y="4106506"/>
            <a:ext cx="3182802" cy="26494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6B140C-CF21-4575-B4C5-F490CEA064F7}"/>
              </a:ext>
            </a:extLst>
          </p:cNvPr>
          <p:cNvSpPr txBox="1"/>
          <p:nvPr/>
        </p:nvSpPr>
        <p:spPr>
          <a:xfrm>
            <a:off x="256142" y="4805506"/>
            <a:ext cx="2019247" cy="8842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App 2:</a:t>
            </a:r>
          </a:p>
          <a:p>
            <a:pPr>
              <a:lnSpc>
                <a:spcPct val="150000"/>
              </a:lnSpc>
            </a:pPr>
            <a:r>
              <a:rPr lang="en-US" b="1" dirty="0"/>
              <a:t>Z = </a:t>
            </a:r>
            <a:r>
              <a:rPr lang="en-US" dirty="0"/>
              <a:t>1.299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AD114-B134-4CD4-B14E-22A0ED722D4B}"/>
              </a:ext>
            </a:extLst>
          </p:cNvPr>
          <p:cNvSpPr txBox="1"/>
          <p:nvPr/>
        </p:nvSpPr>
        <p:spPr>
          <a:xfrm>
            <a:off x="2638039" y="4805506"/>
            <a:ext cx="2019247" cy="8842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App 3:</a:t>
            </a:r>
          </a:p>
          <a:p>
            <a:pPr>
              <a:lnSpc>
                <a:spcPct val="150000"/>
              </a:lnSpc>
            </a:pPr>
            <a:r>
              <a:rPr lang="en-US" b="1" dirty="0"/>
              <a:t>Z = </a:t>
            </a:r>
            <a:r>
              <a:rPr lang="en-US" dirty="0"/>
              <a:t>1.046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BE1030-3F2A-40C1-B6D9-5D64DFC2E1B6}"/>
              </a:ext>
            </a:extLst>
          </p:cNvPr>
          <p:cNvSpPr txBox="1"/>
          <p:nvPr/>
        </p:nvSpPr>
        <p:spPr>
          <a:xfrm>
            <a:off x="5019936" y="4805505"/>
            <a:ext cx="2019247" cy="8842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App 4:</a:t>
            </a:r>
          </a:p>
          <a:p>
            <a:pPr>
              <a:lnSpc>
                <a:spcPct val="150000"/>
              </a:lnSpc>
            </a:pPr>
            <a:r>
              <a:rPr lang="en-US" b="1" dirty="0"/>
              <a:t>Z = </a:t>
            </a:r>
            <a:r>
              <a:rPr lang="en-US" dirty="0"/>
              <a:t>0.729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E8372C-7908-4088-AACE-B433D28523E2}"/>
              </a:ext>
            </a:extLst>
          </p:cNvPr>
          <p:cNvSpPr txBox="1"/>
          <p:nvPr/>
        </p:nvSpPr>
        <p:spPr>
          <a:xfrm>
            <a:off x="207719" y="5871661"/>
            <a:ext cx="2019247" cy="8842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App 5:</a:t>
            </a:r>
          </a:p>
          <a:p>
            <a:pPr>
              <a:lnSpc>
                <a:spcPct val="150000"/>
              </a:lnSpc>
            </a:pPr>
            <a:r>
              <a:rPr lang="en-US" b="1" dirty="0"/>
              <a:t>Z = </a:t>
            </a:r>
            <a:r>
              <a:rPr lang="en-US" dirty="0"/>
              <a:t>0.133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59EC9F-CC7E-433D-BBD1-BAF9B75CA886}"/>
              </a:ext>
            </a:extLst>
          </p:cNvPr>
          <p:cNvSpPr txBox="1"/>
          <p:nvPr/>
        </p:nvSpPr>
        <p:spPr>
          <a:xfrm>
            <a:off x="2638038" y="5871661"/>
            <a:ext cx="2019247" cy="8842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App 6:</a:t>
            </a:r>
          </a:p>
          <a:p>
            <a:pPr>
              <a:lnSpc>
                <a:spcPct val="150000"/>
              </a:lnSpc>
            </a:pPr>
            <a:r>
              <a:rPr lang="en-US" b="1" dirty="0"/>
              <a:t>Z = </a:t>
            </a:r>
            <a:r>
              <a:rPr lang="en-US" dirty="0"/>
              <a:t>1.708</a:t>
            </a:r>
          </a:p>
        </p:txBody>
      </p:sp>
    </p:spTree>
    <p:extLst>
      <p:ext uri="{BB962C8B-B14F-4D97-AF65-F5344CB8AC3E}">
        <p14:creationId xmlns:p14="http://schemas.microsoft.com/office/powerpoint/2010/main" val="82502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CEF03C-0F6B-4FD1-9BDE-4F0DFE4B6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302432"/>
              </p:ext>
            </p:extLst>
          </p:nvPr>
        </p:nvGraphicFramePr>
        <p:xfrm>
          <a:off x="6807432" y="2295049"/>
          <a:ext cx="3695585" cy="2457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934">
                  <a:extLst>
                    <a:ext uri="{9D8B030D-6E8A-4147-A177-3AD203B41FA5}">
                      <a16:colId xmlns:a16="http://schemas.microsoft.com/office/drawing/2014/main" val="3859145018"/>
                    </a:ext>
                  </a:extLst>
                </a:gridCol>
                <a:gridCol w="2895651">
                  <a:extLst>
                    <a:ext uri="{9D8B030D-6E8A-4147-A177-3AD203B41FA5}">
                      <a16:colId xmlns:a16="http://schemas.microsoft.com/office/drawing/2014/main" val="3714193604"/>
                    </a:ext>
                  </a:extLst>
                </a:gridCol>
              </a:tblGrid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79963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4, 2, 1, 6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345624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970106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644046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167888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03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22E248-B12A-442D-A856-C451E8210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358471"/>
              </p:ext>
            </p:extLst>
          </p:nvPr>
        </p:nvGraphicFramePr>
        <p:xfrm>
          <a:off x="1019028" y="2295049"/>
          <a:ext cx="3695585" cy="2457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934">
                  <a:extLst>
                    <a:ext uri="{9D8B030D-6E8A-4147-A177-3AD203B41FA5}">
                      <a16:colId xmlns:a16="http://schemas.microsoft.com/office/drawing/2014/main" val="3859145018"/>
                    </a:ext>
                  </a:extLst>
                </a:gridCol>
                <a:gridCol w="2895651">
                  <a:extLst>
                    <a:ext uri="{9D8B030D-6E8A-4147-A177-3AD203B41FA5}">
                      <a16:colId xmlns:a16="http://schemas.microsoft.com/office/drawing/2014/main" val="3714193604"/>
                    </a:ext>
                  </a:extLst>
                </a:gridCol>
              </a:tblGrid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79963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1, 2, 4, 6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345624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970106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644046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167888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0329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C085EBD5-C55A-4AD3-9582-6B025677A002}"/>
              </a:ext>
            </a:extLst>
          </p:cNvPr>
          <p:cNvSpPr/>
          <p:nvPr/>
        </p:nvSpPr>
        <p:spPr>
          <a:xfrm>
            <a:off x="5018596" y="3188196"/>
            <a:ext cx="1484852" cy="335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6BC4A-E37F-48B7-A077-28DC5DEBE05B}"/>
              </a:ext>
            </a:extLst>
          </p:cNvPr>
          <p:cNvSpPr txBox="1"/>
          <p:nvPr/>
        </p:nvSpPr>
        <p:spPr>
          <a:xfrm>
            <a:off x="3005238" y="1237475"/>
            <a:ext cx="539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Sorted by Objective Function:</a:t>
            </a:r>
          </a:p>
        </p:txBody>
      </p:sp>
    </p:spTree>
    <p:extLst>
      <p:ext uri="{BB962C8B-B14F-4D97-AF65-F5344CB8AC3E}">
        <p14:creationId xmlns:p14="http://schemas.microsoft.com/office/powerpoint/2010/main" val="646173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949471-8263-4E32-A7DF-D60E541F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54" y="216875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Graph of Node Bandwidths</a:t>
            </a:r>
          </a:p>
        </p:txBody>
      </p:sp>
    </p:spTree>
    <p:extLst>
      <p:ext uri="{BB962C8B-B14F-4D97-AF65-F5344CB8AC3E}">
        <p14:creationId xmlns:p14="http://schemas.microsoft.com/office/powerpoint/2010/main" val="360240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JetBrains Mono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A3AADE94004E4CB44AAC3829C6042C" ma:contentTypeVersion="4" ma:contentTypeDescription="Create a new document." ma:contentTypeScope="" ma:versionID="138eb2e4bc8cdf9619a7d787e023ef41">
  <xsd:schema xmlns:xsd="http://www.w3.org/2001/XMLSchema" xmlns:xs="http://www.w3.org/2001/XMLSchema" xmlns:p="http://schemas.microsoft.com/office/2006/metadata/properties" xmlns:ns3="19a128cd-be16-4223-9d5e-e334813b28e7" targetNamespace="http://schemas.microsoft.com/office/2006/metadata/properties" ma:root="true" ma:fieldsID="3650852786c41375afd625436ac9d8da" ns3:_="">
    <xsd:import namespace="19a128cd-be16-4223-9d5e-e334813b28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a128cd-be16-4223-9d5e-e334813b28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EBD072-AB20-4D59-809C-204111FEA072}">
  <ds:schemaRefs>
    <ds:schemaRef ds:uri="http://purl.org/dc/dcmitype/"/>
    <ds:schemaRef ds:uri="http://schemas.openxmlformats.org/package/2006/metadata/core-properties"/>
    <ds:schemaRef ds:uri="19a128cd-be16-4223-9d5e-e334813b28e7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12D0F3D-5D5B-472E-A5CD-29A68ED6B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a128cd-be16-4223-9d5e-e334813b28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A85411-F5F7-4FF0-BF39-E88BA74AA3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2384</Words>
  <Application>Microsoft Office PowerPoint</Application>
  <PresentationFormat>Widescreen</PresentationFormat>
  <Paragraphs>1392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Yu Gothic</vt:lpstr>
      <vt:lpstr>Arial</vt:lpstr>
      <vt:lpstr>Cambria Math</vt:lpstr>
      <vt:lpstr>JetBrains Mono</vt:lpstr>
      <vt:lpstr>Office Theme</vt:lpstr>
      <vt:lpstr>PowerPoint Presentation</vt:lpstr>
      <vt:lpstr>DISPATCHER</vt:lpstr>
      <vt:lpstr>PowerPoint Presentation</vt:lpstr>
      <vt:lpstr>PowerPoint Presentation</vt:lpstr>
      <vt:lpstr>PowerPoint Presentation</vt:lpstr>
      <vt:lpstr>Objective Function</vt:lpstr>
      <vt:lpstr>PowerPoint Presentation</vt:lpstr>
      <vt:lpstr>PowerPoint Presentation</vt:lpstr>
      <vt:lpstr>Graph of Node Bandwidths</vt:lpstr>
      <vt:lpstr>PowerPoint Presentation</vt:lpstr>
      <vt:lpstr>Resource Allocation</vt:lpstr>
      <vt:lpstr>PowerPoint Presentation</vt:lpstr>
      <vt:lpstr>Node Selection</vt:lpstr>
      <vt:lpstr>PowerPoint Presentation</vt:lpstr>
      <vt:lpstr>Variant Dijkstra’s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 Hea Jung</dc:creator>
  <cp:lastModifiedBy>Park Hea Jung</cp:lastModifiedBy>
  <cp:revision>50</cp:revision>
  <dcterms:created xsi:type="dcterms:W3CDTF">2021-08-01T05:34:19Z</dcterms:created>
  <dcterms:modified xsi:type="dcterms:W3CDTF">2021-08-01T14:52:35Z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0x0101009FA3AADE94004E4CB44AAC3829C6042C</vt:lpwstr>
  </property>
</Properties>
</file>