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  <p:sldId id="261" r:id="rId9"/>
    <p:sldId id="263" r:id="rId10"/>
    <p:sldId id="262" r:id="rId11"/>
    <p:sldId id="264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A8A3-FEE9-4AD0-B214-9E4D6540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5110C-D0C1-4DFF-974D-60F0531C9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8F27-7326-4EE7-A258-6788DC2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5476-DDF5-4418-9552-C1EDAAD0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3FAE-86E1-4FAB-A764-084EDC89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D59-2FA0-4431-A274-41FC264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415B9-F629-4A00-B44F-880DA64A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4860-06C9-4E17-8C73-D62B330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31F4-5EAE-4C26-AA22-E1486D51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E4A1-8593-4F44-B961-9FB379BB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7D15A-D3D0-43C4-892E-B29C0EA7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AB77-F5F3-4D91-9A6F-A12AB08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ED76-0515-4E30-B5CE-A78EB2F8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C422-F00C-449A-AEC2-EC4E2F0A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D51E-2654-4244-B74C-A22A28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923-EEEF-4DF5-9DD4-DC87D7ED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A126-54E4-4405-B3B7-D7B1F966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3DFB-F459-4D41-A1FF-8196B4E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917-B73F-4F10-B81D-4FD1417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B720-8BC6-4C6D-BCD0-3AE3EC0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7FCC-69B2-48AC-88F3-E4FACA21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606C-24B5-4080-8DCC-162C686D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43D1-4D30-41CD-BCE4-1121F96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87F5-955B-4435-BB0C-7006753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4E5C-4DA9-4C8D-B13B-D2BA121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DA5-7E7D-48E9-A447-B8478E4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131-9B3D-4F88-959A-E25CC2CD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2316-DBA4-4D56-BF70-5432F7FA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4ED0-A61E-4175-86A2-A3DC3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9730-D210-4602-8099-9379DD2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7F88-06EF-4629-BE96-E69FBBE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BB77-B3F6-46A0-963E-8C6689D1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3FE3-AA0B-468D-8075-5240B604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3CFC-00D7-4DD6-B3A3-E000FEF2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A461A-9953-4270-A500-ABBB594D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4FCC-D1F0-4889-A4AC-85FA5897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8531-17F4-4FFC-8E2C-F3F5E0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11455-7994-43F6-A3A9-80B83717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47A9A-FFF0-49B8-9C04-57C537BA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6DB3-23BA-4184-8207-49648A4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0C1AA-6DBF-4C48-B070-17424EFA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CA924-EDBB-42B9-AE7F-81CCAD2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3F1-3829-4E1C-9425-16A92E5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148AC-FA22-4FAB-8B8F-8656D81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44343-A0EB-4C36-B39E-BE7B9BF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1F2E1-25D6-4BE5-83CB-1104E9A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7267-F40A-4BA8-ACAA-53CB221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A0E-9D66-4F63-99B9-CC8E2DE4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8C67A-BC3F-46FD-AA2D-B5758089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AB88-D63E-4CCA-87C3-19A5453C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978F-6407-4770-B9DB-1F178D7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EEDC-C173-4830-BE2A-956B452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FD59-F020-4533-8F18-5C894500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337C3-96FD-4C3E-9D12-62DC9085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DF3C-5186-467A-B12F-999ED1F6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CF0-BEDE-42D2-B66D-1656065E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EDC1-1852-448F-89C7-33A33A7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650F-DD7C-4278-8A4D-75EAA26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FBAF-DB6F-488A-949D-6F057B4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2F9-8962-4B59-BB27-A0A37156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398-F6A3-45D2-9349-D9E96E06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F5FB-1B81-45C7-B0F0-F9D2D73A920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9498-A944-4ED1-8F58-855EE3A9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FA9F-78EA-4CAF-BFDC-7AD11578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9D9-C43F-4778-B403-674A48FF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EC0A2D-D715-47B2-B9E8-18AB4C38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24643"/>
              </p:ext>
            </p:extLst>
          </p:nvPr>
        </p:nvGraphicFramePr>
        <p:xfrm>
          <a:off x="2520890" y="625999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DC97343-066B-4240-BBE1-427B8EB35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5999"/>
              </p:ext>
            </p:extLst>
          </p:nvPr>
        </p:nvGraphicFramePr>
        <p:xfrm>
          <a:off x="2588002" y="2497227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08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4C134D-6F2B-4C24-A964-BF91603E3A4F}"/>
              </a:ext>
            </a:extLst>
          </p:cNvPr>
          <p:cNvSpPr/>
          <p:nvPr/>
        </p:nvSpPr>
        <p:spPr>
          <a:xfrm>
            <a:off x="5799389" y="889233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38AC54-6F08-4095-9D93-0A7702AE5294}"/>
              </a:ext>
            </a:extLst>
          </p:cNvPr>
          <p:cNvSpPr/>
          <p:nvPr/>
        </p:nvSpPr>
        <p:spPr>
          <a:xfrm>
            <a:off x="3214381" y="2225879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C636A3-24C5-4A13-9575-309F6C2E4179}"/>
              </a:ext>
            </a:extLst>
          </p:cNvPr>
          <p:cNvSpPr/>
          <p:nvPr/>
        </p:nvSpPr>
        <p:spPr>
          <a:xfrm>
            <a:off x="3214381" y="407844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0CC690-66B6-4040-8245-19E8E1CB4475}"/>
              </a:ext>
            </a:extLst>
          </p:cNvPr>
          <p:cNvSpPr/>
          <p:nvPr/>
        </p:nvSpPr>
        <p:spPr>
          <a:xfrm>
            <a:off x="5799388" y="532001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0C425-0F65-4DE1-B97E-F482171AC1AD}"/>
              </a:ext>
            </a:extLst>
          </p:cNvPr>
          <p:cNvSpPr/>
          <p:nvPr/>
        </p:nvSpPr>
        <p:spPr>
          <a:xfrm>
            <a:off x="8384400" y="2225879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394C1-85AE-403E-BCD2-B633CE0ACEBA}"/>
              </a:ext>
            </a:extLst>
          </p:cNvPr>
          <p:cNvSpPr/>
          <p:nvPr/>
        </p:nvSpPr>
        <p:spPr>
          <a:xfrm>
            <a:off x="8384400" y="4078448"/>
            <a:ext cx="593221" cy="5536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8217FE-90FC-44AA-A6F3-F17EA4CA8E51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3807602" y="1442906"/>
            <a:ext cx="2288398" cy="291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9F48D-D0F8-485D-BC00-224F2D323B42}"/>
              </a:ext>
            </a:extLst>
          </p:cNvPr>
          <p:cNvCxnSpPr>
            <a:cxnSpLocks/>
            <a:stCxn id="4" idx="4"/>
            <a:endCxn id="9" idx="2"/>
          </p:cNvCxnSpPr>
          <p:nvPr/>
        </p:nvCxnSpPr>
        <p:spPr>
          <a:xfrm>
            <a:off x="6096000" y="1442906"/>
            <a:ext cx="2288400" cy="291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FEDF0-5219-4CA1-BE8C-79321D2FD032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3807602" y="2502716"/>
            <a:ext cx="4576798" cy="185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80C89-EC4B-4001-9139-6730930E3A8E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flipH="1" flipV="1">
            <a:off x="3807602" y="4355285"/>
            <a:ext cx="2288397" cy="96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62123-2B3B-45D7-B777-A2217DB802D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095999" y="4355285"/>
            <a:ext cx="2288401" cy="96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B6BA9-8E6C-409D-812F-322D18C79AD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095999" y="2502716"/>
            <a:ext cx="2288401" cy="28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725910-7049-4C85-B6AE-52C7686DCBE8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8681011" y="2779552"/>
            <a:ext cx="0" cy="129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43AF7C-DF77-4A28-9665-79B8A1351F6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807602" y="2502716"/>
            <a:ext cx="4576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C835B6-D8D1-4EC8-B873-843A88BAD138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3807602" y="2502716"/>
            <a:ext cx="2288397" cy="28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8AABA1-AF8C-4F6D-8A67-48B58E70CB1C}"/>
              </a:ext>
            </a:extLst>
          </p:cNvPr>
          <p:cNvSpPr txBox="1"/>
          <p:nvPr/>
        </p:nvSpPr>
        <p:spPr>
          <a:xfrm>
            <a:off x="4547832" y="4615343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6A0F25-3C1B-446D-877D-2BEF55E66967}"/>
              </a:ext>
            </a:extLst>
          </p:cNvPr>
          <p:cNvSpPr txBox="1"/>
          <p:nvPr/>
        </p:nvSpPr>
        <p:spPr>
          <a:xfrm>
            <a:off x="4951800" y="399692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CFB55E-0F61-4A19-A558-557955903DB2}"/>
              </a:ext>
            </a:extLst>
          </p:cNvPr>
          <p:cNvSpPr txBox="1"/>
          <p:nvPr/>
        </p:nvSpPr>
        <p:spPr>
          <a:xfrm>
            <a:off x="5783908" y="3192121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CEBD11-58A6-4E38-83EF-45BE390574D3}"/>
              </a:ext>
            </a:extLst>
          </p:cNvPr>
          <p:cNvSpPr txBox="1"/>
          <p:nvPr/>
        </p:nvSpPr>
        <p:spPr>
          <a:xfrm>
            <a:off x="4663879" y="2822789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3CF374-279F-4DF8-9A5C-2A23F18A7B42}"/>
              </a:ext>
            </a:extLst>
          </p:cNvPr>
          <p:cNvSpPr txBox="1"/>
          <p:nvPr/>
        </p:nvSpPr>
        <p:spPr>
          <a:xfrm>
            <a:off x="5816763" y="231326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60FEA6-1B96-4CF1-BD44-C9CBDD8CE384}"/>
              </a:ext>
            </a:extLst>
          </p:cNvPr>
          <p:cNvSpPr txBox="1"/>
          <p:nvPr/>
        </p:nvSpPr>
        <p:spPr>
          <a:xfrm>
            <a:off x="8539146" y="3173138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059D24-D962-4C6C-9890-913D53FE8ACD}"/>
              </a:ext>
            </a:extLst>
          </p:cNvPr>
          <p:cNvSpPr txBox="1"/>
          <p:nvPr/>
        </p:nvSpPr>
        <p:spPr>
          <a:xfrm>
            <a:off x="7748636" y="3616620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A3AE54-C92A-42C8-A49F-E1827E1D1265}"/>
              </a:ext>
            </a:extLst>
          </p:cNvPr>
          <p:cNvSpPr txBox="1"/>
          <p:nvPr/>
        </p:nvSpPr>
        <p:spPr>
          <a:xfrm>
            <a:off x="6865888" y="3985952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0F38F4-4184-4A5F-BEFD-52F8CFFFAED6}"/>
              </a:ext>
            </a:extLst>
          </p:cNvPr>
          <p:cNvSpPr txBox="1"/>
          <p:nvPr/>
        </p:nvSpPr>
        <p:spPr>
          <a:xfrm>
            <a:off x="7207940" y="4652985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9FF98F-8ADD-4D6F-9107-4E80ADB1B82D}"/>
              </a:ext>
            </a:extLst>
          </p:cNvPr>
          <p:cNvCxnSpPr>
            <a:stCxn id="4" idx="4"/>
            <a:endCxn id="8" idx="2"/>
          </p:cNvCxnSpPr>
          <p:nvPr/>
        </p:nvCxnSpPr>
        <p:spPr>
          <a:xfrm>
            <a:off x="6096000" y="1442906"/>
            <a:ext cx="2288400" cy="10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888716-0AF4-4565-A976-4A4CAD75C800}"/>
              </a:ext>
            </a:extLst>
          </p:cNvPr>
          <p:cNvSpPr txBox="1"/>
          <p:nvPr/>
        </p:nvSpPr>
        <p:spPr>
          <a:xfrm>
            <a:off x="6977742" y="1806054"/>
            <a:ext cx="46039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254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177A0-99B7-46AE-A4F3-DF2E251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4095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5DCF40-B35B-4F09-9212-E8FD0566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15348"/>
              </p:ext>
            </p:extLst>
          </p:nvPr>
        </p:nvGraphicFramePr>
        <p:xfrm>
          <a:off x="591191" y="1044539"/>
          <a:ext cx="4660317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229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Current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4, 2, 1, 6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9C9C58-E2FE-43B3-A599-2E8313B12258}"/>
              </a:ext>
            </a:extLst>
          </p:cNvPr>
          <p:cNvSpPr txBox="1"/>
          <p:nvPr/>
        </p:nvSpPr>
        <p:spPr>
          <a:xfrm>
            <a:off x="6318890" y="1489723"/>
            <a:ext cx="4660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Allocate apps by order of priority.</a:t>
            </a:r>
          </a:p>
          <a:p>
            <a:endParaRPr lang="en-US" sz="1200" dirty="0"/>
          </a:p>
          <a:p>
            <a:r>
              <a:rPr lang="en-US" sz="1200" dirty="0"/>
              <a:t> This means that </a:t>
            </a:r>
            <a:r>
              <a:rPr lang="en-US" sz="1200" dirty="0">
                <a:solidFill>
                  <a:srgbClr val="FF0000"/>
                </a:solidFill>
              </a:rPr>
              <a:t>application 4 </a:t>
            </a:r>
            <a:r>
              <a:rPr lang="en-US" sz="1200" dirty="0"/>
              <a:t>from the </a:t>
            </a:r>
            <a:r>
              <a:rPr lang="en-US" sz="1200" dirty="0">
                <a:solidFill>
                  <a:srgbClr val="FF0000"/>
                </a:solidFill>
              </a:rPr>
              <a:t>current Pool 0 </a:t>
            </a:r>
            <a:r>
              <a:rPr lang="en-US" sz="1200" dirty="0"/>
              <a:t>should be the first allocated.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4DBB8A-5B28-4AAB-B9FC-93A6AEDB3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04211"/>
              </p:ext>
            </p:extLst>
          </p:nvPr>
        </p:nvGraphicFramePr>
        <p:xfrm>
          <a:off x="775394" y="4400908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52707E6F-C247-420C-BE29-8DF9C35B7550}"/>
              </a:ext>
            </a:extLst>
          </p:cNvPr>
          <p:cNvSpPr/>
          <p:nvPr/>
        </p:nvSpPr>
        <p:spPr>
          <a:xfrm>
            <a:off x="3512537" y="489122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F28BC-80B6-4486-BEFE-840C7451DDED}"/>
              </a:ext>
            </a:extLst>
          </p:cNvPr>
          <p:cNvSpPr txBox="1"/>
          <p:nvPr/>
        </p:nvSpPr>
        <p:spPr>
          <a:xfrm>
            <a:off x="4597165" y="4584754"/>
            <a:ext cx="29093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NODE SELECTION </a:t>
            </a:r>
            <a:r>
              <a:rPr lang="en-US" dirty="0"/>
              <a:t>FOR EACH REQUESTED RESOURCES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B37AD8-8A41-499B-A94A-543B86D99AF5}"/>
              </a:ext>
            </a:extLst>
          </p:cNvPr>
          <p:cNvSpPr/>
          <p:nvPr/>
        </p:nvSpPr>
        <p:spPr>
          <a:xfrm>
            <a:off x="7743037" y="4891223"/>
            <a:ext cx="981512" cy="3271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9E32A-BF3D-4804-AB4B-ABD8440603D0}"/>
              </a:ext>
            </a:extLst>
          </p:cNvPr>
          <p:cNvSpPr txBox="1"/>
          <p:nvPr/>
        </p:nvSpPr>
        <p:spPr>
          <a:xfrm>
            <a:off x="8961074" y="4454643"/>
            <a:ext cx="2909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CHECKING OF BANDWIDTH USING </a:t>
            </a:r>
            <a:r>
              <a:rPr lang="en-US" dirty="0">
                <a:solidFill>
                  <a:srgbClr val="FF0000"/>
                </a:solidFill>
              </a:rPr>
              <a:t>VARIANT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277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00470B-8213-48F6-A9CB-5D6A532D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Node Selection</a:t>
            </a:r>
          </a:p>
        </p:txBody>
      </p:sp>
    </p:spTree>
    <p:extLst>
      <p:ext uri="{BB962C8B-B14F-4D97-AF65-F5344CB8AC3E}">
        <p14:creationId xmlns:p14="http://schemas.microsoft.com/office/powerpoint/2010/main" val="118241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23C7F-0471-4A5F-8BC2-1222ACB85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2699"/>
              </p:ext>
            </p:extLst>
          </p:nvPr>
        </p:nvGraphicFramePr>
        <p:xfrm>
          <a:off x="599226" y="314122"/>
          <a:ext cx="2500618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3605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B81A5-2CFA-4FF6-AD8C-08E26788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1550"/>
              </p:ext>
            </p:extLst>
          </p:nvPr>
        </p:nvGraphicFramePr>
        <p:xfrm>
          <a:off x="5440259" y="16508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A1381-10C0-4CC6-8D46-8AB12559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1963"/>
              </p:ext>
            </p:extLst>
          </p:nvPr>
        </p:nvGraphicFramePr>
        <p:xfrm>
          <a:off x="599226" y="3822119"/>
          <a:ext cx="325971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716">
                  <a:extLst>
                    <a:ext uri="{9D8B030D-6E8A-4147-A177-3AD203B41FA5}">
                      <a16:colId xmlns:a16="http://schemas.microsoft.com/office/drawing/2014/main" val="548585004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3264279482"/>
                    </a:ext>
                  </a:extLst>
                </a:gridCol>
                <a:gridCol w="968497">
                  <a:extLst>
                    <a:ext uri="{9D8B030D-6E8A-4147-A177-3AD203B41FA5}">
                      <a16:colId xmlns:a16="http://schemas.microsoft.com/office/drawing/2014/main" val="1745830393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41135866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72286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01438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284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DC6EFD-A1CB-4702-9887-D4C4994B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644"/>
              </p:ext>
            </p:extLst>
          </p:nvPr>
        </p:nvGraphicFramePr>
        <p:xfrm>
          <a:off x="5440259" y="3529668"/>
          <a:ext cx="6333686" cy="26787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0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sym typeface="Arial"/>
                        </a:rPr>
                        <a:t>16</a:t>
                      </a:r>
                      <a:endParaRPr dirty="0">
                        <a:solidFill>
                          <a:srgbClr val="FF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0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E7811F-E346-4992-BBBE-B0EBD882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04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Variant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84572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6E5A4B1-5543-4CC3-AE6C-612207D0300B}"/>
              </a:ext>
            </a:extLst>
          </p:cNvPr>
          <p:cNvGrpSpPr/>
          <p:nvPr/>
        </p:nvGrpSpPr>
        <p:grpSpPr>
          <a:xfrm>
            <a:off x="310839" y="936771"/>
            <a:ext cx="5785161" cy="4984458"/>
            <a:chOff x="3214381" y="889233"/>
            <a:chExt cx="5785161" cy="49844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7028B7-8561-49FD-A290-04DBF1C512A2}"/>
                </a:ext>
              </a:extLst>
            </p:cNvPr>
            <p:cNvSpPr/>
            <p:nvPr/>
          </p:nvSpPr>
          <p:spPr>
            <a:xfrm>
              <a:off x="5799389" y="889233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BD9C75-7D4A-484F-BFE5-45BE2C4E0444}"/>
                </a:ext>
              </a:extLst>
            </p:cNvPr>
            <p:cNvSpPr/>
            <p:nvPr/>
          </p:nvSpPr>
          <p:spPr>
            <a:xfrm>
              <a:off x="3214381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AF6536-E674-40BC-8EB4-4C0916BE04B1}"/>
                </a:ext>
              </a:extLst>
            </p:cNvPr>
            <p:cNvSpPr/>
            <p:nvPr/>
          </p:nvSpPr>
          <p:spPr>
            <a:xfrm>
              <a:off x="3214381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BF8EE0-CCFD-4BC9-AC0B-BDDF08E4F26D}"/>
                </a:ext>
              </a:extLst>
            </p:cNvPr>
            <p:cNvSpPr/>
            <p:nvPr/>
          </p:nvSpPr>
          <p:spPr>
            <a:xfrm>
              <a:off x="5799388" y="532001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492183-00EA-4E71-9340-5C61AF7A075D}"/>
                </a:ext>
              </a:extLst>
            </p:cNvPr>
            <p:cNvSpPr/>
            <p:nvPr/>
          </p:nvSpPr>
          <p:spPr>
            <a:xfrm>
              <a:off x="8384400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CE2CD5-9C45-4E23-9079-34F8A940F0D2}"/>
                </a:ext>
              </a:extLst>
            </p:cNvPr>
            <p:cNvSpPr/>
            <p:nvPr/>
          </p:nvSpPr>
          <p:spPr>
            <a:xfrm>
              <a:off x="8384400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FC5933-8E57-427A-BF79-95F1F2E342BF}"/>
                </a:ext>
              </a:extLst>
            </p:cNvPr>
            <p:cNvCxnSpPr>
              <a:cxnSpLocks/>
              <a:stCxn id="4" idx="4"/>
              <a:endCxn id="6" idx="6"/>
            </p:cNvCxnSpPr>
            <p:nvPr/>
          </p:nvCxnSpPr>
          <p:spPr>
            <a:xfrm flipH="1">
              <a:off x="3807602" y="1442906"/>
              <a:ext cx="2288398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A58DE1F-0C62-4A94-B175-87E714C402CE}"/>
                </a:ext>
              </a:extLst>
            </p:cNvPr>
            <p:cNvCxnSpPr>
              <a:cxnSpLocks/>
              <a:stCxn id="4" idx="4"/>
              <a:endCxn id="9" idx="2"/>
            </p:cNvCxnSpPr>
            <p:nvPr/>
          </p:nvCxnSpPr>
          <p:spPr>
            <a:xfrm>
              <a:off x="6096000" y="1442906"/>
              <a:ext cx="2288400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0A59F6-E956-4FB3-A4EF-D73D916D652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807602" y="2502716"/>
              <a:ext cx="4576798" cy="1852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79DA97-86FD-40AE-BF6C-48395FAA1522}"/>
                </a:ext>
              </a:extLst>
            </p:cNvPr>
            <p:cNvCxnSpPr>
              <a:cxnSpLocks/>
              <a:stCxn id="7" idx="0"/>
              <a:endCxn id="6" idx="6"/>
            </p:cNvCxnSpPr>
            <p:nvPr/>
          </p:nvCxnSpPr>
          <p:spPr>
            <a:xfrm flipH="1" flipV="1">
              <a:off x="3807602" y="4355285"/>
              <a:ext cx="2288397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B051AD-5546-410F-ADFF-665EF60964F0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V="1">
              <a:off x="6095999" y="4355285"/>
              <a:ext cx="2288401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C89BA3-BB1C-483F-A83B-49E90F92EC75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BBCC0A-AAF2-484C-9AB2-D0DD0348466D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8681011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AA8BDB-37B7-403F-BF92-650F267040C4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757C7F-3DB8-4996-8371-B7808CC092B7}"/>
                </a:ext>
              </a:extLst>
            </p:cNvPr>
            <p:cNvCxnSpPr>
              <a:cxnSpLocks/>
              <a:stCxn id="5" idx="6"/>
              <a:endCxn id="7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BC18F7-ECD9-4993-B53C-C66A885BDC09}"/>
                </a:ext>
              </a:extLst>
            </p:cNvPr>
            <p:cNvSpPr txBox="1"/>
            <p:nvPr/>
          </p:nvSpPr>
          <p:spPr>
            <a:xfrm>
              <a:off x="4547832" y="4615343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5D0668-3B30-4277-A224-DC74D393D5BC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E00DA6-8457-4143-879D-6B49B256A5CB}"/>
                </a:ext>
              </a:extLst>
            </p:cNvPr>
            <p:cNvSpPr txBox="1"/>
            <p:nvPr/>
          </p:nvSpPr>
          <p:spPr>
            <a:xfrm>
              <a:off x="5783908" y="3192121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024E9-01D2-4859-8B02-8D8C796B9956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C88448-D0C5-4FD2-9D58-6E0931F98BB4}"/>
                </a:ext>
              </a:extLst>
            </p:cNvPr>
            <p:cNvSpPr txBox="1"/>
            <p:nvPr/>
          </p:nvSpPr>
          <p:spPr>
            <a:xfrm>
              <a:off x="5816763" y="231326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F3647-3E47-4D93-ABFB-98546BADB8E1}"/>
                </a:ext>
              </a:extLst>
            </p:cNvPr>
            <p:cNvSpPr txBox="1"/>
            <p:nvPr/>
          </p:nvSpPr>
          <p:spPr>
            <a:xfrm>
              <a:off x="8539146" y="3173138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83081-B62D-4EF3-AE05-8894BE9758C7}"/>
                </a:ext>
              </a:extLst>
            </p:cNvPr>
            <p:cNvSpPr txBox="1"/>
            <p:nvPr/>
          </p:nvSpPr>
          <p:spPr>
            <a:xfrm>
              <a:off x="7748636" y="3616620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B61700-5797-454A-BA74-326FF5AE28FE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8262A9-B7A4-4C84-BF74-4431A902DA2C}"/>
                </a:ext>
              </a:extLst>
            </p:cNvPr>
            <p:cNvSpPr txBox="1"/>
            <p:nvPr/>
          </p:nvSpPr>
          <p:spPr>
            <a:xfrm>
              <a:off x="7207940" y="4652985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5448A6-796C-4E9F-87A0-C8F218EB903D}"/>
                </a:ext>
              </a:extLst>
            </p:cNvPr>
            <p:cNvCxnSpPr>
              <a:stCxn id="4" idx="4"/>
              <a:endCxn id="8" idx="2"/>
            </p:cNvCxnSpPr>
            <p:nvPr/>
          </p:nvCxnSpPr>
          <p:spPr>
            <a:xfrm>
              <a:off x="6096000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0E2A4-09A6-42A2-B4FF-C73DBE756096}"/>
                </a:ext>
              </a:extLst>
            </p:cNvPr>
            <p:cNvSpPr txBox="1"/>
            <p:nvPr/>
          </p:nvSpPr>
          <p:spPr>
            <a:xfrm>
              <a:off x="6977742" y="1806054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F850252-760B-481E-A5C8-E29D76867E49}"/>
              </a:ext>
            </a:extLst>
          </p:cNvPr>
          <p:cNvSpPr txBox="1"/>
          <p:nvPr/>
        </p:nvSpPr>
        <p:spPr>
          <a:xfrm>
            <a:off x="369116" y="125835"/>
            <a:ext cx="213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Graph: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A3C58-9560-40F3-9775-5701CC2648BC}"/>
              </a:ext>
            </a:extLst>
          </p:cNvPr>
          <p:cNvSpPr txBox="1"/>
          <p:nvPr/>
        </p:nvSpPr>
        <p:spPr>
          <a:xfrm>
            <a:off x="7457812" y="713064"/>
            <a:ext cx="3939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Variant Dijkstra’s Algorithm</a:t>
            </a:r>
          </a:p>
          <a:p>
            <a:endParaRPr lang="en-US" dirty="0"/>
          </a:p>
          <a:p>
            <a:r>
              <a:rPr lang="en-US" sz="1400" dirty="0"/>
              <a:t>This algorithm finds a maximum bandwidth path with minimum hops.</a:t>
            </a:r>
          </a:p>
          <a:p>
            <a:endParaRPr lang="en-US" sz="1400" dirty="0"/>
          </a:p>
          <a:p>
            <a:r>
              <a:rPr lang="en-US" sz="1400" dirty="0"/>
              <a:t>The path always starts at </a:t>
            </a:r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en-US" sz="1400" baseline="-25000" dirty="0">
                <a:solidFill>
                  <a:schemeClr val="tx1"/>
                </a:solidFill>
              </a:rPr>
              <a:t>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81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F7C125-F7B0-4E61-ADC8-9EFC2E4E294D}"/>
              </a:ext>
            </a:extLst>
          </p:cNvPr>
          <p:cNvGrpSpPr/>
          <p:nvPr/>
        </p:nvGrpSpPr>
        <p:grpSpPr>
          <a:xfrm>
            <a:off x="478619" y="576044"/>
            <a:ext cx="5785161" cy="4984458"/>
            <a:chOff x="3214381" y="889233"/>
            <a:chExt cx="5785161" cy="49844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797B9F-C107-40B3-BFE3-A85CF84CC145}"/>
                </a:ext>
              </a:extLst>
            </p:cNvPr>
            <p:cNvSpPr/>
            <p:nvPr/>
          </p:nvSpPr>
          <p:spPr>
            <a:xfrm>
              <a:off x="5799389" y="889233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A09AC1-82EF-4C9B-A280-2C5E7D2A6B6C}"/>
                </a:ext>
              </a:extLst>
            </p:cNvPr>
            <p:cNvSpPr/>
            <p:nvPr/>
          </p:nvSpPr>
          <p:spPr>
            <a:xfrm>
              <a:off x="3214381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753F9C-ECAC-4B1E-BFCF-3DA2C0C524CC}"/>
                </a:ext>
              </a:extLst>
            </p:cNvPr>
            <p:cNvSpPr/>
            <p:nvPr/>
          </p:nvSpPr>
          <p:spPr>
            <a:xfrm>
              <a:off x="3214381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DF0D35-9C3B-4901-970B-A21E96635796}"/>
                </a:ext>
              </a:extLst>
            </p:cNvPr>
            <p:cNvSpPr/>
            <p:nvPr/>
          </p:nvSpPr>
          <p:spPr>
            <a:xfrm>
              <a:off x="5799388" y="532001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AB58D8-4642-4179-BFBD-E560A8E0A186}"/>
                </a:ext>
              </a:extLst>
            </p:cNvPr>
            <p:cNvSpPr/>
            <p:nvPr/>
          </p:nvSpPr>
          <p:spPr>
            <a:xfrm>
              <a:off x="8384400" y="2225879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7C6649-91D2-4E0D-888C-DBD13D85866C}"/>
                </a:ext>
              </a:extLst>
            </p:cNvPr>
            <p:cNvSpPr/>
            <p:nvPr/>
          </p:nvSpPr>
          <p:spPr>
            <a:xfrm>
              <a:off x="8384400" y="4078448"/>
              <a:ext cx="593221" cy="55367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1A0CD6-7C29-473C-A34B-F4BA5A93DEC8}"/>
                </a:ext>
              </a:extLst>
            </p:cNvPr>
            <p:cNvCxnSpPr>
              <a:cxnSpLocks/>
              <a:stCxn id="5" idx="4"/>
              <a:endCxn id="7" idx="6"/>
            </p:cNvCxnSpPr>
            <p:nvPr/>
          </p:nvCxnSpPr>
          <p:spPr>
            <a:xfrm flipH="1">
              <a:off x="3807602" y="1442906"/>
              <a:ext cx="2288398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AC8410-8BCA-4914-A7A3-586E3D715E0A}"/>
                </a:ext>
              </a:extLst>
            </p:cNvPr>
            <p:cNvCxnSpPr>
              <a:cxnSpLocks/>
              <a:stCxn id="5" idx="4"/>
              <a:endCxn id="10" idx="2"/>
            </p:cNvCxnSpPr>
            <p:nvPr/>
          </p:nvCxnSpPr>
          <p:spPr>
            <a:xfrm>
              <a:off x="6096000" y="1442906"/>
              <a:ext cx="2288400" cy="2912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DE16FF-E314-4321-AA67-33BA2E08E6B2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807602" y="2502716"/>
              <a:ext cx="4576798" cy="1852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664926F-A611-473F-A968-BA592D95CBEF}"/>
                </a:ext>
              </a:extLst>
            </p:cNvPr>
            <p:cNvCxnSpPr>
              <a:cxnSpLocks/>
              <a:stCxn id="8" idx="0"/>
              <a:endCxn id="7" idx="6"/>
            </p:cNvCxnSpPr>
            <p:nvPr/>
          </p:nvCxnSpPr>
          <p:spPr>
            <a:xfrm flipH="1" flipV="1">
              <a:off x="3807602" y="4355285"/>
              <a:ext cx="2288397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611F3C-F264-462E-8EA3-8B4B0EC33DE6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6095999" y="4355285"/>
              <a:ext cx="2288401" cy="964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BF7710-0158-4909-8B16-75CBAE22B8F0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6095999" y="2502716"/>
              <a:ext cx="2288401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DEDE32-C40A-4A78-A41A-4E7977C2779A}"/>
                </a:ext>
              </a:extLst>
            </p:cNvPr>
            <p:cNvCxnSpPr>
              <a:cxnSpLocks/>
              <a:stCxn id="10" idx="0"/>
              <a:endCxn id="9" idx="4"/>
            </p:cNvCxnSpPr>
            <p:nvPr/>
          </p:nvCxnSpPr>
          <p:spPr>
            <a:xfrm flipV="1">
              <a:off x="8681011" y="2779552"/>
              <a:ext cx="0" cy="1298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C57ECF-AC57-40C2-B9BE-7EB53C82E16C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3807602" y="2502716"/>
              <a:ext cx="4576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8FD3F6-02FB-4274-8D88-9A9E5E11CA56}"/>
                </a:ext>
              </a:extLst>
            </p:cNvPr>
            <p:cNvCxnSpPr>
              <a:cxnSpLocks/>
              <a:stCxn id="6" idx="6"/>
              <a:endCxn id="8" idx="0"/>
            </p:cNvCxnSpPr>
            <p:nvPr/>
          </p:nvCxnSpPr>
          <p:spPr>
            <a:xfrm>
              <a:off x="3807602" y="2502716"/>
              <a:ext cx="2288397" cy="2817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797DF0-ACE8-4082-8CFC-63F789BED159}"/>
                </a:ext>
              </a:extLst>
            </p:cNvPr>
            <p:cNvSpPr txBox="1"/>
            <p:nvPr/>
          </p:nvSpPr>
          <p:spPr>
            <a:xfrm>
              <a:off x="4547832" y="4615343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45B42-3A58-43C5-9512-7B7575160A28}"/>
                </a:ext>
              </a:extLst>
            </p:cNvPr>
            <p:cNvSpPr txBox="1"/>
            <p:nvPr/>
          </p:nvSpPr>
          <p:spPr>
            <a:xfrm>
              <a:off x="4951800" y="399692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F389A-16A5-42FA-930B-D711B0A6ACC7}"/>
                </a:ext>
              </a:extLst>
            </p:cNvPr>
            <p:cNvSpPr txBox="1"/>
            <p:nvPr/>
          </p:nvSpPr>
          <p:spPr>
            <a:xfrm>
              <a:off x="5783908" y="3192121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FAE32B-CD65-4FF2-B865-0822FC7BCEA2}"/>
                </a:ext>
              </a:extLst>
            </p:cNvPr>
            <p:cNvSpPr txBox="1"/>
            <p:nvPr/>
          </p:nvSpPr>
          <p:spPr>
            <a:xfrm>
              <a:off x="4663879" y="2822789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4087DA-5965-462D-BC6C-79244A6E7285}"/>
                </a:ext>
              </a:extLst>
            </p:cNvPr>
            <p:cNvSpPr txBox="1"/>
            <p:nvPr/>
          </p:nvSpPr>
          <p:spPr>
            <a:xfrm>
              <a:off x="5816763" y="231326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5C3B9D-665F-4C66-BA1E-DF860A64B33F}"/>
                </a:ext>
              </a:extLst>
            </p:cNvPr>
            <p:cNvSpPr txBox="1"/>
            <p:nvPr/>
          </p:nvSpPr>
          <p:spPr>
            <a:xfrm>
              <a:off x="8539146" y="3173138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6F2A24-5EE2-423E-988E-332A1A9993B8}"/>
                </a:ext>
              </a:extLst>
            </p:cNvPr>
            <p:cNvSpPr txBox="1"/>
            <p:nvPr/>
          </p:nvSpPr>
          <p:spPr>
            <a:xfrm>
              <a:off x="7748636" y="3616620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6523A-1859-456E-9975-78ABE4D66669}"/>
                </a:ext>
              </a:extLst>
            </p:cNvPr>
            <p:cNvSpPr txBox="1"/>
            <p:nvPr/>
          </p:nvSpPr>
          <p:spPr>
            <a:xfrm>
              <a:off x="6865888" y="3985952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483502-A67D-4B02-A093-B1B612285B05}"/>
                </a:ext>
              </a:extLst>
            </p:cNvPr>
            <p:cNvSpPr txBox="1"/>
            <p:nvPr/>
          </p:nvSpPr>
          <p:spPr>
            <a:xfrm>
              <a:off x="7207940" y="4652985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FD2BA2-95B8-4486-8BB5-FE74A0703C37}"/>
                </a:ext>
              </a:extLst>
            </p:cNvPr>
            <p:cNvCxnSpPr>
              <a:stCxn id="5" idx="4"/>
              <a:endCxn id="9" idx="2"/>
            </p:cNvCxnSpPr>
            <p:nvPr/>
          </p:nvCxnSpPr>
          <p:spPr>
            <a:xfrm>
              <a:off x="6096000" y="1442906"/>
              <a:ext cx="2288400" cy="1059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9EC592-E7D0-40B4-83CC-34944745B45A}"/>
                </a:ext>
              </a:extLst>
            </p:cNvPr>
            <p:cNvSpPr txBox="1"/>
            <p:nvPr/>
          </p:nvSpPr>
          <p:spPr>
            <a:xfrm>
              <a:off x="6977742" y="1806054"/>
              <a:ext cx="4603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29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158-FECC-42BB-847D-277EFEF5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33775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E1BDA1-B0A5-4674-959C-87EF74A12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8646"/>
              </p:ext>
            </p:extLst>
          </p:nvPr>
        </p:nvGraphicFramePr>
        <p:xfrm>
          <a:off x="748485" y="536895"/>
          <a:ext cx="10424162" cy="46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266">
                  <a:extLst>
                    <a:ext uri="{9D8B030D-6E8A-4147-A177-3AD203B41FA5}">
                      <a16:colId xmlns:a16="http://schemas.microsoft.com/office/drawing/2014/main" val="1534482269"/>
                    </a:ext>
                  </a:extLst>
                </a:gridCol>
                <a:gridCol w="1403066">
                  <a:extLst>
                    <a:ext uri="{9D8B030D-6E8A-4147-A177-3AD203B41FA5}">
                      <a16:colId xmlns:a16="http://schemas.microsoft.com/office/drawing/2014/main" val="316482459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745490678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95918507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2558577439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3962594907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4036698352"/>
                    </a:ext>
                  </a:extLst>
                </a:gridCol>
              </a:tblGrid>
              <a:tr h="461332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Applications: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App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App 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3164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12EE719-6BDD-4B9A-976F-901A8308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57738"/>
              </p:ext>
            </p:extLst>
          </p:nvPr>
        </p:nvGraphicFramePr>
        <p:xfrm>
          <a:off x="748485" y="1319294"/>
          <a:ext cx="9628164" cy="83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473">
                  <a:extLst>
                    <a:ext uri="{9D8B030D-6E8A-4147-A177-3AD203B41FA5}">
                      <a16:colId xmlns:a16="http://schemas.microsoft.com/office/drawing/2014/main" val="1534482269"/>
                    </a:ext>
                  </a:extLst>
                </a:gridCol>
                <a:gridCol w="1511915">
                  <a:extLst>
                    <a:ext uri="{9D8B030D-6E8A-4147-A177-3AD203B41FA5}">
                      <a16:colId xmlns:a16="http://schemas.microsoft.com/office/drawing/2014/main" val="316482459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745490678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95918507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2558577439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3962594907"/>
                    </a:ext>
                  </a:extLst>
                </a:gridCol>
              </a:tblGrid>
              <a:tr h="41503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31649"/>
                  </a:ext>
                </a:extLst>
              </a:tr>
              <a:tr h="41503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</a:rPr>
                        <a:t>Resource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Hard disk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Program 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</a:rPr>
                        <a:t>Printer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37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E5B092-772D-4389-9D60-DB8FEB71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90135"/>
              </p:ext>
            </p:extLst>
          </p:nvPr>
        </p:nvGraphicFramePr>
        <p:xfrm>
          <a:off x="5503178" y="2329140"/>
          <a:ext cx="6400800" cy="130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326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CB5EC-DEEB-4538-BD46-7C0BCF25691B}"/>
                  </a:ext>
                </a:extLst>
              </p:cNvPr>
              <p:cNvSpPr txBox="1"/>
              <p:nvPr/>
            </p:nvSpPr>
            <p:spPr>
              <a:xfrm>
                <a:off x="499333" y="2754395"/>
                <a:ext cx="5251508" cy="374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Priority[0]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5+25+13+24+14+30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40+20+5+10+30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=1.057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Priority[1]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Priority[2]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Priority[3]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Priority[4]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1+1+0+1+0+1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DCB5EC-DEEB-4538-BD46-7C0BCF25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3" y="2754395"/>
                <a:ext cx="5251508" cy="3741089"/>
              </a:xfrm>
              <a:prstGeom prst="rect">
                <a:avLst/>
              </a:prstGeom>
              <a:blipFill>
                <a:blip r:embed="rId2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8A0D71-C270-4BC8-8F2C-85FB0FFF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24035"/>
              </p:ext>
            </p:extLst>
          </p:nvPr>
        </p:nvGraphicFramePr>
        <p:xfrm>
          <a:off x="5503178" y="3816708"/>
          <a:ext cx="6333686" cy="2678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3348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0B0E768-DF28-4E5E-A598-BA04039F6B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355766"/>
                  </p:ext>
                </p:extLst>
              </p:nvPr>
            </p:nvGraphicFramePr>
            <p:xfrm>
              <a:off x="756875" y="1045472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+mn-lt"/>
                                  </a:rPr>
                                  <m:t>1.057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70B0E768-DF28-4E5E-A598-BA04039F6B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355766"/>
                  </p:ext>
                </p:extLst>
              </p:nvPr>
            </p:nvGraphicFramePr>
            <p:xfrm>
              <a:off x="756875" y="1045472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903" t="-7246" r="-426210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60" t="-7246" r="-3019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60" t="-7246" r="-201901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42" t="-7246" r="-101136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41" t="-7246" r="-1521" b="-1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521005-6816-4162-8139-E956450AF2B5}"/>
              </a:ext>
            </a:extLst>
          </p:cNvPr>
          <p:cNvSpPr txBox="1"/>
          <p:nvPr/>
        </p:nvSpPr>
        <p:spPr>
          <a:xfrm>
            <a:off x="662729" y="486561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C4C3DC8D-AEA2-497C-B1E8-A36CE13B4C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23595"/>
                  </p:ext>
                </p:extLst>
              </p:nvPr>
            </p:nvGraphicFramePr>
            <p:xfrm>
              <a:off x="756875" y="2964934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1.057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800" b="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C4C3DC8D-AEA2-497C-B1E8-A36CE13B4C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23595"/>
                  </p:ext>
                </p:extLst>
              </p:nvPr>
            </p:nvGraphicFramePr>
            <p:xfrm>
              <a:off x="756875" y="2964934"/>
              <a:ext cx="9628164" cy="830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7473">
                      <a:extLst>
                        <a:ext uri="{9D8B030D-6E8A-4147-A177-3AD203B41FA5}">
                          <a16:colId xmlns:a16="http://schemas.microsoft.com/office/drawing/2014/main" val="1534482269"/>
                        </a:ext>
                      </a:extLst>
                    </a:gridCol>
                    <a:gridCol w="1511915">
                      <a:extLst>
                        <a:ext uri="{9D8B030D-6E8A-4147-A177-3AD203B41FA5}">
                          <a16:colId xmlns:a16="http://schemas.microsoft.com/office/drawing/2014/main" val="316482459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745490678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95918507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2558577439"/>
                        </a:ext>
                      </a:extLst>
                    </a:gridCol>
                    <a:gridCol w="1604694">
                      <a:extLst>
                        <a:ext uri="{9D8B030D-6E8A-4147-A177-3AD203B41FA5}">
                          <a16:colId xmlns:a16="http://schemas.microsoft.com/office/drawing/2014/main" val="3962594907"/>
                        </a:ext>
                      </a:extLst>
                    </a:gridCol>
                  </a:tblGrid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Priority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903" t="-7246" r="-426210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60" t="-7246" r="-30190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760" t="-7246" r="-20190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42" t="-7246" r="-101136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41" t="-7246" r="-1521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131649"/>
                      </a:ext>
                    </a:extLst>
                  </a:tr>
                  <a:tr h="415039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latin typeface="+mn-lt"/>
                            </a:rPr>
                            <a:t>Resource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Printer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Hard disk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2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Program 1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3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37AB32-77BA-4E12-B058-F97A48896753}"/>
              </a:ext>
            </a:extLst>
          </p:cNvPr>
          <p:cNvSpPr txBox="1"/>
          <p:nvPr/>
        </p:nvSpPr>
        <p:spPr>
          <a:xfrm>
            <a:off x="662729" y="2392260"/>
            <a:ext cx="58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priority by coefficients (Descending)</a:t>
            </a:r>
          </a:p>
        </p:txBody>
      </p:sp>
    </p:spTree>
    <p:extLst>
      <p:ext uri="{BB962C8B-B14F-4D97-AF65-F5344CB8AC3E}">
        <p14:creationId xmlns:p14="http://schemas.microsoft.com/office/powerpoint/2010/main" val="208483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65B801-A962-44D9-8D0A-F01DFA662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9257"/>
              </p:ext>
            </p:extLst>
          </p:nvPr>
        </p:nvGraphicFramePr>
        <p:xfrm>
          <a:off x="2716400" y="3918222"/>
          <a:ext cx="6759197" cy="254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7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5296123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2408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51535-3B8D-4754-B468-9D3460E99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61171"/>
              </p:ext>
            </p:extLst>
          </p:nvPr>
        </p:nvGraphicFramePr>
        <p:xfrm>
          <a:off x="2770697" y="379110"/>
          <a:ext cx="66506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80">
                  <a:extLst>
                    <a:ext uri="{9D8B030D-6E8A-4147-A177-3AD203B41FA5}">
                      <a16:colId xmlns:a16="http://schemas.microsoft.com/office/drawing/2014/main" val="4079210438"/>
                    </a:ext>
                  </a:extLst>
                </a:gridCol>
                <a:gridCol w="3867325">
                  <a:extLst>
                    <a:ext uri="{9D8B030D-6E8A-4147-A177-3AD203B41FA5}">
                      <a16:colId xmlns:a16="http://schemas.microsoft.com/office/drawing/2014/main" val="101301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9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682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4FB45D-AD3C-48B9-BEFC-5F352337E121}"/>
              </a:ext>
            </a:extLst>
          </p:cNvPr>
          <p:cNvSpPr txBox="1"/>
          <p:nvPr/>
        </p:nvSpPr>
        <p:spPr>
          <a:xfrm>
            <a:off x="2477081" y="3328224"/>
            <a:ext cx="474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Apps are now dispatched to the Pool</a:t>
            </a:r>
          </a:p>
        </p:txBody>
      </p:sp>
    </p:spTree>
    <p:extLst>
      <p:ext uri="{BB962C8B-B14F-4D97-AF65-F5344CB8AC3E}">
        <p14:creationId xmlns:p14="http://schemas.microsoft.com/office/powerpoint/2010/main" val="6942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9158-FECC-42BB-847D-277EFEF5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91798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02340-8251-4E83-A8C3-7DA4CEFE8EBE}"/>
                  </a:ext>
                </a:extLst>
              </p:cNvPr>
              <p:cNvSpPr txBox="1"/>
              <p:nvPr/>
            </p:nvSpPr>
            <p:spPr>
              <a:xfrm>
                <a:off x="448791" y="231893"/>
                <a:ext cx="4049784" cy="4203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App 1: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5</m:t>
                        </m:r>
                      </m:num>
                      <m:den>
                        <m:r>
                          <a:rPr lang="en-US" b="0" i="1" smtClean="0"/>
                          <m:t>105</m:t>
                        </m:r>
                      </m:den>
                    </m:f>
                    <m:r>
                      <a:rPr lang="en-US" b="0" i="1" smtClean="0"/>
                      <m:t>=0.0476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1</m:t>
                        </m:r>
                      </m:num>
                      <m:den>
                        <m:r>
                          <a:rPr lang="en-US" b="0" i="1" smtClean="0"/>
                          <m:t>72</m:t>
                        </m:r>
                      </m:den>
                    </m:f>
                    <m:r>
                      <a:rPr lang="en-US" b="0" i="1" smtClean="0"/>
                      <m:t>+</m:t>
                    </m:r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0.5</m:t>
                        </m:r>
                      </m:num>
                      <m:den>
                        <m:r>
                          <a:rPr lang="en-US" b="0" i="1" smtClean="0"/>
                          <m:t>4</m:t>
                        </m:r>
                      </m:den>
                    </m:f>
                    <m:r>
                      <a:rPr lang="en-US" b="0" i="1" smtClean="0"/>
                      <m:t>=</m:t>
                    </m:r>
                    <m:r>
                      <a:rPr lang="en-US" b="0" i="1" smtClean="0"/>
                      <m:t>0.138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1</m:t>
                        </m:r>
                      </m:num>
                      <m:den>
                        <m:r>
                          <a:rPr lang="en-US" b="0" i="1" smtClean="0"/>
                          <m:t>3+1</m:t>
                        </m:r>
                      </m:den>
                    </m:f>
                    <m:r>
                      <a:rPr lang="en-US" b="0" i="1" smtClean="0"/>
                      <m:t>+</m:t>
                    </m:r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1</m:t>
                        </m:r>
                      </m:num>
                      <m:den>
                        <m:r>
                          <a:rPr lang="en-US" b="0" i="1" smtClean="0"/>
                          <m:t>2</m:t>
                        </m:r>
                      </m:den>
                    </m:f>
                    <m:r>
                      <a:rPr lang="en-US" b="0" i="1" smtClean="0"/>
                      <m:t>=0.75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1</m:t>
                        </m:r>
                      </m:num>
                      <m:den>
                        <m:r>
                          <a:rPr lang="en-US" b="0" i="1" smtClean="0"/>
                          <m:t>2</m:t>
                        </m:r>
                      </m:den>
                    </m:f>
                    <m:r>
                      <a:rPr lang="en-US" b="1" i="0" smtClean="0"/>
                      <m:t>=</m:t>
                    </m:r>
                    <m:r>
                      <a:rPr lang="en-US" b="0" i="1" smtClean="0"/>
                      <m:t>0.5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/>
                          <m:t>𝑖</m:t>
                        </m:r>
                        <m:r>
                          <a:rPr lang="en-US" b="0" i="1" smtClean="0"/>
                          <m:t>=1</m:t>
                        </m:r>
                      </m:sub>
                      <m:sup>
                        <m:r>
                          <a:rPr lang="en-US" b="0" i="1" smtClean="0"/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i="1" smtClean="0"/>
                            </m:ctrlPr>
                          </m:sSubPr>
                          <m:e>
                            <m:r>
                              <a:rPr lang="en-US" b="0" i="1" smtClean="0"/>
                              <m:t>𝑍</m:t>
                            </m:r>
                          </m:e>
                          <m:sub>
                            <m:r>
                              <a:rPr lang="en-US" b="0" i="1" smtClean="0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sz="10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Z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0.04762</m:t>
                    </m:r>
                  </m:oMath>
                </a14:m>
                <a:r>
                  <a:rPr lang="en-US" b="1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0.13888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/>
                      <m:t>0.75</m:t>
                    </m:r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r>
                      <a:rPr lang="en-US" i="1"/>
                      <m:t>0.5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Z = </a:t>
                </a:r>
                <a:r>
                  <a:rPr lang="en-US" dirty="0"/>
                  <a:t>1.4365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02340-8251-4E83-A8C3-7DA4CEFE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1" y="231893"/>
                <a:ext cx="4049784" cy="4203908"/>
              </a:xfrm>
              <a:prstGeom prst="rect">
                <a:avLst/>
              </a:prstGeom>
              <a:blipFill>
                <a:blip r:embed="rId2"/>
                <a:stretch>
                  <a:fillRect l="-1355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A70E56-B370-4935-A14D-316E9D70A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18303"/>
              </p:ext>
            </p:extLst>
          </p:nvPr>
        </p:nvGraphicFramePr>
        <p:xfrm>
          <a:off x="5612235" y="231893"/>
          <a:ext cx="6400800" cy="121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2562">
                  <a:extLst>
                    <a:ext uri="{9D8B030D-6E8A-4147-A177-3AD203B41FA5}">
                      <a16:colId xmlns:a16="http://schemas.microsoft.com/office/drawing/2014/main" val="702615739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462921630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16800341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154340425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402908280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695499058"/>
                    </a:ext>
                  </a:extLst>
                </a:gridCol>
                <a:gridCol w="631373">
                  <a:extLst>
                    <a:ext uri="{9D8B030D-6E8A-4147-A177-3AD203B41FA5}">
                      <a16:colId xmlns:a16="http://schemas.microsoft.com/office/drawing/2014/main" val="32779591"/>
                    </a:ext>
                  </a:extLst>
                </a:gridCol>
              </a:tblGrid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Application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Yu Gothic" panose="020B0400000000000000" pitchFamily="34" charset="-128"/>
                          <a:ea typeface="Yu Gothic" panose="020B0400000000000000" pitchFamily="34" charset="-128"/>
                          <a:sym typeface="Arial"/>
                        </a:rPr>
                        <a:t>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52759504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83872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[1,2]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[2,3]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61273"/>
                  </a:ext>
                </a:extLst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printer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3083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BE3CF6-F1ED-467D-94FB-C965FBEF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16113"/>
              </p:ext>
            </p:extLst>
          </p:nvPr>
        </p:nvGraphicFramePr>
        <p:xfrm>
          <a:off x="5612235" y="1534903"/>
          <a:ext cx="6333686" cy="2438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68076">
                  <a:extLst>
                    <a:ext uri="{9D8B030D-6E8A-4147-A177-3AD203B41FA5}">
                      <a16:colId xmlns:a16="http://schemas.microsoft.com/office/drawing/2014/main" val="697103838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1980180725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76955099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580435984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3506914117"/>
                    </a:ext>
                  </a:extLst>
                </a:gridCol>
                <a:gridCol w="693122">
                  <a:extLst>
                    <a:ext uri="{9D8B030D-6E8A-4147-A177-3AD203B41FA5}">
                      <a16:colId xmlns:a16="http://schemas.microsoft.com/office/drawing/2014/main" val="435802439"/>
                    </a:ext>
                  </a:extLst>
                </a:gridCol>
              </a:tblGrid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Node id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743431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Program id and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-,-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3,0.5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1,1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2,1.5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1,1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40056149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Sharable no. of programs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-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38058568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Memory size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16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64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32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8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6256203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Printer no.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Arial"/>
                        </a:rPr>
                        <a:t>0</a:t>
                      </a:r>
                      <a:endParaRPr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9681651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Disk space (MB)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40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5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30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28920827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Disk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8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10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17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9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12628814"/>
                  </a:ext>
                </a:extLst>
              </a:tr>
              <a:tr h="252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Band. Printer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2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ym typeface="Arial"/>
                        </a:rPr>
                        <a:t>1</a:t>
                      </a:r>
                      <a:endParaRPr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7485583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8C85C11-CCE8-4B2D-933C-34FE0E75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02" y="4106506"/>
            <a:ext cx="3182802" cy="2649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B140C-CF21-4575-B4C5-F490CEA064F7}"/>
              </a:ext>
            </a:extLst>
          </p:cNvPr>
          <p:cNvSpPr txBox="1"/>
          <p:nvPr/>
        </p:nvSpPr>
        <p:spPr>
          <a:xfrm>
            <a:off x="256142" y="4805506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2: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1.299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D114-B134-4CD4-B14E-22A0ED722D4B}"/>
              </a:ext>
            </a:extLst>
          </p:cNvPr>
          <p:cNvSpPr txBox="1"/>
          <p:nvPr/>
        </p:nvSpPr>
        <p:spPr>
          <a:xfrm>
            <a:off x="2638039" y="4805506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3: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1.046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E1030-3F2A-40C1-B6D9-5D64DFC2E1B6}"/>
              </a:ext>
            </a:extLst>
          </p:cNvPr>
          <p:cNvSpPr txBox="1"/>
          <p:nvPr/>
        </p:nvSpPr>
        <p:spPr>
          <a:xfrm>
            <a:off x="5019936" y="4805505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4: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0.729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8372C-7908-4088-AACE-B433D28523E2}"/>
              </a:ext>
            </a:extLst>
          </p:cNvPr>
          <p:cNvSpPr txBox="1"/>
          <p:nvPr/>
        </p:nvSpPr>
        <p:spPr>
          <a:xfrm>
            <a:off x="207719" y="5871661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5: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0.133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9EC9F-CC7E-433D-BBD1-BAF9B75CA886}"/>
              </a:ext>
            </a:extLst>
          </p:cNvPr>
          <p:cNvSpPr txBox="1"/>
          <p:nvPr/>
        </p:nvSpPr>
        <p:spPr>
          <a:xfrm>
            <a:off x="2638038" y="5871661"/>
            <a:ext cx="2019247" cy="88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App 6: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Z = </a:t>
            </a:r>
            <a:r>
              <a:rPr lang="en-US" dirty="0"/>
              <a:t>1.708</a:t>
            </a:r>
          </a:p>
        </p:txBody>
      </p:sp>
    </p:spTree>
    <p:extLst>
      <p:ext uri="{BB962C8B-B14F-4D97-AF65-F5344CB8AC3E}">
        <p14:creationId xmlns:p14="http://schemas.microsoft.com/office/powerpoint/2010/main" val="8250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CEF03C-0F6B-4FD1-9BDE-4F0DFE4B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02432"/>
              </p:ext>
            </p:extLst>
          </p:nvPr>
        </p:nvGraphicFramePr>
        <p:xfrm>
          <a:off x="6807432" y="2295049"/>
          <a:ext cx="3695585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895651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4, 2, 1, 6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22E248-B12A-442D-A856-C451E8210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58471"/>
              </p:ext>
            </p:extLst>
          </p:nvPr>
        </p:nvGraphicFramePr>
        <p:xfrm>
          <a:off x="1019028" y="2295049"/>
          <a:ext cx="3695585" cy="245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934">
                  <a:extLst>
                    <a:ext uri="{9D8B030D-6E8A-4147-A177-3AD203B41FA5}">
                      <a16:colId xmlns:a16="http://schemas.microsoft.com/office/drawing/2014/main" val="3859145018"/>
                    </a:ext>
                  </a:extLst>
                </a:gridCol>
                <a:gridCol w="2895651">
                  <a:extLst>
                    <a:ext uri="{9D8B030D-6E8A-4147-A177-3AD203B41FA5}">
                      <a16:colId xmlns:a16="http://schemas.microsoft.com/office/drawing/2014/main" val="3714193604"/>
                    </a:ext>
                  </a:extLst>
                </a:gridCol>
              </a:tblGrid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79963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1, 2, 4, 6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5624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7010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44046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7888"/>
                  </a:ext>
                </a:extLst>
              </a:tr>
              <a:tr h="40956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32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085EBD5-C55A-4AD3-9582-6B025677A002}"/>
              </a:ext>
            </a:extLst>
          </p:cNvPr>
          <p:cNvSpPr/>
          <p:nvPr/>
        </p:nvSpPr>
        <p:spPr>
          <a:xfrm>
            <a:off x="5018596" y="3188196"/>
            <a:ext cx="1484852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6BC4A-E37F-48B7-A077-28DC5DEBE05B}"/>
              </a:ext>
            </a:extLst>
          </p:cNvPr>
          <p:cNvSpPr txBox="1"/>
          <p:nvPr/>
        </p:nvSpPr>
        <p:spPr>
          <a:xfrm>
            <a:off x="3005238" y="1237475"/>
            <a:ext cx="539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Sorted by Objective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64617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949471-8263-4E32-A7DF-D60E541F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1687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Graph of Node Bandwidths</a:t>
            </a:r>
          </a:p>
        </p:txBody>
      </p:sp>
    </p:spTree>
    <p:extLst>
      <p:ext uri="{BB962C8B-B14F-4D97-AF65-F5344CB8AC3E}">
        <p14:creationId xmlns:p14="http://schemas.microsoft.com/office/powerpoint/2010/main" val="360240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JetBrains Mon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3AADE94004E4CB44AAC3829C6042C" ma:contentTypeVersion="4" ma:contentTypeDescription="Create a new document." ma:contentTypeScope="" ma:versionID="138eb2e4bc8cdf9619a7d787e023ef41">
  <xsd:schema xmlns:xsd="http://www.w3.org/2001/XMLSchema" xmlns:xs="http://www.w3.org/2001/XMLSchema" xmlns:p="http://schemas.microsoft.com/office/2006/metadata/properties" xmlns:ns3="19a128cd-be16-4223-9d5e-e334813b28e7" targetNamespace="http://schemas.microsoft.com/office/2006/metadata/properties" ma:root="true" ma:fieldsID="3650852786c41375afd625436ac9d8da" ns3:_="">
    <xsd:import namespace="19a128cd-be16-4223-9d5e-e334813b2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128cd-be16-4223-9d5e-e334813b2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BD072-AB20-4D59-809C-204111FEA072}">
  <ds:schemaRefs>
    <ds:schemaRef ds:uri="http://purl.org/dc/dcmitype/"/>
    <ds:schemaRef ds:uri="http://schemas.openxmlformats.org/package/2006/metadata/core-properties"/>
    <ds:schemaRef ds:uri="19a128cd-be16-4223-9d5e-e334813b28e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A85411-F5F7-4FF0-BF39-E88BA74AA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D0F3D-5D5B-472E-A5CD-29A68ED6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128cd-be16-4223-9d5e-e334813b2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925</Words>
  <Application>Microsoft Office PowerPoint</Application>
  <PresentationFormat>Widescreen</PresentationFormat>
  <Paragraphs>542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Yu Gothic</vt:lpstr>
      <vt:lpstr>Arial</vt:lpstr>
      <vt:lpstr>Cambria Math</vt:lpstr>
      <vt:lpstr>JetBrains Mono</vt:lpstr>
      <vt:lpstr>Office Theme</vt:lpstr>
      <vt:lpstr>PowerPoint Presentation</vt:lpstr>
      <vt:lpstr>DISPATCHER</vt:lpstr>
      <vt:lpstr>PowerPoint Presentation</vt:lpstr>
      <vt:lpstr>PowerPoint Presentation</vt:lpstr>
      <vt:lpstr>PowerPoint Presentation</vt:lpstr>
      <vt:lpstr>Objective Function</vt:lpstr>
      <vt:lpstr>PowerPoint Presentation</vt:lpstr>
      <vt:lpstr>PowerPoint Presentation</vt:lpstr>
      <vt:lpstr>Graph of Node Bandwidths</vt:lpstr>
      <vt:lpstr>PowerPoint Presentation</vt:lpstr>
      <vt:lpstr>Resource Allocation</vt:lpstr>
      <vt:lpstr>PowerPoint Presentation</vt:lpstr>
      <vt:lpstr>Node Selection</vt:lpstr>
      <vt:lpstr>PowerPoint Presentation</vt:lpstr>
      <vt:lpstr>Variant Dijkstra’s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Hea Jung</dc:creator>
  <cp:lastModifiedBy>Park Hea Jung</cp:lastModifiedBy>
  <cp:revision>33</cp:revision>
  <dcterms:created xsi:type="dcterms:W3CDTF">2021-08-01T05:34:19Z</dcterms:created>
  <dcterms:modified xsi:type="dcterms:W3CDTF">2021-08-01T07:42:06Z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0x0101009FA3AADE94004E4CB44AAC3829C6042C</vt:lpwstr>
  </property>
</Properties>
</file>