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332" r:id="rId5"/>
    <p:sldId id="333" r:id="rId6"/>
    <p:sldId id="256" r:id="rId7"/>
    <p:sldId id="259" r:id="rId8"/>
    <p:sldId id="258" r:id="rId9"/>
    <p:sldId id="260" r:id="rId10"/>
    <p:sldId id="261" r:id="rId11"/>
    <p:sldId id="263" r:id="rId12"/>
    <p:sldId id="262" r:id="rId13"/>
    <p:sldId id="264" r:id="rId14"/>
    <p:sldId id="266" r:id="rId15"/>
    <p:sldId id="267" r:id="rId16"/>
    <p:sldId id="265"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9" r:id="rId37"/>
    <p:sldId id="287" r:id="rId38"/>
    <p:sldId id="288" r:id="rId39"/>
    <p:sldId id="290" r:id="rId40"/>
    <p:sldId id="291" r:id="rId41"/>
    <p:sldId id="292" r:id="rId42"/>
    <p:sldId id="293" r:id="rId43"/>
    <p:sldId id="294" r:id="rId44"/>
    <p:sldId id="322" r:id="rId45"/>
    <p:sldId id="295" r:id="rId46"/>
    <p:sldId id="296" r:id="rId47"/>
    <p:sldId id="301" r:id="rId48"/>
    <p:sldId id="297" r:id="rId49"/>
    <p:sldId id="298" r:id="rId50"/>
    <p:sldId id="299" r:id="rId51"/>
    <p:sldId id="300" r:id="rId52"/>
    <p:sldId id="303" r:id="rId53"/>
    <p:sldId id="302" r:id="rId54"/>
    <p:sldId id="304" r:id="rId55"/>
    <p:sldId id="305" r:id="rId56"/>
    <p:sldId id="309" r:id="rId57"/>
    <p:sldId id="316" r:id="rId58"/>
    <p:sldId id="306" r:id="rId59"/>
    <p:sldId id="307" r:id="rId60"/>
    <p:sldId id="308" r:id="rId61"/>
    <p:sldId id="310" r:id="rId62"/>
    <p:sldId id="320" r:id="rId63"/>
    <p:sldId id="311" r:id="rId64"/>
    <p:sldId id="318" r:id="rId65"/>
    <p:sldId id="321" r:id="rId66"/>
    <p:sldId id="324" r:id="rId67"/>
    <p:sldId id="323" r:id="rId68"/>
    <p:sldId id="325" r:id="rId69"/>
    <p:sldId id="326" r:id="rId70"/>
    <p:sldId id="328" r:id="rId71"/>
    <p:sldId id="327" r:id="rId72"/>
    <p:sldId id="329" r:id="rId73"/>
    <p:sldId id="330" r:id="rId74"/>
    <p:sldId id="331" r:id="rId75"/>
    <p:sldId id="334" r:id="rId76"/>
    <p:sldId id="335"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p:cViewPr varScale="1">
        <p:scale>
          <a:sx n="104" d="100"/>
          <a:sy n="104" d="100"/>
        </p:scale>
        <p:origin x="144" y="32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2A8A3-FEE9-4AD0-B214-9E4D65403A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E5110C-D0C1-4DFF-974D-60F0531C94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F18F27-7326-4EE7-A258-6788DC2400FF}"/>
              </a:ext>
            </a:extLst>
          </p:cNvPr>
          <p:cNvSpPr>
            <a:spLocks noGrp="1"/>
          </p:cNvSpPr>
          <p:nvPr>
            <p:ph type="dt" sz="half" idx="10"/>
          </p:nvPr>
        </p:nvSpPr>
        <p:spPr/>
        <p:txBody>
          <a:bodyPr/>
          <a:lstStyle/>
          <a:p>
            <a:fld id="{E176F5FB-1B81-45C7-B0F0-F9D2D73A920D}" type="datetimeFigureOut">
              <a:rPr lang="en-US" smtClean="0"/>
              <a:t>8/4/2021</a:t>
            </a:fld>
            <a:endParaRPr lang="en-US"/>
          </a:p>
        </p:txBody>
      </p:sp>
      <p:sp>
        <p:nvSpPr>
          <p:cNvPr id="5" name="Footer Placeholder 4">
            <a:extLst>
              <a:ext uri="{FF2B5EF4-FFF2-40B4-BE49-F238E27FC236}">
                <a16:creationId xmlns:a16="http://schemas.microsoft.com/office/drawing/2014/main" id="{54DE5476-DDF5-4418-9552-C1EDAAD00D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E53FAE-86E1-4FAB-A764-084EDC895F1B}"/>
              </a:ext>
            </a:extLst>
          </p:cNvPr>
          <p:cNvSpPr>
            <a:spLocks noGrp="1"/>
          </p:cNvSpPr>
          <p:nvPr>
            <p:ph type="sldNum" sz="quarter" idx="12"/>
          </p:nvPr>
        </p:nvSpPr>
        <p:spPr/>
        <p:txBody>
          <a:bodyPr/>
          <a:lstStyle/>
          <a:p>
            <a:fld id="{1BDCC9D9-C43F-4778-B403-674A48FFE370}" type="slidenum">
              <a:rPr lang="en-US" smtClean="0"/>
              <a:t>‹#›</a:t>
            </a:fld>
            <a:endParaRPr lang="en-US"/>
          </a:p>
        </p:txBody>
      </p:sp>
    </p:spTree>
    <p:extLst>
      <p:ext uri="{BB962C8B-B14F-4D97-AF65-F5344CB8AC3E}">
        <p14:creationId xmlns:p14="http://schemas.microsoft.com/office/powerpoint/2010/main" val="779696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6CD59-2FA0-4431-A274-41FC26421F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2415B9-F629-4A00-B44F-880DA64A7C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0E4860-06C9-4E17-8C73-D62B330313D9}"/>
              </a:ext>
            </a:extLst>
          </p:cNvPr>
          <p:cNvSpPr>
            <a:spLocks noGrp="1"/>
          </p:cNvSpPr>
          <p:nvPr>
            <p:ph type="dt" sz="half" idx="10"/>
          </p:nvPr>
        </p:nvSpPr>
        <p:spPr/>
        <p:txBody>
          <a:bodyPr/>
          <a:lstStyle/>
          <a:p>
            <a:fld id="{E176F5FB-1B81-45C7-B0F0-F9D2D73A920D}" type="datetimeFigureOut">
              <a:rPr lang="en-US" smtClean="0"/>
              <a:t>8/4/2021</a:t>
            </a:fld>
            <a:endParaRPr lang="en-US"/>
          </a:p>
        </p:txBody>
      </p:sp>
      <p:sp>
        <p:nvSpPr>
          <p:cNvPr id="5" name="Footer Placeholder 4">
            <a:extLst>
              <a:ext uri="{FF2B5EF4-FFF2-40B4-BE49-F238E27FC236}">
                <a16:creationId xmlns:a16="http://schemas.microsoft.com/office/drawing/2014/main" id="{C23231F4-5EAE-4C26-AA22-E1486D5149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8E4A1-8593-4F44-B961-9FB379BB91AA}"/>
              </a:ext>
            </a:extLst>
          </p:cNvPr>
          <p:cNvSpPr>
            <a:spLocks noGrp="1"/>
          </p:cNvSpPr>
          <p:nvPr>
            <p:ph type="sldNum" sz="quarter" idx="12"/>
          </p:nvPr>
        </p:nvSpPr>
        <p:spPr/>
        <p:txBody>
          <a:bodyPr/>
          <a:lstStyle/>
          <a:p>
            <a:fld id="{1BDCC9D9-C43F-4778-B403-674A48FFE370}" type="slidenum">
              <a:rPr lang="en-US" smtClean="0"/>
              <a:t>‹#›</a:t>
            </a:fld>
            <a:endParaRPr lang="en-US"/>
          </a:p>
        </p:txBody>
      </p:sp>
    </p:spTree>
    <p:extLst>
      <p:ext uri="{BB962C8B-B14F-4D97-AF65-F5344CB8AC3E}">
        <p14:creationId xmlns:p14="http://schemas.microsoft.com/office/powerpoint/2010/main" val="4111430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87D15A-D3D0-43C4-892E-B29C0EA7F3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53AB77-F5F3-4D91-9A6F-A12AB086B5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9BED76-0515-4E30-B5CE-A78EB2F8259B}"/>
              </a:ext>
            </a:extLst>
          </p:cNvPr>
          <p:cNvSpPr>
            <a:spLocks noGrp="1"/>
          </p:cNvSpPr>
          <p:nvPr>
            <p:ph type="dt" sz="half" idx="10"/>
          </p:nvPr>
        </p:nvSpPr>
        <p:spPr/>
        <p:txBody>
          <a:bodyPr/>
          <a:lstStyle/>
          <a:p>
            <a:fld id="{E176F5FB-1B81-45C7-B0F0-F9D2D73A920D}" type="datetimeFigureOut">
              <a:rPr lang="en-US" smtClean="0"/>
              <a:t>8/4/2021</a:t>
            </a:fld>
            <a:endParaRPr lang="en-US"/>
          </a:p>
        </p:txBody>
      </p:sp>
      <p:sp>
        <p:nvSpPr>
          <p:cNvPr id="5" name="Footer Placeholder 4">
            <a:extLst>
              <a:ext uri="{FF2B5EF4-FFF2-40B4-BE49-F238E27FC236}">
                <a16:creationId xmlns:a16="http://schemas.microsoft.com/office/drawing/2014/main" id="{F6F5C422-F00C-449A-AEC2-EC4E2F0A10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26D51E-2654-4244-B74C-A22A28A41E00}"/>
              </a:ext>
            </a:extLst>
          </p:cNvPr>
          <p:cNvSpPr>
            <a:spLocks noGrp="1"/>
          </p:cNvSpPr>
          <p:nvPr>
            <p:ph type="sldNum" sz="quarter" idx="12"/>
          </p:nvPr>
        </p:nvSpPr>
        <p:spPr/>
        <p:txBody>
          <a:bodyPr/>
          <a:lstStyle/>
          <a:p>
            <a:fld id="{1BDCC9D9-C43F-4778-B403-674A48FFE370}" type="slidenum">
              <a:rPr lang="en-US" smtClean="0"/>
              <a:t>‹#›</a:t>
            </a:fld>
            <a:endParaRPr lang="en-US"/>
          </a:p>
        </p:txBody>
      </p:sp>
    </p:spTree>
    <p:extLst>
      <p:ext uri="{BB962C8B-B14F-4D97-AF65-F5344CB8AC3E}">
        <p14:creationId xmlns:p14="http://schemas.microsoft.com/office/powerpoint/2010/main" val="1065471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61923-EEEF-4DF5-9DD4-DC87D7ED3C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5BA126-54E4-4405-B3B7-D7B1F96653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393DFB-F459-4D41-A1FF-8196B4ECD0A2}"/>
              </a:ext>
            </a:extLst>
          </p:cNvPr>
          <p:cNvSpPr>
            <a:spLocks noGrp="1"/>
          </p:cNvSpPr>
          <p:nvPr>
            <p:ph type="dt" sz="half" idx="10"/>
          </p:nvPr>
        </p:nvSpPr>
        <p:spPr/>
        <p:txBody>
          <a:bodyPr/>
          <a:lstStyle/>
          <a:p>
            <a:fld id="{E176F5FB-1B81-45C7-B0F0-F9D2D73A920D}" type="datetimeFigureOut">
              <a:rPr lang="en-US" smtClean="0"/>
              <a:t>8/4/2021</a:t>
            </a:fld>
            <a:endParaRPr lang="en-US"/>
          </a:p>
        </p:txBody>
      </p:sp>
      <p:sp>
        <p:nvSpPr>
          <p:cNvPr id="5" name="Footer Placeholder 4">
            <a:extLst>
              <a:ext uri="{FF2B5EF4-FFF2-40B4-BE49-F238E27FC236}">
                <a16:creationId xmlns:a16="http://schemas.microsoft.com/office/drawing/2014/main" id="{BEE75917-B73F-4F10-B81D-4FD141710B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EB720-8BC6-4C6D-BCD0-3AE3EC00F8D9}"/>
              </a:ext>
            </a:extLst>
          </p:cNvPr>
          <p:cNvSpPr>
            <a:spLocks noGrp="1"/>
          </p:cNvSpPr>
          <p:nvPr>
            <p:ph type="sldNum" sz="quarter" idx="12"/>
          </p:nvPr>
        </p:nvSpPr>
        <p:spPr/>
        <p:txBody>
          <a:bodyPr/>
          <a:lstStyle/>
          <a:p>
            <a:fld id="{1BDCC9D9-C43F-4778-B403-674A48FFE370}" type="slidenum">
              <a:rPr lang="en-US" smtClean="0"/>
              <a:t>‹#›</a:t>
            </a:fld>
            <a:endParaRPr lang="en-US"/>
          </a:p>
        </p:txBody>
      </p:sp>
    </p:spTree>
    <p:extLst>
      <p:ext uri="{BB962C8B-B14F-4D97-AF65-F5344CB8AC3E}">
        <p14:creationId xmlns:p14="http://schemas.microsoft.com/office/powerpoint/2010/main" val="1117953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57FCC-69B2-48AC-88F3-E4FACA213A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38606C-24B5-4080-8DCC-162C686D76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F743D1-4D30-41CD-BCE4-1121F968D20C}"/>
              </a:ext>
            </a:extLst>
          </p:cNvPr>
          <p:cNvSpPr>
            <a:spLocks noGrp="1"/>
          </p:cNvSpPr>
          <p:nvPr>
            <p:ph type="dt" sz="half" idx="10"/>
          </p:nvPr>
        </p:nvSpPr>
        <p:spPr/>
        <p:txBody>
          <a:bodyPr/>
          <a:lstStyle/>
          <a:p>
            <a:fld id="{E176F5FB-1B81-45C7-B0F0-F9D2D73A920D}" type="datetimeFigureOut">
              <a:rPr lang="en-US" smtClean="0"/>
              <a:t>8/4/2021</a:t>
            </a:fld>
            <a:endParaRPr lang="en-US"/>
          </a:p>
        </p:txBody>
      </p:sp>
      <p:sp>
        <p:nvSpPr>
          <p:cNvPr id="5" name="Footer Placeholder 4">
            <a:extLst>
              <a:ext uri="{FF2B5EF4-FFF2-40B4-BE49-F238E27FC236}">
                <a16:creationId xmlns:a16="http://schemas.microsoft.com/office/drawing/2014/main" id="{05D487F5-955B-4435-BB0C-7006753F2A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B4E5C-4DA9-4C8D-B13B-D2BA1211D725}"/>
              </a:ext>
            </a:extLst>
          </p:cNvPr>
          <p:cNvSpPr>
            <a:spLocks noGrp="1"/>
          </p:cNvSpPr>
          <p:nvPr>
            <p:ph type="sldNum" sz="quarter" idx="12"/>
          </p:nvPr>
        </p:nvSpPr>
        <p:spPr/>
        <p:txBody>
          <a:bodyPr/>
          <a:lstStyle/>
          <a:p>
            <a:fld id="{1BDCC9D9-C43F-4778-B403-674A48FFE370}" type="slidenum">
              <a:rPr lang="en-US" smtClean="0"/>
              <a:t>‹#›</a:t>
            </a:fld>
            <a:endParaRPr lang="en-US"/>
          </a:p>
        </p:txBody>
      </p:sp>
    </p:spTree>
    <p:extLst>
      <p:ext uri="{BB962C8B-B14F-4D97-AF65-F5344CB8AC3E}">
        <p14:creationId xmlns:p14="http://schemas.microsoft.com/office/powerpoint/2010/main" val="436783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A2DA5-7E7D-48E9-A447-B8478E4D42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D3A131-9B3D-4F88-959A-E25CC2CD2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3F2316-DBA4-4D56-BF70-5432F7FAB4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C14ED0-A61E-4175-86A2-A3DC31859564}"/>
              </a:ext>
            </a:extLst>
          </p:cNvPr>
          <p:cNvSpPr>
            <a:spLocks noGrp="1"/>
          </p:cNvSpPr>
          <p:nvPr>
            <p:ph type="dt" sz="half" idx="10"/>
          </p:nvPr>
        </p:nvSpPr>
        <p:spPr/>
        <p:txBody>
          <a:bodyPr/>
          <a:lstStyle/>
          <a:p>
            <a:fld id="{E176F5FB-1B81-45C7-B0F0-F9D2D73A920D}" type="datetimeFigureOut">
              <a:rPr lang="en-US" smtClean="0"/>
              <a:t>8/4/2021</a:t>
            </a:fld>
            <a:endParaRPr lang="en-US"/>
          </a:p>
        </p:txBody>
      </p:sp>
      <p:sp>
        <p:nvSpPr>
          <p:cNvPr id="6" name="Footer Placeholder 5">
            <a:extLst>
              <a:ext uri="{FF2B5EF4-FFF2-40B4-BE49-F238E27FC236}">
                <a16:creationId xmlns:a16="http://schemas.microsoft.com/office/drawing/2014/main" id="{CAAE9730-D210-4602-8099-9379DD21DB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117F88-06EF-4629-BE96-E69FBBEF3F29}"/>
              </a:ext>
            </a:extLst>
          </p:cNvPr>
          <p:cNvSpPr>
            <a:spLocks noGrp="1"/>
          </p:cNvSpPr>
          <p:nvPr>
            <p:ph type="sldNum" sz="quarter" idx="12"/>
          </p:nvPr>
        </p:nvSpPr>
        <p:spPr/>
        <p:txBody>
          <a:bodyPr/>
          <a:lstStyle/>
          <a:p>
            <a:fld id="{1BDCC9D9-C43F-4778-B403-674A48FFE370}" type="slidenum">
              <a:rPr lang="en-US" smtClean="0"/>
              <a:t>‹#›</a:t>
            </a:fld>
            <a:endParaRPr lang="en-US"/>
          </a:p>
        </p:txBody>
      </p:sp>
    </p:spTree>
    <p:extLst>
      <p:ext uri="{BB962C8B-B14F-4D97-AF65-F5344CB8AC3E}">
        <p14:creationId xmlns:p14="http://schemas.microsoft.com/office/powerpoint/2010/main" val="163216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1BB77-B3F6-46A0-963E-8C6689D12F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CB3FE3-AA0B-468D-8075-5240B604FB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323CFC-00D7-4DD6-B3A3-E000FEF2D7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FA461A-9953-4270-A500-ABBB594D8F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14FCC-D1F0-4889-A4AC-85FA589744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CA8531-17F4-4FFC-8E2C-F3F5E0C6677E}"/>
              </a:ext>
            </a:extLst>
          </p:cNvPr>
          <p:cNvSpPr>
            <a:spLocks noGrp="1"/>
          </p:cNvSpPr>
          <p:nvPr>
            <p:ph type="dt" sz="half" idx="10"/>
          </p:nvPr>
        </p:nvSpPr>
        <p:spPr/>
        <p:txBody>
          <a:bodyPr/>
          <a:lstStyle/>
          <a:p>
            <a:fld id="{E176F5FB-1B81-45C7-B0F0-F9D2D73A920D}" type="datetimeFigureOut">
              <a:rPr lang="en-US" smtClean="0"/>
              <a:t>8/4/2021</a:t>
            </a:fld>
            <a:endParaRPr lang="en-US"/>
          </a:p>
        </p:txBody>
      </p:sp>
      <p:sp>
        <p:nvSpPr>
          <p:cNvPr id="8" name="Footer Placeholder 7">
            <a:extLst>
              <a:ext uri="{FF2B5EF4-FFF2-40B4-BE49-F238E27FC236}">
                <a16:creationId xmlns:a16="http://schemas.microsoft.com/office/drawing/2014/main" id="{94311455-7994-43F6-A3A9-80B8371702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647A9A-FFF0-49B8-9C04-57C537BA85FD}"/>
              </a:ext>
            </a:extLst>
          </p:cNvPr>
          <p:cNvSpPr>
            <a:spLocks noGrp="1"/>
          </p:cNvSpPr>
          <p:nvPr>
            <p:ph type="sldNum" sz="quarter" idx="12"/>
          </p:nvPr>
        </p:nvSpPr>
        <p:spPr/>
        <p:txBody>
          <a:bodyPr/>
          <a:lstStyle/>
          <a:p>
            <a:fld id="{1BDCC9D9-C43F-4778-B403-674A48FFE370}" type="slidenum">
              <a:rPr lang="en-US" smtClean="0"/>
              <a:t>‹#›</a:t>
            </a:fld>
            <a:endParaRPr lang="en-US"/>
          </a:p>
        </p:txBody>
      </p:sp>
    </p:spTree>
    <p:extLst>
      <p:ext uri="{BB962C8B-B14F-4D97-AF65-F5344CB8AC3E}">
        <p14:creationId xmlns:p14="http://schemas.microsoft.com/office/powerpoint/2010/main" val="3035524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E6DB3-23BA-4184-8207-49648A47C5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C0C1AA-6DBF-4C48-B070-17424EFA4A48}"/>
              </a:ext>
            </a:extLst>
          </p:cNvPr>
          <p:cNvSpPr>
            <a:spLocks noGrp="1"/>
          </p:cNvSpPr>
          <p:nvPr>
            <p:ph type="dt" sz="half" idx="10"/>
          </p:nvPr>
        </p:nvSpPr>
        <p:spPr/>
        <p:txBody>
          <a:bodyPr/>
          <a:lstStyle/>
          <a:p>
            <a:fld id="{E176F5FB-1B81-45C7-B0F0-F9D2D73A920D}" type="datetimeFigureOut">
              <a:rPr lang="en-US" smtClean="0"/>
              <a:t>8/4/2021</a:t>
            </a:fld>
            <a:endParaRPr lang="en-US"/>
          </a:p>
        </p:txBody>
      </p:sp>
      <p:sp>
        <p:nvSpPr>
          <p:cNvPr id="4" name="Footer Placeholder 3">
            <a:extLst>
              <a:ext uri="{FF2B5EF4-FFF2-40B4-BE49-F238E27FC236}">
                <a16:creationId xmlns:a16="http://schemas.microsoft.com/office/drawing/2014/main" id="{37CCA924-EDBB-42B9-AE7F-81CCAD2B46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F0C3F1-3829-4E1C-9425-16A92E548D22}"/>
              </a:ext>
            </a:extLst>
          </p:cNvPr>
          <p:cNvSpPr>
            <a:spLocks noGrp="1"/>
          </p:cNvSpPr>
          <p:nvPr>
            <p:ph type="sldNum" sz="quarter" idx="12"/>
          </p:nvPr>
        </p:nvSpPr>
        <p:spPr/>
        <p:txBody>
          <a:bodyPr/>
          <a:lstStyle/>
          <a:p>
            <a:fld id="{1BDCC9D9-C43F-4778-B403-674A48FFE370}" type="slidenum">
              <a:rPr lang="en-US" smtClean="0"/>
              <a:t>‹#›</a:t>
            </a:fld>
            <a:endParaRPr lang="en-US"/>
          </a:p>
        </p:txBody>
      </p:sp>
    </p:spTree>
    <p:extLst>
      <p:ext uri="{BB962C8B-B14F-4D97-AF65-F5344CB8AC3E}">
        <p14:creationId xmlns:p14="http://schemas.microsoft.com/office/powerpoint/2010/main" val="529968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8148AC-FA22-4FAB-8B8F-8656D8181A24}"/>
              </a:ext>
            </a:extLst>
          </p:cNvPr>
          <p:cNvSpPr>
            <a:spLocks noGrp="1"/>
          </p:cNvSpPr>
          <p:nvPr>
            <p:ph type="dt" sz="half" idx="10"/>
          </p:nvPr>
        </p:nvSpPr>
        <p:spPr/>
        <p:txBody>
          <a:bodyPr/>
          <a:lstStyle/>
          <a:p>
            <a:fld id="{E176F5FB-1B81-45C7-B0F0-F9D2D73A920D}" type="datetimeFigureOut">
              <a:rPr lang="en-US" smtClean="0"/>
              <a:t>8/4/2021</a:t>
            </a:fld>
            <a:endParaRPr lang="en-US"/>
          </a:p>
        </p:txBody>
      </p:sp>
      <p:sp>
        <p:nvSpPr>
          <p:cNvPr id="3" name="Footer Placeholder 2">
            <a:extLst>
              <a:ext uri="{FF2B5EF4-FFF2-40B4-BE49-F238E27FC236}">
                <a16:creationId xmlns:a16="http://schemas.microsoft.com/office/drawing/2014/main" id="{68E44343-A0EB-4C36-B39E-BE7B9BFD16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51F2E1-25D6-4BE5-83CB-1104E9A5D7A0}"/>
              </a:ext>
            </a:extLst>
          </p:cNvPr>
          <p:cNvSpPr>
            <a:spLocks noGrp="1"/>
          </p:cNvSpPr>
          <p:nvPr>
            <p:ph type="sldNum" sz="quarter" idx="12"/>
          </p:nvPr>
        </p:nvSpPr>
        <p:spPr/>
        <p:txBody>
          <a:bodyPr/>
          <a:lstStyle/>
          <a:p>
            <a:fld id="{1BDCC9D9-C43F-4778-B403-674A48FFE370}" type="slidenum">
              <a:rPr lang="en-US" smtClean="0"/>
              <a:t>‹#›</a:t>
            </a:fld>
            <a:endParaRPr lang="en-US"/>
          </a:p>
        </p:txBody>
      </p:sp>
    </p:spTree>
    <p:extLst>
      <p:ext uri="{BB962C8B-B14F-4D97-AF65-F5344CB8AC3E}">
        <p14:creationId xmlns:p14="http://schemas.microsoft.com/office/powerpoint/2010/main" val="1838891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D7267-F40A-4BA8-ACAA-53CB221067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C24A0E-9D66-4F63-99B9-CC8E2DE4E7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68C67A-BC3F-46FD-AA2D-B5758089B6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DCAB88-D63E-4CCA-87C3-19A5453CE9A8}"/>
              </a:ext>
            </a:extLst>
          </p:cNvPr>
          <p:cNvSpPr>
            <a:spLocks noGrp="1"/>
          </p:cNvSpPr>
          <p:nvPr>
            <p:ph type="dt" sz="half" idx="10"/>
          </p:nvPr>
        </p:nvSpPr>
        <p:spPr/>
        <p:txBody>
          <a:bodyPr/>
          <a:lstStyle/>
          <a:p>
            <a:fld id="{E176F5FB-1B81-45C7-B0F0-F9D2D73A920D}" type="datetimeFigureOut">
              <a:rPr lang="en-US" smtClean="0"/>
              <a:t>8/4/2021</a:t>
            </a:fld>
            <a:endParaRPr lang="en-US"/>
          </a:p>
        </p:txBody>
      </p:sp>
      <p:sp>
        <p:nvSpPr>
          <p:cNvPr id="6" name="Footer Placeholder 5">
            <a:extLst>
              <a:ext uri="{FF2B5EF4-FFF2-40B4-BE49-F238E27FC236}">
                <a16:creationId xmlns:a16="http://schemas.microsoft.com/office/drawing/2014/main" id="{41D5978F-6407-4770-B9DB-1F178D7030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C2EEDC-C173-4830-BE2A-956B45237E2C}"/>
              </a:ext>
            </a:extLst>
          </p:cNvPr>
          <p:cNvSpPr>
            <a:spLocks noGrp="1"/>
          </p:cNvSpPr>
          <p:nvPr>
            <p:ph type="sldNum" sz="quarter" idx="12"/>
          </p:nvPr>
        </p:nvSpPr>
        <p:spPr/>
        <p:txBody>
          <a:bodyPr/>
          <a:lstStyle/>
          <a:p>
            <a:fld id="{1BDCC9D9-C43F-4778-B403-674A48FFE370}" type="slidenum">
              <a:rPr lang="en-US" smtClean="0"/>
              <a:t>‹#›</a:t>
            </a:fld>
            <a:endParaRPr lang="en-US"/>
          </a:p>
        </p:txBody>
      </p:sp>
    </p:spTree>
    <p:extLst>
      <p:ext uri="{BB962C8B-B14F-4D97-AF65-F5344CB8AC3E}">
        <p14:creationId xmlns:p14="http://schemas.microsoft.com/office/powerpoint/2010/main" val="99047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9FD59-F020-4533-8F18-5C8945005A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A337C3-96FD-4C3E-9D12-62DC908518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79DF3C-5186-467A-B12F-999ED1F6AE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C6FCF0-BEDE-42D2-B66D-1656065E5C52}"/>
              </a:ext>
            </a:extLst>
          </p:cNvPr>
          <p:cNvSpPr>
            <a:spLocks noGrp="1"/>
          </p:cNvSpPr>
          <p:nvPr>
            <p:ph type="dt" sz="half" idx="10"/>
          </p:nvPr>
        </p:nvSpPr>
        <p:spPr/>
        <p:txBody>
          <a:bodyPr/>
          <a:lstStyle/>
          <a:p>
            <a:fld id="{E176F5FB-1B81-45C7-B0F0-F9D2D73A920D}" type="datetimeFigureOut">
              <a:rPr lang="en-US" smtClean="0"/>
              <a:t>8/4/2021</a:t>
            </a:fld>
            <a:endParaRPr lang="en-US"/>
          </a:p>
        </p:txBody>
      </p:sp>
      <p:sp>
        <p:nvSpPr>
          <p:cNvPr id="6" name="Footer Placeholder 5">
            <a:extLst>
              <a:ext uri="{FF2B5EF4-FFF2-40B4-BE49-F238E27FC236}">
                <a16:creationId xmlns:a16="http://schemas.microsoft.com/office/drawing/2014/main" id="{7F24EDC1-1852-448F-89C7-33A33A76BB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3C650F-DD7C-4278-8A4D-75EAA26D16A1}"/>
              </a:ext>
            </a:extLst>
          </p:cNvPr>
          <p:cNvSpPr>
            <a:spLocks noGrp="1"/>
          </p:cNvSpPr>
          <p:nvPr>
            <p:ph type="sldNum" sz="quarter" idx="12"/>
          </p:nvPr>
        </p:nvSpPr>
        <p:spPr/>
        <p:txBody>
          <a:bodyPr/>
          <a:lstStyle/>
          <a:p>
            <a:fld id="{1BDCC9D9-C43F-4778-B403-674A48FFE370}" type="slidenum">
              <a:rPr lang="en-US" smtClean="0"/>
              <a:t>‹#›</a:t>
            </a:fld>
            <a:endParaRPr lang="en-US"/>
          </a:p>
        </p:txBody>
      </p:sp>
    </p:spTree>
    <p:extLst>
      <p:ext uri="{BB962C8B-B14F-4D97-AF65-F5344CB8AC3E}">
        <p14:creationId xmlns:p14="http://schemas.microsoft.com/office/powerpoint/2010/main" val="3398341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3FFBAF-DB6F-488A-949D-6F057B42A1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B5F2F9-8962-4B59-BB27-A0A37156C6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F15398-F6A3-45D2-9349-D9E96E06E6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76F5FB-1B81-45C7-B0F0-F9D2D73A920D}" type="datetimeFigureOut">
              <a:rPr lang="en-US" smtClean="0"/>
              <a:t>8/4/2021</a:t>
            </a:fld>
            <a:endParaRPr lang="en-US"/>
          </a:p>
        </p:txBody>
      </p:sp>
      <p:sp>
        <p:nvSpPr>
          <p:cNvPr id="5" name="Footer Placeholder 4">
            <a:extLst>
              <a:ext uri="{FF2B5EF4-FFF2-40B4-BE49-F238E27FC236}">
                <a16:creationId xmlns:a16="http://schemas.microsoft.com/office/drawing/2014/main" id="{6FF79498-A944-4ED1-8F58-855EE3A9C9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9EFA9F-78EA-4CAF-BFDC-7AD11578C7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CC9D9-C43F-4778-B403-674A48FFE370}" type="slidenum">
              <a:rPr lang="en-US" smtClean="0"/>
              <a:t>‹#›</a:t>
            </a:fld>
            <a:endParaRPr lang="en-US"/>
          </a:p>
        </p:txBody>
      </p:sp>
    </p:spTree>
    <p:extLst>
      <p:ext uri="{BB962C8B-B14F-4D97-AF65-F5344CB8AC3E}">
        <p14:creationId xmlns:p14="http://schemas.microsoft.com/office/powerpoint/2010/main" val="1564329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5" descr="Metallic spheres connected in mesh">
            <a:extLst>
              <a:ext uri="{FF2B5EF4-FFF2-40B4-BE49-F238E27FC236}">
                <a16:creationId xmlns:a16="http://schemas.microsoft.com/office/drawing/2014/main" id="{1CAD720A-3F6D-4FA4-AB0A-7EF1583CB1F9}"/>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9FE60BA8-822E-46D7-86A2-AE70EA6558F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000"/>
              <a:t>A PRIORITY-BASED RESOURCE ALLOCATION STRATEGY IN DISTRUBED COMPUTING NETWORKS</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016510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FCEF03C-0F6B-4FD1-9BDE-4F0DFE4B61E0}"/>
              </a:ext>
            </a:extLst>
          </p:cNvPr>
          <p:cNvGraphicFramePr>
            <a:graphicFrameLocks noGrp="1"/>
          </p:cNvGraphicFramePr>
          <p:nvPr>
            <p:extLst>
              <p:ext uri="{D42A27DB-BD31-4B8C-83A1-F6EECF244321}">
                <p14:modId xmlns:p14="http://schemas.microsoft.com/office/powerpoint/2010/main" val="3543302432"/>
              </p:ext>
            </p:extLst>
          </p:nvPr>
        </p:nvGraphicFramePr>
        <p:xfrm>
          <a:off x="6807432" y="2295049"/>
          <a:ext cx="3695585" cy="2457414"/>
        </p:xfrm>
        <a:graphic>
          <a:graphicData uri="http://schemas.openxmlformats.org/drawingml/2006/table">
            <a:tbl>
              <a:tblPr firstRow="1" bandRow="1">
                <a:tableStyleId>{5C22544A-7EE6-4342-B048-85BDC9FD1C3A}</a:tableStyleId>
              </a:tblPr>
              <a:tblGrid>
                <a:gridCol w="799934">
                  <a:extLst>
                    <a:ext uri="{9D8B030D-6E8A-4147-A177-3AD203B41FA5}">
                      <a16:colId xmlns:a16="http://schemas.microsoft.com/office/drawing/2014/main" val="3859145018"/>
                    </a:ext>
                  </a:extLst>
                </a:gridCol>
                <a:gridCol w="2895651">
                  <a:extLst>
                    <a:ext uri="{9D8B030D-6E8A-4147-A177-3AD203B41FA5}">
                      <a16:colId xmlns:a16="http://schemas.microsoft.com/office/drawing/2014/main" val="3714193604"/>
                    </a:ext>
                  </a:extLst>
                </a:gridCol>
              </a:tblGrid>
              <a:tr h="409569">
                <a:tc>
                  <a:txBody>
                    <a:bodyPr/>
                    <a:lstStyle/>
                    <a:p>
                      <a:pPr algn="ctr"/>
                      <a:r>
                        <a:rPr lang="en-US" b="0" dirty="0"/>
                        <a:t>Pool</a:t>
                      </a:r>
                    </a:p>
                  </a:txBody>
                  <a:tcPr/>
                </a:tc>
                <a:tc>
                  <a:txBody>
                    <a:bodyPr/>
                    <a:lstStyle/>
                    <a:p>
                      <a:pPr algn="ctr"/>
                      <a:r>
                        <a:rPr lang="en-US" b="0" dirty="0"/>
                        <a:t>Apps</a:t>
                      </a:r>
                    </a:p>
                  </a:txBody>
                  <a:tcPr/>
                </a:tc>
                <a:extLst>
                  <a:ext uri="{0D108BD9-81ED-4DB2-BD59-A6C34878D82A}">
                    <a16:rowId xmlns:a16="http://schemas.microsoft.com/office/drawing/2014/main" val="4098979963"/>
                  </a:ext>
                </a:extLst>
              </a:tr>
              <a:tr h="409569">
                <a:tc>
                  <a:txBody>
                    <a:bodyPr/>
                    <a:lstStyle/>
                    <a:p>
                      <a:pPr algn="ctr"/>
                      <a:r>
                        <a:rPr lang="en-US" b="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4, 2, 1, 6</a:t>
                      </a:r>
                    </a:p>
                  </a:txBody>
                  <a:tcPr/>
                </a:tc>
                <a:extLst>
                  <a:ext uri="{0D108BD9-81ED-4DB2-BD59-A6C34878D82A}">
                    <a16:rowId xmlns:a16="http://schemas.microsoft.com/office/drawing/2014/main" val="1567345624"/>
                  </a:ext>
                </a:extLst>
              </a:tr>
              <a:tr h="409569">
                <a:tc>
                  <a:txBody>
                    <a:bodyPr/>
                    <a:lstStyle/>
                    <a:p>
                      <a:pPr algn="ctr"/>
                      <a:r>
                        <a:rPr lang="en-US" b="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a:t>
                      </a:r>
                    </a:p>
                  </a:txBody>
                  <a:tcPr/>
                </a:tc>
                <a:extLst>
                  <a:ext uri="{0D108BD9-81ED-4DB2-BD59-A6C34878D82A}">
                    <a16:rowId xmlns:a16="http://schemas.microsoft.com/office/drawing/2014/main" val="2391970106"/>
                  </a:ext>
                </a:extLst>
              </a:tr>
              <a:tr h="409569">
                <a:tc>
                  <a:txBody>
                    <a:bodyPr/>
                    <a:lstStyle/>
                    <a:p>
                      <a:pPr algn="ctr"/>
                      <a:r>
                        <a:rPr lang="en-US"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5</a:t>
                      </a:r>
                    </a:p>
                  </a:txBody>
                  <a:tcPr/>
                </a:tc>
                <a:extLst>
                  <a:ext uri="{0D108BD9-81ED-4DB2-BD59-A6C34878D82A}">
                    <a16:rowId xmlns:a16="http://schemas.microsoft.com/office/drawing/2014/main" val="2562644046"/>
                  </a:ext>
                </a:extLst>
              </a:tr>
              <a:tr h="409569">
                <a:tc>
                  <a:txBody>
                    <a:bodyPr/>
                    <a:lstStyle/>
                    <a:p>
                      <a:pPr algn="ctr"/>
                      <a:r>
                        <a:rPr lang="en-US" b="0" dirty="0"/>
                        <a:t>3</a:t>
                      </a:r>
                    </a:p>
                  </a:txBody>
                  <a:tcPr/>
                </a:tc>
                <a:tc>
                  <a:txBody>
                    <a:bodyPr/>
                    <a:lstStyle/>
                    <a:p>
                      <a:pPr algn="ctr"/>
                      <a:endParaRPr lang="en-US" b="0" dirty="0"/>
                    </a:p>
                  </a:txBody>
                  <a:tcPr/>
                </a:tc>
                <a:extLst>
                  <a:ext uri="{0D108BD9-81ED-4DB2-BD59-A6C34878D82A}">
                    <a16:rowId xmlns:a16="http://schemas.microsoft.com/office/drawing/2014/main" val="1567167888"/>
                  </a:ext>
                </a:extLst>
              </a:tr>
              <a:tr h="409569">
                <a:tc>
                  <a:txBody>
                    <a:bodyPr/>
                    <a:lstStyle/>
                    <a:p>
                      <a:pPr algn="ctr"/>
                      <a:r>
                        <a:rPr lang="en-US" b="0" dirty="0"/>
                        <a:t>4</a:t>
                      </a:r>
                    </a:p>
                  </a:txBody>
                  <a:tcPr/>
                </a:tc>
                <a:tc>
                  <a:txBody>
                    <a:bodyPr/>
                    <a:lstStyle/>
                    <a:p>
                      <a:pPr algn="ctr"/>
                      <a:endParaRPr lang="en-US" b="0" dirty="0"/>
                    </a:p>
                  </a:txBody>
                  <a:tcPr/>
                </a:tc>
                <a:extLst>
                  <a:ext uri="{0D108BD9-81ED-4DB2-BD59-A6C34878D82A}">
                    <a16:rowId xmlns:a16="http://schemas.microsoft.com/office/drawing/2014/main" val="100240329"/>
                  </a:ext>
                </a:extLst>
              </a:tr>
            </a:tbl>
          </a:graphicData>
        </a:graphic>
      </p:graphicFrame>
      <p:graphicFrame>
        <p:nvGraphicFramePr>
          <p:cNvPr id="5" name="Table 4">
            <a:extLst>
              <a:ext uri="{FF2B5EF4-FFF2-40B4-BE49-F238E27FC236}">
                <a16:creationId xmlns:a16="http://schemas.microsoft.com/office/drawing/2014/main" id="{D122E248-B12A-442D-A856-C451E821016A}"/>
              </a:ext>
            </a:extLst>
          </p:cNvPr>
          <p:cNvGraphicFramePr>
            <a:graphicFrameLocks noGrp="1"/>
          </p:cNvGraphicFramePr>
          <p:nvPr>
            <p:extLst>
              <p:ext uri="{D42A27DB-BD31-4B8C-83A1-F6EECF244321}">
                <p14:modId xmlns:p14="http://schemas.microsoft.com/office/powerpoint/2010/main" val="1368358471"/>
              </p:ext>
            </p:extLst>
          </p:nvPr>
        </p:nvGraphicFramePr>
        <p:xfrm>
          <a:off x="1019028" y="2295049"/>
          <a:ext cx="3695585" cy="2457414"/>
        </p:xfrm>
        <a:graphic>
          <a:graphicData uri="http://schemas.openxmlformats.org/drawingml/2006/table">
            <a:tbl>
              <a:tblPr firstRow="1" bandRow="1">
                <a:tableStyleId>{5C22544A-7EE6-4342-B048-85BDC9FD1C3A}</a:tableStyleId>
              </a:tblPr>
              <a:tblGrid>
                <a:gridCol w="799934">
                  <a:extLst>
                    <a:ext uri="{9D8B030D-6E8A-4147-A177-3AD203B41FA5}">
                      <a16:colId xmlns:a16="http://schemas.microsoft.com/office/drawing/2014/main" val="3859145018"/>
                    </a:ext>
                  </a:extLst>
                </a:gridCol>
                <a:gridCol w="2895651">
                  <a:extLst>
                    <a:ext uri="{9D8B030D-6E8A-4147-A177-3AD203B41FA5}">
                      <a16:colId xmlns:a16="http://schemas.microsoft.com/office/drawing/2014/main" val="3714193604"/>
                    </a:ext>
                  </a:extLst>
                </a:gridCol>
              </a:tblGrid>
              <a:tr h="409569">
                <a:tc>
                  <a:txBody>
                    <a:bodyPr/>
                    <a:lstStyle/>
                    <a:p>
                      <a:pPr algn="ctr"/>
                      <a:r>
                        <a:rPr lang="en-US" b="0" dirty="0"/>
                        <a:t>Pool</a:t>
                      </a:r>
                    </a:p>
                  </a:txBody>
                  <a:tcPr/>
                </a:tc>
                <a:tc>
                  <a:txBody>
                    <a:bodyPr/>
                    <a:lstStyle/>
                    <a:p>
                      <a:pPr algn="ctr"/>
                      <a:r>
                        <a:rPr lang="en-US" b="0" dirty="0"/>
                        <a:t>Apps</a:t>
                      </a:r>
                    </a:p>
                  </a:txBody>
                  <a:tcPr/>
                </a:tc>
                <a:extLst>
                  <a:ext uri="{0D108BD9-81ED-4DB2-BD59-A6C34878D82A}">
                    <a16:rowId xmlns:a16="http://schemas.microsoft.com/office/drawing/2014/main" val="4098979963"/>
                  </a:ext>
                </a:extLst>
              </a:tr>
              <a:tr h="409569">
                <a:tc>
                  <a:txBody>
                    <a:bodyPr/>
                    <a:lstStyle/>
                    <a:p>
                      <a:pPr algn="ctr"/>
                      <a:r>
                        <a:rPr lang="en-US" b="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1, 2, 4, 6</a:t>
                      </a:r>
                    </a:p>
                  </a:txBody>
                  <a:tcPr/>
                </a:tc>
                <a:extLst>
                  <a:ext uri="{0D108BD9-81ED-4DB2-BD59-A6C34878D82A}">
                    <a16:rowId xmlns:a16="http://schemas.microsoft.com/office/drawing/2014/main" val="1567345624"/>
                  </a:ext>
                </a:extLst>
              </a:tr>
              <a:tr h="409569">
                <a:tc>
                  <a:txBody>
                    <a:bodyPr/>
                    <a:lstStyle/>
                    <a:p>
                      <a:pPr algn="ctr"/>
                      <a:r>
                        <a:rPr lang="en-US" b="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a:t>
                      </a:r>
                    </a:p>
                  </a:txBody>
                  <a:tcPr/>
                </a:tc>
                <a:extLst>
                  <a:ext uri="{0D108BD9-81ED-4DB2-BD59-A6C34878D82A}">
                    <a16:rowId xmlns:a16="http://schemas.microsoft.com/office/drawing/2014/main" val="2391970106"/>
                  </a:ext>
                </a:extLst>
              </a:tr>
              <a:tr h="409569">
                <a:tc>
                  <a:txBody>
                    <a:bodyPr/>
                    <a:lstStyle/>
                    <a:p>
                      <a:pPr algn="ctr"/>
                      <a:r>
                        <a:rPr lang="en-US"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5</a:t>
                      </a:r>
                    </a:p>
                  </a:txBody>
                  <a:tcPr/>
                </a:tc>
                <a:extLst>
                  <a:ext uri="{0D108BD9-81ED-4DB2-BD59-A6C34878D82A}">
                    <a16:rowId xmlns:a16="http://schemas.microsoft.com/office/drawing/2014/main" val="2562644046"/>
                  </a:ext>
                </a:extLst>
              </a:tr>
              <a:tr h="409569">
                <a:tc>
                  <a:txBody>
                    <a:bodyPr/>
                    <a:lstStyle/>
                    <a:p>
                      <a:pPr algn="ctr"/>
                      <a:r>
                        <a:rPr lang="en-US" b="0" dirty="0"/>
                        <a:t>3</a:t>
                      </a:r>
                    </a:p>
                  </a:txBody>
                  <a:tcPr/>
                </a:tc>
                <a:tc>
                  <a:txBody>
                    <a:bodyPr/>
                    <a:lstStyle/>
                    <a:p>
                      <a:pPr algn="ctr"/>
                      <a:endParaRPr lang="en-US" b="0" dirty="0"/>
                    </a:p>
                  </a:txBody>
                  <a:tcPr/>
                </a:tc>
                <a:extLst>
                  <a:ext uri="{0D108BD9-81ED-4DB2-BD59-A6C34878D82A}">
                    <a16:rowId xmlns:a16="http://schemas.microsoft.com/office/drawing/2014/main" val="1567167888"/>
                  </a:ext>
                </a:extLst>
              </a:tr>
              <a:tr h="409569">
                <a:tc>
                  <a:txBody>
                    <a:bodyPr/>
                    <a:lstStyle/>
                    <a:p>
                      <a:pPr algn="ctr"/>
                      <a:r>
                        <a:rPr lang="en-US" b="0" dirty="0"/>
                        <a:t>4</a:t>
                      </a:r>
                    </a:p>
                  </a:txBody>
                  <a:tcPr/>
                </a:tc>
                <a:tc>
                  <a:txBody>
                    <a:bodyPr/>
                    <a:lstStyle/>
                    <a:p>
                      <a:pPr algn="ctr"/>
                      <a:endParaRPr lang="en-US" b="0" dirty="0"/>
                    </a:p>
                  </a:txBody>
                  <a:tcPr/>
                </a:tc>
                <a:extLst>
                  <a:ext uri="{0D108BD9-81ED-4DB2-BD59-A6C34878D82A}">
                    <a16:rowId xmlns:a16="http://schemas.microsoft.com/office/drawing/2014/main" val="100240329"/>
                  </a:ext>
                </a:extLst>
              </a:tr>
            </a:tbl>
          </a:graphicData>
        </a:graphic>
      </p:graphicFrame>
      <p:sp>
        <p:nvSpPr>
          <p:cNvPr id="6" name="Arrow: Right 5">
            <a:extLst>
              <a:ext uri="{FF2B5EF4-FFF2-40B4-BE49-F238E27FC236}">
                <a16:creationId xmlns:a16="http://schemas.microsoft.com/office/drawing/2014/main" id="{C085EBD5-C55A-4AD3-9582-6B025677A002}"/>
              </a:ext>
            </a:extLst>
          </p:cNvPr>
          <p:cNvSpPr/>
          <p:nvPr/>
        </p:nvSpPr>
        <p:spPr>
          <a:xfrm>
            <a:off x="5018596" y="3188196"/>
            <a:ext cx="1484852" cy="335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8BA6BC4A-E37F-48B7-A077-28DC5DEBE05B}"/>
              </a:ext>
            </a:extLst>
          </p:cNvPr>
          <p:cNvSpPr txBox="1"/>
          <p:nvPr/>
        </p:nvSpPr>
        <p:spPr>
          <a:xfrm>
            <a:off x="3005238" y="1237475"/>
            <a:ext cx="5394122" cy="461665"/>
          </a:xfrm>
          <a:prstGeom prst="rect">
            <a:avLst/>
          </a:prstGeom>
          <a:noFill/>
        </p:spPr>
        <p:txBody>
          <a:bodyPr wrap="square" rtlCol="0">
            <a:spAutoFit/>
          </a:bodyPr>
          <a:lstStyle/>
          <a:p>
            <a:pPr algn="ctr"/>
            <a:r>
              <a:rPr lang="en-US" sz="2400" dirty="0"/>
              <a:t>Sorted by Objective Function:</a:t>
            </a:r>
          </a:p>
        </p:txBody>
      </p:sp>
    </p:spTree>
    <p:extLst>
      <p:ext uri="{BB962C8B-B14F-4D97-AF65-F5344CB8AC3E}">
        <p14:creationId xmlns:p14="http://schemas.microsoft.com/office/powerpoint/2010/main" val="646173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5" name="Rectangle 202">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04">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7" name="Group 206">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208" name="Freeform: Shape 207">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8" name="Freeform: Shape 208">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0" name="Freeform: Shape 209">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1" name="Freeform: Shape 210">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2" name="Freeform: Shape 211">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13" name="Freeform: Shape 212">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4" name="Freeform: Shape 213">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4" name="Title 1">
            <a:extLst>
              <a:ext uri="{FF2B5EF4-FFF2-40B4-BE49-F238E27FC236}">
                <a16:creationId xmlns:a16="http://schemas.microsoft.com/office/drawing/2014/main" id="{D1949471-8263-4E32-A7DF-D60E541F94E6}"/>
              </a:ext>
            </a:extLst>
          </p:cNvPr>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en-US" sz="5200" kern="1200">
                <a:solidFill>
                  <a:schemeClr val="tx2"/>
                </a:solidFill>
                <a:latin typeface="+mj-lt"/>
                <a:ea typeface="+mj-ea"/>
                <a:cs typeface="+mj-cs"/>
              </a:rPr>
              <a:t>Graph of Node Bandwidths</a:t>
            </a:r>
          </a:p>
        </p:txBody>
      </p:sp>
    </p:spTree>
    <p:extLst>
      <p:ext uri="{BB962C8B-B14F-4D97-AF65-F5344CB8AC3E}">
        <p14:creationId xmlns:p14="http://schemas.microsoft.com/office/powerpoint/2010/main" val="3602403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1B4C134D-6F2B-4C24-A964-BF91603E3A4F}"/>
              </a:ext>
            </a:extLst>
          </p:cNvPr>
          <p:cNvSpPr/>
          <p:nvPr/>
        </p:nvSpPr>
        <p:spPr>
          <a:xfrm>
            <a:off x="5799389" y="889233"/>
            <a:ext cx="593221" cy="55367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r>
              <a:rPr lang="en-US" baseline="-25000" dirty="0">
                <a:solidFill>
                  <a:schemeClr val="tx1"/>
                </a:solidFill>
              </a:rPr>
              <a:t>0</a:t>
            </a:r>
          </a:p>
        </p:txBody>
      </p:sp>
      <p:sp>
        <p:nvSpPr>
          <p:cNvPr id="5" name="Oval 4">
            <a:extLst>
              <a:ext uri="{FF2B5EF4-FFF2-40B4-BE49-F238E27FC236}">
                <a16:creationId xmlns:a16="http://schemas.microsoft.com/office/drawing/2014/main" id="{0738AC54-6F08-4095-9D93-0A7702AE5294}"/>
              </a:ext>
            </a:extLst>
          </p:cNvPr>
          <p:cNvSpPr/>
          <p:nvPr/>
        </p:nvSpPr>
        <p:spPr>
          <a:xfrm>
            <a:off x="3214381" y="2225879"/>
            <a:ext cx="593221" cy="55367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r>
              <a:rPr lang="en-US" baseline="-25000" dirty="0">
                <a:solidFill>
                  <a:schemeClr val="tx1"/>
                </a:solidFill>
              </a:rPr>
              <a:t>1</a:t>
            </a:r>
          </a:p>
        </p:txBody>
      </p:sp>
      <p:sp>
        <p:nvSpPr>
          <p:cNvPr id="6" name="Oval 5">
            <a:extLst>
              <a:ext uri="{FF2B5EF4-FFF2-40B4-BE49-F238E27FC236}">
                <a16:creationId xmlns:a16="http://schemas.microsoft.com/office/drawing/2014/main" id="{6CC636A3-24C5-4A13-9575-309F6C2E4179}"/>
              </a:ext>
            </a:extLst>
          </p:cNvPr>
          <p:cNvSpPr/>
          <p:nvPr/>
        </p:nvSpPr>
        <p:spPr>
          <a:xfrm>
            <a:off x="3214381" y="4078448"/>
            <a:ext cx="593221" cy="55367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r>
              <a:rPr lang="en-US" baseline="-25000" dirty="0">
                <a:solidFill>
                  <a:schemeClr val="tx1"/>
                </a:solidFill>
              </a:rPr>
              <a:t>2</a:t>
            </a:r>
          </a:p>
        </p:txBody>
      </p:sp>
      <p:sp>
        <p:nvSpPr>
          <p:cNvPr id="7" name="Oval 6">
            <a:extLst>
              <a:ext uri="{FF2B5EF4-FFF2-40B4-BE49-F238E27FC236}">
                <a16:creationId xmlns:a16="http://schemas.microsoft.com/office/drawing/2014/main" id="{D10CC690-66B6-4040-8245-19E8E1CB4475}"/>
              </a:ext>
            </a:extLst>
          </p:cNvPr>
          <p:cNvSpPr/>
          <p:nvPr/>
        </p:nvSpPr>
        <p:spPr>
          <a:xfrm>
            <a:off x="5799388" y="5320018"/>
            <a:ext cx="593221" cy="55367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r>
              <a:rPr lang="en-US" baseline="-25000" dirty="0">
                <a:solidFill>
                  <a:schemeClr val="tx1"/>
                </a:solidFill>
              </a:rPr>
              <a:t>3</a:t>
            </a:r>
          </a:p>
        </p:txBody>
      </p:sp>
      <p:sp>
        <p:nvSpPr>
          <p:cNvPr id="8" name="Oval 7">
            <a:extLst>
              <a:ext uri="{FF2B5EF4-FFF2-40B4-BE49-F238E27FC236}">
                <a16:creationId xmlns:a16="http://schemas.microsoft.com/office/drawing/2014/main" id="{D710C425-0F65-4DE1-B97E-F482171AC1AD}"/>
              </a:ext>
            </a:extLst>
          </p:cNvPr>
          <p:cNvSpPr/>
          <p:nvPr/>
        </p:nvSpPr>
        <p:spPr>
          <a:xfrm>
            <a:off x="8384400" y="2225879"/>
            <a:ext cx="593221" cy="55367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r>
              <a:rPr lang="en-US" baseline="-25000" dirty="0">
                <a:solidFill>
                  <a:schemeClr val="tx1"/>
                </a:solidFill>
              </a:rPr>
              <a:t>5</a:t>
            </a:r>
          </a:p>
        </p:txBody>
      </p:sp>
      <p:sp>
        <p:nvSpPr>
          <p:cNvPr id="9" name="Oval 8">
            <a:extLst>
              <a:ext uri="{FF2B5EF4-FFF2-40B4-BE49-F238E27FC236}">
                <a16:creationId xmlns:a16="http://schemas.microsoft.com/office/drawing/2014/main" id="{845394C1-85AE-403E-BCD2-B633CE0ACEBA}"/>
              </a:ext>
            </a:extLst>
          </p:cNvPr>
          <p:cNvSpPr/>
          <p:nvPr/>
        </p:nvSpPr>
        <p:spPr>
          <a:xfrm>
            <a:off x="8384400" y="4078448"/>
            <a:ext cx="593221" cy="55367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r>
              <a:rPr lang="en-US" baseline="-25000" dirty="0">
                <a:solidFill>
                  <a:schemeClr val="tx1"/>
                </a:solidFill>
              </a:rPr>
              <a:t>4</a:t>
            </a:r>
          </a:p>
        </p:txBody>
      </p:sp>
      <p:cxnSp>
        <p:nvCxnSpPr>
          <p:cNvPr id="11" name="Straight Connector 10">
            <a:extLst>
              <a:ext uri="{FF2B5EF4-FFF2-40B4-BE49-F238E27FC236}">
                <a16:creationId xmlns:a16="http://schemas.microsoft.com/office/drawing/2014/main" id="{BB8217FE-90FC-44AA-A6F3-F17EA4CA8E51}"/>
              </a:ext>
            </a:extLst>
          </p:cNvPr>
          <p:cNvCxnSpPr>
            <a:cxnSpLocks/>
            <a:stCxn id="4" idx="4"/>
            <a:endCxn id="6" idx="6"/>
          </p:cNvCxnSpPr>
          <p:nvPr/>
        </p:nvCxnSpPr>
        <p:spPr>
          <a:xfrm flipH="1">
            <a:off x="3807602" y="1442906"/>
            <a:ext cx="2288398" cy="2912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C79F48D-D0F8-485D-BC00-224F2D323B42}"/>
              </a:ext>
            </a:extLst>
          </p:cNvPr>
          <p:cNvCxnSpPr>
            <a:cxnSpLocks/>
            <a:stCxn id="4" idx="4"/>
            <a:endCxn id="9" idx="2"/>
          </p:cNvCxnSpPr>
          <p:nvPr/>
        </p:nvCxnSpPr>
        <p:spPr>
          <a:xfrm>
            <a:off x="6096000" y="1442906"/>
            <a:ext cx="2288400" cy="2912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5CFEDF0-5219-4CA1-BE8C-79321D2FD032}"/>
              </a:ext>
            </a:extLst>
          </p:cNvPr>
          <p:cNvCxnSpPr>
            <a:cxnSpLocks/>
            <a:stCxn id="8" idx="2"/>
            <a:endCxn id="6" idx="6"/>
          </p:cNvCxnSpPr>
          <p:nvPr/>
        </p:nvCxnSpPr>
        <p:spPr>
          <a:xfrm flipH="1">
            <a:off x="3807602" y="2502716"/>
            <a:ext cx="4576798" cy="1852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FC80C89-EC4B-4001-9139-6730930E3A8E}"/>
              </a:ext>
            </a:extLst>
          </p:cNvPr>
          <p:cNvCxnSpPr>
            <a:cxnSpLocks/>
            <a:stCxn id="7" idx="0"/>
            <a:endCxn id="6" idx="6"/>
          </p:cNvCxnSpPr>
          <p:nvPr/>
        </p:nvCxnSpPr>
        <p:spPr>
          <a:xfrm flipH="1" flipV="1">
            <a:off x="3807602" y="4355285"/>
            <a:ext cx="2288397" cy="964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5B62123-2B3B-45D7-B777-A2217DB802DC}"/>
              </a:ext>
            </a:extLst>
          </p:cNvPr>
          <p:cNvCxnSpPr>
            <a:cxnSpLocks/>
            <a:stCxn id="7" idx="0"/>
            <a:endCxn id="9" idx="2"/>
          </p:cNvCxnSpPr>
          <p:nvPr/>
        </p:nvCxnSpPr>
        <p:spPr>
          <a:xfrm flipV="1">
            <a:off x="6095999" y="4355285"/>
            <a:ext cx="2288401" cy="964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7AB6BA9-8E6C-409D-812F-322D18C79AD3}"/>
              </a:ext>
            </a:extLst>
          </p:cNvPr>
          <p:cNvCxnSpPr>
            <a:cxnSpLocks/>
            <a:stCxn id="7" idx="0"/>
            <a:endCxn id="8" idx="2"/>
          </p:cNvCxnSpPr>
          <p:nvPr/>
        </p:nvCxnSpPr>
        <p:spPr>
          <a:xfrm flipV="1">
            <a:off x="6095999" y="2502716"/>
            <a:ext cx="2288401" cy="2817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B725910-7049-4C85-B6AE-52C7686DCBE8}"/>
              </a:ext>
            </a:extLst>
          </p:cNvPr>
          <p:cNvCxnSpPr>
            <a:cxnSpLocks/>
            <a:stCxn id="9" idx="0"/>
            <a:endCxn id="8" idx="4"/>
          </p:cNvCxnSpPr>
          <p:nvPr/>
        </p:nvCxnSpPr>
        <p:spPr>
          <a:xfrm flipV="1">
            <a:off x="8681011" y="2779552"/>
            <a:ext cx="0" cy="1298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143AF7C-DF77-4A28-9665-79B8A1351F64}"/>
              </a:ext>
            </a:extLst>
          </p:cNvPr>
          <p:cNvCxnSpPr>
            <a:cxnSpLocks/>
            <a:stCxn id="5" idx="6"/>
            <a:endCxn id="8" idx="2"/>
          </p:cNvCxnSpPr>
          <p:nvPr/>
        </p:nvCxnSpPr>
        <p:spPr>
          <a:xfrm>
            <a:off x="3807602" y="2502716"/>
            <a:ext cx="4576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DC835B6-D8D1-4EC8-B873-843A88BAD138}"/>
              </a:ext>
            </a:extLst>
          </p:cNvPr>
          <p:cNvCxnSpPr>
            <a:cxnSpLocks/>
            <a:stCxn id="5" idx="6"/>
            <a:endCxn id="7" idx="0"/>
          </p:cNvCxnSpPr>
          <p:nvPr/>
        </p:nvCxnSpPr>
        <p:spPr>
          <a:xfrm>
            <a:off x="3807602" y="2502716"/>
            <a:ext cx="2288397" cy="2817302"/>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E8AABA1-AF8C-4F6D-8A67-48B58E70CB1C}"/>
              </a:ext>
            </a:extLst>
          </p:cNvPr>
          <p:cNvSpPr txBox="1"/>
          <p:nvPr/>
        </p:nvSpPr>
        <p:spPr>
          <a:xfrm>
            <a:off x="4547832" y="4615343"/>
            <a:ext cx="460396" cy="369332"/>
          </a:xfrm>
          <a:prstGeom prst="rect">
            <a:avLst/>
          </a:prstGeom>
          <a:solidFill>
            <a:schemeClr val="accent4">
              <a:lumMod val="60000"/>
              <a:lumOff val="40000"/>
            </a:schemeClr>
          </a:solidFill>
        </p:spPr>
        <p:txBody>
          <a:bodyPr wrap="square" rtlCol="0">
            <a:spAutoFit/>
          </a:bodyPr>
          <a:lstStyle/>
          <a:p>
            <a:r>
              <a:rPr lang="en-US" dirty="0"/>
              <a:t>16</a:t>
            </a:r>
          </a:p>
        </p:txBody>
      </p:sp>
      <p:sp>
        <p:nvSpPr>
          <p:cNvPr id="43" name="TextBox 42">
            <a:extLst>
              <a:ext uri="{FF2B5EF4-FFF2-40B4-BE49-F238E27FC236}">
                <a16:creationId xmlns:a16="http://schemas.microsoft.com/office/drawing/2014/main" id="{276A0F25-3C1B-446D-877D-2BEF55E66967}"/>
              </a:ext>
            </a:extLst>
          </p:cNvPr>
          <p:cNvSpPr txBox="1"/>
          <p:nvPr/>
        </p:nvSpPr>
        <p:spPr>
          <a:xfrm>
            <a:off x="4951800" y="3996922"/>
            <a:ext cx="460396" cy="369332"/>
          </a:xfrm>
          <a:prstGeom prst="rect">
            <a:avLst/>
          </a:prstGeom>
          <a:solidFill>
            <a:schemeClr val="accent4">
              <a:lumMod val="60000"/>
              <a:lumOff val="40000"/>
            </a:schemeClr>
          </a:solidFill>
        </p:spPr>
        <p:txBody>
          <a:bodyPr wrap="square" rtlCol="0">
            <a:spAutoFit/>
          </a:bodyPr>
          <a:lstStyle/>
          <a:p>
            <a:pPr algn="ctr"/>
            <a:r>
              <a:rPr lang="en-US" dirty="0"/>
              <a:t>6</a:t>
            </a:r>
          </a:p>
        </p:txBody>
      </p:sp>
      <p:sp>
        <p:nvSpPr>
          <p:cNvPr id="44" name="TextBox 43">
            <a:extLst>
              <a:ext uri="{FF2B5EF4-FFF2-40B4-BE49-F238E27FC236}">
                <a16:creationId xmlns:a16="http://schemas.microsoft.com/office/drawing/2014/main" id="{48CFB55E-0F61-4A19-A558-557955903DB2}"/>
              </a:ext>
            </a:extLst>
          </p:cNvPr>
          <p:cNvSpPr txBox="1"/>
          <p:nvPr/>
        </p:nvSpPr>
        <p:spPr>
          <a:xfrm>
            <a:off x="5783908" y="3192121"/>
            <a:ext cx="460396" cy="369332"/>
          </a:xfrm>
          <a:prstGeom prst="rect">
            <a:avLst/>
          </a:prstGeom>
          <a:solidFill>
            <a:schemeClr val="accent4">
              <a:lumMod val="60000"/>
              <a:lumOff val="40000"/>
            </a:schemeClr>
          </a:solidFill>
        </p:spPr>
        <p:txBody>
          <a:bodyPr wrap="square" rtlCol="0">
            <a:spAutoFit/>
          </a:bodyPr>
          <a:lstStyle/>
          <a:p>
            <a:pPr algn="ctr"/>
            <a:r>
              <a:rPr lang="en-US" dirty="0"/>
              <a:t>11</a:t>
            </a:r>
          </a:p>
        </p:txBody>
      </p:sp>
      <p:sp>
        <p:nvSpPr>
          <p:cNvPr id="45" name="TextBox 44">
            <a:extLst>
              <a:ext uri="{FF2B5EF4-FFF2-40B4-BE49-F238E27FC236}">
                <a16:creationId xmlns:a16="http://schemas.microsoft.com/office/drawing/2014/main" id="{A0CEBD11-58A6-4E38-83EF-45BE390574D3}"/>
              </a:ext>
            </a:extLst>
          </p:cNvPr>
          <p:cNvSpPr txBox="1"/>
          <p:nvPr/>
        </p:nvSpPr>
        <p:spPr>
          <a:xfrm>
            <a:off x="4663879" y="2822789"/>
            <a:ext cx="460396" cy="369332"/>
          </a:xfrm>
          <a:prstGeom prst="rect">
            <a:avLst/>
          </a:prstGeom>
          <a:solidFill>
            <a:schemeClr val="accent4">
              <a:lumMod val="60000"/>
              <a:lumOff val="40000"/>
            </a:schemeClr>
          </a:solidFill>
        </p:spPr>
        <p:txBody>
          <a:bodyPr wrap="square" rtlCol="0">
            <a:spAutoFit/>
          </a:bodyPr>
          <a:lstStyle/>
          <a:p>
            <a:pPr algn="ctr"/>
            <a:r>
              <a:rPr lang="en-US" dirty="0"/>
              <a:t>13</a:t>
            </a:r>
          </a:p>
        </p:txBody>
      </p:sp>
      <p:sp>
        <p:nvSpPr>
          <p:cNvPr id="48" name="TextBox 47">
            <a:extLst>
              <a:ext uri="{FF2B5EF4-FFF2-40B4-BE49-F238E27FC236}">
                <a16:creationId xmlns:a16="http://schemas.microsoft.com/office/drawing/2014/main" id="{C43CF374-279F-4DF8-9A5C-2A23F18A7B42}"/>
              </a:ext>
            </a:extLst>
          </p:cNvPr>
          <p:cNvSpPr txBox="1"/>
          <p:nvPr/>
        </p:nvSpPr>
        <p:spPr>
          <a:xfrm>
            <a:off x="5816763" y="2313262"/>
            <a:ext cx="460396" cy="369332"/>
          </a:xfrm>
          <a:prstGeom prst="rect">
            <a:avLst/>
          </a:prstGeom>
          <a:solidFill>
            <a:schemeClr val="accent4">
              <a:lumMod val="60000"/>
              <a:lumOff val="40000"/>
            </a:schemeClr>
          </a:solidFill>
        </p:spPr>
        <p:txBody>
          <a:bodyPr wrap="square" rtlCol="0">
            <a:spAutoFit/>
          </a:bodyPr>
          <a:lstStyle/>
          <a:p>
            <a:pPr algn="ctr"/>
            <a:r>
              <a:rPr lang="en-US" dirty="0"/>
              <a:t>10</a:t>
            </a:r>
          </a:p>
        </p:txBody>
      </p:sp>
      <p:sp>
        <p:nvSpPr>
          <p:cNvPr id="50" name="TextBox 49">
            <a:extLst>
              <a:ext uri="{FF2B5EF4-FFF2-40B4-BE49-F238E27FC236}">
                <a16:creationId xmlns:a16="http://schemas.microsoft.com/office/drawing/2014/main" id="{9E60FEA6-1B96-4CF1-BD44-C9CBDD8CE384}"/>
              </a:ext>
            </a:extLst>
          </p:cNvPr>
          <p:cNvSpPr txBox="1"/>
          <p:nvPr/>
        </p:nvSpPr>
        <p:spPr>
          <a:xfrm>
            <a:off x="8539146" y="3173138"/>
            <a:ext cx="460396" cy="369332"/>
          </a:xfrm>
          <a:prstGeom prst="rect">
            <a:avLst/>
          </a:prstGeom>
          <a:solidFill>
            <a:schemeClr val="accent4">
              <a:lumMod val="60000"/>
              <a:lumOff val="40000"/>
            </a:schemeClr>
          </a:solidFill>
        </p:spPr>
        <p:txBody>
          <a:bodyPr wrap="square" rtlCol="0">
            <a:spAutoFit/>
          </a:bodyPr>
          <a:lstStyle/>
          <a:p>
            <a:pPr algn="ctr"/>
            <a:r>
              <a:rPr lang="en-US" dirty="0"/>
              <a:t>7</a:t>
            </a:r>
          </a:p>
        </p:txBody>
      </p:sp>
      <p:sp>
        <p:nvSpPr>
          <p:cNvPr id="51" name="TextBox 50">
            <a:extLst>
              <a:ext uri="{FF2B5EF4-FFF2-40B4-BE49-F238E27FC236}">
                <a16:creationId xmlns:a16="http://schemas.microsoft.com/office/drawing/2014/main" id="{43059D24-D962-4C6C-9890-913D53FE8ACD}"/>
              </a:ext>
            </a:extLst>
          </p:cNvPr>
          <p:cNvSpPr txBox="1"/>
          <p:nvPr/>
        </p:nvSpPr>
        <p:spPr>
          <a:xfrm>
            <a:off x="7748636" y="3616620"/>
            <a:ext cx="460396" cy="369332"/>
          </a:xfrm>
          <a:prstGeom prst="rect">
            <a:avLst/>
          </a:prstGeom>
          <a:solidFill>
            <a:schemeClr val="accent4">
              <a:lumMod val="60000"/>
              <a:lumOff val="40000"/>
            </a:schemeClr>
          </a:solidFill>
        </p:spPr>
        <p:txBody>
          <a:bodyPr wrap="square" rtlCol="0">
            <a:spAutoFit/>
          </a:bodyPr>
          <a:lstStyle/>
          <a:p>
            <a:pPr algn="ctr"/>
            <a:r>
              <a:rPr lang="en-US" dirty="0"/>
              <a:t>16</a:t>
            </a:r>
          </a:p>
        </p:txBody>
      </p:sp>
      <p:sp>
        <p:nvSpPr>
          <p:cNvPr id="52" name="TextBox 51">
            <a:extLst>
              <a:ext uri="{FF2B5EF4-FFF2-40B4-BE49-F238E27FC236}">
                <a16:creationId xmlns:a16="http://schemas.microsoft.com/office/drawing/2014/main" id="{D4A3AE54-C92A-42C8-A49F-E1827E1D1265}"/>
              </a:ext>
            </a:extLst>
          </p:cNvPr>
          <p:cNvSpPr txBox="1"/>
          <p:nvPr/>
        </p:nvSpPr>
        <p:spPr>
          <a:xfrm>
            <a:off x="6865888" y="3985952"/>
            <a:ext cx="460396" cy="369332"/>
          </a:xfrm>
          <a:prstGeom prst="rect">
            <a:avLst/>
          </a:prstGeom>
          <a:solidFill>
            <a:schemeClr val="accent4">
              <a:lumMod val="60000"/>
              <a:lumOff val="40000"/>
            </a:schemeClr>
          </a:solidFill>
        </p:spPr>
        <p:txBody>
          <a:bodyPr wrap="square" rtlCol="0">
            <a:spAutoFit/>
          </a:bodyPr>
          <a:lstStyle/>
          <a:p>
            <a:pPr algn="ctr"/>
            <a:r>
              <a:rPr lang="en-US" dirty="0"/>
              <a:t>17</a:t>
            </a:r>
          </a:p>
        </p:txBody>
      </p:sp>
      <p:sp>
        <p:nvSpPr>
          <p:cNvPr id="53" name="TextBox 52">
            <a:extLst>
              <a:ext uri="{FF2B5EF4-FFF2-40B4-BE49-F238E27FC236}">
                <a16:creationId xmlns:a16="http://schemas.microsoft.com/office/drawing/2014/main" id="{7F0F38F4-4184-4A5F-BEFD-52F8CFFFAED6}"/>
              </a:ext>
            </a:extLst>
          </p:cNvPr>
          <p:cNvSpPr txBox="1"/>
          <p:nvPr/>
        </p:nvSpPr>
        <p:spPr>
          <a:xfrm>
            <a:off x="7207940" y="4652985"/>
            <a:ext cx="460396" cy="369332"/>
          </a:xfrm>
          <a:prstGeom prst="rect">
            <a:avLst/>
          </a:prstGeom>
          <a:solidFill>
            <a:schemeClr val="accent4">
              <a:lumMod val="60000"/>
              <a:lumOff val="40000"/>
            </a:schemeClr>
          </a:solidFill>
        </p:spPr>
        <p:txBody>
          <a:bodyPr wrap="square" rtlCol="0">
            <a:spAutoFit/>
          </a:bodyPr>
          <a:lstStyle/>
          <a:p>
            <a:pPr algn="ctr"/>
            <a:r>
              <a:rPr lang="en-US" dirty="0"/>
              <a:t>5</a:t>
            </a:r>
          </a:p>
        </p:txBody>
      </p:sp>
      <p:cxnSp>
        <p:nvCxnSpPr>
          <p:cNvPr id="57" name="Straight Connector 56">
            <a:extLst>
              <a:ext uri="{FF2B5EF4-FFF2-40B4-BE49-F238E27FC236}">
                <a16:creationId xmlns:a16="http://schemas.microsoft.com/office/drawing/2014/main" id="{F49FF98F-8ADD-4D6F-9107-4E80ADB1B82D}"/>
              </a:ext>
            </a:extLst>
          </p:cNvPr>
          <p:cNvCxnSpPr>
            <a:stCxn id="4" idx="4"/>
            <a:endCxn id="8" idx="2"/>
          </p:cNvCxnSpPr>
          <p:nvPr/>
        </p:nvCxnSpPr>
        <p:spPr>
          <a:xfrm>
            <a:off x="6096000" y="1442906"/>
            <a:ext cx="2288400" cy="1059810"/>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E888716-0AF4-4565-A976-4A4CAD75C800}"/>
              </a:ext>
            </a:extLst>
          </p:cNvPr>
          <p:cNvSpPr txBox="1"/>
          <p:nvPr/>
        </p:nvSpPr>
        <p:spPr>
          <a:xfrm>
            <a:off x="6977742" y="1806054"/>
            <a:ext cx="460396" cy="369332"/>
          </a:xfrm>
          <a:prstGeom prst="rect">
            <a:avLst/>
          </a:prstGeom>
          <a:solidFill>
            <a:schemeClr val="accent4">
              <a:lumMod val="60000"/>
              <a:lumOff val="40000"/>
            </a:schemeClr>
          </a:solidFill>
        </p:spPr>
        <p:txBody>
          <a:bodyPr wrap="square" rtlCol="0">
            <a:spAutoFit/>
          </a:bodyPr>
          <a:lstStyle/>
          <a:p>
            <a:pPr algn="ctr"/>
            <a:r>
              <a:rPr lang="en-US" dirty="0"/>
              <a:t>8</a:t>
            </a:r>
          </a:p>
        </p:txBody>
      </p:sp>
    </p:spTree>
    <p:extLst>
      <p:ext uri="{BB962C8B-B14F-4D97-AF65-F5344CB8AC3E}">
        <p14:creationId xmlns:p14="http://schemas.microsoft.com/office/powerpoint/2010/main" val="3942543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3" name="Freeform: Shape 12">
            <a:extLst>
              <a:ext uri="{FF2B5EF4-FFF2-40B4-BE49-F238E27FC236}">
                <a16:creationId xmlns:a16="http://schemas.microsoft.com/office/drawing/2014/main" id="{CBCB02B1-1B82-403C-B7D2-E2CED1882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CCDE13A7-6382-4A67-BEBE-4FF1F37C7F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6" name="Freeform: Shape 15">
              <a:extLst>
                <a:ext uri="{FF2B5EF4-FFF2-40B4-BE49-F238E27FC236}">
                  <a16:creationId xmlns:a16="http://schemas.microsoft.com/office/drawing/2014/main" id="{E9978FC9-2E40-4257-8D97-FAB20CA4B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740ABB98-77BA-4C40-8121-34D196E58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41AA752E-66C1-4835-8A3C-55647515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EE9555AB-2295-4939-AEC9-B2CBFCB4C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97499201-5A2C-48B3-9B02-5519B8829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D3FC2AE7-C60C-4C48-BCAE-410BB6C3D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40EA1593-6BC9-441E-8F3C-46DD50F8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4" name="Title 1">
            <a:extLst>
              <a:ext uri="{FF2B5EF4-FFF2-40B4-BE49-F238E27FC236}">
                <a16:creationId xmlns:a16="http://schemas.microsoft.com/office/drawing/2014/main" id="{E7F177A0-99B7-46AE-A4F3-DF2E251E47CE}"/>
              </a:ext>
            </a:extLst>
          </p:cNvPr>
          <p:cNvSpPr>
            <a:spLocks noGrp="1"/>
          </p:cNvSpPr>
          <p:nvPr>
            <p:ph type="title"/>
          </p:nvPr>
        </p:nvSpPr>
        <p:spPr>
          <a:xfrm>
            <a:off x="3371787" y="1741337"/>
            <a:ext cx="5448730" cy="2387918"/>
          </a:xfrm>
        </p:spPr>
        <p:txBody>
          <a:bodyPr vert="horz" lIns="91440" tIns="45720" rIns="91440" bIns="45720" rtlCol="0" anchor="b">
            <a:normAutofit/>
          </a:bodyPr>
          <a:lstStyle/>
          <a:p>
            <a:pPr algn="ctr"/>
            <a:r>
              <a:rPr lang="en-US" sz="5200" kern="1200">
                <a:solidFill>
                  <a:schemeClr val="tx2"/>
                </a:solidFill>
                <a:latin typeface="+mj-lt"/>
                <a:ea typeface="+mj-ea"/>
                <a:cs typeface="+mj-cs"/>
              </a:rPr>
              <a:t>Resource Allocation</a:t>
            </a:r>
          </a:p>
        </p:txBody>
      </p:sp>
      <p:grpSp>
        <p:nvGrpSpPr>
          <p:cNvPr id="24" name="Group 23">
            <a:extLst>
              <a:ext uri="{FF2B5EF4-FFF2-40B4-BE49-F238E27FC236}">
                <a16:creationId xmlns:a16="http://schemas.microsoft.com/office/drawing/2014/main" id="{17147D5D-F01F-4164-BD81-D10DC6F23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42" y="2854"/>
            <a:ext cx="2783421" cy="2406445"/>
            <a:chOff x="-305" y="-4155"/>
            <a:chExt cx="2514948" cy="2174333"/>
          </a:xfrm>
        </p:grpSpPr>
        <p:sp>
          <p:nvSpPr>
            <p:cNvPr id="25" name="Freeform: Shape 24">
              <a:extLst>
                <a:ext uri="{FF2B5EF4-FFF2-40B4-BE49-F238E27FC236}">
                  <a16:creationId xmlns:a16="http://schemas.microsoft.com/office/drawing/2014/main" id="{F24C7412-3E2D-4708-8DC3-425A457A1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71483A6A-CB0B-4469-B09D-C9451F9B0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A935E9D-EB55-46F3-BCCB-9CB918E87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8" name="Freeform: Shape 27">
              <a:extLst>
                <a:ext uri="{FF2B5EF4-FFF2-40B4-BE49-F238E27FC236}">
                  <a16:creationId xmlns:a16="http://schemas.microsoft.com/office/drawing/2014/main" id="{8EDC5655-C7D7-4936-91EA-E188A96DC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a:extLst>
              <a:ext uri="{FF2B5EF4-FFF2-40B4-BE49-F238E27FC236}">
                <a16:creationId xmlns:a16="http://schemas.microsoft.com/office/drawing/2014/main" id="{6D0E248E-80AB-4B35-BA8D-F940FCB443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417253" y="4456669"/>
            <a:ext cx="2783421" cy="2406445"/>
            <a:chOff x="-305" y="-4155"/>
            <a:chExt cx="2514948" cy="2174333"/>
          </a:xfrm>
        </p:grpSpPr>
        <p:sp>
          <p:nvSpPr>
            <p:cNvPr id="31" name="Freeform: Shape 30">
              <a:extLst>
                <a:ext uri="{FF2B5EF4-FFF2-40B4-BE49-F238E27FC236}">
                  <a16:creationId xmlns:a16="http://schemas.microsoft.com/office/drawing/2014/main" id="{F9E91B0A-66E8-4298-BAC6-004DBE491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A629C66-36BD-487E-B1CD-ED026D778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A6BC2D2C-3D7D-4224-81BC-22C094C9FB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4" name="Freeform: Shape 33">
              <a:extLst>
                <a:ext uri="{FF2B5EF4-FFF2-40B4-BE49-F238E27FC236}">
                  <a16:creationId xmlns:a16="http://schemas.microsoft.com/office/drawing/2014/main" id="{53BDF903-22C5-4312-8776-C2ABC3EDC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9589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05DCF40-B35B-4F09-9212-E8FD0566640C}"/>
              </a:ext>
            </a:extLst>
          </p:cNvPr>
          <p:cNvGraphicFramePr>
            <a:graphicFrameLocks noGrp="1"/>
          </p:cNvGraphicFramePr>
          <p:nvPr>
            <p:extLst>
              <p:ext uri="{D42A27DB-BD31-4B8C-83A1-F6EECF244321}">
                <p14:modId xmlns:p14="http://schemas.microsoft.com/office/powerpoint/2010/main" val="4244015348"/>
              </p:ext>
            </p:extLst>
          </p:nvPr>
        </p:nvGraphicFramePr>
        <p:xfrm>
          <a:off x="591191" y="1044539"/>
          <a:ext cx="4660317" cy="2457414"/>
        </p:xfrm>
        <a:graphic>
          <a:graphicData uri="http://schemas.openxmlformats.org/drawingml/2006/table">
            <a:tbl>
              <a:tblPr firstRow="1" bandRow="1">
                <a:tableStyleId>{5C22544A-7EE6-4342-B048-85BDC9FD1C3A}</a:tableStyleId>
              </a:tblPr>
              <a:tblGrid>
                <a:gridCol w="1984229">
                  <a:extLst>
                    <a:ext uri="{9D8B030D-6E8A-4147-A177-3AD203B41FA5}">
                      <a16:colId xmlns:a16="http://schemas.microsoft.com/office/drawing/2014/main" val="3859145018"/>
                    </a:ext>
                  </a:extLst>
                </a:gridCol>
                <a:gridCol w="2676088">
                  <a:extLst>
                    <a:ext uri="{9D8B030D-6E8A-4147-A177-3AD203B41FA5}">
                      <a16:colId xmlns:a16="http://schemas.microsoft.com/office/drawing/2014/main" val="3714193604"/>
                    </a:ext>
                  </a:extLst>
                </a:gridCol>
              </a:tblGrid>
              <a:tr h="409569">
                <a:tc>
                  <a:txBody>
                    <a:bodyPr/>
                    <a:lstStyle/>
                    <a:p>
                      <a:pPr algn="ctr"/>
                      <a:r>
                        <a:rPr lang="en-US" b="0" dirty="0"/>
                        <a:t>Current Pool</a:t>
                      </a:r>
                    </a:p>
                  </a:txBody>
                  <a:tcPr/>
                </a:tc>
                <a:tc>
                  <a:txBody>
                    <a:bodyPr/>
                    <a:lstStyle/>
                    <a:p>
                      <a:pPr algn="ctr"/>
                      <a:r>
                        <a:rPr lang="en-US" b="0" dirty="0"/>
                        <a:t>Apps</a:t>
                      </a:r>
                    </a:p>
                  </a:txBody>
                  <a:tcPr/>
                </a:tc>
                <a:extLst>
                  <a:ext uri="{0D108BD9-81ED-4DB2-BD59-A6C34878D82A}">
                    <a16:rowId xmlns:a16="http://schemas.microsoft.com/office/drawing/2014/main" val="4098979963"/>
                  </a:ext>
                </a:extLst>
              </a:tr>
              <a:tr h="409569">
                <a:tc>
                  <a:txBody>
                    <a:bodyPr/>
                    <a:lstStyle/>
                    <a:p>
                      <a:pPr algn="ctr"/>
                      <a:r>
                        <a:rPr lang="en-US" b="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4, 2, 1, 6</a:t>
                      </a:r>
                    </a:p>
                  </a:txBody>
                  <a:tcPr/>
                </a:tc>
                <a:extLst>
                  <a:ext uri="{0D108BD9-81ED-4DB2-BD59-A6C34878D82A}">
                    <a16:rowId xmlns:a16="http://schemas.microsoft.com/office/drawing/2014/main" val="1567345624"/>
                  </a:ext>
                </a:extLst>
              </a:tr>
              <a:tr h="409569">
                <a:tc>
                  <a:txBody>
                    <a:bodyPr/>
                    <a:lstStyle/>
                    <a:p>
                      <a:pPr algn="ctr"/>
                      <a:r>
                        <a:rPr lang="en-US" b="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a:t>
                      </a:r>
                    </a:p>
                  </a:txBody>
                  <a:tcPr/>
                </a:tc>
                <a:extLst>
                  <a:ext uri="{0D108BD9-81ED-4DB2-BD59-A6C34878D82A}">
                    <a16:rowId xmlns:a16="http://schemas.microsoft.com/office/drawing/2014/main" val="2391970106"/>
                  </a:ext>
                </a:extLst>
              </a:tr>
              <a:tr h="409569">
                <a:tc>
                  <a:txBody>
                    <a:bodyPr/>
                    <a:lstStyle/>
                    <a:p>
                      <a:pPr algn="ctr"/>
                      <a:r>
                        <a:rPr lang="en-US"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5</a:t>
                      </a:r>
                    </a:p>
                  </a:txBody>
                  <a:tcPr/>
                </a:tc>
                <a:extLst>
                  <a:ext uri="{0D108BD9-81ED-4DB2-BD59-A6C34878D82A}">
                    <a16:rowId xmlns:a16="http://schemas.microsoft.com/office/drawing/2014/main" val="2562644046"/>
                  </a:ext>
                </a:extLst>
              </a:tr>
              <a:tr h="409569">
                <a:tc>
                  <a:txBody>
                    <a:bodyPr/>
                    <a:lstStyle/>
                    <a:p>
                      <a:pPr algn="ctr"/>
                      <a:r>
                        <a:rPr lang="en-US" b="0" dirty="0"/>
                        <a:t>3</a:t>
                      </a:r>
                    </a:p>
                  </a:txBody>
                  <a:tcPr/>
                </a:tc>
                <a:tc>
                  <a:txBody>
                    <a:bodyPr/>
                    <a:lstStyle/>
                    <a:p>
                      <a:pPr algn="ctr"/>
                      <a:endParaRPr lang="en-US" b="0" dirty="0"/>
                    </a:p>
                  </a:txBody>
                  <a:tcPr/>
                </a:tc>
                <a:extLst>
                  <a:ext uri="{0D108BD9-81ED-4DB2-BD59-A6C34878D82A}">
                    <a16:rowId xmlns:a16="http://schemas.microsoft.com/office/drawing/2014/main" val="1567167888"/>
                  </a:ext>
                </a:extLst>
              </a:tr>
              <a:tr h="409569">
                <a:tc>
                  <a:txBody>
                    <a:bodyPr/>
                    <a:lstStyle/>
                    <a:p>
                      <a:pPr algn="ctr"/>
                      <a:r>
                        <a:rPr lang="en-US" b="0" dirty="0"/>
                        <a:t>4</a:t>
                      </a:r>
                    </a:p>
                  </a:txBody>
                  <a:tcPr/>
                </a:tc>
                <a:tc>
                  <a:txBody>
                    <a:bodyPr/>
                    <a:lstStyle/>
                    <a:p>
                      <a:pPr algn="ctr"/>
                      <a:endParaRPr lang="en-US" b="0" dirty="0"/>
                    </a:p>
                  </a:txBody>
                  <a:tcPr/>
                </a:tc>
                <a:extLst>
                  <a:ext uri="{0D108BD9-81ED-4DB2-BD59-A6C34878D82A}">
                    <a16:rowId xmlns:a16="http://schemas.microsoft.com/office/drawing/2014/main" val="100240329"/>
                  </a:ext>
                </a:extLst>
              </a:tr>
            </a:tbl>
          </a:graphicData>
        </a:graphic>
      </p:graphicFrame>
      <p:sp>
        <p:nvSpPr>
          <p:cNvPr id="5" name="TextBox 4">
            <a:extLst>
              <a:ext uri="{FF2B5EF4-FFF2-40B4-BE49-F238E27FC236}">
                <a16:creationId xmlns:a16="http://schemas.microsoft.com/office/drawing/2014/main" id="{219C9C58-E2FE-43B3-A599-2E8313B12258}"/>
              </a:ext>
            </a:extLst>
          </p:cNvPr>
          <p:cNvSpPr txBox="1"/>
          <p:nvPr/>
        </p:nvSpPr>
        <p:spPr>
          <a:xfrm>
            <a:off x="6318890" y="1489723"/>
            <a:ext cx="4660317" cy="954107"/>
          </a:xfrm>
          <a:prstGeom prst="rect">
            <a:avLst/>
          </a:prstGeom>
          <a:noFill/>
        </p:spPr>
        <p:txBody>
          <a:bodyPr wrap="square" rtlCol="0">
            <a:spAutoFit/>
          </a:bodyPr>
          <a:lstStyle/>
          <a:p>
            <a:r>
              <a:rPr lang="en-US" sz="2000" dirty="0"/>
              <a:t>Allocate apps by order of priority.</a:t>
            </a:r>
          </a:p>
          <a:p>
            <a:endParaRPr lang="en-US" sz="1200" dirty="0"/>
          </a:p>
          <a:p>
            <a:r>
              <a:rPr lang="en-US" sz="1200" dirty="0"/>
              <a:t> This means that </a:t>
            </a:r>
            <a:r>
              <a:rPr lang="en-US" sz="1200" dirty="0">
                <a:solidFill>
                  <a:srgbClr val="FF0000"/>
                </a:solidFill>
              </a:rPr>
              <a:t>application 4 </a:t>
            </a:r>
            <a:r>
              <a:rPr lang="en-US" sz="1200" dirty="0"/>
              <a:t>from the </a:t>
            </a:r>
            <a:r>
              <a:rPr lang="en-US" sz="1200" dirty="0">
                <a:solidFill>
                  <a:srgbClr val="FF0000"/>
                </a:solidFill>
              </a:rPr>
              <a:t>current Pool 0 </a:t>
            </a:r>
            <a:r>
              <a:rPr lang="en-US" sz="1200" dirty="0"/>
              <a:t>should be the first allocated.</a:t>
            </a:r>
          </a:p>
        </p:txBody>
      </p:sp>
      <p:graphicFrame>
        <p:nvGraphicFramePr>
          <p:cNvPr id="6" name="Table 5">
            <a:extLst>
              <a:ext uri="{FF2B5EF4-FFF2-40B4-BE49-F238E27FC236}">
                <a16:creationId xmlns:a16="http://schemas.microsoft.com/office/drawing/2014/main" id="{274DBB8A-5B28-4AAB-B9FC-93A6AEDB3A6D}"/>
              </a:ext>
            </a:extLst>
          </p:cNvPr>
          <p:cNvGraphicFramePr>
            <a:graphicFrameLocks noGrp="1"/>
          </p:cNvGraphicFramePr>
          <p:nvPr>
            <p:extLst>
              <p:ext uri="{D42A27DB-BD31-4B8C-83A1-F6EECF244321}">
                <p14:modId xmlns:p14="http://schemas.microsoft.com/office/powerpoint/2010/main" val="3627904211"/>
              </p:ext>
            </p:extLst>
          </p:nvPr>
        </p:nvGraphicFramePr>
        <p:xfrm>
          <a:off x="775394" y="4400908"/>
          <a:ext cx="2500618" cy="1307800"/>
        </p:xfrm>
        <a:graphic>
          <a:graphicData uri="http://schemas.openxmlformats.org/drawingml/2006/table">
            <a:tbl>
              <a:tblPr firstRow="1" bandRow="1">
                <a:tableStyleId>{00A15C55-8517-42AA-B614-E9B94910E393}</a:tableStyleId>
              </a:tblPr>
              <a:tblGrid>
                <a:gridCol w="1443605">
                  <a:extLst>
                    <a:ext uri="{9D8B030D-6E8A-4147-A177-3AD203B41FA5}">
                      <a16:colId xmlns:a16="http://schemas.microsoft.com/office/drawing/2014/main" val="548585004"/>
                    </a:ext>
                  </a:extLst>
                </a:gridCol>
                <a:gridCol w="1057013">
                  <a:extLst>
                    <a:ext uri="{9D8B030D-6E8A-4147-A177-3AD203B41FA5}">
                      <a16:colId xmlns:a16="http://schemas.microsoft.com/office/drawing/2014/main" val="3264279482"/>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24</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035284714"/>
                  </a:ext>
                </a:extLst>
              </a:tr>
            </a:tbl>
          </a:graphicData>
        </a:graphic>
      </p:graphicFrame>
      <p:sp>
        <p:nvSpPr>
          <p:cNvPr id="10" name="Arrow: Right 9">
            <a:extLst>
              <a:ext uri="{FF2B5EF4-FFF2-40B4-BE49-F238E27FC236}">
                <a16:creationId xmlns:a16="http://schemas.microsoft.com/office/drawing/2014/main" id="{52707E6F-C247-420C-BE29-8DF9C35B7550}"/>
              </a:ext>
            </a:extLst>
          </p:cNvPr>
          <p:cNvSpPr/>
          <p:nvPr/>
        </p:nvSpPr>
        <p:spPr>
          <a:xfrm>
            <a:off x="3512537" y="4891223"/>
            <a:ext cx="981512" cy="3271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4AF28BC-80B6-4486-BEFE-840C7451DDED}"/>
              </a:ext>
            </a:extLst>
          </p:cNvPr>
          <p:cNvSpPr txBox="1"/>
          <p:nvPr/>
        </p:nvSpPr>
        <p:spPr>
          <a:xfrm>
            <a:off x="4597165" y="4584754"/>
            <a:ext cx="2909347"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solidFill>
                  <a:srgbClr val="FF0000"/>
                </a:solidFill>
              </a:rPr>
              <a:t>NODE SELECTION </a:t>
            </a:r>
            <a:r>
              <a:rPr lang="en-US" dirty="0"/>
              <a:t>FOR EACH REQUESTED RESOURCES</a:t>
            </a:r>
          </a:p>
        </p:txBody>
      </p:sp>
      <p:sp>
        <p:nvSpPr>
          <p:cNvPr id="12" name="Arrow: Right 11">
            <a:extLst>
              <a:ext uri="{FF2B5EF4-FFF2-40B4-BE49-F238E27FC236}">
                <a16:creationId xmlns:a16="http://schemas.microsoft.com/office/drawing/2014/main" id="{CAB37AD8-8A41-499B-A94A-543B86D99AF5}"/>
              </a:ext>
            </a:extLst>
          </p:cNvPr>
          <p:cNvSpPr/>
          <p:nvPr/>
        </p:nvSpPr>
        <p:spPr>
          <a:xfrm>
            <a:off x="7743037" y="4891223"/>
            <a:ext cx="981512" cy="3271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6A9E32A-BF3D-4804-AB4B-ABD8440603D0}"/>
              </a:ext>
            </a:extLst>
          </p:cNvPr>
          <p:cNvSpPr txBox="1"/>
          <p:nvPr/>
        </p:nvSpPr>
        <p:spPr>
          <a:xfrm>
            <a:off x="8961074" y="4454643"/>
            <a:ext cx="2909347"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CHECKING OF BANDWIDTH USING </a:t>
            </a:r>
            <a:r>
              <a:rPr lang="en-US" dirty="0">
                <a:solidFill>
                  <a:srgbClr val="FF0000"/>
                </a:solidFill>
              </a:rPr>
              <a:t>VARIANT DIJKSTRA’S ALGORITHM</a:t>
            </a:r>
          </a:p>
        </p:txBody>
      </p:sp>
    </p:spTree>
    <p:extLst>
      <p:ext uri="{BB962C8B-B14F-4D97-AF65-F5344CB8AC3E}">
        <p14:creationId xmlns:p14="http://schemas.microsoft.com/office/powerpoint/2010/main" val="627701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14" name="Group 13">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5" name="Freeform: Shape 14">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5" name="Title 1">
            <a:extLst>
              <a:ext uri="{FF2B5EF4-FFF2-40B4-BE49-F238E27FC236}">
                <a16:creationId xmlns:a16="http://schemas.microsoft.com/office/drawing/2014/main" id="{4300470B-8213-48F6-A9CB-5D6A532D83F7}"/>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5200" kern="1200">
                <a:solidFill>
                  <a:schemeClr val="tx2"/>
                </a:solidFill>
                <a:latin typeface="+mj-lt"/>
                <a:ea typeface="+mj-ea"/>
                <a:cs typeface="+mj-cs"/>
              </a:rPr>
              <a:t>Node Selection</a:t>
            </a:r>
          </a:p>
        </p:txBody>
      </p:sp>
    </p:spTree>
    <p:extLst>
      <p:ext uri="{BB962C8B-B14F-4D97-AF65-F5344CB8AC3E}">
        <p14:creationId xmlns:p14="http://schemas.microsoft.com/office/powerpoint/2010/main" val="1182410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A623C7F-0471-4A5F-8BC2-1222ACB85BC1}"/>
              </a:ext>
            </a:extLst>
          </p:cNvPr>
          <p:cNvGraphicFramePr>
            <a:graphicFrameLocks noGrp="1"/>
          </p:cNvGraphicFramePr>
          <p:nvPr>
            <p:extLst>
              <p:ext uri="{D42A27DB-BD31-4B8C-83A1-F6EECF244321}">
                <p14:modId xmlns:p14="http://schemas.microsoft.com/office/powerpoint/2010/main" val="2135002699"/>
              </p:ext>
            </p:extLst>
          </p:nvPr>
        </p:nvGraphicFramePr>
        <p:xfrm>
          <a:off x="599226" y="314122"/>
          <a:ext cx="2500618" cy="1307800"/>
        </p:xfrm>
        <a:graphic>
          <a:graphicData uri="http://schemas.openxmlformats.org/drawingml/2006/table">
            <a:tbl>
              <a:tblPr firstRow="1" bandRow="1">
                <a:tableStyleId>{00A15C55-8517-42AA-B614-E9B94910E393}</a:tableStyleId>
              </a:tblPr>
              <a:tblGrid>
                <a:gridCol w="1443605">
                  <a:extLst>
                    <a:ext uri="{9D8B030D-6E8A-4147-A177-3AD203B41FA5}">
                      <a16:colId xmlns:a16="http://schemas.microsoft.com/office/drawing/2014/main" val="548585004"/>
                    </a:ext>
                  </a:extLst>
                </a:gridCol>
                <a:gridCol w="1057013">
                  <a:extLst>
                    <a:ext uri="{9D8B030D-6E8A-4147-A177-3AD203B41FA5}">
                      <a16:colId xmlns:a16="http://schemas.microsoft.com/office/drawing/2014/main" val="3264279482"/>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24</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5" name="Table 4">
            <a:extLst>
              <a:ext uri="{FF2B5EF4-FFF2-40B4-BE49-F238E27FC236}">
                <a16:creationId xmlns:a16="http://schemas.microsoft.com/office/drawing/2014/main" id="{014B81A5-2CFA-4FF6-AD8C-08E26788BD0C}"/>
              </a:ext>
            </a:extLst>
          </p:cNvPr>
          <p:cNvGraphicFramePr>
            <a:graphicFrameLocks noGrp="1"/>
          </p:cNvGraphicFramePr>
          <p:nvPr>
            <p:extLst>
              <p:ext uri="{D42A27DB-BD31-4B8C-83A1-F6EECF244321}">
                <p14:modId xmlns:p14="http://schemas.microsoft.com/office/powerpoint/2010/main" val="1086451550"/>
              </p:ext>
            </p:extLst>
          </p:nvPr>
        </p:nvGraphicFramePr>
        <p:xfrm>
          <a:off x="5440259" y="165088"/>
          <a:ext cx="6333686" cy="2678776"/>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Node id</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3</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4</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5</a:t>
                      </a:r>
                      <a:endParaRPr>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Program id and size (MB)</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3,0.5</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2,1.5</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1,1</a:t>
                      </a:r>
                      <a:endParaRPr>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Sharable no. of programs</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3</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4</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Memory size (MB)</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16</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4</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64</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32</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8</a:t>
                      </a:r>
                      <a:endParaRPr>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Printer no.</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0</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0</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0</a:t>
                      </a:r>
                      <a:endParaRPr>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Disk space (MB)</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40</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20</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5</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10</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30</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Band. Disk</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8</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10</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17</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9</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12</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Band. Printer</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graphicFrame>
        <p:nvGraphicFramePr>
          <p:cNvPr id="6" name="Table 5">
            <a:extLst>
              <a:ext uri="{FF2B5EF4-FFF2-40B4-BE49-F238E27FC236}">
                <a16:creationId xmlns:a16="http://schemas.microsoft.com/office/drawing/2014/main" id="{A85A1381-10C0-4CC6-8D46-8AB12559F3CD}"/>
              </a:ext>
            </a:extLst>
          </p:cNvPr>
          <p:cNvGraphicFramePr>
            <a:graphicFrameLocks noGrp="1"/>
          </p:cNvGraphicFramePr>
          <p:nvPr>
            <p:extLst>
              <p:ext uri="{D42A27DB-BD31-4B8C-83A1-F6EECF244321}">
                <p14:modId xmlns:p14="http://schemas.microsoft.com/office/powerpoint/2010/main" val="96991963"/>
              </p:ext>
            </p:extLst>
          </p:nvPr>
        </p:nvGraphicFramePr>
        <p:xfrm>
          <a:off x="599226" y="3822119"/>
          <a:ext cx="3259710" cy="1307800"/>
        </p:xfrm>
        <a:graphic>
          <a:graphicData uri="http://schemas.openxmlformats.org/drawingml/2006/table">
            <a:tbl>
              <a:tblPr firstRow="1" bandRow="1">
                <a:tableStyleId>{00A15C55-8517-42AA-B614-E9B94910E393}</a:tableStyleId>
              </a:tblPr>
              <a:tblGrid>
                <a:gridCol w="1322716">
                  <a:extLst>
                    <a:ext uri="{9D8B030D-6E8A-4147-A177-3AD203B41FA5}">
                      <a16:colId xmlns:a16="http://schemas.microsoft.com/office/drawing/2014/main" val="548585004"/>
                    </a:ext>
                  </a:extLst>
                </a:gridCol>
                <a:gridCol w="968497">
                  <a:extLst>
                    <a:ext uri="{9D8B030D-6E8A-4147-A177-3AD203B41FA5}">
                      <a16:colId xmlns:a16="http://schemas.microsoft.com/office/drawing/2014/main" val="3264279482"/>
                    </a:ext>
                  </a:extLst>
                </a:gridCol>
                <a:gridCol w="968497">
                  <a:extLst>
                    <a:ext uri="{9D8B030D-6E8A-4147-A177-3AD203B41FA5}">
                      <a16:colId xmlns:a16="http://schemas.microsoft.com/office/drawing/2014/main" val="1745830393"/>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rgbClr val="FF0000"/>
                          </a:solidFill>
                          <a:latin typeface="Yu Gothic" panose="020B0400000000000000" pitchFamily="34" charset="-128"/>
                          <a:ea typeface="Yu Gothic" panose="020B0400000000000000" pitchFamily="34" charset="-128"/>
                          <a:sym typeface="Arial"/>
                        </a:rPr>
                        <a:t>Node</a:t>
                      </a:r>
                      <a:endParaRPr dirty="0">
                        <a:solidFill>
                          <a:srgbClr val="FF0000"/>
                        </a:solidFill>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24</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FF0000"/>
                          </a:solidFill>
                          <a:effectLst/>
                          <a:latin typeface="Yu Gothic" panose="020B0400000000000000" pitchFamily="34" charset="-128"/>
                          <a:ea typeface="Yu Gothic" panose="020B0400000000000000" pitchFamily="34" charset="-128"/>
                        </a:rPr>
                        <a:t>1</a:t>
                      </a:r>
                      <a:endParaRPr lang="en-US" sz="1100" b="0" i="0" u="none" strike="noStrike" dirty="0">
                        <a:solidFill>
                          <a:srgbClr val="FF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FF0000"/>
                          </a:solidFill>
                          <a:effectLst/>
                          <a:latin typeface="Yu Gothic" panose="020B0400000000000000" pitchFamily="34" charset="-128"/>
                          <a:ea typeface="Yu Gothic" panose="020B0400000000000000" pitchFamily="34" charset="-128"/>
                        </a:rPr>
                        <a:t>None</a:t>
                      </a:r>
                      <a:endParaRPr lang="en-US" sz="1100" b="0" i="0" u="none" strike="noStrike" dirty="0">
                        <a:solidFill>
                          <a:srgbClr val="FF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FF0000"/>
                          </a:solidFill>
                          <a:effectLst/>
                          <a:latin typeface="Yu Gothic" panose="020B0400000000000000" pitchFamily="34" charset="-128"/>
                          <a:ea typeface="Yu Gothic" panose="020B0400000000000000" pitchFamily="34" charset="-128"/>
                        </a:rPr>
                        <a:t>2</a:t>
                      </a:r>
                      <a:endParaRPr lang="en-US" sz="1100" b="0" i="0" u="none" strike="noStrike" dirty="0">
                        <a:solidFill>
                          <a:srgbClr val="FF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7" name="Table 6">
            <a:extLst>
              <a:ext uri="{FF2B5EF4-FFF2-40B4-BE49-F238E27FC236}">
                <a16:creationId xmlns:a16="http://schemas.microsoft.com/office/drawing/2014/main" id="{78DC6EFD-A1CB-4702-9887-D4C4994B1394}"/>
              </a:ext>
            </a:extLst>
          </p:cNvPr>
          <p:cNvGraphicFramePr>
            <a:graphicFrameLocks noGrp="1"/>
          </p:cNvGraphicFramePr>
          <p:nvPr>
            <p:extLst>
              <p:ext uri="{D42A27DB-BD31-4B8C-83A1-F6EECF244321}">
                <p14:modId xmlns:p14="http://schemas.microsoft.com/office/powerpoint/2010/main" val="2357148644"/>
              </p:ext>
            </p:extLst>
          </p:nvPr>
        </p:nvGraphicFramePr>
        <p:xfrm>
          <a:off x="5440259" y="3529668"/>
          <a:ext cx="6333686" cy="2678776"/>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Node id</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3</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4</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5</a:t>
                      </a:r>
                      <a:endParaRPr>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Program id and size (MB)</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3,0.5</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2,1.5</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1,1</a:t>
                      </a:r>
                      <a:endParaRPr>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Sharable no. of programs</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3</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4</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Memory size (MB)</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16</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4</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64</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32</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8</a:t>
                      </a:r>
                      <a:endParaRPr>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Printer no.</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0</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rgbClr val="FF0000"/>
                          </a:solidFill>
                          <a:sym typeface="Arial"/>
                        </a:rPr>
                        <a:t>0</a:t>
                      </a:r>
                      <a:endParaRPr dirty="0">
                        <a:solidFill>
                          <a:srgbClr val="FF0000"/>
                        </a:solidFill>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0</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0</a:t>
                      </a:r>
                      <a:endParaRPr>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Disk space (MB)</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rgbClr val="FF0000"/>
                          </a:solidFill>
                          <a:sym typeface="Arial"/>
                        </a:rPr>
                        <a:t>16</a:t>
                      </a:r>
                      <a:endParaRPr dirty="0">
                        <a:solidFill>
                          <a:srgbClr val="FF0000"/>
                        </a:solidFill>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20</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5</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10</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30</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Band. Disk</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8</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10</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17</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9</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12</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Band. Printer</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spTree>
    <p:extLst>
      <p:ext uri="{BB962C8B-B14F-4D97-AF65-F5344CB8AC3E}">
        <p14:creationId xmlns:p14="http://schemas.microsoft.com/office/powerpoint/2010/main" val="4145100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4" name="Freeform: Shape 13">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20" name="Freeform: Shape 19">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1">
            <a:extLst>
              <a:ext uri="{FF2B5EF4-FFF2-40B4-BE49-F238E27FC236}">
                <a16:creationId xmlns:a16="http://schemas.microsoft.com/office/drawing/2014/main" id="{77E7811F-E346-4992-BBBE-B0EBD882A274}"/>
              </a:ext>
            </a:extLst>
          </p:cNvPr>
          <p:cNvSpPr>
            <a:spLocks noGrp="1"/>
          </p:cNvSpPr>
          <p:nvPr>
            <p:ph type="title"/>
          </p:nvPr>
        </p:nvSpPr>
        <p:spPr>
          <a:xfrm>
            <a:off x="804672" y="1055098"/>
            <a:ext cx="5760719" cy="4747805"/>
          </a:xfrm>
        </p:spPr>
        <p:txBody>
          <a:bodyPr vert="horz" lIns="91440" tIns="45720" rIns="91440" bIns="45720" rtlCol="0" anchor="ctr">
            <a:normAutofit/>
          </a:bodyPr>
          <a:lstStyle/>
          <a:p>
            <a:r>
              <a:rPr lang="en-US" sz="4000" kern="1200">
                <a:solidFill>
                  <a:schemeClr val="tx2"/>
                </a:solidFill>
                <a:latin typeface="+mj-lt"/>
                <a:ea typeface="+mj-ea"/>
                <a:cs typeface="+mj-cs"/>
              </a:rPr>
              <a:t>Variant Dijkstra’s Algorithm</a:t>
            </a:r>
          </a:p>
        </p:txBody>
      </p:sp>
    </p:spTree>
    <p:extLst>
      <p:ext uri="{BB962C8B-B14F-4D97-AF65-F5344CB8AC3E}">
        <p14:creationId xmlns:p14="http://schemas.microsoft.com/office/powerpoint/2010/main" val="3845725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66E5A4B1-5543-4CC3-AE6C-612207D0300B}"/>
              </a:ext>
            </a:extLst>
          </p:cNvPr>
          <p:cNvGrpSpPr/>
          <p:nvPr/>
        </p:nvGrpSpPr>
        <p:grpSpPr>
          <a:xfrm>
            <a:off x="310839" y="936771"/>
            <a:ext cx="5785161" cy="4984458"/>
            <a:chOff x="3214381" y="889233"/>
            <a:chExt cx="5785161" cy="4984458"/>
          </a:xfrm>
        </p:grpSpPr>
        <p:sp>
          <p:nvSpPr>
            <p:cNvPr id="4" name="Oval 3">
              <a:extLst>
                <a:ext uri="{FF2B5EF4-FFF2-40B4-BE49-F238E27FC236}">
                  <a16:creationId xmlns:a16="http://schemas.microsoft.com/office/drawing/2014/main" id="{B77028B7-8561-49FD-A290-04DBF1C512A2}"/>
                </a:ext>
              </a:extLst>
            </p:cNvPr>
            <p:cNvSpPr/>
            <p:nvPr/>
          </p:nvSpPr>
          <p:spPr>
            <a:xfrm>
              <a:off x="5799389" y="889233"/>
              <a:ext cx="593221" cy="55367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r>
                <a:rPr lang="en-US" baseline="-25000" dirty="0">
                  <a:solidFill>
                    <a:schemeClr val="tx1"/>
                  </a:solidFill>
                </a:rPr>
                <a:t>0</a:t>
              </a:r>
            </a:p>
          </p:txBody>
        </p:sp>
        <p:sp>
          <p:nvSpPr>
            <p:cNvPr id="5" name="Oval 4">
              <a:extLst>
                <a:ext uri="{FF2B5EF4-FFF2-40B4-BE49-F238E27FC236}">
                  <a16:creationId xmlns:a16="http://schemas.microsoft.com/office/drawing/2014/main" id="{5CBD9C75-7D4A-484F-BFE5-45BE2C4E0444}"/>
                </a:ext>
              </a:extLst>
            </p:cNvPr>
            <p:cNvSpPr/>
            <p:nvPr/>
          </p:nvSpPr>
          <p:spPr>
            <a:xfrm>
              <a:off x="3214381" y="2225879"/>
              <a:ext cx="593221" cy="55367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r>
                <a:rPr lang="en-US" baseline="-25000" dirty="0">
                  <a:solidFill>
                    <a:schemeClr val="tx1"/>
                  </a:solidFill>
                </a:rPr>
                <a:t>1</a:t>
              </a:r>
            </a:p>
          </p:txBody>
        </p:sp>
        <p:sp>
          <p:nvSpPr>
            <p:cNvPr id="6" name="Oval 5">
              <a:extLst>
                <a:ext uri="{FF2B5EF4-FFF2-40B4-BE49-F238E27FC236}">
                  <a16:creationId xmlns:a16="http://schemas.microsoft.com/office/drawing/2014/main" id="{3BAF6536-E674-40BC-8EB4-4C0916BE04B1}"/>
                </a:ext>
              </a:extLst>
            </p:cNvPr>
            <p:cNvSpPr/>
            <p:nvPr/>
          </p:nvSpPr>
          <p:spPr>
            <a:xfrm>
              <a:off x="3214381" y="4078448"/>
              <a:ext cx="593221" cy="55367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r>
                <a:rPr lang="en-US" baseline="-25000" dirty="0">
                  <a:solidFill>
                    <a:schemeClr val="tx1"/>
                  </a:solidFill>
                </a:rPr>
                <a:t>2</a:t>
              </a:r>
            </a:p>
          </p:txBody>
        </p:sp>
        <p:sp>
          <p:nvSpPr>
            <p:cNvPr id="7" name="Oval 6">
              <a:extLst>
                <a:ext uri="{FF2B5EF4-FFF2-40B4-BE49-F238E27FC236}">
                  <a16:creationId xmlns:a16="http://schemas.microsoft.com/office/drawing/2014/main" id="{2BBF8EE0-CCFD-4BC9-AC0B-BDDF08E4F26D}"/>
                </a:ext>
              </a:extLst>
            </p:cNvPr>
            <p:cNvSpPr/>
            <p:nvPr/>
          </p:nvSpPr>
          <p:spPr>
            <a:xfrm>
              <a:off x="5799388" y="5320018"/>
              <a:ext cx="593221" cy="55367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r>
                <a:rPr lang="en-US" baseline="-25000" dirty="0">
                  <a:solidFill>
                    <a:schemeClr val="tx1"/>
                  </a:solidFill>
                </a:rPr>
                <a:t>3</a:t>
              </a:r>
            </a:p>
          </p:txBody>
        </p:sp>
        <p:sp>
          <p:nvSpPr>
            <p:cNvPr id="8" name="Oval 7">
              <a:extLst>
                <a:ext uri="{FF2B5EF4-FFF2-40B4-BE49-F238E27FC236}">
                  <a16:creationId xmlns:a16="http://schemas.microsoft.com/office/drawing/2014/main" id="{80492183-00EA-4E71-9340-5C61AF7A075D}"/>
                </a:ext>
              </a:extLst>
            </p:cNvPr>
            <p:cNvSpPr/>
            <p:nvPr/>
          </p:nvSpPr>
          <p:spPr>
            <a:xfrm>
              <a:off x="8384400" y="2225879"/>
              <a:ext cx="593221" cy="55367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r>
                <a:rPr lang="en-US" baseline="-25000" dirty="0">
                  <a:solidFill>
                    <a:schemeClr val="tx1"/>
                  </a:solidFill>
                </a:rPr>
                <a:t>5</a:t>
              </a:r>
            </a:p>
          </p:txBody>
        </p:sp>
        <p:sp>
          <p:nvSpPr>
            <p:cNvPr id="9" name="Oval 8">
              <a:extLst>
                <a:ext uri="{FF2B5EF4-FFF2-40B4-BE49-F238E27FC236}">
                  <a16:creationId xmlns:a16="http://schemas.microsoft.com/office/drawing/2014/main" id="{73CE2CD5-9C45-4E23-9079-34F8A940F0D2}"/>
                </a:ext>
              </a:extLst>
            </p:cNvPr>
            <p:cNvSpPr/>
            <p:nvPr/>
          </p:nvSpPr>
          <p:spPr>
            <a:xfrm>
              <a:off x="8384400" y="4078448"/>
              <a:ext cx="593221" cy="55367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r>
                <a:rPr lang="en-US" baseline="-25000" dirty="0">
                  <a:solidFill>
                    <a:schemeClr val="tx1"/>
                  </a:solidFill>
                </a:rPr>
                <a:t>4</a:t>
              </a:r>
            </a:p>
          </p:txBody>
        </p:sp>
        <p:cxnSp>
          <p:nvCxnSpPr>
            <p:cNvPr id="10" name="Straight Connector 9">
              <a:extLst>
                <a:ext uri="{FF2B5EF4-FFF2-40B4-BE49-F238E27FC236}">
                  <a16:creationId xmlns:a16="http://schemas.microsoft.com/office/drawing/2014/main" id="{D2FC5933-8E57-427A-BF79-95F1F2E342BF}"/>
                </a:ext>
              </a:extLst>
            </p:cNvPr>
            <p:cNvCxnSpPr>
              <a:cxnSpLocks/>
              <a:stCxn id="4" idx="4"/>
              <a:endCxn id="6" idx="6"/>
            </p:cNvCxnSpPr>
            <p:nvPr/>
          </p:nvCxnSpPr>
          <p:spPr>
            <a:xfrm flipH="1">
              <a:off x="3807602" y="1442906"/>
              <a:ext cx="2288398" cy="2912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A58DE1F-0C62-4A94-B175-87E714C402CE}"/>
                </a:ext>
              </a:extLst>
            </p:cNvPr>
            <p:cNvCxnSpPr>
              <a:cxnSpLocks/>
              <a:stCxn id="4" idx="4"/>
              <a:endCxn id="9" idx="2"/>
            </p:cNvCxnSpPr>
            <p:nvPr/>
          </p:nvCxnSpPr>
          <p:spPr>
            <a:xfrm>
              <a:off x="6096000" y="1442906"/>
              <a:ext cx="2288400" cy="2912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50A59F6-E956-4FB3-A4EF-D73D916D6525}"/>
                </a:ext>
              </a:extLst>
            </p:cNvPr>
            <p:cNvCxnSpPr>
              <a:cxnSpLocks/>
              <a:stCxn id="8" idx="2"/>
              <a:endCxn id="6" idx="6"/>
            </p:cNvCxnSpPr>
            <p:nvPr/>
          </p:nvCxnSpPr>
          <p:spPr>
            <a:xfrm flipH="1">
              <a:off x="3807602" y="2502716"/>
              <a:ext cx="4576798" cy="1852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79DA97-86FD-40AE-BF6C-48395FAA1522}"/>
                </a:ext>
              </a:extLst>
            </p:cNvPr>
            <p:cNvCxnSpPr>
              <a:cxnSpLocks/>
              <a:stCxn id="7" idx="0"/>
              <a:endCxn id="6" idx="6"/>
            </p:cNvCxnSpPr>
            <p:nvPr/>
          </p:nvCxnSpPr>
          <p:spPr>
            <a:xfrm flipH="1" flipV="1">
              <a:off x="3807602" y="4355285"/>
              <a:ext cx="2288397" cy="964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DB051AD-5546-410F-ADFF-665EF60964F0}"/>
                </a:ext>
              </a:extLst>
            </p:cNvPr>
            <p:cNvCxnSpPr>
              <a:cxnSpLocks/>
              <a:stCxn id="7" idx="0"/>
              <a:endCxn id="9" idx="2"/>
            </p:cNvCxnSpPr>
            <p:nvPr/>
          </p:nvCxnSpPr>
          <p:spPr>
            <a:xfrm flipV="1">
              <a:off x="6095999" y="4355285"/>
              <a:ext cx="2288401" cy="964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2C89BA3-BB1C-483F-A83B-49E90F92EC75}"/>
                </a:ext>
              </a:extLst>
            </p:cNvPr>
            <p:cNvCxnSpPr>
              <a:cxnSpLocks/>
              <a:stCxn id="7" idx="0"/>
              <a:endCxn id="8" idx="2"/>
            </p:cNvCxnSpPr>
            <p:nvPr/>
          </p:nvCxnSpPr>
          <p:spPr>
            <a:xfrm flipV="1">
              <a:off x="6095999" y="2502716"/>
              <a:ext cx="2288401" cy="2817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3BBCC0A-AAF2-484C-9AB2-D0DD0348466D}"/>
                </a:ext>
              </a:extLst>
            </p:cNvPr>
            <p:cNvCxnSpPr>
              <a:cxnSpLocks/>
              <a:stCxn id="9" idx="0"/>
              <a:endCxn id="8" idx="4"/>
            </p:cNvCxnSpPr>
            <p:nvPr/>
          </p:nvCxnSpPr>
          <p:spPr>
            <a:xfrm flipV="1">
              <a:off x="8681011" y="2779552"/>
              <a:ext cx="0" cy="1298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7AA8BDB-37B7-403F-BF92-650F267040C4}"/>
                </a:ext>
              </a:extLst>
            </p:cNvPr>
            <p:cNvCxnSpPr>
              <a:cxnSpLocks/>
              <a:stCxn id="5" idx="6"/>
              <a:endCxn id="8" idx="2"/>
            </p:cNvCxnSpPr>
            <p:nvPr/>
          </p:nvCxnSpPr>
          <p:spPr>
            <a:xfrm>
              <a:off x="3807602" y="2502716"/>
              <a:ext cx="4576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7757C7F-3DB8-4996-8371-B7808CC092B7}"/>
                </a:ext>
              </a:extLst>
            </p:cNvPr>
            <p:cNvCxnSpPr>
              <a:cxnSpLocks/>
              <a:stCxn id="5" idx="6"/>
              <a:endCxn id="7" idx="0"/>
            </p:cNvCxnSpPr>
            <p:nvPr/>
          </p:nvCxnSpPr>
          <p:spPr>
            <a:xfrm>
              <a:off x="3807602" y="2502716"/>
              <a:ext cx="2288397" cy="2817302"/>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1BC18F7-ECD9-4993-B53C-C66A885BDC09}"/>
                </a:ext>
              </a:extLst>
            </p:cNvPr>
            <p:cNvSpPr txBox="1"/>
            <p:nvPr/>
          </p:nvSpPr>
          <p:spPr>
            <a:xfrm>
              <a:off x="4547832" y="4615343"/>
              <a:ext cx="460396" cy="369332"/>
            </a:xfrm>
            <a:prstGeom prst="rect">
              <a:avLst/>
            </a:prstGeom>
            <a:solidFill>
              <a:schemeClr val="accent4">
                <a:lumMod val="60000"/>
                <a:lumOff val="40000"/>
              </a:schemeClr>
            </a:solidFill>
          </p:spPr>
          <p:txBody>
            <a:bodyPr wrap="square" rtlCol="0">
              <a:spAutoFit/>
            </a:bodyPr>
            <a:lstStyle/>
            <a:p>
              <a:r>
                <a:rPr lang="en-US" dirty="0"/>
                <a:t>16</a:t>
              </a:r>
            </a:p>
          </p:txBody>
        </p:sp>
        <p:sp>
          <p:nvSpPr>
            <p:cNvPr id="20" name="TextBox 19">
              <a:extLst>
                <a:ext uri="{FF2B5EF4-FFF2-40B4-BE49-F238E27FC236}">
                  <a16:creationId xmlns:a16="http://schemas.microsoft.com/office/drawing/2014/main" id="{825D0668-3B30-4277-A224-DC74D393D5BC}"/>
                </a:ext>
              </a:extLst>
            </p:cNvPr>
            <p:cNvSpPr txBox="1"/>
            <p:nvPr/>
          </p:nvSpPr>
          <p:spPr>
            <a:xfrm>
              <a:off x="4951800" y="3996922"/>
              <a:ext cx="460396" cy="369332"/>
            </a:xfrm>
            <a:prstGeom prst="rect">
              <a:avLst/>
            </a:prstGeom>
            <a:solidFill>
              <a:schemeClr val="accent4">
                <a:lumMod val="60000"/>
                <a:lumOff val="40000"/>
              </a:schemeClr>
            </a:solidFill>
          </p:spPr>
          <p:txBody>
            <a:bodyPr wrap="square" rtlCol="0">
              <a:spAutoFit/>
            </a:bodyPr>
            <a:lstStyle/>
            <a:p>
              <a:pPr algn="ctr"/>
              <a:r>
                <a:rPr lang="en-US" dirty="0"/>
                <a:t>6</a:t>
              </a:r>
            </a:p>
          </p:txBody>
        </p:sp>
        <p:sp>
          <p:nvSpPr>
            <p:cNvPr id="21" name="TextBox 20">
              <a:extLst>
                <a:ext uri="{FF2B5EF4-FFF2-40B4-BE49-F238E27FC236}">
                  <a16:creationId xmlns:a16="http://schemas.microsoft.com/office/drawing/2014/main" id="{FCE00DA6-8457-4143-879D-6B49B256A5CB}"/>
                </a:ext>
              </a:extLst>
            </p:cNvPr>
            <p:cNvSpPr txBox="1"/>
            <p:nvPr/>
          </p:nvSpPr>
          <p:spPr>
            <a:xfrm>
              <a:off x="5783908" y="3192121"/>
              <a:ext cx="460396" cy="369332"/>
            </a:xfrm>
            <a:prstGeom prst="rect">
              <a:avLst/>
            </a:prstGeom>
            <a:solidFill>
              <a:schemeClr val="accent4">
                <a:lumMod val="60000"/>
                <a:lumOff val="40000"/>
              </a:schemeClr>
            </a:solidFill>
          </p:spPr>
          <p:txBody>
            <a:bodyPr wrap="square" rtlCol="0">
              <a:spAutoFit/>
            </a:bodyPr>
            <a:lstStyle/>
            <a:p>
              <a:pPr algn="ctr"/>
              <a:r>
                <a:rPr lang="en-US" dirty="0"/>
                <a:t>11</a:t>
              </a:r>
            </a:p>
          </p:txBody>
        </p:sp>
        <p:sp>
          <p:nvSpPr>
            <p:cNvPr id="22" name="TextBox 21">
              <a:extLst>
                <a:ext uri="{FF2B5EF4-FFF2-40B4-BE49-F238E27FC236}">
                  <a16:creationId xmlns:a16="http://schemas.microsoft.com/office/drawing/2014/main" id="{1B0024E9-01D2-4859-8B02-8D8C796B9956}"/>
                </a:ext>
              </a:extLst>
            </p:cNvPr>
            <p:cNvSpPr txBox="1"/>
            <p:nvPr/>
          </p:nvSpPr>
          <p:spPr>
            <a:xfrm>
              <a:off x="4663879" y="2822789"/>
              <a:ext cx="460396" cy="369332"/>
            </a:xfrm>
            <a:prstGeom prst="rect">
              <a:avLst/>
            </a:prstGeom>
            <a:solidFill>
              <a:schemeClr val="accent4">
                <a:lumMod val="60000"/>
                <a:lumOff val="40000"/>
              </a:schemeClr>
            </a:solidFill>
          </p:spPr>
          <p:txBody>
            <a:bodyPr wrap="square" rtlCol="0">
              <a:spAutoFit/>
            </a:bodyPr>
            <a:lstStyle/>
            <a:p>
              <a:pPr algn="ctr"/>
              <a:r>
                <a:rPr lang="en-US" dirty="0"/>
                <a:t>13</a:t>
              </a:r>
            </a:p>
          </p:txBody>
        </p:sp>
        <p:sp>
          <p:nvSpPr>
            <p:cNvPr id="23" name="TextBox 22">
              <a:extLst>
                <a:ext uri="{FF2B5EF4-FFF2-40B4-BE49-F238E27FC236}">
                  <a16:creationId xmlns:a16="http://schemas.microsoft.com/office/drawing/2014/main" id="{E9C88448-D0C5-4FD2-9D58-6E0931F98BB4}"/>
                </a:ext>
              </a:extLst>
            </p:cNvPr>
            <p:cNvSpPr txBox="1"/>
            <p:nvPr/>
          </p:nvSpPr>
          <p:spPr>
            <a:xfrm>
              <a:off x="5816763" y="2313262"/>
              <a:ext cx="460396" cy="369332"/>
            </a:xfrm>
            <a:prstGeom prst="rect">
              <a:avLst/>
            </a:prstGeom>
            <a:solidFill>
              <a:schemeClr val="accent4">
                <a:lumMod val="60000"/>
                <a:lumOff val="40000"/>
              </a:schemeClr>
            </a:solidFill>
          </p:spPr>
          <p:txBody>
            <a:bodyPr wrap="square" rtlCol="0">
              <a:spAutoFit/>
            </a:bodyPr>
            <a:lstStyle/>
            <a:p>
              <a:pPr algn="ctr"/>
              <a:r>
                <a:rPr lang="en-US" dirty="0"/>
                <a:t>10</a:t>
              </a:r>
            </a:p>
          </p:txBody>
        </p:sp>
        <p:sp>
          <p:nvSpPr>
            <p:cNvPr id="24" name="TextBox 23">
              <a:extLst>
                <a:ext uri="{FF2B5EF4-FFF2-40B4-BE49-F238E27FC236}">
                  <a16:creationId xmlns:a16="http://schemas.microsoft.com/office/drawing/2014/main" id="{C57F3647-3E47-4D93-ABFB-98546BADB8E1}"/>
                </a:ext>
              </a:extLst>
            </p:cNvPr>
            <p:cNvSpPr txBox="1"/>
            <p:nvPr/>
          </p:nvSpPr>
          <p:spPr>
            <a:xfrm>
              <a:off x="8539146" y="3173138"/>
              <a:ext cx="460396" cy="369332"/>
            </a:xfrm>
            <a:prstGeom prst="rect">
              <a:avLst/>
            </a:prstGeom>
            <a:solidFill>
              <a:schemeClr val="accent4">
                <a:lumMod val="60000"/>
                <a:lumOff val="40000"/>
              </a:schemeClr>
            </a:solidFill>
          </p:spPr>
          <p:txBody>
            <a:bodyPr wrap="square" rtlCol="0">
              <a:spAutoFit/>
            </a:bodyPr>
            <a:lstStyle/>
            <a:p>
              <a:pPr algn="ctr"/>
              <a:r>
                <a:rPr lang="en-US" dirty="0"/>
                <a:t>7</a:t>
              </a:r>
            </a:p>
          </p:txBody>
        </p:sp>
        <p:sp>
          <p:nvSpPr>
            <p:cNvPr id="25" name="TextBox 24">
              <a:extLst>
                <a:ext uri="{FF2B5EF4-FFF2-40B4-BE49-F238E27FC236}">
                  <a16:creationId xmlns:a16="http://schemas.microsoft.com/office/drawing/2014/main" id="{19C83081-B62D-4EF3-AE05-8894BE9758C7}"/>
                </a:ext>
              </a:extLst>
            </p:cNvPr>
            <p:cNvSpPr txBox="1"/>
            <p:nvPr/>
          </p:nvSpPr>
          <p:spPr>
            <a:xfrm>
              <a:off x="7748636" y="3616620"/>
              <a:ext cx="460396" cy="369332"/>
            </a:xfrm>
            <a:prstGeom prst="rect">
              <a:avLst/>
            </a:prstGeom>
            <a:solidFill>
              <a:schemeClr val="accent4">
                <a:lumMod val="60000"/>
                <a:lumOff val="40000"/>
              </a:schemeClr>
            </a:solidFill>
          </p:spPr>
          <p:txBody>
            <a:bodyPr wrap="square" rtlCol="0">
              <a:spAutoFit/>
            </a:bodyPr>
            <a:lstStyle/>
            <a:p>
              <a:pPr algn="ctr"/>
              <a:r>
                <a:rPr lang="en-US" dirty="0"/>
                <a:t>16</a:t>
              </a:r>
            </a:p>
          </p:txBody>
        </p:sp>
        <p:sp>
          <p:nvSpPr>
            <p:cNvPr id="26" name="TextBox 25">
              <a:extLst>
                <a:ext uri="{FF2B5EF4-FFF2-40B4-BE49-F238E27FC236}">
                  <a16:creationId xmlns:a16="http://schemas.microsoft.com/office/drawing/2014/main" id="{3DB61700-5797-454A-BA74-326FF5AE28FE}"/>
                </a:ext>
              </a:extLst>
            </p:cNvPr>
            <p:cNvSpPr txBox="1"/>
            <p:nvPr/>
          </p:nvSpPr>
          <p:spPr>
            <a:xfrm>
              <a:off x="6865888" y="3985952"/>
              <a:ext cx="460396" cy="369332"/>
            </a:xfrm>
            <a:prstGeom prst="rect">
              <a:avLst/>
            </a:prstGeom>
            <a:solidFill>
              <a:schemeClr val="accent4">
                <a:lumMod val="60000"/>
                <a:lumOff val="40000"/>
              </a:schemeClr>
            </a:solidFill>
          </p:spPr>
          <p:txBody>
            <a:bodyPr wrap="square" rtlCol="0">
              <a:spAutoFit/>
            </a:bodyPr>
            <a:lstStyle/>
            <a:p>
              <a:pPr algn="ctr"/>
              <a:r>
                <a:rPr lang="en-US" dirty="0"/>
                <a:t>17</a:t>
              </a:r>
            </a:p>
          </p:txBody>
        </p:sp>
        <p:sp>
          <p:nvSpPr>
            <p:cNvPr id="27" name="TextBox 26">
              <a:extLst>
                <a:ext uri="{FF2B5EF4-FFF2-40B4-BE49-F238E27FC236}">
                  <a16:creationId xmlns:a16="http://schemas.microsoft.com/office/drawing/2014/main" id="{578262A9-B7A4-4C84-BF74-4431A902DA2C}"/>
                </a:ext>
              </a:extLst>
            </p:cNvPr>
            <p:cNvSpPr txBox="1"/>
            <p:nvPr/>
          </p:nvSpPr>
          <p:spPr>
            <a:xfrm>
              <a:off x="7207940" y="4652985"/>
              <a:ext cx="460396" cy="369332"/>
            </a:xfrm>
            <a:prstGeom prst="rect">
              <a:avLst/>
            </a:prstGeom>
            <a:solidFill>
              <a:schemeClr val="accent4">
                <a:lumMod val="60000"/>
                <a:lumOff val="40000"/>
              </a:schemeClr>
            </a:solidFill>
          </p:spPr>
          <p:txBody>
            <a:bodyPr wrap="square" rtlCol="0">
              <a:spAutoFit/>
            </a:bodyPr>
            <a:lstStyle/>
            <a:p>
              <a:pPr algn="ctr"/>
              <a:r>
                <a:rPr lang="en-US" dirty="0"/>
                <a:t>5</a:t>
              </a:r>
            </a:p>
          </p:txBody>
        </p:sp>
        <p:cxnSp>
          <p:nvCxnSpPr>
            <p:cNvPr id="28" name="Straight Connector 27">
              <a:extLst>
                <a:ext uri="{FF2B5EF4-FFF2-40B4-BE49-F238E27FC236}">
                  <a16:creationId xmlns:a16="http://schemas.microsoft.com/office/drawing/2014/main" id="{C05448A6-796C-4E9F-87A0-C8F218EB903D}"/>
                </a:ext>
              </a:extLst>
            </p:cNvPr>
            <p:cNvCxnSpPr>
              <a:stCxn id="4" idx="4"/>
              <a:endCxn id="8" idx="2"/>
            </p:cNvCxnSpPr>
            <p:nvPr/>
          </p:nvCxnSpPr>
          <p:spPr>
            <a:xfrm>
              <a:off x="6096000" y="1442906"/>
              <a:ext cx="2288400" cy="105981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240E2A4-09A6-42A2-B4FF-C73DBE756096}"/>
                </a:ext>
              </a:extLst>
            </p:cNvPr>
            <p:cNvSpPr txBox="1"/>
            <p:nvPr/>
          </p:nvSpPr>
          <p:spPr>
            <a:xfrm>
              <a:off x="6977742" y="1806054"/>
              <a:ext cx="460396" cy="369332"/>
            </a:xfrm>
            <a:prstGeom prst="rect">
              <a:avLst/>
            </a:prstGeom>
            <a:solidFill>
              <a:schemeClr val="accent4">
                <a:lumMod val="60000"/>
                <a:lumOff val="40000"/>
              </a:schemeClr>
            </a:solidFill>
          </p:spPr>
          <p:txBody>
            <a:bodyPr wrap="square" rtlCol="0">
              <a:spAutoFit/>
            </a:bodyPr>
            <a:lstStyle/>
            <a:p>
              <a:pPr algn="ctr"/>
              <a:r>
                <a:rPr lang="en-US" dirty="0"/>
                <a:t>8</a:t>
              </a:r>
            </a:p>
          </p:txBody>
        </p:sp>
      </p:grpSp>
      <p:sp>
        <p:nvSpPr>
          <p:cNvPr id="31" name="TextBox 30">
            <a:extLst>
              <a:ext uri="{FF2B5EF4-FFF2-40B4-BE49-F238E27FC236}">
                <a16:creationId xmlns:a16="http://schemas.microsoft.com/office/drawing/2014/main" id="{0F850252-760B-481E-A5C8-E29D76867E49}"/>
              </a:ext>
            </a:extLst>
          </p:cNvPr>
          <p:cNvSpPr txBox="1"/>
          <p:nvPr/>
        </p:nvSpPr>
        <p:spPr>
          <a:xfrm>
            <a:off x="369116" y="125835"/>
            <a:ext cx="2139538" cy="369332"/>
          </a:xfrm>
          <a:prstGeom prst="rect">
            <a:avLst/>
          </a:prstGeom>
          <a:noFill/>
        </p:spPr>
        <p:txBody>
          <a:bodyPr wrap="square" rtlCol="0">
            <a:spAutoFit/>
          </a:bodyPr>
          <a:lstStyle/>
          <a:p>
            <a:r>
              <a:rPr lang="en-US" dirty="0"/>
              <a:t>Current Graph:</a:t>
            </a:r>
          </a:p>
        </p:txBody>
      </p:sp>
      <p:sp>
        <p:nvSpPr>
          <p:cNvPr id="33" name="TextBox 32">
            <a:extLst>
              <a:ext uri="{FF2B5EF4-FFF2-40B4-BE49-F238E27FC236}">
                <a16:creationId xmlns:a16="http://schemas.microsoft.com/office/drawing/2014/main" id="{9D8A3C58-9560-40F3-9775-5701CC2648BC}"/>
              </a:ext>
            </a:extLst>
          </p:cNvPr>
          <p:cNvSpPr txBox="1"/>
          <p:nvPr/>
        </p:nvSpPr>
        <p:spPr>
          <a:xfrm>
            <a:off x="7457812" y="713064"/>
            <a:ext cx="3939979" cy="1508105"/>
          </a:xfrm>
          <a:prstGeom prst="rect">
            <a:avLst/>
          </a:prstGeom>
          <a:noFill/>
        </p:spPr>
        <p:txBody>
          <a:bodyPr wrap="square" rtlCol="0">
            <a:spAutoFit/>
          </a:bodyPr>
          <a:lstStyle/>
          <a:p>
            <a:r>
              <a:rPr lang="en-US" dirty="0"/>
              <a:t>Variant Dijkstra’s Algorithm</a:t>
            </a:r>
          </a:p>
          <a:p>
            <a:endParaRPr lang="en-US" dirty="0"/>
          </a:p>
          <a:p>
            <a:r>
              <a:rPr lang="en-US" sz="1400" dirty="0"/>
              <a:t>This algorithm finds a maximum bandwidth path with minimum hops.</a:t>
            </a:r>
          </a:p>
          <a:p>
            <a:endParaRPr lang="en-US" sz="1400" dirty="0"/>
          </a:p>
          <a:p>
            <a:r>
              <a:rPr lang="en-US" sz="1400" dirty="0"/>
              <a:t>The path always starts at </a:t>
            </a:r>
            <a:r>
              <a:rPr lang="en-US" sz="1400" dirty="0">
                <a:solidFill>
                  <a:schemeClr val="tx1"/>
                </a:solidFill>
              </a:rPr>
              <a:t>V</a:t>
            </a:r>
            <a:r>
              <a:rPr lang="en-US" sz="1400" baseline="-25000" dirty="0">
                <a:solidFill>
                  <a:schemeClr val="tx1"/>
                </a:solidFill>
              </a:rPr>
              <a:t>0.</a:t>
            </a:r>
            <a:endParaRPr lang="en-US" sz="1200" dirty="0"/>
          </a:p>
        </p:txBody>
      </p:sp>
    </p:spTree>
    <p:extLst>
      <p:ext uri="{BB962C8B-B14F-4D97-AF65-F5344CB8AC3E}">
        <p14:creationId xmlns:p14="http://schemas.microsoft.com/office/powerpoint/2010/main" val="523818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9F7C125-F7B0-4E61-ADC8-9EFC2E4E294D}"/>
              </a:ext>
            </a:extLst>
          </p:cNvPr>
          <p:cNvGrpSpPr/>
          <p:nvPr/>
        </p:nvGrpSpPr>
        <p:grpSpPr>
          <a:xfrm>
            <a:off x="3868946" y="271830"/>
            <a:ext cx="4454108" cy="4046290"/>
            <a:chOff x="3214381" y="889233"/>
            <a:chExt cx="5785161" cy="4984458"/>
          </a:xfrm>
        </p:grpSpPr>
        <p:sp>
          <p:nvSpPr>
            <p:cNvPr id="5" name="Oval 4">
              <a:extLst>
                <a:ext uri="{FF2B5EF4-FFF2-40B4-BE49-F238E27FC236}">
                  <a16:creationId xmlns:a16="http://schemas.microsoft.com/office/drawing/2014/main" id="{E3797B9F-C107-40B3-BFE3-A85CF84CC145}"/>
                </a:ext>
              </a:extLst>
            </p:cNvPr>
            <p:cNvSpPr/>
            <p:nvPr/>
          </p:nvSpPr>
          <p:spPr>
            <a:xfrm>
              <a:off x="5799389" y="889233"/>
              <a:ext cx="593221" cy="55367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0</a:t>
              </a:r>
            </a:p>
          </p:txBody>
        </p:sp>
        <p:sp>
          <p:nvSpPr>
            <p:cNvPr id="6" name="Oval 5">
              <a:extLst>
                <a:ext uri="{FF2B5EF4-FFF2-40B4-BE49-F238E27FC236}">
                  <a16:creationId xmlns:a16="http://schemas.microsoft.com/office/drawing/2014/main" id="{77A09AC1-82EF-4C9B-A280-2C5E7D2A6B6C}"/>
                </a:ext>
              </a:extLst>
            </p:cNvPr>
            <p:cNvSpPr/>
            <p:nvPr/>
          </p:nvSpPr>
          <p:spPr>
            <a:xfrm>
              <a:off x="3214381" y="2225879"/>
              <a:ext cx="593221" cy="55367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1</a:t>
              </a:r>
            </a:p>
          </p:txBody>
        </p:sp>
        <p:sp>
          <p:nvSpPr>
            <p:cNvPr id="7" name="Oval 6">
              <a:extLst>
                <a:ext uri="{FF2B5EF4-FFF2-40B4-BE49-F238E27FC236}">
                  <a16:creationId xmlns:a16="http://schemas.microsoft.com/office/drawing/2014/main" id="{A3753F9C-ECAC-4B1E-BFCF-3DA2C0C524CC}"/>
                </a:ext>
              </a:extLst>
            </p:cNvPr>
            <p:cNvSpPr/>
            <p:nvPr/>
          </p:nvSpPr>
          <p:spPr>
            <a:xfrm>
              <a:off x="3214381" y="4078448"/>
              <a:ext cx="593221" cy="55367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2</a:t>
              </a:r>
            </a:p>
          </p:txBody>
        </p:sp>
        <p:sp>
          <p:nvSpPr>
            <p:cNvPr id="8" name="Oval 7">
              <a:extLst>
                <a:ext uri="{FF2B5EF4-FFF2-40B4-BE49-F238E27FC236}">
                  <a16:creationId xmlns:a16="http://schemas.microsoft.com/office/drawing/2014/main" id="{E1DF0D35-9C3B-4901-970B-A21E96635796}"/>
                </a:ext>
              </a:extLst>
            </p:cNvPr>
            <p:cNvSpPr/>
            <p:nvPr/>
          </p:nvSpPr>
          <p:spPr>
            <a:xfrm>
              <a:off x="5799388" y="5320018"/>
              <a:ext cx="593221" cy="55367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3</a:t>
              </a:r>
            </a:p>
          </p:txBody>
        </p:sp>
        <p:sp>
          <p:nvSpPr>
            <p:cNvPr id="9" name="Oval 8">
              <a:extLst>
                <a:ext uri="{FF2B5EF4-FFF2-40B4-BE49-F238E27FC236}">
                  <a16:creationId xmlns:a16="http://schemas.microsoft.com/office/drawing/2014/main" id="{ADAB58D8-4642-4179-BFBD-E560A8E0A186}"/>
                </a:ext>
              </a:extLst>
            </p:cNvPr>
            <p:cNvSpPr/>
            <p:nvPr/>
          </p:nvSpPr>
          <p:spPr>
            <a:xfrm>
              <a:off x="8384400" y="2225879"/>
              <a:ext cx="593221" cy="55367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5</a:t>
              </a:r>
            </a:p>
          </p:txBody>
        </p:sp>
        <p:sp>
          <p:nvSpPr>
            <p:cNvPr id="10" name="Oval 9">
              <a:extLst>
                <a:ext uri="{FF2B5EF4-FFF2-40B4-BE49-F238E27FC236}">
                  <a16:creationId xmlns:a16="http://schemas.microsoft.com/office/drawing/2014/main" id="{007C6649-91D2-4E0D-888C-DBD13D85866C}"/>
                </a:ext>
              </a:extLst>
            </p:cNvPr>
            <p:cNvSpPr/>
            <p:nvPr/>
          </p:nvSpPr>
          <p:spPr>
            <a:xfrm>
              <a:off x="8384400" y="4078448"/>
              <a:ext cx="593221" cy="55367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4</a:t>
              </a:r>
            </a:p>
          </p:txBody>
        </p:sp>
        <p:cxnSp>
          <p:nvCxnSpPr>
            <p:cNvPr id="11" name="Straight Connector 10">
              <a:extLst>
                <a:ext uri="{FF2B5EF4-FFF2-40B4-BE49-F238E27FC236}">
                  <a16:creationId xmlns:a16="http://schemas.microsoft.com/office/drawing/2014/main" id="{021A0CD6-7C29-473C-A34B-F4BA5A93DEC8}"/>
                </a:ext>
              </a:extLst>
            </p:cNvPr>
            <p:cNvCxnSpPr>
              <a:cxnSpLocks/>
              <a:stCxn id="5" idx="4"/>
              <a:endCxn id="7" idx="6"/>
            </p:cNvCxnSpPr>
            <p:nvPr/>
          </p:nvCxnSpPr>
          <p:spPr>
            <a:xfrm flipH="1">
              <a:off x="3807602" y="1442906"/>
              <a:ext cx="2288398" cy="2912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FAC8410-8BCA-4914-A7A3-586E3D715E0A}"/>
                </a:ext>
              </a:extLst>
            </p:cNvPr>
            <p:cNvCxnSpPr>
              <a:cxnSpLocks/>
              <a:stCxn id="5" idx="4"/>
              <a:endCxn id="10" idx="2"/>
            </p:cNvCxnSpPr>
            <p:nvPr/>
          </p:nvCxnSpPr>
          <p:spPr>
            <a:xfrm>
              <a:off x="6096000" y="1442906"/>
              <a:ext cx="2288400" cy="2912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1DE16FF-E314-4321-AA67-33BA2E08E6B2}"/>
                </a:ext>
              </a:extLst>
            </p:cNvPr>
            <p:cNvCxnSpPr>
              <a:cxnSpLocks/>
              <a:stCxn id="9" idx="2"/>
              <a:endCxn id="7" idx="6"/>
            </p:cNvCxnSpPr>
            <p:nvPr/>
          </p:nvCxnSpPr>
          <p:spPr>
            <a:xfrm flipH="1">
              <a:off x="3807602" y="2502716"/>
              <a:ext cx="4576798" cy="1852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664926F-A611-473F-A968-BA592D95CBEF}"/>
                </a:ext>
              </a:extLst>
            </p:cNvPr>
            <p:cNvCxnSpPr>
              <a:cxnSpLocks/>
              <a:stCxn id="8" idx="0"/>
              <a:endCxn id="7" idx="6"/>
            </p:cNvCxnSpPr>
            <p:nvPr/>
          </p:nvCxnSpPr>
          <p:spPr>
            <a:xfrm flipH="1" flipV="1">
              <a:off x="3807602" y="4355285"/>
              <a:ext cx="2288397" cy="964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E611F3C-F264-462E-8EA3-8B4B0EC33DE6}"/>
                </a:ext>
              </a:extLst>
            </p:cNvPr>
            <p:cNvCxnSpPr>
              <a:cxnSpLocks/>
              <a:stCxn id="8" idx="0"/>
              <a:endCxn id="10" idx="2"/>
            </p:cNvCxnSpPr>
            <p:nvPr/>
          </p:nvCxnSpPr>
          <p:spPr>
            <a:xfrm flipV="1">
              <a:off x="6095999" y="4355285"/>
              <a:ext cx="2288401" cy="964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EBF7710-0158-4909-8B16-75CBAE22B8F0}"/>
                </a:ext>
              </a:extLst>
            </p:cNvPr>
            <p:cNvCxnSpPr>
              <a:cxnSpLocks/>
              <a:stCxn id="8" idx="0"/>
              <a:endCxn id="9" idx="2"/>
            </p:cNvCxnSpPr>
            <p:nvPr/>
          </p:nvCxnSpPr>
          <p:spPr>
            <a:xfrm flipV="1">
              <a:off x="6095999" y="2502716"/>
              <a:ext cx="2288401" cy="2817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3DEDE32-C40A-4A78-A41A-4E7977C2779A}"/>
                </a:ext>
              </a:extLst>
            </p:cNvPr>
            <p:cNvCxnSpPr>
              <a:cxnSpLocks/>
              <a:stCxn id="10" idx="0"/>
              <a:endCxn id="9" idx="4"/>
            </p:cNvCxnSpPr>
            <p:nvPr/>
          </p:nvCxnSpPr>
          <p:spPr>
            <a:xfrm flipV="1">
              <a:off x="8681011" y="2779552"/>
              <a:ext cx="0" cy="1298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4C57ECF-AC57-40C2-B9BE-7EB53C82E16C}"/>
                </a:ext>
              </a:extLst>
            </p:cNvPr>
            <p:cNvCxnSpPr>
              <a:cxnSpLocks/>
              <a:stCxn id="6" idx="6"/>
              <a:endCxn id="9" idx="2"/>
            </p:cNvCxnSpPr>
            <p:nvPr/>
          </p:nvCxnSpPr>
          <p:spPr>
            <a:xfrm>
              <a:off x="3807602" y="2502716"/>
              <a:ext cx="4576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98FD3F6-02FB-4274-8D88-9A9E5E11CA56}"/>
                </a:ext>
              </a:extLst>
            </p:cNvPr>
            <p:cNvCxnSpPr>
              <a:cxnSpLocks/>
              <a:stCxn id="6" idx="6"/>
              <a:endCxn id="8" idx="0"/>
            </p:cNvCxnSpPr>
            <p:nvPr/>
          </p:nvCxnSpPr>
          <p:spPr>
            <a:xfrm>
              <a:off x="3807602" y="2502716"/>
              <a:ext cx="2288397" cy="2817302"/>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B797DF0-ACE8-4082-8CFC-63F789BED159}"/>
                </a:ext>
              </a:extLst>
            </p:cNvPr>
            <p:cNvSpPr txBox="1"/>
            <p:nvPr/>
          </p:nvSpPr>
          <p:spPr>
            <a:xfrm>
              <a:off x="4547832" y="4615344"/>
              <a:ext cx="460396" cy="322267"/>
            </a:xfrm>
            <a:prstGeom prst="rect">
              <a:avLst/>
            </a:prstGeom>
            <a:solidFill>
              <a:schemeClr val="accent4">
                <a:lumMod val="60000"/>
                <a:lumOff val="40000"/>
              </a:schemeClr>
            </a:solidFill>
          </p:spPr>
          <p:txBody>
            <a:bodyPr wrap="square" rtlCol="0">
              <a:spAutoFit/>
            </a:bodyPr>
            <a:lstStyle/>
            <a:p>
              <a:r>
                <a:rPr lang="en-US" sz="1050" dirty="0"/>
                <a:t>16</a:t>
              </a:r>
            </a:p>
          </p:txBody>
        </p:sp>
        <p:sp>
          <p:nvSpPr>
            <p:cNvPr id="21" name="TextBox 20">
              <a:extLst>
                <a:ext uri="{FF2B5EF4-FFF2-40B4-BE49-F238E27FC236}">
                  <a16:creationId xmlns:a16="http://schemas.microsoft.com/office/drawing/2014/main" id="{1CD45B42-3A58-43C5-9512-7B7575160A28}"/>
                </a:ext>
              </a:extLst>
            </p:cNvPr>
            <p:cNvSpPr txBox="1"/>
            <p:nvPr/>
          </p:nvSpPr>
          <p:spPr>
            <a:xfrm>
              <a:off x="4951800" y="3996922"/>
              <a:ext cx="460396" cy="322267"/>
            </a:xfrm>
            <a:prstGeom prst="rect">
              <a:avLst/>
            </a:prstGeom>
            <a:solidFill>
              <a:schemeClr val="accent4">
                <a:lumMod val="60000"/>
                <a:lumOff val="40000"/>
              </a:schemeClr>
            </a:solidFill>
          </p:spPr>
          <p:txBody>
            <a:bodyPr wrap="square" rtlCol="0">
              <a:spAutoFit/>
            </a:bodyPr>
            <a:lstStyle/>
            <a:p>
              <a:pPr algn="ctr"/>
              <a:r>
                <a:rPr lang="en-US" sz="1050" dirty="0"/>
                <a:t>6</a:t>
              </a:r>
            </a:p>
          </p:txBody>
        </p:sp>
        <p:sp>
          <p:nvSpPr>
            <p:cNvPr id="22" name="TextBox 21">
              <a:extLst>
                <a:ext uri="{FF2B5EF4-FFF2-40B4-BE49-F238E27FC236}">
                  <a16:creationId xmlns:a16="http://schemas.microsoft.com/office/drawing/2014/main" id="{093F389A-16A5-42FA-930B-D711B0A6ACC7}"/>
                </a:ext>
              </a:extLst>
            </p:cNvPr>
            <p:cNvSpPr txBox="1"/>
            <p:nvPr/>
          </p:nvSpPr>
          <p:spPr>
            <a:xfrm>
              <a:off x="5783908" y="3192122"/>
              <a:ext cx="460396" cy="322267"/>
            </a:xfrm>
            <a:prstGeom prst="rect">
              <a:avLst/>
            </a:prstGeom>
            <a:solidFill>
              <a:schemeClr val="accent4">
                <a:lumMod val="60000"/>
                <a:lumOff val="40000"/>
              </a:schemeClr>
            </a:solidFill>
          </p:spPr>
          <p:txBody>
            <a:bodyPr wrap="square" rtlCol="0">
              <a:spAutoFit/>
            </a:bodyPr>
            <a:lstStyle/>
            <a:p>
              <a:pPr algn="ctr"/>
              <a:r>
                <a:rPr lang="en-US" sz="1050" dirty="0"/>
                <a:t>11</a:t>
              </a:r>
            </a:p>
          </p:txBody>
        </p:sp>
        <p:sp>
          <p:nvSpPr>
            <p:cNvPr id="23" name="TextBox 22">
              <a:extLst>
                <a:ext uri="{FF2B5EF4-FFF2-40B4-BE49-F238E27FC236}">
                  <a16:creationId xmlns:a16="http://schemas.microsoft.com/office/drawing/2014/main" id="{ACFAE32B-CD65-4FF2-B865-0822FC7BCEA2}"/>
                </a:ext>
              </a:extLst>
            </p:cNvPr>
            <p:cNvSpPr txBox="1"/>
            <p:nvPr/>
          </p:nvSpPr>
          <p:spPr>
            <a:xfrm>
              <a:off x="4663879" y="2822789"/>
              <a:ext cx="460396" cy="322267"/>
            </a:xfrm>
            <a:prstGeom prst="rect">
              <a:avLst/>
            </a:prstGeom>
            <a:solidFill>
              <a:schemeClr val="accent4">
                <a:lumMod val="60000"/>
                <a:lumOff val="40000"/>
              </a:schemeClr>
            </a:solidFill>
          </p:spPr>
          <p:txBody>
            <a:bodyPr wrap="square" rtlCol="0">
              <a:spAutoFit/>
            </a:bodyPr>
            <a:lstStyle/>
            <a:p>
              <a:pPr algn="ctr"/>
              <a:r>
                <a:rPr lang="en-US" sz="1050" dirty="0"/>
                <a:t>13</a:t>
              </a:r>
            </a:p>
          </p:txBody>
        </p:sp>
        <p:sp>
          <p:nvSpPr>
            <p:cNvPr id="24" name="TextBox 23">
              <a:extLst>
                <a:ext uri="{FF2B5EF4-FFF2-40B4-BE49-F238E27FC236}">
                  <a16:creationId xmlns:a16="http://schemas.microsoft.com/office/drawing/2014/main" id="{054087DA-5965-462D-BC6C-79244A6E7285}"/>
                </a:ext>
              </a:extLst>
            </p:cNvPr>
            <p:cNvSpPr txBox="1"/>
            <p:nvPr/>
          </p:nvSpPr>
          <p:spPr>
            <a:xfrm>
              <a:off x="5816764" y="2313262"/>
              <a:ext cx="460396" cy="322267"/>
            </a:xfrm>
            <a:prstGeom prst="rect">
              <a:avLst/>
            </a:prstGeom>
            <a:solidFill>
              <a:schemeClr val="accent4">
                <a:lumMod val="60000"/>
                <a:lumOff val="40000"/>
              </a:schemeClr>
            </a:solidFill>
          </p:spPr>
          <p:txBody>
            <a:bodyPr wrap="square" rtlCol="0">
              <a:spAutoFit/>
            </a:bodyPr>
            <a:lstStyle/>
            <a:p>
              <a:pPr algn="ctr"/>
              <a:r>
                <a:rPr lang="en-US" sz="1050" dirty="0"/>
                <a:t>10</a:t>
              </a:r>
            </a:p>
          </p:txBody>
        </p:sp>
        <p:sp>
          <p:nvSpPr>
            <p:cNvPr id="25" name="TextBox 24">
              <a:extLst>
                <a:ext uri="{FF2B5EF4-FFF2-40B4-BE49-F238E27FC236}">
                  <a16:creationId xmlns:a16="http://schemas.microsoft.com/office/drawing/2014/main" id="{B05C3B9D-665F-4C66-BA1E-DF860A64B33F}"/>
                </a:ext>
              </a:extLst>
            </p:cNvPr>
            <p:cNvSpPr txBox="1"/>
            <p:nvPr/>
          </p:nvSpPr>
          <p:spPr>
            <a:xfrm>
              <a:off x="8539146" y="3173137"/>
              <a:ext cx="460396" cy="322267"/>
            </a:xfrm>
            <a:prstGeom prst="rect">
              <a:avLst/>
            </a:prstGeom>
            <a:solidFill>
              <a:schemeClr val="accent4">
                <a:lumMod val="60000"/>
                <a:lumOff val="40000"/>
              </a:schemeClr>
            </a:solidFill>
          </p:spPr>
          <p:txBody>
            <a:bodyPr wrap="square" rtlCol="0">
              <a:spAutoFit/>
            </a:bodyPr>
            <a:lstStyle/>
            <a:p>
              <a:pPr algn="ctr"/>
              <a:r>
                <a:rPr lang="en-US" sz="1050" dirty="0"/>
                <a:t>7</a:t>
              </a:r>
            </a:p>
          </p:txBody>
        </p:sp>
        <p:sp>
          <p:nvSpPr>
            <p:cNvPr id="26" name="TextBox 25">
              <a:extLst>
                <a:ext uri="{FF2B5EF4-FFF2-40B4-BE49-F238E27FC236}">
                  <a16:creationId xmlns:a16="http://schemas.microsoft.com/office/drawing/2014/main" id="{446F2A24-5EE2-423E-988E-332A1A9993B8}"/>
                </a:ext>
              </a:extLst>
            </p:cNvPr>
            <p:cNvSpPr txBox="1"/>
            <p:nvPr/>
          </p:nvSpPr>
          <p:spPr>
            <a:xfrm>
              <a:off x="7748636" y="3616620"/>
              <a:ext cx="460396" cy="322267"/>
            </a:xfrm>
            <a:prstGeom prst="rect">
              <a:avLst/>
            </a:prstGeom>
            <a:solidFill>
              <a:schemeClr val="accent4">
                <a:lumMod val="60000"/>
                <a:lumOff val="40000"/>
              </a:schemeClr>
            </a:solidFill>
          </p:spPr>
          <p:txBody>
            <a:bodyPr wrap="square" rtlCol="0">
              <a:spAutoFit/>
            </a:bodyPr>
            <a:lstStyle/>
            <a:p>
              <a:pPr algn="ctr"/>
              <a:r>
                <a:rPr lang="en-US" sz="1050" dirty="0"/>
                <a:t>16</a:t>
              </a:r>
            </a:p>
          </p:txBody>
        </p:sp>
        <p:sp>
          <p:nvSpPr>
            <p:cNvPr id="27" name="TextBox 26">
              <a:extLst>
                <a:ext uri="{FF2B5EF4-FFF2-40B4-BE49-F238E27FC236}">
                  <a16:creationId xmlns:a16="http://schemas.microsoft.com/office/drawing/2014/main" id="{1926523A-1859-456E-9975-78ABE4D66669}"/>
                </a:ext>
              </a:extLst>
            </p:cNvPr>
            <p:cNvSpPr txBox="1"/>
            <p:nvPr/>
          </p:nvSpPr>
          <p:spPr>
            <a:xfrm>
              <a:off x="6865888" y="3985952"/>
              <a:ext cx="460396" cy="322267"/>
            </a:xfrm>
            <a:prstGeom prst="rect">
              <a:avLst/>
            </a:prstGeom>
            <a:solidFill>
              <a:schemeClr val="accent4">
                <a:lumMod val="60000"/>
                <a:lumOff val="40000"/>
              </a:schemeClr>
            </a:solidFill>
          </p:spPr>
          <p:txBody>
            <a:bodyPr wrap="square" rtlCol="0">
              <a:spAutoFit/>
            </a:bodyPr>
            <a:lstStyle/>
            <a:p>
              <a:pPr algn="ctr"/>
              <a:r>
                <a:rPr lang="en-US" sz="1050" dirty="0"/>
                <a:t>17</a:t>
              </a:r>
            </a:p>
          </p:txBody>
        </p:sp>
        <p:sp>
          <p:nvSpPr>
            <p:cNvPr id="28" name="TextBox 27">
              <a:extLst>
                <a:ext uri="{FF2B5EF4-FFF2-40B4-BE49-F238E27FC236}">
                  <a16:creationId xmlns:a16="http://schemas.microsoft.com/office/drawing/2014/main" id="{42483502-A67D-4B02-A093-B1B612285B05}"/>
                </a:ext>
              </a:extLst>
            </p:cNvPr>
            <p:cNvSpPr txBox="1"/>
            <p:nvPr/>
          </p:nvSpPr>
          <p:spPr>
            <a:xfrm>
              <a:off x="7207940" y="4652985"/>
              <a:ext cx="460396" cy="322267"/>
            </a:xfrm>
            <a:prstGeom prst="rect">
              <a:avLst/>
            </a:prstGeom>
            <a:solidFill>
              <a:schemeClr val="accent4">
                <a:lumMod val="60000"/>
                <a:lumOff val="40000"/>
              </a:schemeClr>
            </a:solidFill>
          </p:spPr>
          <p:txBody>
            <a:bodyPr wrap="square" rtlCol="0">
              <a:spAutoFit/>
            </a:bodyPr>
            <a:lstStyle/>
            <a:p>
              <a:pPr algn="ctr"/>
              <a:r>
                <a:rPr lang="en-US" sz="1050" dirty="0"/>
                <a:t>5</a:t>
              </a:r>
            </a:p>
          </p:txBody>
        </p:sp>
        <p:cxnSp>
          <p:nvCxnSpPr>
            <p:cNvPr id="29" name="Straight Connector 28">
              <a:extLst>
                <a:ext uri="{FF2B5EF4-FFF2-40B4-BE49-F238E27FC236}">
                  <a16:creationId xmlns:a16="http://schemas.microsoft.com/office/drawing/2014/main" id="{B1FD2BA2-95B8-4486-8BB5-FE74A0703C37}"/>
                </a:ext>
              </a:extLst>
            </p:cNvPr>
            <p:cNvCxnSpPr>
              <a:stCxn id="5" idx="4"/>
              <a:endCxn id="9" idx="2"/>
            </p:cNvCxnSpPr>
            <p:nvPr/>
          </p:nvCxnSpPr>
          <p:spPr>
            <a:xfrm>
              <a:off x="6096000" y="1442906"/>
              <a:ext cx="2288400" cy="105981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19EC592-E7D0-40B4-83CC-34944745B45A}"/>
                </a:ext>
              </a:extLst>
            </p:cNvPr>
            <p:cNvSpPr txBox="1"/>
            <p:nvPr/>
          </p:nvSpPr>
          <p:spPr>
            <a:xfrm>
              <a:off x="6977742" y="1806054"/>
              <a:ext cx="460396" cy="322267"/>
            </a:xfrm>
            <a:prstGeom prst="rect">
              <a:avLst/>
            </a:prstGeom>
            <a:solidFill>
              <a:schemeClr val="accent4">
                <a:lumMod val="60000"/>
                <a:lumOff val="40000"/>
              </a:schemeClr>
            </a:solidFill>
          </p:spPr>
          <p:txBody>
            <a:bodyPr wrap="square" rtlCol="0">
              <a:spAutoFit/>
            </a:bodyPr>
            <a:lstStyle/>
            <a:p>
              <a:pPr algn="ctr"/>
              <a:r>
                <a:rPr lang="en-US" sz="1050" dirty="0"/>
                <a:t>8</a:t>
              </a:r>
            </a:p>
          </p:txBody>
        </p:sp>
      </p:grpSp>
      <p:graphicFrame>
        <p:nvGraphicFramePr>
          <p:cNvPr id="3" name="Table 2">
            <a:extLst>
              <a:ext uri="{FF2B5EF4-FFF2-40B4-BE49-F238E27FC236}">
                <a16:creationId xmlns:a16="http://schemas.microsoft.com/office/drawing/2014/main" id="{D515CA18-7C44-440B-9F26-4280ABFB48EC}"/>
              </a:ext>
            </a:extLst>
          </p:cNvPr>
          <p:cNvGraphicFramePr>
            <a:graphicFrameLocks noGrp="1"/>
          </p:cNvGraphicFramePr>
          <p:nvPr>
            <p:extLst>
              <p:ext uri="{D42A27DB-BD31-4B8C-83A1-F6EECF244321}">
                <p14:modId xmlns:p14="http://schemas.microsoft.com/office/powerpoint/2010/main" val="1072998636"/>
              </p:ext>
            </p:extLst>
          </p:nvPr>
        </p:nvGraphicFramePr>
        <p:xfrm>
          <a:off x="2433637" y="4651811"/>
          <a:ext cx="7324726" cy="1871062"/>
        </p:xfrm>
        <a:graphic>
          <a:graphicData uri="http://schemas.openxmlformats.org/drawingml/2006/table">
            <a:tbl>
              <a:tblPr firstRow="1" bandRow="1">
                <a:tableStyleId>{5C22544A-7EE6-4342-B048-85BDC9FD1C3A}</a:tableStyleId>
              </a:tblPr>
              <a:tblGrid>
                <a:gridCol w="518564">
                  <a:extLst>
                    <a:ext uri="{9D8B030D-6E8A-4147-A177-3AD203B41FA5}">
                      <a16:colId xmlns:a16="http://schemas.microsoft.com/office/drawing/2014/main" val="840092819"/>
                    </a:ext>
                  </a:extLst>
                </a:gridCol>
                <a:gridCol w="896685">
                  <a:extLst>
                    <a:ext uri="{9D8B030D-6E8A-4147-A177-3AD203B41FA5}">
                      <a16:colId xmlns:a16="http://schemas.microsoft.com/office/drawing/2014/main" val="2984588631"/>
                    </a:ext>
                  </a:extLst>
                </a:gridCol>
                <a:gridCol w="896685">
                  <a:extLst>
                    <a:ext uri="{9D8B030D-6E8A-4147-A177-3AD203B41FA5}">
                      <a16:colId xmlns:a16="http://schemas.microsoft.com/office/drawing/2014/main" val="3821179754"/>
                    </a:ext>
                  </a:extLst>
                </a:gridCol>
                <a:gridCol w="896685">
                  <a:extLst>
                    <a:ext uri="{9D8B030D-6E8A-4147-A177-3AD203B41FA5}">
                      <a16:colId xmlns:a16="http://schemas.microsoft.com/office/drawing/2014/main" val="740627688"/>
                    </a:ext>
                  </a:extLst>
                </a:gridCol>
                <a:gridCol w="896685">
                  <a:extLst>
                    <a:ext uri="{9D8B030D-6E8A-4147-A177-3AD203B41FA5}">
                      <a16:colId xmlns:a16="http://schemas.microsoft.com/office/drawing/2014/main" val="802602346"/>
                    </a:ext>
                  </a:extLst>
                </a:gridCol>
                <a:gridCol w="896685">
                  <a:extLst>
                    <a:ext uri="{9D8B030D-6E8A-4147-A177-3AD203B41FA5}">
                      <a16:colId xmlns:a16="http://schemas.microsoft.com/office/drawing/2014/main" val="2009980246"/>
                    </a:ext>
                  </a:extLst>
                </a:gridCol>
                <a:gridCol w="507761">
                  <a:extLst>
                    <a:ext uri="{9D8B030D-6E8A-4147-A177-3AD203B41FA5}">
                      <a16:colId xmlns:a16="http://schemas.microsoft.com/office/drawing/2014/main" val="1677003629"/>
                    </a:ext>
                  </a:extLst>
                </a:gridCol>
                <a:gridCol w="1814976">
                  <a:extLst>
                    <a:ext uri="{9D8B030D-6E8A-4147-A177-3AD203B41FA5}">
                      <a16:colId xmlns:a16="http://schemas.microsoft.com/office/drawing/2014/main" val="440895938"/>
                    </a:ext>
                  </a:extLst>
                </a:gridCol>
              </a:tblGrid>
              <a:tr h="266319">
                <a:tc>
                  <a:txBody>
                    <a:bodyPr/>
                    <a:lstStyle/>
                    <a:p>
                      <a:pPr algn="ctr" rtl="0" fontAlgn="ctr"/>
                      <a:r>
                        <a:rPr lang="en-US" sz="1400" u="none" strike="noStrike" dirty="0">
                          <a:effectLst/>
                          <a:latin typeface="+mn-lt"/>
                        </a:rPr>
                        <a:t>i</a:t>
                      </a:r>
                      <a:endParaRPr lang="en-US" sz="1400" b="1" i="0" u="none" strike="noStrike" dirty="0">
                        <a:solidFill>
                          <a:srgbClr val="000000"/>
                        </a:solidFill>
                        <a:effectLst/>
                        <a:latin typeface="+mn-lt"/>
                        <a:ea typeface="Yu Gothic" panose="020B0400000000000000" pitchFamily="34" charset="-128"/>
                      </a:endParaRPr>
                    </a:p>
                  </a:txBody>
                  <a:tcPr marL="9525" marR="9525" marT="9525" marB="0" anchor="ctr"/>
                </a:tc>
                <a:tc>
                  <a:txBody>
                    <a:bodyPr/>
                    <a:lstStyle/>
                    <a:p>
                      <a:pPr algn="ctr" rtl="0" fontAlgn="ctr"/>
                      <a:r>
                        <a:rPr lang="en-US" sz="1400" u="none" strike="noStrike" dirty="0">
                          <a:effectLst/>
                          <a:latin typeface="+mn-lt"/>
                        </a:rPr>
                        <a:t>V</a:t>
                      </a:r>
                      <a:r>
                        <a:rPr lang="en-US" sz="1400" u="none" strike="noStrike" baseline="-25000" dirty="0">
                          <a:effectLst/>
                          <a:latin typeface="+mn-lt"/>
                        </a:rPr>
                        <a:t>1</a:t>
                      </a:r>
                      <a:endParaRPr lang="en-US" sz="1400" b="1" i="0" u="none" strike="noStrike" dirty="0">
                        <a:solidFill>
                          <a:srgbClr val="000000"/>
                        </a:solidFill>
                        <a:effectLst/>
                        <a:latin typeface="+mn-lt"/>
                        <a:ea typeface="Yu Gothic" panose="020B0400000000000000" pitchFamily="34" charset="-128"/>
                      </a:endParaRPr>
                    </a:p>
                  </a:txBody>
                  <a:tcPr marL="9525" marR="9525" marT="9525" marB="0" anchor="ctr"/>
                </a:tc>
                <a:tc>
                  <a:txBody>
                    <a:bodyPr/>
                    <a:lstStyle/>
                    <a:p>
                      <a:pPr algn="ctr" rtl="0" fontAlgn="ctr"/>
                      <a:r>
                        <a:rPr lang="en-US" sz="1400" u="none" strike="noStrike" dirty="0">
                          <a:effectLst/>
                          <a:latin typeface="+mn-lt"/>
                        </a:rPr>
                        <a:t>V</a:t>
                      </a:r>
                      <a:r>
                        <a:rPr lang="en-US" sz="1400" u="none" strike="noStrike" baseline="-25000" dirty="0">
                          <a:effectLst/>
                          <a:latin typeface="+mn-lt"/>
                        </a:rPr>
                        <a:t>2</a:t>
                      </a:r>
                      <a:endParaRPr lang="en-US" sz="1400" b="1" i="0" u="none" strike="noStrike" dirty="0">
                        <a:solidFill>
                          <a:srgbClr val="000000"/>
                        </a:solidFill>
                        <a:effectLst/>
                        <a:latin typeface="+mn-lt"/>
                        <a:ea typeface="Yu Gothic" panose="020B0400000000000000" pitchFamily="34" charset="-128"/>
                      </a:endParaRPr>
                    </a:p>
                  </a:txBody>
                  <a:tcPr marL="9525" marR="9525" marT="9525" marB="0" anchor="ctr"/>
                </a:tc>
                <a:tc>
                  <a:txBody>
                    <a:bodyPr/>
                    <a:lstStyle/>
                    <a:p>
                      <a:pPr algn="ctr" rtl="0" fontAlgn="ctr"/>
                      <a:r>
                        <a:rPr lang="en-US" sz="1400" u="none" strike="noStrike" dirty="0">
                          <a:effectLst/>
                          <a:latin typeface="+mn-lt"/>
                        </a:rPr>
                        <a:t>V</a:t>
                      </a:r>
                      <a:r>
                        <a:rPr lang="en-US" sz="1400" u="none" strike="noStrike" baseline="-25000" dirty="0">
                          <a:effectLst/>
                          <a:latin typeface="+mn-lt"/>
                        </a:rPr>
                        <a:t>3</a:t>
                      </a:r>
                      <a:endParaRPr lang="en-US" sz="1400" b="1" i="0" u="none" strike="noStrike" dirty="0">
                        <a:solidFill>
                          <a:srgbClr val="000000"/>
                        </a:solidFill>
                        <a:effectLst/>
                        <a:latin typeface="+mn-lt"/>
                        <a:ea typeface="Yu Gothic" panose="020B0400000000000000" pitchFamily="34" charset="-128"/>
                      </a:endParaRPr>
                    </a:p>
                  </a:txBody>
                  <a:tcPr marL="9525" marR="9525" marT="9525" marB="0" anchor="ctr"/>
                </a:tc>
                <a:tc>
                  <a:txBody>
                    <a:bodyPr/>
                    <a:lstStyle/>
                    <a:p>
                      <a:pPr algn="ctr" rtl="0" fontAlgn="ctr"/>
                      <a:r>
                        <a:rPr lang="en-US" sz="1400" u="none" strike="noStrike" dirty="0">
                          <a:effectLst/>
                          <a:latin typeface="+mn-lt"/>
                        </a:rPr>
                        <a:t>V</a:t>
                      </a:r>
                      <a:r>
                        <a:rPr lang="en-US" sz="1400" u="none" strike="noStrike" baseline="-25000" dirty="0">
                          <a:effectLst/>
                          <a:latin typeface="+mn-lt"/>
                        </a:rPr>
                        <a:t>4</a:t>
                      </a:r>
                      <a:endParaRPr lang="en-US" sz="1400" b="1" i="0" u="none" strike="noStrike" dirty="0">
                        <a:solidFill>
                          <a:srgbClr val="000000"/>
                        </a:solidFill>
                        <a:effectLst/>
                        <a:latin typeface="+mn-lt"/>
                        <a:ea typeface="Yu Gothic" panose="020B0400000000000000" pitchFamily="34" charset="-128"/>
                      </a:endParaRPr>
                    </a:p>
                  </a:txBody>
                  <a:tcPr marL="9525" marR="9525" marT="9525" marB="0" anchor="ctr"/>
                </a:tc>
                <a:tc>
                  <a:txBody>
                    <a:bodyPr/>
                    <a:lstStyle/>
                    <a:p>
                      <a:pPr algn="ctr" rtl="0" fontAlgn="ctr"/>
                      <a:r>
                        <a:rPr lang="en-US" sz="1400" u="none" strike="noStrike" dirty="0">
                          <a:effectLst/>
                          <a:latin typeface="+mn-lt"/>
                        </a:rPr>
                        <a:t>V</a:t>
                      </a:r>
                      <a:r>
                        <a:rPr lang="en-US" sz="1400" u="none" strike="noStrike" baseline="-25000" dirty="0">
                          <a:effectLst/>
                          <a:latin typeface="+mn-lt"/>
                        </a:rPr>
                        <a:t>5</a:t>
                      </a:r>
                      <a:endParaRPr lang="en-US" sz="1400" b="1" i="0" u="none" strike="noStrike" dirty="0">
                        <a:solidFill>
                          <a:srgbClr val="000000"/>
                        </a:solidFill>
                        <a:effectLst/>
                        <a:latin typeface="+mn-lt"/>
                        <a:ea typeface="Yu Gothic" panose="020B0400000000000000" pitchFamily="34" charset="-128"/>
                      </a:endParaRPr>
                    </a:p>
                  </a:txBody>
                  <a:tcPr marL="9525" marR="9525" marT="9525" marB="0" anchor="ctr"/>
                </a:tc>
                <a:tc>
                  <a:txBody>
                    <a:bodyPr/>
                    <a:lstStyle/>
                    <a:p>
                      <a:pPr algn="ctr" rtl="0" fontAlgn="ctr"/>
                      <a:r>
                        <a:rPr lang="en-US" sz="1400" u="none" strike="noStrike" dirty="0" err="1">
                          <a:effectLst/>
                          <a:latin typeface="+mn-lt"/>
                        </a:rPr>
                        <a:t>curr</a:t>
                      </a:r>
                      <a:endParaRPr lang="en-US" sz="1400" b="1" i="0" u="none" strike="noStrike" dirty="0">
                        <a:solidFill>
                          <a:srgbClr val="000000"/>
                        </a:solidFill>
                        <a:effectLst/>
                        <a:latin typeface="+mn-lt"/>
                        <a:ea typeface="Yu Gothic" panose="020B0400000000000000" pitchFamily="34" charset="-128"/>
                      </a:endParaRPr>
                    </a:p>
                  </a:txBody>
                  <a:tcPr marL="9525" marR="9525" marT="9525" marB="0" anchor="ctr"/>
                </a:tc>
                <a:tc>
                  <a:txBody>
                    <a:bodyPr/>
                    <a:lstStyle/>
                    <a:p>
                      <a:pPr algn="ctr" rtl="0" fontAlgn="ctr"/>
                      <a:r>
                        <a:rPr lang="en-US" sz="1400" u="none" strike="noStrike" baseline="0" dirty="0">
                          <a:effectLst/>
                          <a:latin typeface="+mn-lt"/>
                        </a:rPr>
                        <a:t>S</a:t>
                      </a:r>
                      <a:endParaRPr lang="en-US" sz="1200" b="1" i="0" u="none" strike="noStrike" baseline="0" dirty="0">
                        <a:solidFill>
                          <a:srgbClr val="000000"/>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2426442978"/>
                  </a:ext>
                </a:extLst>
              </a:tr>
              <a:tr h="273148">
                <a:tc>
                  <a:txBody>
                    <a:bodyPr/>
                    <a:lstStyle/>
                    <a:p>
                      <a:pPr algn="ctr" fontAlgn="t"/>
                      <a:r>
                        <a:rPr lang="en-US" sz="1400" u="none" strike="noStrike">
                          <a:effectLst/>
                          <a:latin typeface="+mn-lt"/>
                        </a:rPr>
                        <a:t> </a:t>
                      </a:r>
                      <a:endParaRPr lang="en-US" sz="1400" b="0" i="0" u="none" strike="noStrike">
                        <a:solidFill>
                          <a:srgbClr val="000000"/>
                        </a:solidFill>
                        <a:effectLst/>
                        <a:latin typeface="+mn-lt"/>
                        <a:ea typeface="Yu Gothic" panose="020B0400000000000000" pitchFamily="34" charset="-128"/>
                      </a:endParaRPr>
                    </a:p>
                  </a:txBody>
                  <a:tcPr marL="9525" marR="9525" marT="9525" marB="0"/>
                </a:tc>
                <a:tc>
                  <a:txBody>
                    <a:bodyPr/>
                    <a:lstStyle/>
                    <a:p>
                      <a:pPr algn="ctr" rtl="0" fontAlgn="ctr"/>
                      <a:r>
                        <a:rPr lang="en-US" sz="1400" u="none" strike="noStrike" dirty="0">
                          <a:effectLst/>
                          <a:latin typeface="+mn-lt"/>
                        </a:rPr>
                        <a:t>(0, -)</a:t>
                      </a:r>
                      <a:endParaRPr lang="en-US" sz="1400" b="0" i="0" u="none" strike="noStrike" dirty="0">
                        <a:solidFill>
                          <a:srgbClr val="000000"/>
                        </a:solidFill>
                        <a:effectLst/>
                        <a:latin typeface="+mn-lt"/>
                        <a:ea typeface="Yu Gothic" panose="020B0400000000000000" pitchFamily="34" charset="-128"/>
                      </a:endParaRPr>
                    </a:p>
                  </a:txBody>
                  <a:tcPr marL="9525" marR="9525" marT="9525" marB="0" anchor="ctr"/>
                </a:tc>
                <a:tc>
                  <a:txBody>
                    <a:bodyPr/>
                    <a:lstStyle/>
                    <a:p>
                      <a:pPr algn="ctr" rtl="0" fontAlgn="ctr"/>
                      <a:r>
                        <a:rPr lang="en-US" sz="1400" u="none" strike="noStrike" dirty="0">
                          <a:effectLst/>
                          <a:latin typeface="+mn-lt"/>
                        </a:rPr>
                        <a:t>(0, -)</a:t>
                      </a:r>
                      <a:endParaRPr lang="en-US" sz="1400" b="0" i="0" u="none" strike="noStrike" dirty="0">
                        <a:solidFill>
                          <a:srgbClr val="000000"/>
                        </a:solidFill>
                        <a:effectLst/>
                        <a:latin typeface="+mn-lt"/>
                        <a:ea typeface="Yu Gothic" panose="020B0400000000000000" pitchFamily="34" charset="-128"/>
                      </a:endParaRPr>
                    </a:p>
                  </a:txBody>
                  <a:tcPr marL="9525" marR="9525" marT="9525" marB="0" anchor="ctr"/>
                </a:tc>
                <a:tc>
                  <a:txBody>
                    <a:bodyPr/>
                    <a:lstStyle/>
                    <a:p>
                      <a:pPr algn="ctr" rtl="0" fontAlgn="ctr"/>
                      <a:r>
                        <a:rPr lang="en-US" sz="1400" u="none" strike="noStrike">
                          <a:effectLst/>
                          <a:latin typeface="+mn-lt"/>
                        </a:rPr>
                        <a:t>(0, -)</a:t>
                      </a:r>
                      <a:endParaRPr lang="en-US" sz="1400" b="0" i="0" u="none" strike="noStrike">
                        <a:solidFill>
                          <a:srgbClr val="000000"/>
                        </a:solidFill>
                        <a:effectLst/>
                        <a:latin typeface="+mn-lt"/>
                        <a:ea typeface="Yu Gothic" panose="020B0400000000000000" pitchFamily="34" charset="-128"/>
                      </a:endParaRPr>
                    </a:p>
                  </a:txBody>
                  <a:tcPr marL="9525" marR="9525" marT="9525" marB="0" anchor="ctr"/>
                </a:tc>
                <a:tc>
                  <a:txBody>
                    <a:bodyPr/>
                    <a:lstStyle/>
                    <a:p>
                      <a:pPr algn="ctr" rtl="0" fontAlgn="ctr"/>
                      <a:r>
                        <a:rPr lang="en-US" sz="1400" u="none" strike="noStrike">
                          <a:effectLst/>
                          <a:latin typeface="+mn-lt"/>
                        </a:rPr>
                        <a:t>(0, -)</a:t>
                      </a:r>
                      <a:endParaRPr lang="en-US" sz="1400" b="0" i="0" u="none" strike="noStrike">
                        <a:solidFill>
                          <a:srgbClr val="000000"/>
                        </a:solidFill>
                        <a:effectLst/>
                        <a:latin typeface="+mn-lt"/>
                        <a:ea typeface="Yu Gothic" panose="020B0400000000000000" pitchFamily="34" charset="-128"/>
                      </a:endParaRPr>
                    </a:p>
                  </a:txBody>
                  <a:tcPr marL="9525" marR="9525" marT="9525" marB="0" anchor="ctr"/>
                </a:tc>
                <a:tc>
                  <a:txBody>
                    <a:bodyPr/>
                    <a:lstStyle/>
                    <a:p>
                      <a:pPr algn="ctr" rtl="0" fontAlgn="ctr"/>
                      <a:r>
                        <a:rPr lang="en-US" sz="1400" u="none" strike="noStrike" dirty="0">
                          <a:effectLst/>
                          <a:latin typeface="+mn-lt"/>
                        </a:rPr>
                        <a:t>(0, -)</a:t>
                      </a:r>
                      <a:endParaRPr lang="en-US" sz="1400" b="0" i="0" u="none" strike="noStrike" dirty="0">
                        <a:solidFill>
                          <a:srgbClr val="000000"/>
                        </a:solidFill>
                        <a:effectLst/>
                        <a:latin typeface="+mn-lt"/>
                        <a:ea typeface="Yu Gothic" panose="020B0400000000000000" pitchFamily="34" charset="-128"/>
                      </a:endParaRPr>
                    </a:p>
                  </a:txBody>
                  <a:tcPr marL="9525" marR="9525" marT="9525" marB="0" anchor="ctr"/>
                </a:tc>
                <a:tc>
                  <a:txBody>
                    <a:bodyPr/>
                    <a:lstStyle/>
                    <a:p>
                      <a:pPr algn="ctr" rtl="0" fontAlgn="ctr"/>
                      <a:r>
                        <a:rPr lang="en-US" sz="1400" u="none" strike="noStrike" dirty="0">
                          <a:effectLst/>
                          <a:latin typeface="+mn-lt"/>
                        </a:rPr>
                        <a:t>V</a:t>
                      </a:r>
                      <a:r>
                        <a:rPr lang="en-US" sz="1400" u="none" strike="noStrike" baseline="-25000" dirty="0">
                          <a:effectLst/>
                          <a:latin typeface="+mn-lt"/>
                        </a:rPr>
                        <a:t>0</a:t>
                      </a:r>
                      <a:endParaRPr lang="en-US" sz="1400" b="0" i="0" u="none" strike="noStrike" dirty="0">
                        <a:solidFill>
                          <a:srgbClr val="000000"/>
                        </a:solidFill>
                        <a:effectLst/>
                        <a:latin typeface="+mn-lt"/>
                        <a:ea typeface="Yu Gothic" panose="020B0400000000000000" pitchFamily="34" charset="-128"/>
                      </a:endParaRPr>
                    </a:p>
                  </a:txBody>
                  <a:tcPr marL="9525" marR="9525" marT="9525" marB="0" anchor="ctr"/>
                </a:tc>
                <a:tc>
                  <a:txBody>
                    <a:bodyPr/>
                    <a:lstStyle/>
                    <a:p>
                      <a:pPr algn="ctr" fontAlgn="t"/>
                      <a:r>
                        <a:rPr lang="en-US" sz="1400" u="none" strike="noStrike" dirty="0">
                          <a:effectLst/>
                          <a:latin typeface="+mn-lt"/>
                        </a:rPr>
                        <a:t>{V</a:t>
                      </a:r>
                      <a:r>
                        <a:rPr lang="en-US" sz="1400" u="none" strike="noStrike" baseline="-25000" dirty="0">
                          <a:effectLst/>
                          <a:latin typeface="+mn-lt"/>
                        </a:rPr>
                        <a:t>1</a:t>
                      </a:r>
                      <a:r>
                        <a:rPr lang="en-US" sz="1400" u="none" strike="noStrike" dirty="0">
                          <a:effectLst/>
                          <a:latin typeface="+mn-lt"/>
                        </a:rPr>
                        <a:t>, V</a:t>
                      </a:r>
                      <a:r>
                        <a:rPr lang="en-US" sz="1400" u="none" strike="noStrike" baseline="-25000" dirty="0">
                          <a:effectLst/>
                          <a:latin typeface="+mn-lt"/>
                        </a:rPr>
                        <a:t>2</a:t>
                      </a:r>
                      <a:r>
                        <a:rPr lang="en-US" sz="1400" u="none" strike="noStrike" dirty="0">
                          <a:effectLst/>
                          <a:latin typeface="+mn-lt"/>
                        </a:rPr>
                        <a:t>, V</a:t>
                      </a:r>
                      <a:r>
                        <a:rPr lang="en-US" sz="1400" u="none" strike="noStrike" baseline="-25000" dirty="0">
                          <a:effectLst/>
                          <a:latin typeface="+mn-lt"/>
                        </a:rPr>
                        <a:t>3</a:t>
                      </a:r>
                      <a:r>
                        <a:rPr lang="en-US" sz="1400" u="none" strike="noStrike" dirty="0">
                          <a:effectLst/>
                          <a:latin typeface="+mn-lt"/>
                        </a:rPr>
                        <a:t>, V</a:t>
                      </a:r>
                      <a:r>
                        <a:rPr lang="en-US" sz="1400" u="none" strike="noStrike" baseline="-25000" dirty="0">
                          <a:effectLst/>
                          <a:latin typeface="+mn-lt"/>
                        </a:rPr>
                        <a:t>4</a:t>
                      </a:r>
                      <a:r>
                        <a:rPr lang="en-US" sz="1400" u="none" strike="noStrike" dirty="0">
                          <a:effectLst/>
                          <a:latin typeface="+mn-lt"/>
                        </a:rPr>
                        <a:t>, V</a:t>
                      </a:r>
                      <a:r>
                        <a:rPr lang="en-US" sz="1400" u="none" strike="noStrike" baseline="-25000" dirty="0">
                          <a:effectLst/>
                          <a:latin typeface="+mn-lt"/>
                        </a:rPr>
                        <a:t>5</a:t>
                      </a:r>
                      <a:r>
                        <a:rPr lang="en-US" sz="1400" u="none" strike="noStrike" dirty="0">
                          <a:effectLst/>
                          <a:latin typeface="+mn-lt"/>
                        </a:rPr>
                        <a:t>}</a:t>
                      </a:r>
                      <a:endParaRPr lang="en-US" sz="1400" b="0" i="0" u="none" strike="noStrike" dirty="0">
                        <a:solidFill>
                          <a:srgbClr val="000000"/>
                        </a:solidFill>
                        <a:effectLst/>
                        <a:latin typeface="+mn-lt"/>
                        <a:ea typeface="Yu Gothic" panose="020B0400000000000000" pitchFamily="34" charset="-128"/>
                      </a:endParaRPr>
                    </a:p>
                  </a:txBody>
                  <a:tcPr marL="9525" marR="9525" marT="9525" marB="0"/>
                </a:tc>
                <a:extLst>
                  <a:ext uri="{0D108BD9-81ED-4DB2-BD59-A6C34878D82A}">
                    <a16:rowId xmlns:a16="http://schemas.microsoft.com/office/drawing/2014/main" val="1623111686"/>
                  </a:ext>
                </a:extLst>
              </a:tr>
              <a:tr h="266319">
                <a:tc>
                  <a:txBody>
                    <a:bodyPr/>
                    <a:lstStyle/>
                    <a:p>
                      <a:pPr algn="ctr" rtl="0" fontAlgn="ctr"/>
                      <a:r>
                        <a:rPr lang="en-US" sz="1400" u="none" strike="noStrike">
                          <a:effectLst/>
                          <a:latin typeface="+mn-lt"/>
                        </a:rPr>
                        <a:t>0</a:t>
                      </a:r>
                      <a:endParaRPr lang="en-US" sz="1400" b="0" i="0" u="none" strike="noStrike">
                        <a:solidFill>
                          <a:srgbClr val="000000"/>
                        </a:solidFill>
                        <a:effectLst/>
                        <a:latin typeface="+mn-lt"/>
                        <a:ea typeface="Yu Gothic" panose="020B0400000000000000" pitchFamily="34" charset="-128"/>
                      </a:endParaRPr>
                    </a:p>
                  </a:txBody>
                  <a:tcPr marL="9525" marR="9525" marT="9525" marB="0" anchor="ctr"/>
                </a:tc>
                <a:tc>
                  <a:txBody>
                    <a:bodyPr/>
                    <a:lstStyle/>
                    <a:p>
                      <a:pPr algn="ctr" rtl="0" fontAlgn="ctr"/>
                      <a:r>
                        <a:rPr lang="en-US" sz="1400" u="none" strike="noStrike">
                          <a:effectLst/>
                          <a:latin typeface="+mn-lt"/>
                        </a:rPr>
                        <a:t>(0, -)</a:t>
                      </a:r>
                      <a:endParaRPr lang="en-US" sz="1400" b="0" i="0" u="none" strike="noStrike">
                        <a:solidFill>
                          <a:srgbClr val="000000"/>
                        </a:solidFill>
                        <a:effectLst/>
                        <a:latin typeface="+mn-lt"/>
                        <a:ea typeface="Yu Gothic" panose="020B0400000000000000" pitchFamily="34" charset="-128"/>
                      </a:endParaRPr>
                    </a:p>
                  </a:txBody>
                  <a:tcPr marL="9525" marR="9525" marT="9525" marB="0" anchor="ctr"/>
                </a:tc>
                <a:tc>
                  <a:txBody>
                    <a:bodyPr/>
                    <a:lstStyle/>
                    <a:p>
                      <a:pPr algn="ctr" fontAlgn="t"/>
                      <a:r>
                        <a:rPr lang="en-US" sz="1400" u="none" strike="noStrike" dirty="0">
                          <a:effectLst/>
                          <a:latin typeface="+mn-lt"/>
                        </a:rPr>
                        <a:t>(13, V</a:t>
                      </a:r>
                      <a:r>
                        <a:rPr lang="en-US" sz="1400" u="none" strike="noStrike" baseline="-25000" dirty="0">
                          <a:effectLst/>
                          <a:latin typeface="+mn-lt"/>
                        </a:rPr>
                        <a:t>0</a:t>
                      </a:r>
                      <a:r>
                        <a:rPr lang="en-US" sz="1400" u="none" strike="noStrike" dirty="0">
                          <a:effectLst/>
                          <a:latin typeface="+mn-lt"/>
                        </a:rPr>
                        <a:t>)</a:t>
                      </a:r>
                      <a:endParaRPr lang="en-US" sz="1400" b="0" i="0" u="none" strike="noStrike" dirty="0">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dirty="0">
                          <a:effectLst/>
                          <a:latin typeface="+mn-lt"/>
                        </a:rPr>
                        <a:t>(0, -)</a:t>
                      </a:r>
                      <a:endParaRPr lang="en-US" sz="1400" b="0" i="0" u="none" strike="noStrike" dirty="0">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a:effectLst/>
                          <a:latin typeface="+mn-lt"/>
                        </a:rPr>
                        <a:t>(16, V</a:t>
                      </a:r>
                      <a:r>
                        <a:rPr lang="en-US" sz="1400" u="none" strike="noStrike" baseline="-25000">
                          <a:effectLst/>
                          <a:latin typeface="+mn-lt"/>
                        </a:rPr>
                        <a:t>0</a:t>
                      </a:r>
                      <a:r>
                        <a:rPr lang="en-US" sz="1400" u="none" strike="noStrike">
                          <a:effectLst/>
                          <a:latin typeface="+mn-lt"/>
                        </a:rPr>
                        <a:t>)</a:t>
                      </a:r>
                      <a:endParaRPr lang="en-US" sz="1400" b="0" i="0" u="none" strike="noStrike">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dirty="0">
                          <a:effectLst/>
                          <a:latin typeface="+mn-lt"/>
                        </a:rPr>
                        <a:t>(8, V</a:t>
                      </a:r>
                      <a:r>
                        <a:rPr lang="en-US" sz="1400" u="none" strike="noStrike" baseline="-25000" dirty="0">
                          <a:effectLst/>
                          <a:latin typeface="+mn-lt"/>
                        </a:rPr>
                        <a:t>0</a:t>
                      </a:r>
                      <a:r>
                        <a:rPr lang="en-US" sz="1400" u="none" strike="noStrike" dirty="0">
                          <a:effectLst/>
                          <a:latin typeface="+mn-lt"/>
                        </a:rPr>
                        <a:t>)</a:t>
                      </a:r>
                      <a:endParaRPr lang="en-US" sz="1400" b="0" i="0" u="none" strike="noStrike" dirty="0">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dirty="0">
                          <a:effectLst/>
                          <a:latin typeface="+mn-lt"/>
                        </a:rPr>
                        <a:t>V</a:t>
                      </a:r>
                      <a:r>
                        <a:rPr lang="en-US" sz="1400" u="none" strike="noStrike" baseline="-25000" dirty="0">
                          <a:effectLst/>
                          <a:latin typeface="+mn-lt"/>
                        </a:rPr>
                        <a:t>4</a:t>
                      </a:r>
                      <a:endParaRPr lang="en-US" sz="1400" b="0" i="0" u="none" strike="noStrike" baseline="-25000" dirty="0">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dirty="0">
                          <a:effectLst/>
                          <a:latin typeface="+mn-lt"/>
                        </a:rPr>
                        <a:t>{V</a:t>
                      </a:r>
                      <a:r>
                        <a:rPr lang="en-US" sz="1400" u="none" strike="noStrike" baseline="-25000" dirty="0">
                          <a:effectLst/>
                          <a:latin typeface="+mn-lt"/>
                        </a:rPr>
                        <a:t>1</a:t>
                      </a:r>
                      <a:r>
                        <a:rPr lang="en-US" sz="1400" u="none" strike="noStrike" dirty="0">
                          <a:effectLst/>
                          <a:latin typeface="+mn-lt"/>
                        </a:rPr>
                        <a:t>, V</a:t>
                      </a:r>
                      <a:r>
                        <a:rPr lang="en-US" sz="1400" u="none" strike="noStrike" baseline="-25000" dirty="0">
                          <a:effectLst/>
                          <a:latin typeface="+mn-lt"/>
                        </a:rPr>
                        <a:t>2</a:t>
                      </a:r>
                      <a:r>
                        <a:rPr lang="en-US" sz="1400" u="none" strike="noStrike" dirty="0">
                          <a:effectLst/>
                          <a:latin typeface="+mn-lt"/>
                        </a:rPr>
                        <a:t>, V</a:t>
                      </a:r>
                      <a:r>
                        <a:rPr lang="en-US" sz="1400" u="none" strike="noStrike" baseline="-25000" dirty="0">
                          <a:effectLst/>
                          <a:latin typeface="+mn-lt"/>
                        </a:rPr>
                        <a:t>3</a:t>
                      </a:r>
                      <a:r>
                        <a:rPr lang="en-US" sz="1400" u="none" strike="noStrike" dirty="0">
                          <a:effectLst/>
                          <a:latin typeface="+mn-lt"/>
                        </a:rPr>
                        <a:t>, V</a:t>
                      </a:r>
                      <a:r>
                        <a:rPr lang="en-US" sz="1400" u="none" strike="noStrike" baseline="-25000" dirty="0">
                          <a:effectLst/>
                          <a:latin typeface="+mn-lt"/>
                        </a:rPr>
                        <a:t>5</a:t>
                      </a:r>
                      <a:r>
                        <a:rPr lang="en-US" sz="1400" u="none" strike="noStrike" dirty="0">
                          <a:effectLst/>
                          <a:latin typeface="+mn-lt"/>
                        </a:rPr>
                        <a:t>}</a:t>
                      </a:r>
                      <a:endParaRPr lang="en-US" sz="1400" b="0" i="0" u="none" strike="noStrike" dirty="0">
                        <a:solidFill>
                          <a:srgbClr val="000000"/>
                        </a:solidFill>
                        <a:effectLst/>
                        <a:latin typeface="+mn-lt"/>
                        <a:ea typeface="Yu Gothic" panose="020B0400000000000000" pitchFamily="34" charset="-128"/>
                      </a:endParaRPr>
                    </a:p>
                  </a:txBody>
                  <a:tcPr marL="9525" marR="9525" marT="9525" marB="0"/>
                </a:tc>
                <a:extLst>
                  <a:ext uri="{0D108BD9-81ED-4DB2-BD59-A6C34878D82A}">
                    <a16:rowId xmlns:a16="http://schemas.microsoft.com/office/drawing/2014/main" val="2378908138"/>
                  </a:ext>
                </a:extLst>
              </a:tr>
              <a:tr h="266319">
                <a:tc>
                  <a:txBody>
                    <a:bodyPr/>
                    <a:lstStyle/>
                    <a:p>
                      <a:pPr algn="ctr" rtl="0" fontAlgn="ctr"/>
                      <a:r>
                        <a:rPr lang="en-US" sz="1400" u="none" strike="noStrike">
                          <a:effectLst/>
                          <a:latin typeface="+mn-lt"/>
                        </a:rPr>
                        <a:t>1</a:t>
                      </a:r>
                      <a:endParaRPr lang="en-US" sz="1400" b="0" i="0" u="none" strike="noStrike">
                        <a:solidFill>
                          <a:srgbClr val="000000"/>
                        </a:solidFill>
                        <a:effectLst/>
                        <a:latin typeface="+mn-lt"/>
                        <a:ea typeface="Yu Gothic" panose="020B0400000000000000" pitchFamily="34" charset="-128"/>
                      </a:endParaRPr>
                    </a:p>
                  </a:txBody>
                  <a:tcPr marL="9525" marR="9525" marT="9525" marB="0" anchor="ctr"/>
                </a:tc>
                <a:tc>
                  <a:txBody>
                    <a:bodyPr/>
                    <a:lstStyle/>
                    <a:p>
                      <a:pPr algn="ctr" rtl="0" fontAlgn="ctr"/>
                      <a:r>
                        <a:rPr lang="en-US" sz="1400" u="none" strike="noStrike">
                          <a:effectLst/>
                          <a:latin typeface="+mn-lt"/>
                        </a:rPr>
                        <a:t>(0, -)</a:t>
                      </a:r>
                      <a:endParaRPr lang="en-US" sz="1400" b="0" i="0" u="none" strike="noStrike">
                        <a:solidFill>
                          <a:srgbClr val="000000"/>
                        </a:solidFill>
                        <a:effectLst/>
                        <a:latin typeface="+mn-lt"/>
                        <a:ea typeface="Yu Gothic" panose="020B0400000000000000" pitchFamily="34" charset="-128"/>
                      </a:endParaRPr>
                    </a:p>
                  </a:txBody>
                  <a:tcPr marL="9525" marR="9525" marT="9525" marB="0" anchor="ctr"/>
                </a:tc>
                <a:tc>
                  <a:txBody>
                    <a:bodyPr/>
                    <a:lstStyle/>
                    <a:p>
                      <a:pPr algn="ctr" fontAlgn="t"/>
                      <a:r>
                        <a:rPr lang="en-US" sz="1400" u="none" strike="noStrike">
                          <a:effectLst/>
                          <a:latin typeface="+mn-lt"/>
                        </a:rPr>
                        <a:t>(13, V</a:t>
                      </a:r>
                      <a:r>
                        <a:rPr lang="en-US" sz="1400" u="none" strike="noStrike" baseline="-25000">
                          <a:effectLst/>
                          <a:latin typeface="+mn-lt"/>
                        </a:rPr>
                        <a:t>0</a:t>
                      </a:r>
                      <a:r>
                        <a:rPr lang="en-US" sz="1400" u="none" strike="noStrike">
                          <a:effectLst/>
                          <a:latin typeface="+mn-lt"/>
                        </a:rPr>
                        <a:t>)</a:t>
                      </a:r>
                      <a:endParaRPr lang="en-US" sz="1400" b="0" i="0" u="none" strike="noStrike">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dirty="0">
                          <a:effectLst/>
                          <a:latin typeface="+mn-lt"/>
                        </a:rPr>
                        <a:t>(5, V</a:t>
                      </a:r>
                      <a:r>
                        <a:rPr lang="en-US" sz="1400" u="none" strike="noStrike" baseline="-25000" dirty="0">
                          <a:effectLst/>
                          <a:latin typeface="+mn-lt"/>
                        </a:rPr>
                        <a:t>4</a:t>
                      </a:r>
                      <a:r>
                        <a:rPr lang="en-US" sz="1400" u="none" strike="noStrike" dirty="0">
                          <a:effectLst/>
                          <a:latin typeface="+mn-lt"/>
                        </a:rPr>
                        <a:t>)</a:t>
                      </a:r>
                      <a:endParaRPr lang="en-US" sz="1400" b="0" i="0" u="none" strike="noStrike" dirty="0">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dirty="0">
                          <a:effectLst/>
                          <a:latin typeface="+mn-lt"/>
                        </a:rPr>
                        <a:t> </a:t>
                      </a:r>
                      <a:endParaRPr lang="en-US" sz="1400" b="0" i="0" u="none" strike="noStrike" dirty="0">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dirty="0">
                          <a:effectLst/>
                          <a:latin typeface="+mn-lt"/>
                        </a:rPr>
                        <a:t>(8, V</a:t>
                      </a:r>
                      <a:r>
                        <a:rPr lang="en-US" sz="1400" u="none" strike="noStrike" baseline="-25000" dirty="0">
                          <a:effectLst/>
                          <a:latin typeface="+mn-lt"/>
                        </a:rPr>
                        <a:t>0</a:t>
                      </a:r>
                      <a:r>
                        <a:rPr lang="en-US" sz="1400" u="none" strike="noStrike" dirty="0">
                          <a:effectLst/>
                          <a:latin typeface="+mn-lt"/>
                        </a:rPr>
                        <a:t>)</a:t>
                      </a:r>
                      <a:endParaRPr lang="en-US" sz="1400" b="0" i="0" u="none" strike="noStrike" dirty="0">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dirty="0">
                          <a:effectLst/>
                          <a:latin typeface="+mn-lt"/>
                        </a:rPr>
                        <a:t>V</a:t>
                      </a:r>
                      <a:r>
                        <a:rPr lang="en-US" sz="1400" u="none" strike="noStrike" baseline="-25000" dirty="0">
                          <a:effectLst/>
                          <a:latin typeface="+mn-lt"/>
                        </a:rPr>
                        <a:t>2</a:t>
                      </a:r>
                      <a:endParaRPr lang="en-US" sz="1400" b="0" i="0" u="none" strike="noStrike" baseline="-25000" dirty="0">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dirty="0">
                          <a:effectLst/>
                          <a:latin typeface="+mn-lt"/>
                        </a:rPr>
                        <a:t>{V</a:t>
                      </a:r>
                      <a:r>
                        <a:rPr lang="en-US" sz="1400" u="none" strike="noStrike" baseline="-25000" dirty="0">
                          <a:effectLst/>
                          <a:latin typeface="+mn-lt"/>
                        </a:rPr>
                        <a:t>1</a:t>
                      </a:r>
                      <a:r>
                        <a:rPr lang="en-US" sz="1400" u="none" strike="noStrike" dirty="0">
                          <a:effectLst/>
                          <a:latin typeface="+mn-lt"/>
                        </a:rPr>
                        <a:t>, V</a:t>
                      </a:r>
                      <a:r>
                        <a:rPr lang="en-US" sz="1400" u="none" strike="noStrike" baseline="-25000" dirty="0">
                          <a:effectLst/>
                          <a:latin typeface="+mn-lt"/>
                        </a:rPr>
                        <a:t>3</a:t>
                      </a:r>
                      <a:r>
                        <a:rPr lang="en-US" sz="1400" u="none" strike="noStrike" dirty="0">
                          <a:effectLst/>
                          <a:latin typeface="+mn-lt"/>
                        </a:rPr>
                        <a:t>, V</a:t>
                      </a:r>
                      <a:r>
                        <a:rPr lang="en-US" sz="1400" u="none" strike="noStrike" baseline="-25000" dirty="0">
                          <a:effectLst/>
                          <a:latin typeface="+mn-lt"/>
                        </a:rPr>
                        <a:t>5</a:t>
                      </a:r>
                      <a:r>
                        <a:rPr lang="en-US" sz="1400" u="none" strike="noStrike" dirty="0">
                          <a:effectLst/>
                          <a:latin typeface="+mn-lt"/>
                        </a:rPr>
                        <a:t>}</a:t>
                      </a:r>
                      <a:endParaRPr lang="en-US" sz="1400" b="0" i="0" u="none" strike="noStrike" dirty="0">
                        <a:solidFill>
                          <a:srgbClr val="000000"/>
                        </a:solidFill>
                        <a:effectLst/>
                        <a:latin typeface="+mn-lt"/>
                        <a:ea typeface="Yu Gothic" panose="020B0400000000000000" pitchFamily="34" charset="-128"/>
                      </a:endParaRPr>
                    </a:p>
                  </a:txBody>
                  <a:tcPr marL="9525" marR="9525" marT="9525" marB="0"/>
                </a:tc>
                <a:extLst>
                  <a:ext uri="{0D108BD9-81ED-4DB2-BD59-A6C34878D82A}">
                    <a16:rowId xmlns:a16="http://schemas.microsoft.com/office/drawing/2014/main" val="798752179"/>
                  </a:ext>
                </a:extLst>
              </a:tr>
              <a:tr h="266319">
                <a:tc>
                  <a:txBody>
                    <a:bodyPr/>
                    <a:lstStyle/>
                    <a:p>
                      <a:pPr algn="ctr" rtl="0" fontAlgn="ctr"/>
                      <a:r>
                        <a:rPr lang="en-US" sz="1400" u="none" strike="noStrike">
                          <a:effectLst/>
                          <a:latin typeface="+mn-lt"/>
                        </a:rPr>
                        <a:t>2</a:t>
                      </a:r>
                      <a:endParaRPr lang="en-US" sz="1400" b="0" i="0" u="none" strike="noStrike">
                        <a:solidFill>
                          <a:srgbClr val="000000"/>
                        </a:solidFill>
                        <a:effectLst/>
                        <a:latin typeface="+mn-lt"/>
                        <a:ea typeface="Yu Gothic" panose="020B0400000000000000" pitchFamily="34" charset="-128"/>
                      </a:endParaRPr>
                    </a:p>
                  </a:txBody>
                  <a:tcPr marL="9525" marR="9525" marT="9525" marB="0" anchor="ctr"/>
                </a:tc>
                <a:tc>
                  <a:txBody>
                    <a:bodyPr/>
                    <a:lstStyle/>
                    <a:p>
                      <a:pPr algn="ctr" rtl="0" fontAlgn="ctr"/>
                      <a:r>
                        <a:rPr lang="en-US" sz="1400" u="none" strike="noStrike">
                          <a:effectLst/>
                          <a:latin typeface="+mn-lt"/>
                        </a:rPr>
                        <a:t>(0, -)</a:t>
                      </a:r>
                      <a:endParaRPr lang="en-US" sz="1400" b="0" i="0" u="none" strike="noStrike">
                        <a:solidFill>
                          <a:srgbClr val="000000"/>
                        </a:solidFill>
                        <a:effectLst/>
                        <a:latin typeface="+mn-lt"/>
                        <a:ea typeface="Yu Gothic" panose="020B0400000000000000" pitchFamily="34" charset="-128"/>
                      </a:endParaRPr>
                    </a:p>
                  </a:txBody>
                  <a:tcPr marL="9525" marR="9525" marT="9525" marB="0" anchor="ctr"/>
                </a:tc>
                <a:tc>
                  <a:txBody>
                    <a:bodyPr/>
                    <a:lstStyle/>
                    <a:p>
                      <a:pPr algn="ctr" fontAlgn="t"/>
                      <a:r>
                        <a:rPr lang="en-US" sz="1400" u="none" strike="noStrike">
                          <a:effectLst/>
                          <a:latin typeface="+mn-lt"/>
                        </a:rPr>
                        <a:t> </a:t>
                      </a:r>
                      <a:endParaRPr lang="en-US" sz="1400" b="0" i="0" u="none" strike="noStrike">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dirty="0">
                          <a:effectLst/>
                          <a:latin typeface="+mn-lt"/>
                        </a:rPr>
                        <a:t>(13, V</a:t>
                      </a:r>
                      <a:r>
                        <a:rPr lang="en-US" sz="1400" u="none" strike="noStrike" baseline="-25000" dirty="0">
                          <a:effectLst/>
                          <a:latin typeface="+mn-lt"/>
                        </a:rPr>
                        <a:t>2</a:t>
                      </a:r>
                      <a:r>
                        <a:rPr lang="en-US" sz="1400" u="none" strike="noStrike" dirty="0">
                          <a:effectLst/>
                          <a:latin typeface="+mn-lt"/>
                        </a:rPr>
                        <a:t>)</a:t>
                      </a:r>
                      <a:endParaRPr lang="en-US" sz="1400" b="0" i="0" u="none" strike="noStrike" dirty="0">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dirty="0">
                          <a:effectLst/>
                          <a:latin typeface="+mn-lt"/>
                        </a:rPr>
                        <a:t> </a:t>
                      </a:r>
                      <a:endParaRPr lang="en-US" sz="1400" b="0" i="0" u="none" strike="noStrike" dirty="0">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dirty="0">
                          <a:effectLst/>
                          <a:latin typeface="+mn-lt"/>
                        </a:rPr>
                        <a:t>(11, V</a:t>
                      </a:r>
                      <a:r>
                        <a:rPr lang="en-US" sz="1400" u="none" strike="noStrike" baseline="-25000" dirty="0">
                          <a:effectLst/>
                          <a:latin typeface="+mn-lt"/>
                        </a:rPr>
                        <a:t>2</a:t>
                      </a:r>
                      <a:r>
                        <a:rPr lang="en-US" sz="1400" u="none" strike="noStrike" dirty="0">
                          <a:effectLst/>
                          <a:latin typeface="+mn-lt"/>
                        </a:rPr>
                        <a:t>)</a:t>
                      </a:r>
                      <a:endParaRPr lang="en-US" sz="1400" b="0" i="0" u="none" strike="noStrike" dirty="0">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dirty="0">
                          <a:effectLst/>
                          <a:latin typeface="+mn-lt"/>
                        </a:rPr>
                        <a:t>V</a:t>
                      </a:r>
                      <a:r>
                        <a:rPr lang="en-US" sz="1400" u="none" strike="noStrike" baseline="-25000" dirty="0">
                          <a:effectLst/>
                          <a:latin typeface="+mn-lt"/>
                        </a:rPr>
                        <a:t>3</a:t>
                      </a:r>
                      <a:endParaRPr lang="en-US" sz="1400" b="0" i="0" u="none" strike="noStrike" baseline="-25000" dirty="0">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dirty="0">
                          <a:effectLst/>
                          <a:latin typeface="+mn-lt"/>
                        </a:rPr>
                        <a:t>{V</a:t>
                      </a:r>
                      <a:r>
                        <a:rPr lang="en-US" sz="1400" u="none" strike="noStrike" baseline="-25000" dirty="0">
                          <a:effectLst/>
                          <a:latin typeface="+mn-lt"/>
                        </a:rPr>
                        <a:t>1</a:t>
                      </a:r>
                      <a:r>
                        <a:rPr lang="en-US" sz="1400" u="none" strike="noStrike" dirty="0">
                          <a:effectLst/>
                          <a:latin typeface="+mn-lt"/>
                        </a:rPr>
                        <a:t>, V</a:t>
                      </a:r>
                      <a:r>
                        <a:rPr lang="en-US" sz="1400" u="none" strike="noStrike" baseline="-25000" dirty="0">
                          <a:effectLst/>
                          <a:latin typeface="+mn-lt"/>
                        </a:rPr>
                        <a:t>5</a:t>
                      </a:r>
                      <a:r>
                        <a:rPr lang="en-US" sz="1400" u="none" strike="noStrike" dirty="0">
                          <a:effectLst/>
                          <a:latin typeface="+mn-lt"/>
                        </a:rPr>
                        <a:t>}</a:t>
                      </a:r>
                      <a:endParaRPr lang="en-US" sz="1400" b="0" i="0" u="none" strike="noStrike" dirty="0">
                        <a:solidFill>
                          <a:srgbClr val="000000"/>
                        </a:solidFill>
                        <a:effectLst/>
                        <a:latin typeface="+mn-lt"/>
                        <a:ea typeface="Yu Gothic" panose="020B0400000000000000" pitchFamily="34" charset="-128"/>
                      </a:endParaRPr>
                    </a:p>
                  </a:txBody>
                  <a:tcPr marL="9525" marR="9525" marT="9525" marB="0"/>
                </a:tc>
                <a:extLst>
                  <a:ext uri="{0D108BD9-81ED-4DB2-BD59-A6C34878D82A}">
                    <a16:rowId xmlns:a16="http://schemas.microsoft.com/office/drawing/2014/main" val="1659860945"/>
                  </a:ext>
                </a:extLst>
              </a:tr>
              <a:tr h="266319">
                <a:tc>
                  <a:txBody>
                    <a:bodyPr/>
                    <a:lstStyle/>
                    <a:p>
                      <a:pPr algn="ctr" rtl="0" fontAlgn="ctr"/>
                      <a:r>
                        <a:rPr lang="en-US" sz="1400" u="none" strike="noStrike">
                          <a:effectLst/>
                          <a:latin typeface="+mn-lt"/>
                        </a:rPr>
                        <a:t>3</a:t>
                      </a:r>
                      <a:endParaRPr lang="en-US" sz="1400" b="0" i="0" u="none" strike="noStrike">
                        <a:solidFill>
                          <a:srgbClr val="000000"/>
                        </a:solidFill>
                        <a:effectLst/>
                        <a:latin typeface="+mn-lt"/>
                        <a:ea typeface="Yu Gothic" panose="020B0400000000000000" pitchFamily="34" charset="-128"/>
                      </a:endParaRPr>
                    </a:p>
                  </a:txBody>
                  <a:tcPr marL="9525" marR="9525" marT="9525" marB="0" anchor="ctr"/>
                </a:tc>
                <a:tc>
                  <a:txBody>
                    <a:bodyPr/>
                    <a:lstStyle/>
                    <a:p>
                      <a:pPr algn="ctr" fontAlgn="t"/>
                      <a:r>
                        <a:rPr lang="en-US" sz="1400" u="none" strike="noStrike">
                          <a:effectLst/>
                          <a:latin typeface="+mn-lt"/>
                        </a:rPr>
                        <a:t>(6, V</a:t>
                      </a:r>
                      <a:r>
                        <a:rPr lang="en-US" sz="1400" u="none" strike="noStrike" baseline="-25000">
                          <a:effectLst/>
                          <a:latin typeface="+mn-lt"/>
                        </a:rPr>
                        <a:t>3</a:t>
                      </a:r>
                      <a:r>
                        <a:rPr lang="en-US" sz="1400" u="none" strike="noStrike">
                          <a:effectLst/>
                          <a:latin typeface="+mn-lt"/>
                        </a:rPr>
                        <a:t>)</a:t>
                      </a:r>
                      <a:endParaRPr lang="en-US" sz="1400" b="0" i="0" u="none" strike="noStrike">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a:effectLst/>
                          <a:latin typeface="+mn-lt"/>
                        </a:rPr>
                        <a:t> </a:t>
                      </a:r>
                      <a:endParaRPr lang="en-US" sz="1400" b="0" i="0" u="none" strike="noStrike">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a:effectLst/>
                          <a:latin typeface="+mn-lt"/>
                        </a:rPr>
                        <a:t> </a:t>
                      </a:r>
                      <a:endParaRPr lang="en-US" sz="1400" b="0" i="0" u="none" strike="noStrike">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a:effectLst/>
                          <a:latin typeface="+mn-lt"/>
                        </a:rPr>
                        <a:t> </a:t>
                      </a:r>
                      <a:endParaRPr lang="en-US" sz="1400" b="0" i="0" u="none" strike="noStrike">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dirty="0">
                          <a:effectLst/>
                          <a:latin typeface="+mn-lt"/>
                        </a:rPr>
                        <a:t>(13, V</a:t>
                      </a:r>
                      <a:r>
                        <a:rPr lang="en-US" sz="1400" u="none" strike="noStrike" baseline="-25000" dirty="0">
                          <a:effectLst/>
                          <a:latin typeface="+mn-lt"/>
                        </a:rPr>
                        <a:t>3</a:t>
                      </a:r>
                      <a:r>
                        <a:rPr lang="en-US" sz="1400" u="none" strike="noStrike" dirty="0">
                          <a:effectLst/>
                          <a:latin typeface="+mn-lt"/>
                        </a:rPr>
                        <a:t>)</a:t>
                      </a:r>
                      <a:endParaRPr lang="en-US" sz="1400" b="0" i="0" u="none" strike="noStrike" dirty="0">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dirty="0">
                          <a:effectLst/>
                          <a:latin typeface="+mn-lt"/>
                        </a:rPr>
                        <a:t>V</a:t>
                      </a:r>
                      <a:r>
                        <a:rPr lang="en-US" sz="1400" u="none" strike="noStrike" baseline="-25000" dirty="0">
                          <a:effectLst/>
                          <a:latin typeface="+mn-lt"/>
                        </a:rPr>
                        <a:t>5</a:t>
                      </a:r>
                      <a:endParaRPr lang="en-US" sz="1400" b="0" i="0" u="none" strike="noStrike" baseline="-25000" dirty="0">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dirty="0">
                          <a:effectLst/>
                          <a:latin typeface="+mn-lt"/>
                        </a:rPr>
                        <a:t>{V</a:t>
                      </a:r>
                      <a:r>
                        <a:rPr lang="en-US" sz="1400" u="none" strike="noStrike" baseline="-25000" dirty="0">
                          <a:effectLst/>
                          <a:latin typeface="+mn-lt"/>
                        </a:rPr>
                        <a:t>1</a:t>
                      </a:r>
                      <a:r>
                        <a:rPr lang="en-US" sz="1400" u="none" strike="noStrike" dirty="0">
                          <a:effectLst/>
                          <a:latin typeface="+mn-lt"/>
                        </a:rPr>
                        <a:t>}</a:t>
                      </a:r>
                      <a:endParaRPr lang="en-US" sz="1400" b="0" i="0" u="none" strike="noStrike" dirty="0">
                        <a:solidFill>
                          <a:srgbClr val="000000"/>
                        </a:solidFill>
                        <a:effectLst/>
                        <a:latin typeface="+mn-lt"/>
                        <a:ea typeface="Yu Gothic" panose="020B0400000000000000" pitchFamily="34" charset="-128"/>
                      </a:endParaRPr>
                    </a:p>
                  </a:txBody>
                  <a:tcPr marL="9525" marR="9525" marT="9525" marB="0"/>
                </a:tc>
                <a:extLst>
                  <a:ext uri="{0D108BD9-81ED-4DB2-BD59-A6C34878D82A}">
                    <a16:rowId xmlns:a16="http://schemas.microsoft.com/office/drawing/2014/main" val="3752335852"/>
                  </a:ext>
                </a:extLst>
              </a:tr>
              <a:tr h="266319">
                <a:tc>
                  <a:txBody>
                    <a:bodyPr/>
                    <a:lstStyle/>
                    <a:p>
                      <a:pPr algn="ctr" rtl="0" fontAlgn="ctr"/>
                      <a:r>
                        <a:rPr lang="en-US" sz="1400" u="none" strike="noStrike">
                          <a:effectLst/>
                          <a:latin typeface="+mn-lt"/>
                        </a:rPr>
                        <a:t>4</a:t>
                      </a:r>
                      <a:endParaRPr lang="en-US" sz="1400" b="0" i="0" u="none" strike="noStrike">
                        <a:solidFill>
                          <a:srgbClr val="000000"/>
                        </a:solidFill>
                        <a:effectLst/>
                        <a:latin typeface="+mn-lt"/>
                        <a:ea typeface="Yu Gothic" panose="020B0400000000000000" pitchFamily="34" charset="-128"/>
                      </a:endParaRPr>
                    </a:p>
                  </a:txBody>
                  <a:tcPr marL="9525" marR="9525" marT="9525" marB="0" anchor="ctr"/>
                </a:tc>
                <a:tc>
                  <a:txBody>
                    <a:bodyPr/>
                    <a:lstStyle/>
                    <a:p>
                      <a:pPr algn="ctr" fontAlgn="t"/>
                      <a:r>
                        <a:rPr lang="en-US" sz="1400" u="none" strike="noStrike" dirty="0">
                          <a:effectLst/>
                          <a:latin typeface="+mn-lt"/>
                        </a:rPr>
                        <a:t>(10, V</a:t>
                      </a:r>
                      <a:r>
                        <a:rPr lang="en-US" sz="1400" u="none" strike="noStrike" baseline="-25000" dirty="0">
                          <a:effectLst/>
                          <a:latin typeface="+mn-lt"/>
                        </a:rPr>
                        <a:t>5</a:t>
                      </a:r>
                      <a:r>
                        <a:rPr lang="en-US" sz="1400" u="none" strike="noStrike" dirty="0">
                          <a:effectLst/>
                          <a:latin typeface="+mn-lt"/>
                        </a:rPr>
                        <a:t>)</a:t>
                      </a:r>
                      <a:endParaRPr lang="en-US" sz="1400" b="0" i="0" u="none" strike="noStrike" dirty="0">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a:effectLst/>
                          <a:latin typeface="+mn-lt"/>
                        </a:rPr>
                        <a:t> </a:t>
                      </a:r>
                      <a:endParaRPr lang="en-US" sz="1400" b="0" i="0" u="none" strike="noStrike">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a:effectLst/>
                          <a:latin typeface="+mn-lt"/>
                        </a:rPr>
                        <a:t> </a:t>
                      </a:r>
                      <a:endParaRPr lang="en-US" sz="1400" b="0" i="0" u="none" strike="noStrike">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a:effectLst/>
                          <a:latin typeface="+mn-lt"/>
                        </a:rPr>
                        <a:t> </a:t>
                      </a:r>
                      <a:endParaRPr lang="en-US" sz="1400" b="0" i="0" u="none" strike="noStrike">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a:effectLst/>
                          <a:latin typeface="+mn-lt"/>
                        </a:rPr>
                        <a:t> </a:t>
                      </a:r>
                      <a:endParaRPr lang="en-US" sz="1400" b="0" i="0" u="none" strike="noStrike">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dirty="0">
                          <a:effectLst/>
                          <a:latin typeface="+mn-lt"/>
                        </a:rPr>
                        <a:t>V</a:t>
                      </a:r>
                      <a:r>
                        <a:rPr lang="en-US" sz="1400" u="none" strike="noStrike" baseline="-25000" dirty="0">
                          <a:effectLst/>
                          <a:latin typeface="+mn-lt"/>
                        </a:rPr>
                        <a:t>1</a:t>
                      </a:r>
                      <a:endParaRPr lang="en-US" sz="1400" b="0" i="0" u="none" strike="noStrike" baseline="-25000" dirty="0">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dirty="0">
                          <a:effectLst/>
                          <a:latin typeface="+mn-lt"/>
                        </a:rPr>
                        <a:t>{}</a:t>
                      </a:r>
                      <a:endParaRPr lang="en-US" sz="1400" b="0" i="0" u="none" strike="noStrike" dirty="0">
                        <a:solidFill>
                          <a:srgbClr val="000000"/>
                        </a:solidFill>
                        <a:effectLst/>
                        <a:latin typeface="+mn-lt"/>
                        <a:ea typeface="Yu Gothic" panose="020B0400000000000000" pitchFamily="34" charset="-128"/>
                      </a:endParaRPr>
                    </a:p>
                  </a:txBody>
                  <a:tcPr marL="9525" marR="9525" marT="9525" marB="0"/>
                </a:tc>
                <a:extLst>
                  <a:ext uri="{0D108BD9-81ED-4DB2-BD59-A6C34878D82A}">
                    <a16:rowId xmlns:a16="http://schemas.microsoft.com/office/drawing/2014/main" val="483011241"/>
                  </a:ext>
                </a:extLst>
              </a:tr>
            </a:tbl>
          </a:graphicData>
        </a:graphic>
      </p:graphicFrame>
    </p:spTree>
    <p:extLst>
      <p:ext uri="{BB962C8B-B14F-4D97-AF65-F5344CB8AC3E}">
        <p14:creationId xmlns:p14="http://schemas.microsoft.com/office/powerpoint/2010/main" val="2264299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56DB2F-F4C8-4AA9-AE13-9BB46DEFD136}"/>
              </a:ext>
            </a:extLst>
          </p:cNvPr>
          <p:cNvPicPr>
            <a:picLocks noChangeAspect="1"/>
          </p:cNvPicPr>
          <p:nvPr/>
        </p:nvPicPr>
        <p:blipFill rotWithShape="1">
          <a:blip r:embed="rId2"/>
          <a:srcRect l="1778" r="1" b="1"/>
          <a:stretch/>
        </p:blipFill>
        <p:spPr>
          <a:xfrm>
            <a:off x="20" y="10"/>
            <a:ext cx="12191980" cy="6857989"/>
          </a:xfrm>
          <a:prstGeom prst="rect">
            <a:avLst/>
          </a:prstGeom>
        </p:spPr>
      </p:pic>
      <p:sp>
        <p:nvSpPr>
          <p:cNvPr id="23" name="Freeform: Shape 8">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0">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14">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3573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0D0334-7AA5-4FF9-B779-3DA98D29B8AB}"/>
              </a:ext>
            </a:extLst>
          </p:cNvPr>
          <p:cNvSpPr txBox="1"/>
          <p:nvPr/>
        </p:nvSpPr>
        <p:spPr>
          <a:xfrm>
            <a:off x="628650" y="552450"/>
            <a:ext cx="5686425" cy="1015663"/>
          </a:xfrm>
          <a:prstGeom prst="rect">
            <a:avLst/>
          </a:prstGeom>
          <a:noFill/>
        </p:spPr>
        <p:txBody>
          <a:bodyPr wrap="square" rtlCol="0">
            <a:spAutoFit/>
          </a:bodyPr>
          <a:lstStyle/>
          <a:p>
            <a:r>
              <a:rPr lang="en-US" dirty="0"/>
              <a:t>Finding the paths</a:t>
            </a:r>
          </a:p>
          <a:p>
            <a:endParaRPr lang="en-US" dirty="0"/>
          </a:p>
          <a:p>
            <a:r>
              <a:rPr lang="en-US" sz="1200" dirty="0"/>
              <a:t>During the process of VDA, a storage for the predecessor nodes are stored. We use it to determine the path.</a:t>
            </a:r>
          </a:p>
        </p:txBody>
      </p:sp>
      <p:graphicFrame>
        <p:nvGraphicFramePr>
          <p:cNvPr id="5" name="Table 4">
            <a:extLst>
              <a:ext uri="{FF2B5EF4-FFF2-40B4-BE49-F238E27FC236}">
                <a16:creationId xmlns:a16="http://schemas.microsoft.com/office/drawing/2014/main" id="{0399C37E-1692-4BA1-9AE0-E83CE7436864}"/>
              </a:ext>
            </a:extLst>
          </p:cNvPr>
          <p:cNvGraphicFramePr>
            <a:graphicFrameLocks noGrp="1"/>
          </p:cNvGraphicFramePr>
          <p:nvPr>
            <p:extLst>
              <p:ext uri="{D42A27DB-BD31-4B8C-83A1-F6EECF244321}">
                <p14:modId xmlns:p14="http://schemas.microsoft.com/office/powerpoint/2010/main" val="1130968094"/>
              </p:ext>
            </p:extLst>
          </p:nvPr>
        </p:nvGraphicFramePr>
        <p:xfrm>
          <a:off x="847722" y="2083089"/>
          <a:ext cx="9566275" cy="492125"/>
        </p:xfrm>
        <a:graphic>
          <a:graphicData uri="http://schemas.openxmlformats.org/drawingml/2006/table">
            <a:tbl>
              <a:tblPr firstRow="1" bandRow="1">
                <a:tableStyleId>{5C22544A-7EE6-4342-B048-85BDC9FD1C3A}</a:tableStyleId>
              </a:tblPr>
              <a:tblGrid>
                <a:gridCol w="991750">
                  <a:extLst>
                    <a:ext uri="{9D8B030D-6E8A-4147-A177-3AD203B41FA5}">
                      <a16:colId xmlns:a16="http://schemas.microsoft.com/office/drawing/2014/main" val="1528440037"/>
                    </a:ext>
                  </a:extLst>
                </a:gridCol>
                <a:gridCol w="1714905">
                  <a:extLst>
                    <a:ext uri="{9D8B030D-6E8A-4147-A177-3AD203B41FA5}">
                      <a16:colId xmlns:a16="http://schemas.microsoft.com/office/drawing/2014/main" val="4080113493"/>
                    </a:ext>
                  </a:extLst>
                </a:gridCol>
                <a:gridCol w="1714905">
                  <a:extLst>
                    <a:ext uri="{9D8B030D-6E8A-4147-A177-3AD203B41FA5}">
                      <a16:colId xmlns:a16="http://schemas.microsoft.com/office/drawing/2014/main" val="265164964"/>
                    </a:ext>
                  </a:extLst>
                </a:gridCol>
                <a:gridCol w="1714905">
                  <a:extLst>
                    <a:ext uri="{9D8B030D-6E8A-4147-A177-3AD203B41FA5}">
                      <a16:colId xmlns:a16="http://schemas.microsoft.com/office/drawing/2014/main" val="3261830676"/>
                    </a:ext>
                  </a:extLst>
                </a:gridCol>
                <a:gridCol w="1714905">
                  <a:extLst>
                    <a:ext uri="{9D8B030D-6E8A-4147-A177-3AD203B41FA5}">
                      <a16:colId xmlns:a16="http://schemas.microsoft.com/office/drawing/2014/main" val="2302006498"/>
                    </a:ext>
                  </a:extLst>
                </a:gridCol>
                <a:gridCol w="1714905">
                  <a:extLst>
                    <a:ext uri="{9D8B030D-6E8A-4147-A177-3AD203B41FA5}">
                      <a16:colId xmlns:a16="http://schemas.microsoft.com/office/drawing/2014/main" val="1115777246"/>
                    </a:ext>
                  </a:extLst>
                </a:gridCol>
              </a:tblGrid>
              <a:tr h="492125">
                <a:tc>
                  <a:txBody>
                    <a:bodyPr/>
                    <a:lstStyle/>
                    <a:p>
                      <a:pPr algn="ctr" rtl="0" fontAlgn="ctr"/>
                      <a:r>
                        <a:rPr lang="en-US" sz="1600" b="1" i="0" u="none" strike="noStrike" dirty="0">
                          <a:solidFill>
                            <a:schemeClr val="bg1"/>
                          </a:solidFill>
                          <a:effectLst/>
                          <a:latin typeface="+mn-lt"/>
                          <a:ea typeface="Yu Gothic" panose="020B0400000000000000" pitchFamily="34" charset="-128"/>
                        </a:rPr>
                        <a:t>Pre:</a:t>
                      </a: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3</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1609108561"/>
                  </a:ext>
                </a:extLst>
              </a:tr>
            </a:tbl>
          </a:graphicData>
        </a:graphic>
      </p:graphicFrame>
      <p:graphicFrame>
        <p:nvGraphicFramePr>
          <p:cNvPr id="8" name="Table 7">
            <a:extLst>
              <a:ext uri="{FF2B5EF4-FFF2-40B4-BE49-F238E27FC236}">
                <a16:creationId xmlns:a16="http://schemas.microsoft.com/office/drawing/2014/main" id="{567DBA35-E68E-4374-9F9A-4D68067ED576}"/>
              </a:ext>
            </a:extLst>
          </p:cNvPr>
          <p:cNvGraphicFramePr>
            <a:graphicFrameLocks noGrp="1"/>
          </p:cNvGraphicFramePr>
          <p:nvPr>
            <p:extLst>
              <p:ext uri="{D42A27DB-BD31-4B8C-83A1-F6EECF244321}">
                <p14:modId xmlns:p14="http://schemas.microsoft.com/office/powerpoint/2010/main" val="3315756473"/>
              </p:ext>
            </p:extLst>
          </p:nvPr>
        </p:nvGraphicFramePr>
        <p:xfrm>
          <a:off x="847723" y="3856038"/>
          <a:ext cx="9718679" cy="492125"/>
        </p:xfrm>
        <a:graphic>
          <a:graphicData uri="http://schemas.openxmlformats.org/drawingml/2006/table">
            <a:tbl>
              <a:tblPr firstRow="1" bandRow="1">
                <a:tableStyleId>{5C22544A-7EE6-4342-B048-85BDC9FD1C3A}</a:tableStyleId>
              </a:tblPr>
              <a:tblGrid>
                <a:gridCol w="1235077">
                  <a:extLst>
                    <a:ext uri="{9D8B030D-6E8A-4147-A177-3AD203B41FA5}">
                      <a16:colId xmlns:a16="http://schemas.microsoft.com/office/drawing/2014/main" val="162151421"/>
                    </a:ext>
                  </a:extLst>
                </a:gridCol>
                <a:gridCol w="1514698">
                  <a:extLst>
                    <a:ext uri="{9D8B030D-6E8A-4147-A177-3AD203B41FA5}">
                      <a16:colId xmlns:a16="http://schemas.microsoft.com/office/drawing/2014/main" val="1863924277"/>
                    </a:ext>
                  </a:extLst>
                </a:gridCol>
                <a:gridCol w="1742226">
                  <a:extLst>
                    <a:ext uri="{9D8B030D-6E8A-4147-A177-3AD203B41FA5}">
                      <a16:colId xmlns:a16="http://schemas.microsoft.com/office/drawing/2014/main" val="283178501"/>
                    </a:ext>
                  </a:extLst>
                </a:gridCol>
                <a:gridCol w="1742226">
                  <a:extLst>
                    <a:ext uri="{9D8B030D-6E8A-4147-A177-3AD203B41FA5}">
                      <a16:colId xmlns:a16="http://schemas.microsoft.com/office/drawing/2014/main" val="4013855194"/>
                    </a:ext>
                  </a:extLst>
                </a:gridCol>
                <a:gridCol w="1742226">
                  <a:extLst>
                    <a:ext uri="{9D8B030D-6E8A-4147-A177-3AD203B41FA5}">
                      <a16:colId xmlns:a16="http://schemas.microsoft.com/office/drawing/2014/main" val="807393517"/>
                    </a:ext>
                  </a:extLst>
                </a:gridCol>
                <a:gridCol w="1742226">
                  <a:extLst>
                    <a:ext uri="{9D8B030D-6E8A-4147-A177-3AD203B41FA5}">
                      <a16:colId xmlns:a16="http://schemas.microsoft.com/office/drawing/2014/main" val="171589426"/>
                    </a:ext>
                  </a:extLst>
                </a:gridCol>
              </a:tblGrid>
              <a:tr h="492125">
                <a:tc>
                  <a:txBody>
                    <a:bodyPr/>
                    <a:lstStyle/>
                    <a:p>
                      <a:pPr algn="ctr" rtl="0" fontAlgn="ctr"/>
                      <a:r>
                        <a:rPr lang="en-US" sz="1600" b="1" i="0" u="none" strike="noStrike" dirty="0">
                          <a:solidFill>
                            <a:schemeClr val="bg1"/>
                          </a:solidFill>
                          <a:effectLst/>
                          <a:latin typeface="+mn-lt"/>
                          <a:ea typeface="Yu Gothic" panose="020B0400000000000000" pitchFamily="34" charset="-128"/>
                        </a:rPr>
                        <a:t>Path (V</a:t>
                      </a:r>
                      <a:r>
                        <a:rPr lang="en-US" sz="1600" b="1" i="0" u="none" strike="noStrike" baseline="-25000" dirty="0">
                          <a:solidFill>
                            <a:schemeClr val="bg1"/>
                          </a:solidFill>
                          <a:effectLst/>
                          <a:latin typeface="+mn-lt"/>
                          <a:ea typeface="Yu Gothic" panose="020B0400000000000000" pitchFamily="34" charset="-128"/>
                        </a:rPr>
                        <a:t>1</a:t>
                      </a:r>
                      <a:r>
                        <a:rPr lang="en-US" sz="1600" b="1" i="0" u="none" strike="noStrike" baseline="0" dirty="0">
                          <a:solidFill>
                            <a:schemeClr val="bg1"/>
                          </a:solidFill>
                          <a:effectLst/>
                          <a:latin typeface="+mn-lt"/>
                          <a:ea typeface="Yu Gothic" panose="020B0400000000000000" pitchFamily="34" charset="-128"/>
                        </a:rPr>
                        <a:t>)</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3</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1</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2686243240"/>
                  </a:ext>
                </a:extLst>
              </a:tr>
            </a:tbl>
          </a:graphicData>
        </a:graphic>
      </p:graphicFrame>
      <p:graphicFrame>
        <p:nvGraphicFramePr>
          <p:cNvPr id="10" name="Table 9">
            <a:extLst>
              <a:ext uri="{FF2B5EF4-FFF2-40B4-BE49-F238E27FC236}">
                <a16:creationId xmlns:a16="http://schemas.microsoft.com/office/drawing/2014/main" id="{075B2DAE-C139-4F9C-843E-792931728BED}"/>
              </a:ext>
            </a:extLst>
          </p:cNvPr>
          <p:cNvGraphicFramePr>
            <a:graphicFrameLocks noGrp="1"/>
          </p:cNvGraphicFramePr>
          <p:nvPr>
            <p:extLst>
              <p:ext uri="{D42A27DB-BD31-4B8C-83A1-F6EECF244321}">
                <p14:modId xmlns:p14="http://schemas.microsoft.com/office/powerpoint/2010/main" val="3592460207"/>
              </p:ext>
            </p:extLst>
          </p:nvPr>
        </p:nvGraphicFramePr>
        <p:xfrm>
          <a:off x="847722" y="4398963"/>
          <a:ext cx="4492001" cy="492125"/>
        </p:xfrm>
        <a:graphic>
          <a:graphicData uri="http://schemas.openxmlformats.org/drawingml/2006/table">
            <a:tbl>
              <a:tblPr firstRow="1" bandRow="1">
                <a:tableStyleId>{5C22544A-7EE6-4342-B048-85BDC9FD1C3A}</a:tableStyleId>
              </a:tblPr>
              <a:tblGrid>
                <a:gridCol w="1235077">
                  <a:extLst>
                    <a:ext uri="{9D8B030D-6E8A-4147-A177-3AD203B41FA5}">
                      <a16:colId xmlns:a16="http://schemas.microsoft.com/office/drawing/2014/main" val="162151421"/>
                    </a:ext>
                  </a:extLst>
                </a:gridCol>
                <a:gridCol w="1514698">
                  <a:extLst>
                    <a:ext uri="{9D8B030D-6E8A-4147-A177-3AD203B41FA5}">
                      <a16:colId xmlns:a16="http://schemas.microsoft.com/office/drawing/2014/main" val="1863924277"/>
                    </a:ext>
                  </a:extLst>
                </a:gridCol>
                <a:gridCol w="1742226">
                  <a:extLst>
                    <a:ext uri="{9D8B030D-6E8A-4147-A177-3AD203B41FA5}">
                      <a16:colId xmlns:a16="http://schemas.microsoft.com/office/drawing/2014/main" val="283178501"/>
                    </a:ext>
                  </a:extLst>
                </a:gridCol>
              </a:tblGrid>
              <a:tr h="492125">
                <a:tc>
                  <a:txBody>
                    <a:bodyPr/>
                    <a:lstStyle/>
                    <a:p>
                      <a:pPr algn="ctr" rtl="0" fontAlgn="ctr"/>
                      <a:r>
                        <a:rPr lang="en-US" sz="1600" b="1" i="0" u="none" strike="noStrike" dirty="0">
                          <a:solidFill>
                            <a:schemeClr val="bg1"/>
                          </a:solidFill>
                          <a:effectLst/>
                          <a:latin typeface="+mn-lt"/>
                          <a:ea typeface="Yu Gothic" panose="020B0400000000000000" pitchFamily="34" charset="-128"/>
                        </a:rPr>
                        <a:t>Path (V</a:t>
                      </a:r>
                      <a:r>
                        <a:rPr lang="en-US" sz="1600" b="1" i="0" u="none" strike="noStrike" baseline="-25000" dirty="0">
                          <a:solidFill>
                            <a:schemeClr val="bg1"/>
                          </a:solidFill>
                          <a:effectLst/>
                          <a:latin typeface="+mn-lt"/>
                          <a:ea typeface="Yu Gothic" panose="020B0400000000000000" pitchFamily="34" charset="-128"/>
                        </a:rPr>
                        <a:t>2</a:t>
                      </a:r>
                      <a:r>
                        <a:rPr lang="en-US" sz="1600" b="1" i="0" u="none" strike="noStrike" baseline="0" dirty="0">
                          <a:solidFill>
                            <a:schemeClr val="bg1"/>
                          </a:solidFill>
                          <a:effectLst/>
                          <a:latin typeface="+mn-lt"/>
                          <a:ea typeface="Yu Gothic" panose="020B0400000000000000" pitchFamily="34" charset="-128"/>
                        </a:rPr>
                        <a:t>)</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2686243240"/>
                  </a:ext>
                </a:extLst>
              </a:tr>
            </a:tbl>
          </a:graphicData>
        </a:graphic>
      </p:graphicFrame>
      <p:graphicFrame>
        <p:nvGraphicFramePr>
          <p:cNvPr id="11" name="Table 10">
            <a:extLst>
              <a:ext uri="{FF2B5EF4-FFF2-40B4-BE49-F238E27FC236}">
                <a16:creationId xmlns:a16="http://schemas.microsoft.com/office/drawing/2014/main" id="{6B645566-48C9-4EB3-AFE3-F81E788ED6DB}"/>
              </a:ext>
            </a:extLst>
          </p:cNvPr>
          <p:cNvGraphicFramePr>
            <a:graphicFrameLocks noGrp="1"/>
          </p:cNvGraphicFramePr>
          <p:nvPr>
            <p:extLst>
              <p:ext uri="{D42A27DB-BD31-4B8C-83A1-F6EECF244321}">
                <p14:modId xmlns:p14="http://schemas.microsoft.com/office/powerpoint/2010/main" val="1776256472"/>
              </p:ext>
            </p:extLst>
          </p:nvPr>
        </p:nvGraphicFramePr>
        <p:xfrm>
          <a:off x="847722" y="4941888"/>
          <a:ext cx="6234227" cy="492125"/>
        </p:xfrm>
        <a:graphic>
          <a:graphicData uri="http://schemas.openxmlformats.org/drawingml/2006/table">
            <a:tbl>
              <a:tblPr firstRow="1" bandRow="1">
                <a:tableStyleId>{5C22544A-7EE6-4342-B048-85BDC9FD1C3A}</a:tableStyleId>
              </a:tblPr>
              <a:tblGrid>
                <a:gridCol w="1235077">
                  <a:extLst>
                    <a:ext uri="{9D8B030D-6E8A-4147-A177-3AD203B41FA5}">
                      <a16:colId xmlns:a16="http://schemas.microsoft.com/office/drawing/2014/main" val="162151421"/>
                    </a:ext>
                  </a:extLst>
                </a:gridCol>
                <a:gridCol w="1514698">
                  <a:extLst>
                    <a:ext uri="{9D8B030D-6E8A-4147-A177-3AD203B41FA5}">
                      <a16:colId xmlns:a16="http://schemas.microsoft.com/office/drawing/2014/main" val="1863924277"/>
                    </a:ext>
                  </a:extLst>
                </a:gridCol>
                <a:gridCol w="1742226">
                  <a:extLst>
                    <a:ext uri="{9D8B030D-6E8A-4147-A177-3AD203B41FA5}">
                      <a16:colId xmlns:a16="http://schemas.microsoft.com/office/drawing/2014/main" val="283178501"/>
                    </a:ext>
                  </a:extLst>
                </a:gridCol>
                <a:gridCol w="1742226">
                  <a:extLst>
                    <a:ext uri="{9D8B030D-6E8A-4147-A177-3AD203B41FA5}">
                      <a16:colId xmlns:a16="http://schemas.microsoft.com/office/drawing/2014/main" val="4013855194"/>
                    </a:ext>
                  </a:extLst>
                </a:gridCol>
              </a:tblGrid>
              <a:tr h="492125">
                <a:tc>
                  <a:txBody>
                    <a:bodyPr/>
                    <a:lstStyle/>
                    <a:p>
                      <a:pPr algn="ctr" rtl="0" fontAlgn="ctr"/>
                      <a:r>
                        <a:rPr lang="en-US" sz="1600" b="1" i="0" u="none" strike="noStrike" dirty="0">
                          <a:solidFill>
                            <a:schemeClr val="bg1"/>
                          </a:solidFill>
                          <a:effectLst/>
                          <a:latin typeface="+mn-lt"/>
                          <a:ea typeface="Yu Gothic" panose="020B0400000000000000" pitchFamily="34" charset="-128"/>
                        </a:rPr>
                        <a:t>Path (V</a:t>
                      </a:r>
                      <a:r>
                        <a:rPr lang="en-US" sz="1600" b="1" i="0" u="none" strike="noStrike" baseline="-25000" dirty="0">
                          <a:solidFill>
                            <a:schemeClr val="bg1"/>
                          </a:solidFill>
                          <a:effectLst/>
                          <a:latin typeface="+mn-lt"/>
                          <a:ea typeface="Yu Gothic" panose="020B0400000000000000" pitchFamily="34" charset="-128"/>
                        </a:rPr>
                        <a:t>3</a:t>
                      </a:r>
                      <a:r>
                        <a:rPr lang="en-US" sz="1600" b="1" i="0" u="none" strike="noStrike" baseline="0" dirty="0">
                          <a:solidFill>
                            <a:schemeClr val="bg1"/>
                          </a:solidFill>
                          <a:effectLst/>
                          <a:latin typeface="+mn-lt"/>
                          <a:ea typeface="Yu Gothic" panose="020B0400000000000000" pitchFamily="34" charset="-128"/>
                        </a:rPr>
                        <a:t>)</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3</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2686243240"/>
                  </a:ext>
                </a:extLst>
              </a:tr>
            </a:tbl>
          </a:graphicData>
        </a:graphic>
      </p:graphicFrame>
      <p:graphicFrame>
        <p:nvGraphicFramePr>
          <p:cNvPr id="12" name="Table 11">
            <a:extLst>
              <a:ext uri="{FF2B5EF4-FFF2-40B4-BE49-F238E27FC236}">
                <a16:creationId xmlns:a16="http://schemas.microsoft.com/office/drawing/2014/main" id="{19C00B32-435B-430E-880D-EB31E9585C74}"/>
              </a:ext>
            </a:extLst>
          </p:cNvPr>
          <p:cNvGraphicFramePr>
            <a:graphicFrameLocks noGrp="1"/>
          </p:cNvGraphicFramePr>
          <p:nvPr>
            <p:extLst>
              <p:ext uri="{D42A27DB-BD31-4B8C-83A1-F6EECF244321}">
                <p14:modId xmlns:p14="http://schemas.microsoft.com/office/powerpoint/2010/main" val="2374059762"/>
              </p:ext>
            </p:extLst>
          </p:nvPr>
        </p:nvGraphicFramePr>
        <p:xfrm>
          <a:off x="847723" y="5484813"/>
          <a:ext cx="4492001" cy="492125"/>
        </p:xfrm>
        <a:graphic>
          <a:graphicData uri="http://schemas.openxmlformats.org/drawingml/2006/table">
            <a:tbl>
              <a:tblPr firstRow="1" bandRow="1">
                <a:tableStyleId>{5C22544A-7EE6-4342-B048-85BDC9FD1C3A}</a:tableStyleId>
              </a:tblPr>
              <a:tblGrid>
                <a:gridCol w="1235077">
                  <a:extLst>
                    <a:ext uri="{9D8B030D-6E8A-4147-A177-3AD203B41FA5}">
                      <a16:colId xmlns:a16="http://schemas.microsoft.com/office/drawing/2014/main" val="162151421"/>
                    </a:ext>
                  </a:extLst>
                </a:gridCol>
                <a:gridCol w="1514698">
                  <a:extLst>
                    <a:ext uri="{9D8B030D-6E8A-4147-A177-3AD203B41FA5}">
                      <a16:colId xmlns:a16="http://schemas.microsoft.com/office/drawing/2014/main" val="1863924277"/>
                    </a:ext>
                  </a:extLst>
                </a:gridCol>
                <a:gridCol w="1742226">
                  <a:extLst>
                    <a:ext uri="{9D8B030D-6E8A-4147-A177-3AD203B41FA5}">
                      <a16:colId xmlns:a16="http://schemas.microsoft.com/office/drawing/2014/main" val="283178501"/>
                    </a:ext>
                  </a:extLst>
                </a:gridCol>
              </a:tblGrid>
              <a:tr h="492125">
                <a:tc>
                  <a:txBody>
                    <a:bodyPr/>
                    <a:lstStyle/>
                    <a:p>
                      <a:pPr algn="ctr" rtl="0" fontAlgn="ctr"/>
                      <a:r>
                        <a:rPr lang="en-US" sz="1600" b="1" i="0" u="none" strike="noStrike" dirty="0">
                          <a:solidFill>
                            <a:schemeClr val="bg1"/>
                          </a:solidFill>
                          <a:effectLst/>
                          <a:latin typeface="+mn-lt"/>
                          <a:ea typeface="Yu Gothic" panose="020B0400000000000000" pitchFamily="34" charset="-128"/>
                        </a:rPr>
                        <a:t>Path (V</a:t>
                      </a:r>
                      <a:r>
                        <a:rPr lang="en-US" sz="1600" b="1" i="0" u="none" strike="noStrike" baseline="-25000" dirty="0">
                          <a:solidFill>
                            <a:schemeClr val="bg1"/>
                          </a:solidFill>
                          <a:effectLst/>
                          <a:latin typeface="+mn-lt"/>
                          <a:ea typeface="Yu Gothic" panose="020B0400000000000000" pitchFamily="34" charset="-128"/>
                        </a:rPr>
                        <a:t>4</a:t>
                      </a:r>
                      <a:r>
                        <a:rPr lang="en-US" sz="1600" b="1" i="0" u="none" strike="noStrike" baseline="0" dirty="0">
                          <a:solidFill>
                            <a:schemeClr val="bg1"/>
                          </a:solidFill>
                          <a:effectLst/>
                          <a:latin typeface="+mn-lt"/>
                          <a:ea typeface="Yu Gothic" panose="020B0400000000000000" pitchFamily="34" charset="-128"/>
                        </a:rPr>
                        <a:t>)</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4</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2686243240"/>
                  </a:ext>
                </a:extLst>
              </a:tr>
            </a:tbl>
          </a:graphicData>
        </a:graphic>
      </p:graphicFrame>
      <p:graphicFrame>
        <p:nvGraphicFramePr>
          <p:cNvPr id="13" name="Table 12">
            <a:extLst>
              <a:ext uri="{FF2B5EF4-FFF2-40B4-BE49-F238E27FC236}">
                <a16:creationId xmlns:a16="http://schemas.microsoft.com/office/drawing/2014/main" id="{C5C2398D-E012-48FF-A7FD-FBF1B6477B08}"/>
              </a:ext>
            </a:extLst>
          </p:cNvPr>
          <p:cNvGraphicFramePr>
            <a:graphicFrameLocks noGrp="1"/>
          </p:cNvGraphicFramePr>
          <p:nvPr>
            <p:extLst>
              <p:ext uri="{D42A27DB-BD31-4B8C-83A1-F6EECF244321}">
                <p14:modId xmlns:p14="http://schemas.microsoft.com/office/powerpoint/2010/main" val="3784998912"/>
              </p:ext>
            </p:extLst>
          </p:nvPr>
        </p:nvGraphicFramePr>
        <p:xfrm>
          <a:off x="847723" y="6027738"/>
          <a:ext cx="7976453" cy="492125"/>
        </p:xfrm>
        <a:graphic>
          <a:graphicData uri="http://schemas.openxmlformats.org/drawingml/2006/table">
            <a:tbl>
              <a:tblPr firstRow="1" bandRow="1">
                <a:tableStyleId>{5C22544A-7EE6-4342-B048-85BDC9FD1C3A}</a:tableStyleId>
              </a:tblPr>
              <a:tblGrid>
                <a:gridCol w="1235077">
                  <a:extLst>
                    <a:ext uri="{9D8B030D-6E8A-4147-A177-3AD203B41FA5}">
                      <a16:colId xmlns:a16="http://schemas.microsoft.com/office/drawing/2014/main" val="162151421"/>
                    </a:ext>
                  </a:extLst>
                </a:gridCol>
                <a:gridCol w="1514698">
                  <a:extLst>
                    <a:ext uri="{9D8B030D-6E8A-4147-A177-3AD203B41FA5}">
                      <a16:colId xmlns:a16="http://schemas.microsoft.com/office/drawing/2014/main" val="1863924277"/>
                    </a:ext>
                  </a:extLst>
                </a:gridCol>
                <a:gridCol w="1742226">
                  <a:extLst>
                    <a:ext uri="{9D8B030D-6E8A-4147-A177-3AD203B41FA5}">
                      <a16:colId xmlns:a16="http://schemas.microsoft.com/office/drawing/2014/main" val="283178501"/>
                    </a:ext>
                  </a:extLst>
                </a:gridCol>
                <a:gridCol w="1742226">
                  <a:extLst>
                    <a:ext uri="{9D8B030D-6E8A-4147-A177-3AD203B41FA5}">
                      <a16:colId xmlns:a16="http://schemas.microsoft.com/office/drawing/2014/main" val="4013855194"/>
                    </a:ext>
                  </a:extLst>
                </a:gridCol>
                <a:gridCol w="1742226">
                  <a:extLst>
                    <a:ext uri="{9D8B030D-6E8A-4147-A177-3AD203B41FA5}">
                      <a16:colId xmlns:a16="http://schemas.microsoft.com/office/drawing/2014/main" val="807393517"/>
                    </a:ext>
                  </a:extLst>
                </a:gridCol>
              </a:tblGrid>
              <a:tr h="492125">
                <a:tc>
                  <a:txBody>
                    <a:bodyPr/>
                    <a:lstStyle/>
                    <a:p>
                      <a:pPr algn="ctr" rtl="0" fontAlgn="ctr"/>
                      <a:r>
                        <a:rPr lang="en-US" sz="1600" b="1" i="0" u="none" strike="noStrike" dirty="0">
                          <a:solidFill>
                            <a:schemeClr val="bg1"/>
                          </a:solidFill>
                          <a:effectLst/>
                          <a:latin typeface="+mn-lt"/>
                          <a:ea typeface="Yu Gothic" panose="020B0400000000000000" pitchFamily="34" charset="-128"/>
                        </a:rPr>
                        <a:t>Path (V</a:t>
                      </a:r>
                      <a:r>
                        <a:rPr lang="en-US" sz="1600" b="1" i="0" u="none" strike="noStrike" baseline="-25000" dirty="0">
                          <a:solidFill>
                            <a:schemeClr val="bg1"/>
                          </a:solidFill>
                          <a:effectLst/>
                          <a:latin typeface="+mn-lt"/>
                          <a:ea typeface="Yu Gothic" panose="020B0400000000000000" pitchFamily="34" charset="-128"/>
                        </a:rPr>
                        <a:t>5</a:t>
                      </a:r>
                      <a:r>
                        <a:rPr lang="en-US" sz="1600" b="1" i="0" u="none" strike="noStrike" baseline="0" dirty="0">
                          <a:solidFill>
                            <a:schemeClr val="bg1"/>
                          </a:solidFill>
                          <a:effectLst/>
                          <a:latin typeface="+mn-lt"/>
                          <a:ea typeface="Yu Gothic" panose="020B0400000000000000" pitchFamily="34" charset="-128"/>
                        </a:rPr>
                        <a:t>)</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3</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2686243240"/>
                  </a:ext>
                </a:extLst>
              </a:tr>
            </a:tbl>
          </a:graphicData>
        </a:graphic>
      </p:graphicFrame>
      <p:sp>
        <p:nvSpPr>
          <p:cNvPr id="14" name="TextBox 13">
            <a:extLst>
              <a:ext uri="{FF2B5EF4-FFF2-40B4-BE49-F238E27FC236}">
                <a16:creationId xmlns:a16="http://schemas.microsoft.com/office/drawing/2014/main" id="{AA085FB9-E8C3-498C-90A0-7E870B8CE5C0}"/>
              </a:ext>
            </a:extLst>
          </p:cNvPr>
          <p:cNvSpPr txBox="1"/>
          <p:nvPr/>
        </p:nvSpPr>
        <p:spPr>
          <a:xfrm>
            <a:off x="660397" y="3357186"/>
            <a:ext cx="5654678" cy="338554"/>
          </a:xfrm>
          <a:prstGeom prst="rect">
            <a:avLst/>
          </a:prstGeom>
          <a:noFill/>
        </p:spPr>
        <p:txBody>
          <a:bodyPr wrap="square" rtlCol="0">
            <a:spAutoFit/>
          </a:bodyPr>
          <a:lstStyle/>
          <a:p>
            <a:r>
              <a:rPr lang="en-US" sz="1600" dirty="0"/>
              <a:t>Maximum bandwidth paths with minimum hops: </a:t>
            </a:r>
          </a:p>
        </p:txBody>
      </p:sp>
    </p:spTree>
    <p:extLst>
      <p:ext uri="{BB962C8B-B14F-4D97-AF65-F5344CB8AC3E}">
        <p14:creationId xmlns:p14="http://schemas.microsoft.com/office/powerpoint/2010/main" val="4292660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8192EDC-42BB-4EF6-937F-903CD5C51D68}"/>
              </a:ext>
            </a:extLst>
          </p:cNvPr>
          <p:cNvGraphicFramePr>
            <a:graphicFrameLocks noGrp="1"/>
          </p:cNvGraphicFramePr>
          <p:nvPr>
            <p:extLst>
              <p:ext uri="{D42A27DB-BD31-4B8C-83A1-F6EECF244321}">
                <p14:modId xmlns:p14="http://schemas.microsoft.com/office/powerpoint/2010/main" val="3526932547"/>
              </p:ext>
            </p:extLst>
          </p:nvPr>
        </p:nvGraphicFramePr>
        <p:xfrm>
          <a:off x="7732139" y="1231319"/>
          <a:ext cx="3259710" cy="1307800"/>
        </p:xfrm>
        <a:graphic>
          <a:graphicData uri="http://schemas.openxmlformats.org/drawingml/2006/table">
            <a:tbl>
              <a:tblPr firstRow="1" bandRow="1">
                <a:tableStyleId>{00A15C55-8517-42AA-B614-E9B94910E393}</a:tableStyleId>
              </a:tblPr>
              <a:tblGrid>
                <a:gridCol w="1322716">
                  <a:extLst>
                    <a:ext uri="{9D8B030D-6E8A-4147-A177-3AD203B41FA5}">
                      <a16:colId xmlns:a16="http://schemas.microsoft.com/office/drawing/2014/main" val="548585004"/>
                    </a:ext>
                  </a:extLst>
                </a:gridCol>
                <a:gridCol w="968497">
                  <a:extLst>
                    <a:ext uri="{9D8B030D-6E8A-4147-A177-3AD203B41FA5}">
                      <a16:colId xmlns:a16="http://schemas.microsoft.com/office/drawing/2014/main" val="3264279482"/>
                    </a:ext>
                  </a:extLst>
                </a:gridCol>
                <a:gridCol w="968497">
                  <a:extLst>
                    <a:ext uri="{9D8B030D-6E8A-4147-A177-3AD203B41FA5}">
                      <a16:colId xmlns:a16="http://schemas.microsoft.com/office/drawing/2014/main" val="1745830393"/>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rgbClr val="FF0000"/>
                          </a:solidFill>
                          <a:latin typeface="Yu Gothic" panose="020B0400000000000000" pitchFamily="34" charset="-128"/>
                          <a:ea typeface="Yu Gothic" panose="020B0400000000000000" pitchFamily="34" charset="-128"/>
                          <a:sym typeface="Arial"/>
                        </a:rPr>
                        <a:t>Node</a:t>
                      </a:r>
                      <a:endParaRPr dirty="0">
                        <a:solidFill>
                          <a:srgbClr val="FF0000"/>
                        </a:solidFill>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24</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FF0000"/>
                          </a:solidFill>
                          <a:effectLst/>
                          <a:latin typeface="Yu Gothic" panose="020B0400000000000000" pitchFamily="34" charset="-128"/>
                          <a:ea typeface="Yu Gothic" panose="020B0400000000000000" pitchFamily="34" charset="-128"/>
                        </a:rPr>
                        <a:t>1</a:t>
                      </a:r>
                      <a:endParaRPr lang="en-US" sz="1100" b="0" i="0" u="none" strike="noStrike" dirty="0">
                        <a:solidFill>
                          <a:srgbClr val="FF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FF0000"/>
                          </a:solidFill>
                          <a:effectLst/>
                          <a:latin typeface="Yu Gothic" panose="020B0400000000000000" pitchFamily="34" charset="-128"/>
                          <a:ea typeface="Yu Gothic" panose="020B0400000000000000" pitchFamily="34" charset="-128"/>
                        </a:rPr>
                        <a:t>None</a:t>
                      </a:r>
                      <a:endParaRPr lang="en-US" sz="1100" b="0" i="0" u="none" strike="noStrike" dirty="0">
                        <a:solidFill>
                          <a:srgbClr val="FF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FF0000"/>
                          </a:solidFill>
                          <a:effectLst/>
                          <a:latin typeface="Yu Gothic" panose="020B0400000000000000" pitchFamily="34" charset="-128"/>
                          <a:ea typeface="Yu Gothic" panose="020B0400000000000000" pitchFamily="34" charset="-128"/>
                        </a:rPr>
                        <a:t>2</a:t>
                      </a:r>
                      <a:endParaRPr lang="en-US" sz="1100" b="0" i="0" u="none" strike="noStrike" dirty="0">
                        <a:solidFill>
                          <a:srgbClr val="FF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5" name="Table 4">
            <a:extLst>
              <a:ext uri="{FF2B5EF4-FFF2-40B4-BE49-F238E27FC236}">
                <a16:creationId xmlns:a16="http://schemas.microsoft.com/office/drawing/2014/main" id="{8EC3D86D-FE19-4DDD-9844-4FAD9CB84DD2}"/>
              </a:ext>
            </a:extLst>
          </p:cNvPr>
          <p:cNvGraphicFramePr>
            <a:graphicFrameLocks noGrp="1"/>
          </p:cNvGraphicFramePr>
          <p:nvPr>
            <p:extLst>
              <p:ext uri="{D42A27DB-BD31-4B8C-83A1-F6EECF244321}">
                <p14:modId xmlns:p14="http://schemas.microsoft.com/office/powerpoint/2010/main" val="1079152408"/>
              </p:ext>
            </p:extLst>
          </p:nvPr>
        </p:nvGraphicFramePr>
        <p:xfrm>
          <a:off x="598536" y="400263"/>
          <a:ext cx="10372725" cy="373062"/>
        </p:xfrm>
        <a:graphic>
          <a:graphicData uri="http://schemas.openxmlformats.org/drawingml/2006/table">
            <a:tbl>
              <a:tblPr firstRow="1" bandRow="1">
                <a:tableStyleId>{5C22544A-7EE6-4342-B048-85BDC9FD1C3A}</a:tableStyleId>
              </a:tblPr>
              <a:tblGrid>
                <a:gridCol w="1318195">
                  <a:extLst>
                    <a:ext uri="{9D8B030D-6E8A-4147-A177-3AD203B41FA5}">
                      <a16:colId xmlns:a16="http://schemas.microsoft.com/office/drawing/2014/main" val="162151421"/>
                    </a:ext>
                  </a:extLst>
                </a:gridCol>
                <a:gridCol w="1616634">
                  <a:extLst>
                    <a:ext uri="{9D8B030D-6E8A-4147-A177-3AD203B41FA5}">
                      <a16:colId xmlns:a16="http://schemas.microsoft.com/office/drawing/2014/main" val="1863924277"/>
                    </a:ext>
                  </a:extLst>
                </a:gridCol>
                <a:gridCol w="1859474">
                  <a:extLst>
                    <a:ext uri="{9D8B030D-6E8A-4147-A177-3AD203B41FA5}">
                      <a16:colId xmlns:a16="http://schemas.microsoft.com/office/drawing/2014/main" val="283178501"/>
                    </a:ext>
                  </a:extLst>
                </a:gridCol>
                <a:gridCol w="1859474">
                  <a:extLst>
                    <a:ext uri="{9D8B030D-6E8A-4147-A177-3AD203B41FA5}">
                      <a16:colId xmlns:a16="http://schemas.microsoft.com/office/drawing/2014/main" val="4013855194"/>
                    </a:ext>
                  </a:extLst>
                </a:gridCol>
                <a:gridCol w="1859474">
                  <a:extLst>
                    <a:ext uri="{9D8B030D-6E8A-4147-A177-3AD203B41FA5}">
                      <a16:colId xmlns:a16="http://schemas.microsoft.com/office/drawing/2014/main" val="807393517"/>
                    </a:ext>
                  </a:extLst>
                </a:gridCol>
                <a:gridCol w="1859474">
                  <a:extLst>
                    <a:ext uri="{9D8B030D-6E8A-4147-A177-3AD203B41FA5}">
                      <a16:colId xmlns:a16="http://schemas.microsoft.com/office/drawing/2014/main" val="171589426"/>
                    </a:ext>
                  </a:extLst>
                </a:gridCol>
              </a:tblGrid>
              <a:tr h="373062">
                <a:tc>
                  <a:txBody>
                    <a:bodyPr/>
                    <a:lstStyle/>
                    <a:p>
                      <a:pPr algn="ctr" rtl="0" fontAlgn="ctr"/>
                      <a:r>
                        <a:rPr lang="en-US" sz="1600" b="1" i="0" u="none" strike="noStrike" dirty="0">
                          <a:solidFill>
                            <a:schemeClr val="bg1"/>
                          </a:solidFill>
                          <a:effectLst/>
                          <a:latin typeface="+mn-lt"/>
                          <a:ea typeface="Yu Gothic" panose="020B0400000000000000" pitchFamily="34" charset="-128"/>
                        </a:rPr>
                        <a:t>Path (V</a:t>
                      </a:r>
                      <a:r>
                        <a:rPr lang="en-US" sz="1600" b="1" i="0" u="none" strike="noStrike" baseline="-25000" dirty="0">
                          <a:solidFill>
                            <a:schemeClr val="bg1"/>
                          </a:solidFill>
                          <a:effectLst/>
                          <a:latin typeface="+mn-lt"/>
                          <a:ea typeface="Yu Gothic" panose="020B0400000000000000" pitchFamily="34" charset="-128"/>
                        </a:rPr>
                        <a:t>1</a:t>
                      </a:r>
                      <a:r>
                        <a:rPr lang="en-US" sz="1600" b="1" i="0" u="none" strike="noStrike" baseline="0" dirty="0">
                          <a:solidFill>
                            <a:schemeClr val="bg1"/>
                          </a:solidFill>
                          <a:effectLst/>
                          <a:latin typeface="+mn-lt"/>
                          <a:ea typeface="Yu Gothic" panose="020B0400000000000000" pitchFamily="34" charset="-128"/>
                        </a:rPr>
                        <a:t>)</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3</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1</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2686243240"/>
                  </a:ext>
                </a:extLst>
              </a:tr>
            </a:tbl>
          </a:graphicData>
        </a:graphic>
      </p:graphicFrame>
      <p:graphicFrame>
        <p:nvGraphicFramePr>
          <p:cNvPr id="6" name="Table 5">
            <a:extLst>
              <a:ext uri="{FF2B5EF4-FFF2-40B4-BE49-F238E27FC236}">
                <a16:creationId xmlns:a16="http://schemas.microsoft.com/office/drawing/2014/main" id="{61B12A64-8930-4534-B0C3-2090151B4CA6}"/>
              </a:ext>
            </a:extLst>
          </p:cNvPr>
          <p:cNvGraphicFramePr>
            <a:graphicFrameLocks noGrp="1"/>
          </p:cNvGraphicFramePr>
          <p:nvPr>
            <p:extLst>
              <p:ext uri="{D42A27DB-BD31-4B8C-83A1-F6EECF244321}">
                <p14:modId xmlns:p14="http://schemas.microsoft.com/office/powerpoint/2010/main" val="2039435716"/>
              </p:ext>
            </p:extLst>
          </p:nvPr>
        </p:nvGraphicFramePr>
        <p:xfrm>
          <a:off x="598534" y="943188"/>
          <a:ext cx="4794303" cy="373062"/>
        </p:xfrm>
        <a:graphic>
          <a:graphicData uri="http://schemas.openxmlformats.org/drawingml/2006/table">
            <a:tbl>
              <a:tblPr firstRow="1" bandRow="1">
                <a:tableStyleId>{5C22544A-7EE6-4342-B048-85BDC9FD1C3A}</a:tableStyleId>
              </a:tblPr>
              <a:tblGrid>
                <a:gridCol w="1318195">
                  <a:extLst>
                    <a:ext uri="{9D8B030D-6E8A-4147-A177-3AD203B41FA5}">
                      <a16:colId xmlns:a16="http://schemas.microsoft.com/office/drawing/2014/main" val="162151421"/>
                    </a:ext>
                  </a:extLst>
                </a:gridCol>
                <a:gridCol w="1616634">
                  <a:extLst>
                    <a:ext uri="{9D8B030D-6E8A-4147-A177-3AD203B41FA5}">
                      <a16:colId xmlns:a16="http://schemas.microsoft.com/office/drawing/2014/main" val="1863924277"/>
                    </a:ext>
                  </a:extLst>
                </a:gridCol>
                <a:gridCol w="1859474">
                  <a:extLst>
                    <a:ext uri="{9D8B030D-6E8A-4147-A177-3AD203B41FA5}">
                      <a16:colId xmlns:a16="http://schemas.microsoft.com/office/drawing/2014/main" val="283178501"/>
                    </a:ext>
                  </a:extLst>
                </a:gridCol>
              </a:tblGrid>
              <a:tr h="373062">
                <a:tc>
                  <a:txBody>
                    <a:bodyPr/>
                    <a:lstStyle/>
                    <a:p>
                      <a:pPr algn="ctr" rtl="0" fontAlgn="ctr"/>
                      <a:r>
                        <a:rPr lang="en-US" sz="1600" b="1" i="0" u="none" strike="noStrike" dirty="0">
                          <a:solidFill>
                            <a:schemeClr val="bg1"/>
                          </a:solidFill>
                          <a:effectLst/>
                          <a:latin typeface="+mn-lt"/>
                          <a:ea typeface="Yu Gothic" panose="020B0400000000000000" pitchFamily="34" charset="-128"/>
                        </a:rPr>
                        <a:t>Path (V</a:t>
                      </a:r>
                      <a:r>
                        <a:rPr lang="en-US" sz="1600" b="1" i="0" u="none" strike="noStrike" baseline="-25000" dirty="0">
                          <a:solidFill>
                            <a:schemeClr val="bg1"/>
                          </a:solidFill>
                          <a:effectLst/>
                          <a:latin typeface="+mn-lt"/>
                          <a:ea typeface="Yu Gothic" panose="020B0400000000000000" pitchFamily="34" charset="-128"/>
                        </a:rPr>
                        <a:t>2</a:t>
                      </a:r>
                      <a:r>
                        <a:rPr lang="en-US" sz="1600" b="1" i="0" u="none" strike="noStrike" baseline="0" dirty="0">
                          <a:solidFill>
                            <a:schemeClr val="bg1"/>
                          </a:solidFill>
                          <a:effectLst/>
                          <a:latin typeface="+mn-lt"/>
                          <a:ea typeface="Yu Gothic" panose="020B0400000000000000" pitchFamily="34" charset="-128"/>
                        </a:rPr>
                        <a:t>)</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2686243240"/>
                  </a:ext>
                </a:extLst>
              </a:tr>
            </a:tbl>
          </a:graphicData>
        </a:graphic>
      </p:graphicFrame>
      <p:grpSp>
        <p:nvGrpSpPr>
          <p:cNvPr id="38" name="Group 37">
            <a:extLst>
              <a:ext uri="{FF2B5EF4-FFF2-40B4-BE49-F238E27FC236}">
                <a16:creationId xmlns:a16="http://schemas.microsoft.com/office/drawing/2014/main" id="{E8E9E5A1-A32C-404C-8E08-9B8488BC73BB}"/>
              </a:ext>
            </a:extLst>
          </p:cNvPr>
          <p:cNvGrpSpPr/>
          <p:nvPr/>
        </p:nvGrpSpPr>
        <p:grpSpPr>
          <a:xfrm>
            <a:off x="397341" y="3076574"/>
            <a:ext cx="4374683" cy="3451345"/>
            <a:chOff x="959317" y="2014905"/>
            <a:chExt cx="4454108" cy="4046290"/>
          </a:xfrm>
        </p:grpSpPr>
        <p:sp>
          <p:nvSpPr>
            <p:cNvPr id="8" name="Oval 7">
              <a:extLst>
                <a:ext uri="{FF2B5EF4-FFF2-40B4-BE49-F238E27FC236}">
                  <a16:creationId xmlns:a16="http://schemas.microsoft.com/office/drawing/2014/main" id="{9A7BD728-681F-489E-9B06-FFF86EC140F4}"/>
                </a:ext>
              </a:extLst>
            </p:cNvPr>
            <p:cNvSpPr/>
            <p:nvPr/>
          </p:nvSpPr>
          <p:spPr>
            <a:xfrm>
              <a:off x="2949565" y="2014905"/>
              <a:ext cx="456732" cy="449461"/>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0</a:t>
              </a:r>
            </a:p>
          </p:txBody>
        </p:sp>
        <p:sp>
          <p:nvSpPr>
            <p:cNvPr id="9" name="Oval 8">
              <a:extLst>
                <a:ext uri="{FF2B5EF4-FFF2-40B4-BE49-F238E27FC236}">
                  <a16:creationId xmlns:a16="http://schemas.microsoft.com/office/drawing/2014/main" id="{D1869BFA-5C55-4443-8BDD-4B6ED5E4C33D}"/>
                </a:ext>
              </a:extLst>
            </p:cNvPr>
            <p:cNvSpPr/>
            <p:nvPr/>
          </p:nvSpPr>
          <p:spPr>
            <a:xfrm>
              <a:off x="959317" y="3099969"/>
              <a:ext cx="456732" cy="449461"/>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1</a:t>
              </a:r>
            </a:p>
          </p:txBody>
        </p:sp>
        <p:sp>
          <p:nvSpPr>
            <p:cNvPr id="10" name="Oval 9">
              <a:extLst>
                <a:ext uri="{FF2B5EF4-FFF2-40B4-BE49-F238E27FC236}">
                  <a16:creationId xmlns:a16="http://schemas.microsoft.com/office/drawing/2014/main" id="{E316C424-7829-4C4A-BE42-CF8FA7E64920}"/>
                </a:ext>
              </a:extLst>
            </p:cNvPr>
            <p:cNvSpPr/>
            <p:nvPr/>
          </p:nvSpPr>
          <p:spPr>
            <a:xfrm>
              <a:off x="959317" y="4603850"/>
              <a:ext cx="456732" cy="449461"/>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2</a:t>
              </a:r>
            </a:p>
          </p:txBody>
        </p:sp>
        <p:sp>
          <p:nvSpPr>
            <p:cNvPr id="11" name="Oval 10">
              <a:extLst>
                <a:ext uri="{FF2B5EF4-FFF2-40B4-BE49-F238E27FC236}">
                  <a16:creationId xmlns:a16="http://schemas.microsoft.com/office/drawing/2014/main" id="{664B3A46-565C-4900-AE60-1F35BB50F4DA}"/>
                </a:ext>
              </a:extLst>
            </p:cNvPr>
            <p:cNvSpPr/>
            <p:nvPr/>
          </p:nvSpPr>
          <p:spPr>
            <a:xfrm>
              <a:off x="2949564" y="5611734"/>
              <a:ext cx="456732" cy="449461"/>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3</a:t>
              </a:r>
            </a:p>
          </p:txBody>
        </p:sp>
        <p:sp>
          <p:nvSpPr>
            <p:cNvPr id="12" name="Oval 11">
              <a:extLst>
                <a:ext uri="{FF2B5EF4-FFF2-40B4-BE49-F238E27FC236}">
                  <a16:creationId xmlns:a16="http://schemas.microsoft.com/office/drawing/2014/main" id="{B9FC843E-51C1-4E80-A0A6-211D083ED6CD}"/>
                </a:ext>
              </a:extLst>
            </p:cNvPr>
            <p:cNvSpPr/>
            <p:nvPr/>
          </p:nvSpPr>
          <p:spPr>
            <a:xfrm>
              <a:off x="4939815" y="3099969"/>
              <a:ext cx="456732" cy="449461"/>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5</a:t>
              </a:r>
            </a:p>
          </p:txBody>
        </p:sp>
        <p:sp>
          <p:nvSpPr>
            <p:cNvPr id="13" name="Oval 12">
              <a:extLst>
                <a:ext uri="{FF2B5EF4-FFF2-40B4-BE49-F238E27FC236}">
                  <a16:creationId xmlns:a16="http://schemas.microsoft.com/office/drawing/2014/main" id="{5A4BF532-1F92-43C3-BA8F-2F00D2F8DEC7}"/>
                </a:ext>
              </a:extLst>
            </p:cNvPr>
            <p:cNvSpPr/>
            <p:nvPr/>
          </p:nvSpPr>
          <p:spPr>
            <a:xfrm>
              <a:off x="4939815" y="4603850"/>
              <a:ext cx="456732" cy="449461"/>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4</a:t>
              </a:r>
            </a:p>
          </p:txBody>
        </p:sp>
        <p:cxnSp>
          <p:nvCxnSpPr>
            <p:cNvPr id="14" name="Straight Connector 13">
              <a:extLst>
                <a:ext uri="{FF2B5EF4-FFF2-40B4-BE49-F238E27FC236}">
                  <a16:creationId xmlns:a16="http://schemas.microsoft.com/office/drawing/2014/main" id="{6AC2D973-22BE-45DE-A67C-446E89BA58A3}"/>
                </a:ext>
              </a:extLst>
            </p:cNvPr>
            <p:cNvCxnSpPr>
              <a:cxnSpLocks/>
              <a:stCxn id="8" idx="4"/>
              <a:endCxn id="10" idx="6"/>
            </p:cNvCxnSpPr>
            <p:nvPr/>
          </p:nvCxnSpPr>
          <p:spPr>
            <a:xfrm flipH="1">
              <a:off x="1416049" y="2464366"/>
              <a:ext cx="1761882" cy="2364215"/>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15" name="Straight Connector 14">
              <a:extLst>
                <a:ext uri="{FF2B5EF4-FFF2-40B4-BE49-F238E27FC236}">
                  <a16:creationId xmlns:a16="http://schemas.microsoft.com/office/drawing/2014/main" id="{E70D0C35-06CD-4DC0-B2C2-E6159C3F168F}"/>
                </a:ext>
              </a:extLst>
            </p:cNvPr>
            <p:cNvCxnSpPr>
              <a:cxnSpLocks/>
              <a:stCxn id="8" idx="4"/>
              <a:endCxn id="13" idx="2"/>
            </p:cNvCxnSpPr>
            <p:nvPr/>
          </p:nvCxnSpPr>
          <p:spPr>
            <a:xfrm>
              <a:off x="3177932" y="2464366"/>
              <a:ext cx="1761884" cy="23642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065B90A-AF0E-4CC8-AD2E-18DC140E7E70}"/>
                </a:ext>
              </a:extLst>
            </p:cNvPr>
            <p:cNvCxnSpPr>
              <a:cxnSpLocks/>
              <a:stCxn id="12" idx="2"/>
              <a:endCxn id="10" idx="6"/>
            </p:cNvCxnSpPr>
            <p:nvPr/>
          </p:nvCxnSpPr>
          <p:spPr>
            <a:xfrm flipH="1">
              <a:off x="1416049" y="3324700"/>
              <a:ext cx="3523766" cy="1503881"/>
            </a:xfrm>
            <a:prstGeom prst="line">
              <a:avLst/>
            </a:prstGeom>
          </p:spPr>
          <p:style>
            <a:lnRef idx="1">
              <a:schemeClr val="accent6"/>
            </a:lnRef>
            <a:fillRef idx="0">
              <a:schemeClr val="accent6"/>
            </a:fillRef>
            <a:effectRef idx="0">
              <a:schemeClr val="accent6"/>
            </a:effectRef>
            <a:fontRef idx="minor">
              <a:schemeClr val="tx1"/>
            </a:fontRef>
          </p:style>
        </p:cxnSp>
        <p:cxnSp>
          <p:nvCxnSpPr>
            <p:cNvPr id="17" name="Straight Connector 16">
              <a:extLst>
                <a:ext uri="{FF2B5EF4-FFF2-40B4-BE49-F238E27FC236}">
                  <a16:creationId xmlns:a16="http://schemas.microsoft.com/office/drawing/2014/main" id="{FC7834AB-380C-4780-BC7F-0BE241A18105}"/>
                </a:ext>
              </a:extLst>
            </p:cNvPr>
            <p:cNvCxnSpPr>
              <a:cxnSpLocks/>
              <a:stCxn id="11" idx="0"/>
              <a:endCxn id="10" idx="6"/>
            </p:cNvCxnSpPr>
            <p:nvPr/>
          </p:nvCxnSpPr>
          <p:spPr>
            <a:xfrm flipH="1" flipV="1">
              <a:off x="1416049" y="4828581"/>
              <a:ext cx="1761881" cy="783152"/>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AD96EB34-9A4B-4C23-BA2E-2B68F2CA7899}"/>
                </a:ext>
              </a:extLst>
            </p:cNvPr>
            <p:cNvCxnSpPr>
              <a:cxnSpLocks/>
              <a:stCxn id="11" idx="0"/>
              <a:endCxn id="13" idx="2"/>
            </p:cNvCxnSpPr>
            <p:nvPr/>
          </p:nvCxnSpPr>
          <p:spPr>
            <a:xfrm flipV="1">
              <a:off x="3177931" y="4828581"/>
              <a:ext cx="1761884" cy="783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E297421-B715-47D9-B126-A6A06037B4FD}"/>
                </a:ext>
              </a:extLst>
            </p:cNvPr>
            <p:cNvCxnSpPr>
              <a:cxnSpLocks/>
              <a:stCxn id="11" idx="0"/>
              <a:endCxn id="12" idx="2"/>
            </p:cNvCxnSpPr>
            <p:nvPr/>
          </p:nvCxnSpPr>
          <p:spPr>
            <a:xfrm flipV="1">
              <a:off x="3177931" y="3324700"/>
              <a:ext cx="1761884" cy="2287033"/>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20" name="Straight Connector 19">
              <a:extLst>
                <a:ext uri="{FF2B5EF4-FFF2-40B4-BE49-F238E27FC236}">
                  <a16:creationId xmlns:a16="http://schemas.microsoft.com/office/drawing/2014/main" id="{AB501040-E6E4-4DB4-BF87-33DC964A0471}"/>
                </a:ext>
              </a:extLst>
            </p:cNvPr>
            <p:cNvCxnSpPr>
              <a:cxnSpLocks/>
              <a:stCxn id="13" idx="0"/>
              <a:endCxn id="12" idx="4"/>
            </p:cNvCxnSpPr>
            <p:nvPr/>
          </p:nvCxnSpPr>
          <p:spPr>
            <a:xfrm flipV="1">
              <a:off x="5168182" y="3549431"/>
              <a:ext cx="0" cy="10544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32AC1C-EBBF-42FA-B131-CBC95D12897C}"/>
                </a:ext>
              </a:extLst>
            </p:cNvPr>
            <p:cNvCxnSpPr>
              <a:cxnSpLocks/>
              <a:stCxn id="9" idx="6"/>
              <a:endCxn id="12" idx="2"/>
            </p:cNvCxnSpPr>
            <p:nvPr/>
          </p:nvCxnSpPr>
          <p:spPr>
            <a:xfrm>
              <a:off x="1416049" y="3324700"/>
              <a:ext cx="3523766" cy="0"/>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22" name="Straight Connector 21">
              <a:extLst>
                <a:ext uri="{FF2B5EF4-FFF2-40B4-BE49-F238E27FC236}">
                  <a16:creationId xmlns:a16="http://schemas.microsoft.com/office/drawing/2014/main" id="{BC25745D-937E-419C-87D0-EDB2A6D26372}"/>
                </a:ext>
              </a:extLst>
            </p:cNvPr>
            <p:cNvCxnSpPr>
              <a:cxnSpLocks/>
              <a:stCxn id="9" idx="6"/>
              <a:endCxn id="11" idx="0"/>
            </p:cNvCxnSpPr>
            <p:nvPr/>
          </p:nvCxnSpPr>
          <p:spPr>
            <a:xfrm>
              <a:off x="1416049" y="3324700"/>
              <a:ext cx="1761881" cy="2287033"/>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2324D05-0680-4932-ACCF-DC538F2C7CE1}"/>
                </a:ext>
              </a:extLst>
            </p:cNvPr>
            <p:cNvSpPr txBox="1"/>
            <p:nvPr/>
          </p:nvSpPr>
          <p:spPr>
            <a:xfrm>
              <a:off x="1985967" y="5039692"/>
              <a:ext cx="354468" cy="261610"/>
            </a:xfrm>
            <a:prstGeom prst="rect">
              <a:avLst/>
            </a:prstGeom>
            <a:solidFill>
              <a:schemeClr val="accent4">
                <a:lumMod val="60000"/>
                <a:lumOff val="40000"/>
              </a:schemeClr>
            </a:solidFill>
          </p:spPr>
          <p:txBody>
            <a:bodyPr wrap="square" rtlCol="0">
              <a:spAutoFit/>
            </a:bodyPr>
            <a:lstStyle/>
            <a:p>
              <a:r>
                <a:rPr lang="en-US" sz="1050" dirty="0"/>
                <a:t>16</a:t>
              </a:r>
            </a:p>
          </p:txBody>
        </p:sp>
        <p:sp>
          <p:nvSpPr>
            <p:cNvPr id="24" name="TextBox 23">
              <a:extLst>
                <a:ext uri="{FF2B5EF4-FFF2-40B4-BE49-F238E27FC236}">
                  <a16:creationId xmlns:a16="http://schemas.microsoft.com/office/drawing/2014/main" id="{6CDC8842-BAB7-4F5D-8D88-5D892FFF257C}"/>
                </a:ext>
              </a:extLst>
            </p:cNvPr>
            <p:cNvSpPr txBox="1"/>
            <p:nvPr/>
          </p:nvSpPr>
          <p:spPr>
            <a:xfrm>
              <a:off x="2296990" y="4537669"/>
              <a:ext cx="354468" cy="261610"/>
            </a:xfrm>
            <a:prstGeom prst="rect">
              <a:avLst/>
            </a:prstGeom>
            <a:solidFill>
              <a:schemeClr val="accent4">
                <a:lumMod val="60000"/>
                <a:lumOff val="40000"/>
              </a:schemeClr>
            </a:solidFill>
          </p:spPr>
          <p:txBody>
            <a:bodyPr wrap="square" rtlCol="0">
              <a:spAutoFit/>
            </a:bodyPr>
            <a:lstStyle/>
            <a:p>
              <a:pPr algn="ctr"/>
              <a:r>
                <a:rPr lang="en-US" sz="1050" dirty="0"/>
                <a:t>6</a:t>
              </a:r>
            </a:p>
          </p:txBody>
        </p:sp>
        <p:sp>
          <p:nvSpPr>
            <p:cNvPr id="25" name="TextBox 24">
              <a:extLst>
                <a:ext uri="{FF2B5EF4-FFF2-40B4-BE49-F238E27FC236}">
                  <a16:creationId xmlns:a16="http://schemas.microsoft.com/office/drawing/2014/main" id="{3C1BB1FC-5379-4C7F-94AB-5F5359029C6D}"/>
                </a:ext>
              </a:extLst>
            </p:cNvPr>
            <p:cNvSpPr txBox="1"/>
            <p:nvPr/>
          </p:nvSpPr>
          <p:spPr>
            <a:xfrm>
              <a:off x="2937646" y="3884347"/>
              <a:ext cx="354468" cy="261610"/>
            </a:xfrm>
            <a:prstGeom prst="rect">
              <a:avLst/>
            </a:prstGeom>
            <a:solidFill>
              <a:schemeClr val="accent4">
                <a:lumMod val="60000"/>
                <a:lumOff val="40000"/>
              </a:schemeClr>
            </a:solidFill>
          </p:spPr>
          <p:txBody>
            <a:bodyPr wrap="square" rtlCol="0">
              <a:spAutoFit/>
            </a:bodyPr>
            <a:lstStyle/>
            <a:p>
              <a:pPr algn="ctr"/>
              <a:r>
                <a:rPr lang="en-US" sz="1050" dirty="0"/>
                <a:t>11</a:t>
              </a:r>
            </a:p>
          </p:txBody>
        </p:sp>
        <p:sp>
          <p:nvSpPr>
            <p:cNvPr id="26" name="TextBox 25">
              <a:extLst>
                <a:ext uri="{FF2B5EF4-FFF2-40B4-BE49-F238E27FC236}">
                  <a16:creationId xmlns:a16="http://schemas.microsoft.com/office/drawing/2014/main" id="{F2136B36-063C-4894-AD73-722D2EDF296C}"/>
                </a:ext>
              </a:extLst>
            </p:cNvPr>
            <p:cNvSpPr txBox="1"/>
            <p:nvPr/>
          </p:nvSpPr>
          <p:spPr>
            <a:xfrm>
              <a:off x="2075314" y="3584530"/>
              <a:ext cx="354468" cy="261610"/>
            </a:xfrm>
            <a:prstGeom prst="rect">
              <a:avLst/>
            </a:prstGeom>
            <a:solidFill>
              <a:schemeClr val="accent4">
                <a:lumMod val="60000"/>
                <a:lumOff val="40000"/>
              </a:schemeClr>
            </a:solidFill>
          </p:spPr>
          <p:txBody>
            <a:bodyPr wrap="square" rtlCol="0">
              <a:spAutoFit/>
            </a:bodyPr>
            <a:lstStyle/>
            <a:p>
              <a:pPr algn="ctr"/>
              <a:r>
                <a:rPr lang="en-US" sz="1050" dirty="0"/>
                <a:t>13</a:t>
              </a:r>
            </a:p>
          </p:txBody>
        </p:sp>
        <p:sp>
          <p:nvSpPr>
            <p:cNvPr id="27" name="TextBox 26">
              <a:extLst>
                <a:ext uri="{FF2B5EF4-FFF2-40B4-BE49-F238E27FC236}">
                  <a16:creationId xmlns:a16="http://schemas.microsoft.com/office/drawing/2014/main" id="{C2F6C591-9E1B-49FE-8241-6B3A3EDFCC52}"/>
                </a:ext>
              </a:extLst>
            </p:cNvPr>
            <p:cNvSpPr txBox="1"/>
            <p:nvPr/>
          </p:nvSpPr>
          <p:spPr>
            <a:xfrm>
              <a:off x="2962942" y="3170905"/>
              <a:ext cx="354468" cy="297686"/>
            </a:xfrm>
            <a:prstGeom prst="rect">
              <a:avLst/>
            </a:prstGeom>
            <a:solidFill>
              <a:schemeClr val="accent4">
                <a:lumMod val="60000"/>
                <a:lumOff val="40000"/>
              </a:schemeClr>
            </a:solidFill>
          </p:spPr>
          <p:txBody>
            <a:bodyPr wrap="square" rtlCol="0">
              <a:spAutoFit/>
            </a:bodyPr>
            <a:lstStyle/>
            <a:p>
              <a:pPr algn="ctr"/>
              <a:r>
                <a:rPr lang="en-US" sz="1050" b="1" dirty="0">
                  <a:solidFill>
                    <a:srgbClr val="FF0000"/>
                  </a:solidFill>
                </a:rPr>
                <a:t>2</a:t>
              </a:r>
            </a:p>
          </p:txBody>
        </p:sp>
        <p:sp>
          <p:nvSpPr>
            <p:cNvPr id="28" name="TextBox 27">
              <a:extLst>
                <a:ext uri="{FF2B5EF4-FFF2-40B4-BE49-F238E27FC236}">
                  <a16:creationId xmlns:a16="http://schemas.microsoft.com/office/drawing/2014/main" id="{502692FA-CA30-4C99-8B00-6579E4283E1F}"/>
                </a:ext>
              </a:extLst>
            </p:cNvPr>
            <p:cNvSpPr txBox="1"/>
            <p:nvPr/>
          </p:nvSpPr>
          <p:spPr>
            <a:xfrm>
              <a:off x="5058957" y="3868936"/>
              <a:ext cx="354468" cy="261610"/>
            </a:xfrm>
            <a:prstGeom prst="rect">
              <a:avLst/>
            </a:prstGeom>
            <a:solidFill>
              <a:schemeClr val="accent4">
                <a:lumMod val="60000"/>
                <a:lumOff val="40000"/>
              </a:schemeClr>
            </a:solidFill>
          </p:spPr>
          <p:txBody>
            <a:bodyPr wrap="square" rtlCol="0">
              <a:spAutoFit/>
            </a:bodyPr>
            <a:lstStyle/>
            <a:p>
              <a:pPr algn="ctr"/>
              <a:r>
                <a:rPr lang="en-US" sz="1050" dirty="0"/>
                <a:t>7</a:t>
              </a:r>
            </a:p>
          </p:txBody>
        </p:sp>
        <p:sp>
          <p:nvSpPr>
            <p:cNvPr id="29" name="TextBox 28">
              <a:extLst>
                <a:ext uri="{FF2B5EF4-FFF2-40B4-BE49-F238E27FC236}">
                  <a16:creationId xmlns:a16="http://schemas.microsoft.com/office/drawing/2014/main" id="{F77BDF4C-B96C-4700-A60C-43916A3AE30E}"/>
                </a:ext>
              </a:extLst>
            </p:cNvPr>
            <p:cNvSpPr txBox="1"/>
            <p:nvPr/>
          </p:nvSpPr>
          <p:spPr>
            <a:xfrm>
              <a:off x="4450328" y="4228947"/>
              <a:ext cx="354468" cy="261610"/>
            </a:xfrm>
            <a:prstGeom prst="rect">
              <a:avLst/>
            </a:prstGeom>
            <a:solidFill>
              <a:schemeClr val="accent4">
                <a:lumMod val="60000"/>
                <a:lumOff val="40000"/>
              </a:schemeClr>
            </a:solidFill>
          </p:spPr>
          <p:txBody>
            <a:bodyPr wrap="square" rtlCol="0">
              <a:spAutoFit/>
            </a:bodyPr>
            <a:lstStyle/>
            <a:p>
              <a:pPr algn="ctr"/>
              <a:r>
                <a:rPr lang="en-US" sz="1050" dirty="0"/>
                <a:t>16</a:t>
              </a:r>
            </a:p>
          </p:txBody>
        </p:sp>
        <p:sp>
          <p:nvSpPr>
            <p:cNvPr id="30" name="TextBox 29">
              <a:extLst>
                <a:ext uri="{FF2B5EF4-FFF2-40B4-BE49-F238E27FC236}">
                  <a16:creationId xmlns:a16="http://schemas.microsoft.com/office/drawing/2014/main" id="{6D6A20AB-D2EA-4F0F-AB0E-1C04AADDD1DE}"/>
                </a:ext>
              </a:extLst>
            </p:cNvPr>
            <p:cNvSpPr txBox="1"/>
            <p:nvPr/>
          </p:nvSpPr>
          <p:spPr>
            <a:xfrm>
              <a:off x="3770683" y="4528764"/>
              <a:ext cx="354468" cy="261610"/>
            </a:xfrm>
            <a:prstGeom prst="rect">
              <a:avLst/>
            </a:prstGeom>
            <a:solidFill>
              <a:schemeClr val="accent4">
                <a:lumMod val="60000"/>
                <a:lumOff val="40000"/>
              </a:schemeClr>
            </a:solidFill>
          </p:spPr>
          <p:txBody>
            <a:bodyPr wrap="square" rtlCol="0">
              <a:spAutoFit/>
            </a:bodyPr>
            <a:lstStyle/>
            <a:p>
              <a:pPr algn="ctr"/>
              <a:r>
                <a:rPr lang="en-US" sz="1050" dirty="0"/>
                <a:t>17</a:t>
              </a:r>
            </a:p>
          </p:txBody>
        </p:sp>
        <p:sp>
          <p:nvSpPr>
            <p:cNvPr id="31" name="TextBox 30">
              <a:extLst>
                <a:ext uri="{FF2B5EF4-FFF2-40B4-BE49-F238E27FC236}">
                  <a16:creationId xmlns:a16="http://schemas.microsoft.com/office/drawing/2014/main" id="{304600EE-3A92-4345-A728-16A0F7011359}"/>
                </a:ext>
              </a:extLst>
            </p:cNvPr>
            <p:cNvSpPr txBox="1"/>
            <p:nvPr/>
          </p:nvSpPr>
          <p:spPr>
            <a:xfrm>
              <a:off x="4034036" y="5070249"/>
              <a:ext cx="354468" cy="261610"/>
            </a:xfrm>
            <a:prstGeom prst="rect">
              <a:avLst/>
            </a:prstGeom>
            <a:solidFill>
              <a:schemeClr val="accent4">
                <a:lumMod val="60000"/>
                <a:lumOff val="40000"/>
              </a:schemeClr>
            </a:solidFill>
          </p:spPr>
          <p:txBody>
            <a:bodyPr wrap="square" rtlCol="0">
              <a:spAutoFit/>
            </a:bodyPr>
            <a:lstStyle/>
            <a:p>
              <a:pPr algn="ctr"/>
              <a:r>
                <a:rPr lang="en-US" sz="1050" dirty="0"/>
                <a:t>5</a:t>
              </a:r>
            </a:p>
          </p:txBody>
        </p:sp>
        <p:cxnSp>
          <p:nvCxnSpPr>
            <p:cNvPr id="32" name="Straight Connector 31">
              <a:extLst>
                <a:ext uri="{FF2B5EF4-FFF2-40B4-BE49-F238E27FC236}">
                  <a16:creationId xmlns:a16="http://schemas.microsoft.com/office/drawing/2014/main" id="{361A18B4-C0ED-4411-90E3-51CC51CFCC29}"/>
                </a:ext>
              </a:extLst>
            </p:cNvPr>
            <p:cNvCxnSpPr>
              <a:cxnSpLocks/>
              <a:stCxn id="8" idx="4"/>
              <a:endCxn id="12" idx="2"/>
            </p:cNvCxnSpPr>
            <p:nvPr/>
          </p:nvCxnSpPr>
          <p:spPr>
            <a:xfrm>
              <a:off x="3177932" y="2464366"/>
              <a:ext cx="1761884" cy="860334"/>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4F1831D-A1E8-4996-A73F-CDA4A5EE3DB5}"/>
                </a:ext>
              </a:extLst>
            </p:cNvPr>
            <p:cNvSpPr txBox="1"/>
            <p:nvPr/>
          </p:nvSpPr>
          <p:spPr>
            <a:xfrm>
              <a:off x="3856802" y="2759163"/>
              <a:ext cx="354468" cy="261610"/>
            </a:xfrm>
            <a:prstGeom prst="rect">
              <a:avLst/>
            </a:prstGeom>
            <a:solidFill>
              <a:schemeClr val="accent4">
                <a:lumMod val="60000"/>
                <a:lumOff val="40000"/>
              </a:schemeClr>
            </a:solidFill>
          </p:spPr>
          <p:txBody>
            <a:bodyPr wrap="square" rtlCol="0">
              <a:spAutoFit/>
            </a:bodyPr>
            <a:lstStyle/>
            <a:p>
              <a:pPr algn="ctr"/>
              <a:r>
                <a:rPr lang="en-US" sz="1050" dirty="0"/>
                <a:t>8</a:t>
              </a:r>
            </a:p>
          </p:txBody>
        </p:sp>
      </p:grpSp>
      <p:grpSp>
        <p:nvGrpSpPr>
          <p:cNvPr id="66" name="Group 65">
            <a:extLst>
              <a:ext uri="{FF2B5EF4-FFF2-40B4-BE49-F238E27FC236}">
                <a16:creationId xmlns:a16="http://schemas.microsoft.com/office/drawing/2014/main" id="{B5557D2A-EF62-436F-ACAD-B6619535007B}"/>
              </a:ext>
            </a:extLst>
          </p:cNvPr>
          <p:cNvGrpSpPr/>
          <p:nvPr/>
        </p:nvGrpSpPr>
        <p:grpSpPr>
          <a:xfrm>
            <a:off x="6255875" y="3045106"/>
            <a:ext cx="4406109" cy="3580114"/>
            <a:chOff x="3214382" y="889232"/>
            <a:chExt cx="5785160" cy="4984461"/>
          </a:xfrm>
        </p:grpSpPr>
        <p:sp>
          <p:nvSpPr>
            <p:cNvPr id="67" name="Oval 66">
              <a:extLst>
                <a:ext uri="{FF2B5EF4-FFF2-40B4-BE49-F238E27FC236}">
                  <a16:creationId xmlns:a16="http://schemas.microsoft.com/office/drawing/2014/main" id="{C0B3B084-F938-4417-8CC6-3E84CBD532F7}"/>
                </a:ext>
              </a:extLst>
            </p:cNvPr>
            <p:cNvSpPr/>
            <p:nvPr/>
          </p:nvSpPr>
          <p:spPr>
            <a:xfrm>
              <a:off x="5799389" y="889232"/>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0</a:t>
              </a:r>
            </a:p>
          </p:txBody>
        </p:sp>
        <p:sp>
          <p:nvSpPr>
            <p:cNvPr id="68" name="Oval 67">
              <a:extLst>
                <a:ext uri="{FF2B5EF4-FFF2-40B4-BE49-F238E27FC236}">
                  <a16:creationId xmlns:a16="http://schemas.microsoft.com/office/drawing/2014/main" id="{79E7E0C9-CFCB-4001-83D1-1B4D8F439349}"/>
                </a:ext>
              </a:extLst>
            </p:cNvPr>
            <p:cNvSpPr/>
            <p:nvPr/>
          </p:nvSpPr>
          <p:spPr>
            <a:xfrm>
              <a:off x="3214382" y="222587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1</a:t>
              </a:r>
            </a:p>
          </p:txBody>
        </p:sp>
        <p:sp>
          <p:nvSpPr>
            <p:cNvPr id="69" name="Oval 68">
              <a:extLst>
                <a:ext uri="{FF2B5EF4-FFF2-40B4-BE49-F238E27FC236}">
                  <a16:creationId xmlns:a16="http://schemas.microsoft.com/office/drawing/2014/main" id="{C053E615-A9E1-4064-90B2-B4038BFC680E}"/>
                </a:ext>
              </a:extLst>
            </p:cNvPr>
            <p:cNvSpPr/>
            <p:nvPr/>
          </p:nvSpPr>
          <p:spPr>
            <a:xfrm>
              <a:off x="3214382"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2</a:t>
              </a:r>
            </a:p>
          </p:txBody>
        </p:sp>
        <p:sp>
          <p:nvSpPr>
            <p:cNvPr id="70" name="Oval 69">
              <a:extLst>
                <a:ext uri="{FF2B5EF4-FFF2-40B4-BE49-F238E27FC236}">
                  <a16:creationId xmlns:a16="http://schemas.microsoft.com/office/drawing/2014/main" id="{4563C579-D0BC-4DA9-892C-59E0CF8C1430}"/>
                </a:ext>
              </a:extLst>
            </p:cNvPr>
            <p:cNvSpPr/>
            <p:nvPr/>
          </p:nvSpPr>
          <p:spPr>
            <a:xfrm>
              <a:off x="5799389" y="532001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3</a:t>
              </a:r>
            </a:p>
          </p:txBody>
        </p:sp>
        <p:sp>
          <p:nvSpPr>
            <p:cNvPr id="71" name="Oval 70">
              <a:extLst>
                <a:ext uri="{FF2B5EF4-FFF2-40B4-BE49-F238E27FC236}">
                  <a16:creationId xmlns:a16="http://schemas.microsoft.com/office/drawing/2014/main" id="{8EA31C91-420C-4A31-AC93-8569DDCCB3C6}"/>
                </a:ext>
              </a:extLst>
            </p:cNvPr>
            <p:cNvSpPr/>
            <p:nvPr/>
          </p:nvSpPr>
          <p:spPr>
            <a:xfrm>
              <a:off x="8384400" y="2225878"/>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5</a:t>
              </a:r>
            </a:p>
          </p:txBody>
        </p:sp>
        <p:sp>
          <p:nvSpPr>
            <p:cNvPr id="72" name="Oval 71">
              <a:extLst>
                <a:ext uri="{FF2B5EF4-FFF2-40B4-BE49-F238E27FC236}">
                  <a16:creationId xmlns:a16="http://schemas.microsoft.com/office/drawing/2014/main" id="{D709B72F-B1FE-4AB5-993F-649436AAD6B8}"/>
                </a:ext>
              </a:extLst>
            </p:cNvPr>
            <p:cNvSpPr/>
            <p:nvPr/>
          </p:nvSpPr>
          <p:spPr>
            <a:xfrm>
              <a:off x="8384400"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4</a:t>
              </a:r>
            </a:p>
          </p:txBody>
        </p:sp>
        <p:cxnSp>
          <p:nvCxnSpPr>
            <p:cNvPr id="73" name="Straight Connector 72">
              <a:extLst>
                <a:ext uri="{FF2B5EF4-FFF2-40B4-BE49-F238E27FC236}">
                  <a16:creationId xmlns:a16="http://schemas.microsoft.com/office/drawing/2014/main" id="{6C78818E-9E5E-44CC-BC2C-7C05E1443F30}"/>
                </a:ext>
              </a:extLst>
            </p:cNvPr>
            <p:cNvCxnSpPr>
              <a:cxnSpLocks/>
              <a:stCxn id="67" idx="4"/>
              <a:endCxn id="69" idx="6"/>
            </p:cNvCxnSpPr>
            <p:nvPr/>
          </p:nvCxnSpPr>
          <p:spPr>
            <a:xfrm flipH="1">
              <a:off x="3807602" y="1442906"/>
              <a:ext cx="2288397" cy="2912380"/>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74" name="Straight Connector 73">
              <a:extLst>
                <a:ext uri="{FF2B5EF4-FFF2-40B4-BE49-F238E27FC236}">
                  <a16:creationId xmlns:a16="http://schemas.microsoft.com/office/drawing/2014/main" id="{EBA28512-9D23-46FF-A7BA-A849BC73368A}"/>
                </a:ext>
              </a:extLst>
            </p:cNvPr>
            <p:cNvCxnSpPr>
              <a:cxnSpLocks/>
              <a:stCxn id="67" idx="4"/>
              <a:endCxn id="72" idx="2"/>
            </p:cNvCxnSpPr>
            <p:nvPr/>
          </p:nvCxnSpPr>
          <p:spPr>
            <a:xfrm>
              <a:off x="6096000" y="1442906"/>
              <a:ext cx="2288400" cy="291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7C200C3-603A-46D4-BFAA-49E63EDDCE94}"/>
                </a:ext>
              </a:extLst>
            </p:cNvPr>
            <p:cNvCxnSpPr>
              <a:cxnSpLocks/>
              <a:stCxn id="71" idx="2"/>
              <a:endCxn id="69" idx="6"/>
            </p:cNvCxnSpPr>
            <p:nvPr/>
          </p:nvCxnSpPr>
          <p:spPr>
            <a:xfrm flipH="1">
              <a:off x="3807602" y="2502716"/>
              <a:ext cx="4576798" cy="1852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891CDE0-1875-47F8-8698-74B7515724A1}"/>
                </a:ext>
              </a:extLst>
            </p:cNvPr>
            <p:cNvCxnSpPr>
              <a:cxnSpLocks/>
              <a:stCxn id="70" idx="0"/>
              <a:endCxn id="69" idx="6"/>
            </p:cNvCxnSpPr>
            <p:nvPr/>
          </p:nvCxnSpPr>
          <p:spPr>
            <a:xfrm flipH="1" flipV="1">
              <a:off x="3807602" y="4355286"/>
              <a:ext cx="2288397"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1E2BA8E-ADD4-45B8-A81B-3FE26D080D6F}"/>
                </a:ext>
              </a:extLst>
            </p:cNvPr>
            <p:cNvCxnSpPr>
              <a:cxnSpLocks/>
              <a:stCxn id="70" idx="0"/>
              <a:endCxn id="72" idx="2"/>
            </p:cNvCxnSpPr>
            <p:nvPr/>
          </p:nvCxnSpPr>
          <p:spPr>
            <a:xfrm flipV="1">
              <a:off x="6095999" y="4355286"/>
              <a:ext cx="2288401"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6A36FD1-4DEC-4452-A114-D8589E79B73E}"/>
                </a:ext>
              </a:extLst>
            </p:cNvPr>
            <p:cNvCxnSpPr>
              <a:cxnSpLocks/>
              <a:stCxn id="70" idx="0"/>
              <a:endCxn id="71" idx="2"/>
            </p:cNvCxnSpPr>
            <p:nvPr/>
          </p:nvCxnSpPr>
          <p:spPr>
            <a:xfrm flipV="1">
              <a:off x="6095999" y="2502716"/>
              <a:ext cx="2288401" cy="2817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FFA4479-5888-488D-A721-D0563FCEC677}"/>
                </a:ext>
              </a:extLst>
            </p:cNvPr>
            <p:cNvCxnSpPr>
              <a:cxnSpLocks/>
              <a:stCxn id="72" idx="0"/>
              <a:endCxn id="71" idx="4"/>
            </p:cNvCxnSpPr>
            <p:nvPr/>
          </p:nvCxnSpPr>
          <p:spPr>
            <a:xfrm flipV="1">
              <a:off x="8681012" y="2779552"/>
              <a:ext cx="0" cy="1298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590CC70-07BA-441A-B30A-73C209F60724}"/>
                </a:ext>
              </a:extLst>
            </p:cNvPr>
            <p:cNvCxnSpPr>
              <a:cxnSpLocks/>
              <a:stCxn id="68" idx="6"/>
              <a:endCxn id="71" idx="2"/>
            </p:cNvCxnSpPr>
            <p:nvPr/>
          </p:nvCxnSpPr>
          <p:spPr>
            <a:xfrm>
              <a:off x="3807602" y="2502716"/>
              <a:ext cx="4576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E8E8F21-7746-40F2-9412-CC8A33423BF6}"/>
                </a:ext>
              </a:extLst>
            </p:cNvPr>
            <p:cNvCxnSpPr>
              <a:cxnSpLocks/>
              <a:stCxn id="68" idx="6"/>
              <a:endCxn id="70" idx="0"/>
            </p:cNvCxnSpPr>
            <p:nvPr/>
          </p:nvCxnSpPr>
          <p:spPr>
            <a:xfrm>
              <a:off x="3807602" y="2502716"/>
              <a:ext cx="2288397" cy="2817302"/>
            </a:xfrm>
            <a:prstGeom prst="line">
              <a:avLst/>
            </a:prstGeom>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522966A8-16D8-4C68-B101-D919C5CC77CD}"/>
                </a:ext>
              </a:extLst>
            </p:cNvPr>
            <p:cNvSpPr txBox="1"/>
            <p:nvPr/>
          </p:nvSpPr>
          <p:spPr>
            <a:xfrm>
              <a:off x="4547832" y="4615345"/>
              <a:ext cx="460396" cy="322267"/>
            </a:xfrm>
            <a:prstGeom prst="rect">
              <a:avLst/>
            </a:prstGeom>
            <a:solidFill>
              <a:schemeClr val="accent4">
                <a:lumMod val="60000"/>
                <a:lumOff val="40000"/>
              </a:schemeClr>
            </a:solidFill>
          </p:spPr>
          <p:txBody>
            <a:bodyPr wrap="square" rtlCol="0">
              <a:spAutoFit/>
            </a:bodyPr>
            <a:lstStyle/>
            <a:p>
              <a:r>
                <a:rPr lang="en-US" sz="1050" dirty="0"/>
                <a:t>16</a:t>
              </a:r>
            </a:p>
          </p:txBody>
        </p:sp>
        <p:sp>
          <p:nvSpPr>
            <p:cNvPr id="83" name="TextBox 82">
              <a:extLst>
                <a:ext uri="{FF2B5EF4-FFF2-40B4-BE49-F238E27FC236}">
                  <a16:creationId xmlns:a16="http://schemas.microsoft.com/office/drawing/2014/main" id="{6E301ADC-64B1-425C-8F18-C15789333916}"/>
                </a:ext>
              </a:extLst>
            </p:cNvPr>
            <p:cNvSpPr txBox="1"/>
            <p:nvPr/>
          </p:nvSpPr>
          <p:spPr>
            <a:xfrm>
              <a:off x="4951800" y="3996922"/>
              <a:ext cx="460396" cy="322267"/>
            </a:xfrm>
            <a:prstGeom prst="rect">
              <a:avLst/>
            </a:prstGeom>
            <a:solidFill>
              <a:schemeClr val="accent4">
                <a:lumMod val="60000"/>
                <a:lumOff val="40000"/>
              </a:schemeClr>
            </a:solidFill>
          </p:spPr>
          <p:txBody>
            <a:bodyPr wrap="square" rtlCol="0">
              <a:spAutoFit/>
            </a:bodyPr>
            <a:lstStyle/>
            <a:p>
              <a:pPr algn="ctr"/>
              <a:r>
                <a:rPr lang="en-US" sz="1050" dirty="0"/>
                <a:t>6</a:t>
              </a:r>
            </a:p>
          </p:txBody>
        </p:sp>
        <p:sp>
          <p:nvSpPr>
            <p:cNvPr id="84" name="TextBox 83">
              <a:extLst>
                <a:ext uri="{FF2B5EF4-FFF2-40B4-BE49-F238E27FC236}">
                  <a16:creationId xmlns:a16="http://schemas.microsoft.com/office/drawing/2014/main" id="{379EEED7-AFEB-4EB9-93D0-AA2512C52D58}"/>
                </a:ext>
              </a:extLst>
            </p:cNvPr>
            <p:cNvSpPr txBox="1"/>
            <p:nvPr/>
          </p:nvSpPr>
          <p:spPr>
            <a:xfrm>
              <a:off x="5783909" y="3192123"/>
              <a:ext cx="460396" cy="322267"/>
            </a:xfrm>
            <a:prstGeom prst="rect">
              <a:avLst/>
            </a:prstGeom>
            <a:solidFill>
              <a:schemeClr val="accent4">
                <a:lumMod val="60000"/>
                <a:lumOff val="40000"/>
              </a:schemeClr>
            </a:solidFill>
          </p:spPr>
          <p:txBody>
            <a:bodyPr wrap="square" rtlCol="0">
              <a:spAutoFit/>
            </a:bodyPr>
            <a:lstStyle/>
            <a:p>
              <a:pPr algn="ctr"/>
              <a:r>
                <a:rPr lang="en-US" sz="1050" dirty="0"/>
                <a:t>11</a:t>
              </a:r>
            </a:p>
          </p:txBody>
        </p:sp>
        <p:sp>
          <p:nvSpPr>
            <p:cNvPr id="85" name="TextBox 84">
              <a:extLst>
                <a:ext uri="{FF2B5EF4-FFF2-40B4-BE49-F238E27FC236}">
                  <a16:creationId xmlns:a16="http://schemas.microsoft.com/office/drawing/2014/main" id="{65B74677-2707-4E2D-B8E8-E76616DABAD2}"/>
                </a:ext>
              </a:extLst>
            </p:cNvPr>
            <p:cNvSpPr txBox="1"/>
            <p:nvPr/>
          </p:nvSpPr>
          <p:spPr>
            <a:xfrm>
              <a:off x="4663879" y="2822789"/>
              <a:ext cx="460396" cy="353518"/>
            </a:xfrm>
            <a:prstGeom prst="rect">
              <a:avLst/>
            </a:prstGeom>
            <a:solidFill>
              <a:schemeClr val="accent4">
                <a:lumMod val="60000"/>
                <a:lumOff val="40000"/>
              </a:schemeClr>
            </a:solidFill>
          </p:spPr>
          <p:txBody>
            <a:bodyPr wrap="square" rtlCol="0">
              <a:spAutoFit/>
            </a:bodyPr>
            <a:lstStyle/>
            <a:p>
              <a:pPr algn="ctr"/>
              <a:r>
                <a:rPr lang="en-US" sz="1050" b="1" dirty="0">
                  <a:solidFill>
                    <a:srgbClr val="FF0000"/>
                  </a:solidFill>
                </a:rPr>
                <a:t>12</a:t>
              </a:r>
            </a:p>
          </p:txBody>
        </p:sp>
        <p:sp>
          <p:nvSpPr>
            <p:cNvPr id="86" name="TextBox 85">
              <a:extLst>
                <a:ext uri="{FF2B5EF4-FFF2-40B4-BE49-F238E27FC236}">
                  <a16:creationId xmlns:a16="http://schemas.microsoft.com/office/drawing/2014/main" id="{016156A8-A863-4539-8776-B014D62D1E56}"/>
                </a:ext>
              </a:extLst>
            </p:cNvPr>
            <p:cNvSpPr txBox="1"/>
            <p:nvPr/>
          </p:nvSpPr>
          <p:spPr>
            <a:xfrm>
              <a:off x="5816765" y="2313262"/>
              <a:ext cx="460396" cy="353518"/>
            </a:xfrm>
            <a:prstGeom prst="rect">
              <a:avLst/>
            </a:prstGeom>
            <a:solidFill>
              <a:schemeClr val="accent4">
                <a:lumMod val="60000"/>
                <a:lumOff val="40000"/>
              </a:schemeClr>
            </a:solidFill>
          </p:spPr>
          <p:txBody>
            <a:bodyPr wrap="square" rtlCol="0">
              <a:spAutoFit/>
            </a:bodyPr>
            <a:lstStyle/>
            <a:p>
              <a:pPr algn="ctr"/>
              <a:r>
                <a:rPr lang="en-US" sz="1050" dirty="0"/>
                <a:t>2</a:t>
              </a:r>
            </a:p>
          </p:txBody>
        </p:sp>
        <p:sp>
          <p:nvSpPr>
            <p:cNvPr id="87" name="TextBox 86">
              <a:extLst>
                <a:ext uri="{FF2B5EF4-FFF2-40B4-BE49-F238E27FC236}">
                  <a16:creationId xmlns:a16="http://schemas.microsoft.com/office/drawing/2014/main" id="{C7AFB75A-1566-4351-8719-52E1FF23724D}"/>
                </a:ext>
              </a:extLst>
            </p:cNvPr>
            <p:cNvSpPr txBox="1"/>
            <p:nvPr/>
          </p:nvSpPr>
          <p:spPr>
            <a:xfrm>
              <a:off x="8539146" y="3173136"/>
              <a:ext cx="460396" cy="322267"/>
            </a:xfrm>
            <a:prstGeom prst="rect">
              <a:avLst/>
            </a:prstGeom>
            <a:solidFill>
              <a:schemeClr val="accent4">
                <a:lumMod val="60000"/>
                <a:lumOff val="40000"/>
              </a:schemeClr>
            </a:solidFill>
          </p:spPr>
          <p:txBody>
            <a:bodyPr wrap="square" rtlCol="0">
              <a:spAutoFit/>
            </a:bodyPr>
            <a:lstStyle/>
            <a:p>
              <a:pPr algn="ctr"/>
              <a:r>
                <a:rPr lang="en-US" sz="1050" dirty="0"/>
                <a:t>7</a:t>
              </a:r>
            </a:p>
          </p:txBody>
        </p:sp>
        <p:sp>
          <p:nvSpPr>
            <p:cNvPr id="88" name="TextBox 87">
              <a:extLst>
                <a:ext uri="{FF2B5EF4-FFF2-40B4-BE49-F238E27FC236}">
                  <a16:creationId xmlns:a16="http://schemas.microsoft.com/office/drawing/2014/main" id="{E628F4A0-9CA0-4D75-9E26-9937E2CD2DD5}"/>
                </a:ext>
              </a:extLst>
            </p:cNvPr>
            <p:cNvSpPr txBox="1"/>
            <p:nvPr/>
          </p:nvSpPr>
          <p:spPr>
            <a:xfrm>
              <a:off x="7748637" y="3616621"/>
              <a:ext cx="460396" cy="322267"/>
            </a:xfrm>
            <a:prstGeom prst="rect">
              <a:avLst/>
            </a:prstGeom>
            <a:solidFill>
              <a:schemeClr val="accent4">
                <a:lumMod val="60000"/>
                <a:lumOff val="40000"/>
              </a:schemeClr>
            </a:solidFill>
          </p:spPr>
          <p:txBody>
            <a:bodyPr wrap="square" rtlCol="0">
              <a:spAutoFit/>
            </a:bodyPr>
            <a:lstStyle/>
            <a:p>
              <a:pPr algn="ctr"/>
              <a:r>
                <a:rPr lang="en-US" sz="1050" dirty="0"/>
                <a:t>16</a:t>
              </a:r>
            </a:p>
          </p:txBody>
        </p:sp>
        <p:sp>
          <p:nvSpPr>
            <p:cNvPr id="89" name="TextBox 88">
              <a:extLst>
                <a:ext uri="{FF2B5EF4-FFF2-40B4-BE49-F238E27FC236}">
                  <a16:creationId xmlns:a16="http://schemas.microsoft.com/office/drawing/2014/main" id="{8D5C619A-E1D8-424C-A3CB-110D819D236D}"/>
                </a:ext>
              </a:extLst>
            </p:cNvPr>
            <p:cNvSpPr txBox="1"/>
            <p:nvPr/>
          </p:nvSpPr>
          <p:spPr>
            <a:xfrm>
              <a:off x="6865888" y="3985952"/>
              <a:ext cx="460396" cy="322267"/>
            </a:xfrm>
            <a:prstGeom prst="rect">
              <a:avLst/>
            </a:prstGeom>
            <a:solidFill>
              <a:schemeClr val="accent4">
                <a:lumMod val="60000"/>
                <a:lumOff val="40000"/>
              </a:schemeClr>
            </a:solidFill>
          </p:spPr>
          <p:txBody>
            <a:bodyPr wrap="square" rtlCol="0">
              <a:spAutoFit/>
            </a:bodyPr>
            <a:lstStyle/>
            <a:p>
              <a:pPr algn="ctr"/>
              <a:r>
                <a:rPr lang="en-US" sz="1050" dirty="0"/>
                <a:t>17</a:t>
              </a:r>
            </a:p>
          </p:txBody>
        </p:sp>
        <p:sp>
          <p:nvSpPr>
            <p:cNvPr id="90" name="TextBox 89">
              <a:extLst>
                <a:ext uri="{FF2B5EF4-FFF2-40B4-BE49-F238E27FC236}">
                  <a16:creationId xmlns:a16="http://schemas.microsoft.com/office/drawing/2014/main" id="{9A3D20CA-7F89-4CDB-8390-3D4CD0D53B76}"/>
                </a:ext>
              </a:extLst>
            </p:cNvPr>
            <p:cNvSpPr txBox="1"/>
            <p:nvPr/>
          </p:nvSpPr>
          <p:spPr>
            <a:xfrm>
              <a:off x="7207941" y="4652985"/>
              <a:ext cx="460396" cy="322267"/>
            </a:xfrm>
            <a:prstGeom prst="rect">
              <a:avLst/>
            </a:prstGeom>
            <a:solidFill>
              <a:schemeClr val="accent4">
                <a:lumMod val="60000"/>
                <a:lumOff val="40000"/>
              </a:schemeClr>
            </a:solidFill>
          </p:spPr>
          <p:txBody>
            <a:bodyPr wrap="square" rtlCol="0">
              <a:spAutoFit/>
            </a:bodyPr>
            <a:lstStyle/>
            <a:p>
              <a:pPr algn="ctr"/>
              <a:r>
                <a:rPr lang="en-US" sz="1050" dirty="0"/>
                <a:t>5</a:t>
              </a:r>
            </a:p>
          </p:txBody>
        </p:sp>
        <p:cxnSp>
          <p:nvCxnSpPr>
            <p:cNvPr id="91" name="Straight Connector 90">
              <a:extLst>
                <a:ext uri="{FF2B5EF4-FFF2-40B4-BE49-F238E27FC236}">
                  <a16:creationId xmlns:a16="http://schemas.microsoft.com/office/drawing/2014/main" id="{EDF1CF9F-7779-4C9F-A863-A43FAA6A74FA}"/>
                </a:ext>
              </a:extLst>
            </p:cNvPr>
            <p:cNvCxnSpPr>
              <a:stCxn id="67" idx="4"/>
              <a:endCxn id="71" idx="2"/>
            </p:cNvCxnSpPr>
            <p:nvPr/>
          </p:nvCxnSpPr>
          <p:spPr>
            <a:xfrm>
              <a:off x="6095999" y="1442906"/>
              <a:ext cx="2288400" cy="1059810"/>
            </a:xfrm>
            <a:prstGeom prst="line">
              <a:avLst/>
            </a:prstGeom>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B540808D-DF0E-49BF-B7B3-B31E0693969E}"/>
                </a:ext>
              </a:extLst>
            </p:cNvPr>
            <p:cNvSpPr txBox="1"/>
            <p:nvPr/>
          </p:nvSpPr>
          <p:spPr>
            <a:xfrm>
              <a:off x="6977743" y="1806054"/>
              <a:ext cx="460396" cy="322267"/>
            </a:xfrm>
            <a:prstGeom prst="rect">
              <a:avLst/>
            </a:prstGeom>
            <a:solidFill>
              <a:schemeClr val="accent4">
                <a:lumMod val="60000"/>
                <a:lumOff val="40000"/>
              </a:schemeClr>
            </a:solidFill>
          </p:spPr>
          <p:txBody>
            <a:bodyPr wrap="square" rtlCol="0">
              <a:spAutoFit/>
            </a:bodyPr>
            <a:lstStyle/>
            <a:p>
              <a:pPr algn="ctr"/>
              <a:r>
                <a:rPr lang="en-US" sz="1050" dirty="0"/>
                <a:t>8</a:t>
              </a:r>
            </a:p>
          </p:txBody>
        </p:sp>
      </p:grpSp>
      <p:graphicFrame>
        <p:nvGraphicFramePr>
          <p:cNvPr id="93" name="Table 92">
            <a:extLst>
              <a:ext uri="{FF2B5EF4-FFF2-40B4-BE49-F238E27FC236}">
                <a16:creationId xmlns:a16="http://schemas.microsoft.com/office/drawing/2014/main" id="{AE62A2EB-44DC-48AC-9E83-02CE9827CCA5}"/>
              </a:ext>
            </a:extLst>
          </p:cNvPr>
          <p:cNvGraphicFramePr>
            <a:graphicFrameLocks noGrp="1"/>
          </p:cNvGraphicFramePr>
          <p:nvPr>
            <p:extLst>
              <p:ext uri="{D42A27DB-BD31-4B8C-83A1-F6EECF244321}">
                <p14:modId xmlns:p14="http://schemas.microsoft.com/office/powerpoint/2010/main" val="230050813"/>
              </p:ext>
            </p:extLst>
          </p:nvPr>
        </p:nvGraphicFramePr>
        <p:xfrm>
          <a:off x="598536" y="1637406"/>
          <a:ext cx="6333686" cy="1004541"/>
        </p:xfrm>
        <a:graphic>
          <a:graphicData uri="http://schemas.openxmlformats.org/drawingml/2006/table">
            <a:tbl>
              <a:tblPr firstRow="1" bandRow="1">
                <a:tableStyleId>{69012ECD-51FC-41F1-AA8D-1B2483CD663E}</a:tableStyleId>
              </a:tblPr>
              <a:tblGrid>
                <a:gridCol w="2868076">
                  <a:extLst>
                    <a:ext uri="{9D8B030D-6E8A-4147-A177-3AD203B41FA5}">
                      <a16:colId xmlns:a16="http://schemas.microsoft.com/office/drawing/2014/main" val="2664572795"/>
                    </a:ext>
                  </a:extLst>
                </a:gridCol>
                <a:gridCol w="693122">
                  <a:extLst>
                    <a:ext uri="{9D8B030D-6E8A-4147-A177-3AD203B41FA5}">
                      <a16:colId xmlns:a16="http://schemas.microsoft.com/office/drawing/2014/main" val="2261322767"/>
                    </a:ext>
                  </a:extLst>
                </a:gridCol>
                <a:gridCol w="693122">
                  <a:extLst>
                    <a:ext uri="{9D8B030D-6E8A-4147-A177-3AD203B41FA5}">
                      <a16:colId xmlns:a16="http://schemas.microsoft.com/office/drawing/2014/main" val="1283353639"/>
                    </a:ext>
                  </a:extLst>
                </a:gridCol>
                <a:gridCol w="693122">
                  <a:extLst>
                    <a:ext uri="{9D8B030D-6E8A-4147-A177-3AD203B41FA5}">
                      <a16:colId xmlns:a16="http://schemas.microsoft.com/office/drawing/2014/main" val="3229679080"/>
                    </a:ext>
                  </a:extLst>
                </a:gridCol>
                <a:gridCol w="693122">
                  <a:extLst>
                    <a:ext uri="{9D8B030D-6E8A-4147-A177-3AD203B41FA5}">
                      <a16:colId xmlns:a16="http://schemas.microsoft.com/office/drawing/2014/main" val="2721618110"/>
                    </a:ext>
                  </a:extLst>
                </a:gridCol>
                <a:gridCol w="693122">
                  <a:extLst>
                    <a:ext uri="{9D8B030D-6E8A-4147-A177-3AD203B41FA5}">
                      <a16:colId xmlns:a16="http://schemas.microsoft.com/office/drawing/2014/main" val="301880244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Node id</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3</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5</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398344563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Disk</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8</a:t>
                      </a:r>
                      <a:endParaRPr dirty="0">
                        <a:latin typeface="Yu Gothic" panose="020B0400000000000000" pitchFamily="34" charset="-128"/>
                        <a:ea typeface="Yu Gothic" panose="020B0400000000000000" pitchFamily="34" charset="-128"/>
                      </a:endParaRPr>
                    </a:p>
                  </a:txBody>
                  <a:tcPr marL="91450" marR="91450" marT="45725" marB="45725">
                    <a:solidFill>
                      <a:srgbClr val="00B050"/>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10</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17</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9</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12</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112367015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Printer</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solidFill>
                      <a:schemeClr val="accent6">
                        <a:lumMod val="60000"/>
                        <a:lumOff val="4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3711001943"/>
                  </a:ext>
                </a:extLst>
              </a:tr>
            </a:tbl>
          </a:graphicData>
        </a:graphic>
      </p:graphicFrame>
    </p:spTree>
    <p:extLst>
      <p:ext uri="{BB962C8B-B14F-4D97-AF65-F5344CB8AC3E}">
        <p14:creationId xmlns:p14="http://schemas.microsoft.com/office/powerpoint/2010/main" val="1982257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 name="Table 61">
            <a:extLst>
              <a:ext uri="{FF2B5EF4-FFF2-40B4-BE49-F238E27FC236}">
                <a16:creationId xmlns:a16="http://schemas.microsoft.com/office/drawing/2014/main" id="{9B8F724E-A322-44B7-8CB9-0E285D026EF9}"/>
              </a:ext>
            </a:extLst>
          </p:cNvPr>
          <p:cNvGraphicFramePr>
            <a:graphicFrameLocks noGrp="1"/>
          </p:cNvGraphicFramePr>
          <p:nvPr>
            <p:extLst>
              <p:ext uri="{D42A27DB-BD31-4B8C-83A1-F6EECF244321}">
                <p14:modId xmlns:p14="http://schemas.microsoft.com/office/powerpoint/2010/main" val="95739804"/>
              </p:ext>
            </p:extLst>
          </p:nvPr>
        </p:nvGraphicFramePr>
        <p:xfrm>
          <a:off x="4993110" y="4133770"/>
          <a:ext cx="6333686" cy="2438480"/>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Node id</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2</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3</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4</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5</a:t>
                      </a:r>
                      <a:endParaRPr>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Program id and size (MB)</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3,0.5</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1,1</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2,1.5</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1,1</a:t>
                      </a:r>
                      <a:endParaRPr>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Sharable no. of programs</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2</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3</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4</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Memory size (MB)</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16</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4</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64</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32</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8</a:t>
                      </a:r>
                      <a:endParaRPr>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Printer no.</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0</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sym typeface="Arial"/>
                        </a:rPr>
                        <a:t>0</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0</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0</a:t>
                      </a:r>
                      <a:endParaRPr>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Disk space (MB)</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sym typeface="Arial"/>
                        </a:rPr>
                        <a:t>16</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20</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5</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10</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30</a:t>
                      </a:r>
                      <a:endParaRPr dirty="0">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Band. Disk</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8</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10</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17</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9</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12</a:t>
                      </a:r>
                      <a:endParaRPr dirty="0">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Band. Printer</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2</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2</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sp>
        <p:nvSpPr>
          <p:cNvPr id="63" name="TextBox 62">
            <a:extLst>
              <a:ext uri="{FF2B5EF4-FFF2-40B4-BE49-F238E27FC236}">
                <a16:creationId xmlns:a16="http://schemas.microsoft.com/office/drawing/2014/main" id="{F7267E52-E5E7-4772-9A1A-57686DACA5F2}"/>
              </a:ext>
            </a:extLst>
          </p:cNvPr>
          <p:cNvSpPr txBox="1"/>
          <p:nvPr/>
        </p:nvSpPr>
        <p:spPr>
          <a:xfrm>
            <a:off x="457200" y="285750"/>
            <a:ext cx="5572125" cy="1231106"/>
          </a:xfrm>
          <a:prstGeom prst="rect">
            <a:avLst/>
          </a:prstGeom>
          <a:noFill/>
        </p:spPr>
        <p:txBody>
          <a:bodyPr wrap="square" rtlCol="0">
            <a:spAutoFit/>
          </a:bodyPr>
          <a:lstStyle/>
          <a:p>
            <a:r>
              <a:rPr lang="en-US" b="1" dirty="0"/>
              <a:t>Resource Allocation...</a:t>
            </a:r>
          </a:p>
          <a:p>
            <a:endParaRPr lang="en-US" sz="1400" dirty="0"/>
          </a:p>
          <a:p>
            <a:r>
              <a:rPr lang="en-US" sz="1400" dirty="0"/>
              <a:t>Since all conditions have been satisfied resource allocation will occur, resulting in the deduction of resources from the </a:t>
            </a:r>
            <a:r>
              <a:rPr lang="en-US" sz="1400" dirty="0">
                <a:solidFill>
                  <a:srgbClr val="FF0000"/>
                </a:solidFill>
              </a:rPr>
              <a:t>resource table</a:t>
            </a:r>
            <a:r>
              <a:rPr lang="en-US" sz="1400" dirty="0"/>
              <a:t>.</a:t>
            </a:r>
          </a:p>
        </p:txBody>
      </p:sp>
      <p:graphicFrame>
        <p:nvGraphicFramePr>
          <p:cNvPr id="64" name="Table 63">
            <a:extLst>
              <a:ext uri="{FF2B5EF4-FFF2-40B4-BE49-F238E27FC236}">
                <a16:creationId xmlns:a16="http://schemas.microsoft.com/office/drawing/2014/main" id="{5C4BEF02-8384-4001-92D7-5C043D9770E3}"/>
              </a:ext>
            </a:extLst>
          </p:cNvPr>
          <p:cNvGraphicFramePr>
            <a:graphicFrameLocks noGrp="1"/>
          </p:cNvGraphicFramePr>
          <p:nvPr>
            <p:extLst>
              <p:ext uri="{D42A27DB-BD31-4B8C-83A1-F6EECF244321}">
                <p14:modId xmlns:p14="http://schemas.microsoft.com/office/powerpoint/2010/main" val="1934942225"/>
              </p:ext>
            </p:extLst>
          </p:nvPr>
        </p:nvGraphicFramePr>
        <p:xfrm>
          <a:off x="621135" y="1593391"/>
          <a:ext cx="6333686" cy="2438480"/>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Node id</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2</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3</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4</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5</a:t>
                      </a:r>
                      <a:endParaRPr>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Program id and size (MB)</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3,0.5</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1,1</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2,1.5</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1,1</a:t>
                      </a:r>
                      <a:endParaRPr>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Sharable no. of programs</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2</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3</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4</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Memory size (MB)</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16</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4</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64</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32</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8</a:t>
                      </a:r>
                      <a:endParaRPr>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Printer no.</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0</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0</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0</a:t>
                      </a:r>
                      <a:endParaRPr>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Disk space (MB)</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40</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20</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5</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10</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30</a:t>
                      </a:r>
                      <a:endParaRPr dirty="0">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Band. Disk</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8</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10</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17</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9</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12</a:t>
                      </a:r>
                      <a:endParaRPr dirty="0">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Band. Printer</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2</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2</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sp>
        <p:nvSpPr>
          <p:cNvPr id="67" name="Rectangle 66">
            <a:extLst>
              <a:ext uri="{FF2B5EF4-FFF2-40B4-BE49-F238E27FC236}">
                <a16:creationId xmlns:a16="http://schemas.microsoft.com/office/drawing/2014/main" id="{5E75C763-10F0-40B8-A02B-30265E1104E5}"/>
              </a:ext>
            </a:extLst>
          </p:cNvPr>
          <p:cNvSpPr/>
          <p:nvPr/>
        </p:nvSpPr>
        <p:spPr>
          <a:xfrm>
            <a:off x="7343776" y="2581275"/>
            <a:ext cx="1143000" cy="1619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8" name="Arrow: Down 67">
            <a:extLst>
              <a:ext uri="{FF2B5EF4-FFF2-40B4-BE49-F238E27FC236}">
                <a16:creationId xmlns:a16="http://schemas.microsoft.com/office/drawing/2014/main" id="{0DF0633F-A947-485B-B2F2-A52D7C2CD6B4}"/>
              </a:ext>
            </a:extLst>
          </p:cNvPr>
          <p:cNvSpPr/>
          <p:nvPr/>
        </p:nvSpPr>
        <p:spPr>
          <a:xfrm>
            <a:off x="8229600" y="2581275"/>
            <a:ext cx="342900" cy="116205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aphicFrame>
        <p:nvGraphicFramePr>
          <p:cNvPr id="69" name="Table 68">
            <a:extLst>
              <a:ext uri="{FF2B5EF4-FFF2-40B4-BE49-F238E27FC236}">
                <a16:creationId xmlns:a16="http://schemas.microsoft.com/office/drawing/2014/main" id="{8D9A2E52-E962-4953-9EE3-4EBACF32D53C}"/>
              </a:ext>
            </a:extLst>
          </p:cNvPr>
          <p:cNvGraphicFramePr>
            <a:graphicFrameLocks noGrp="1"/>
          </p:cNvGraphicFramePr>
          <p:nvPr>
            <p:extLst>
              <p:ext uri="{D42A27DB-BD31-4B8C-83A1-F6EECF244321}">
                <p14:modId xmlns:p14="http://schemas.microsoft.com/office/powerpoint/2010/main" val="4124644095"/>
              </p:ext>
            </p:extLst>
          </p:nvPr>
        </p:nvGraphicFramePr>
        <p:xfrm>
          <a:off x="8311155" y="285750"/>
          <a:ext cx="3259710" cy="1307800"/>
        </p:xfrm>
        <a:graphic>
          <a:graphicData uri="http://schemas.openxmlformats.org/drawingml/2006/table">
            <a:tbl>
              <a:tblPr firstRow="1" bandRow="1">
                <a:tableStyleId>{00A15C55-8517-42AA-B614-E9B94910E393}</a:tableStyleId>
              </a:tblPr>
              <a:tblGrid>
                <a:gridCol w="1322716">
                  <a:extLst>
                    <a:ext uri="{9D8B030D-6E8A-4147-A177-3AD203B41FA5}">
                      <a16:colId xmlns:a16="http://schemas.microsoft.com/office/drawing/2014/main" val="548585004"/>
                    </a:ext>
                  </a:extLst>
                </a:gridCol>
                <a:gridCol w="968497">
                  <a:extLst>
                    <a:ext uri="{9D8B030D-6E8A-4147-A177-3AD203B41FA5}">
                      <a16:colId xmlns:a16="http://schemas.microsoft.com/office/drawing/2014/main" val="3264279482"/>
                    </a:ext>
                  </a:extLst>
                </a:gridCol>
                <a:gridCol w="968497">
                  <a:extLst>
                    <a:ext uri="{9D8B030D-6E8A-4147-A177-3AD203B41FA5}">
                      <a16:colId xmlns:a16="http://schemas.microsoft.com/office/drawing/2014/main" val="1745830393"/>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rgbClr val="FF0000"/>
                          </a:solidFill>
                          <a:latin typeface="Yu Gothic" panose="020B0400000000000000" pitchFamily="34" charset="-128"/>
                          <a:ea typeface="Yu Gothic" panose="020B0400000000000000" pitchFamily="34" charset="-128"/>
                          <a:sym typeface="Arial"/>
                        </a:rPr>
                        <a:t>Node</a:t>
                      </a:r>
                      <a:endParaRPr dirty="0">
                        <a:solidFill>
                          <a:srgbClr val="FF0000"/>
                        </a:solidFill>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24</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FF0000"/>
                          </a:solidFill>
                          <a:effectLst/>
                          <a:latin typeface="Yu Gothic" panose="020B0400000000000000" pitchFamily="34" charset="-128"/>
                          <a:ea typeface="Yu Gothic" panose="020B0400000000000000" pitchFamily="34" charset="-128"/>
                        </a:rPr>
                        <a:t>1</a:t>
                      </a:r>
                      <a:endParaRPr lang="en-US" sz="1100" b="0" i="0" u="none" strike="noStrike" dirty="0">
                        <a:solidFill>
                          <a:srgbClr val="FF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FF0000"/>
                          </a:solidFill>
                          <a:effectLst/>
                          <a:latin typeface="Yu Gothic" panose="020B0400000000000000" pitchFamily="34" charset="-128"/>
                          <a:ea typeface="Yu Gothic" panose="020B0400000000000000" pitchFamily="34" charset="-128"/>
                        </a:rPr>
                        <a:t>None</a:t>
                      </a:r>
                      <a:endParaRPr lang="en-US" sz="1100" b="0" i="0" u="none" strike="noStrike" dirty="0">
                        <a:solidFill>
                          <a:srgbClr val="FF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FF0000"/>
                          </a:solidFill>
                          <a:effectLst/>
                          <a:latin typeface="Yu Gothic" panose="020B0400000000000000" pitchFamily="34" charset="-128"/>
                          <a:ea typeface="Yu Gothic" panose="020B0400000000000000" pitchFamily="34" charset="-128"/>
                        </a:rPr>
                        <a:t>2</a:t>
                      </a:r>
                      <a:endParaRPr lang="en-US" sz="1100" b="0" i="0" u="none" strike="noStrike" dirty="0">
                        <a:solidFill>
                          <a:srgbClr val="FF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035284714"/>
                  </a:ext>
                </a:extLst>
              </a:tr>
            </a:tbl>
          </a:graphicData>
        </a:graphic>
      </p:graphicFrame>
    </p:spTree>
    <p:extLst>
      <p:ext uri="{BB962C8B-B14F-4D97-AF65-F5344CB8AC3E}">
        <p14:creationId xmlns:p14="http://schemas.microsoft.com/office/powerpoint/2010/main" val="178016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A22A199-0375-4D9C-940B-9B65B3FB151A}"/>
              </a:ext>
            </a:extLst>
          </p:cNvPr>
          <p:cNvGraphicFramePr>
            <a:graphicFrameLocks noGrp="1"/>
          </p:cNvGraphicFramePr>
          <p:nvPr>
            <p:extLst>
              <p:ext uri="{D42A27DB-BD31-4B8C-83A1-F6EECF244321}">
                <p14:modId xmlns:p14="http://schemas.microsoft.com/office/powerpoint/2010/main" val="3234245577"/>
              </p:ext>
            </p:extLst>
          </p:nvPr>
        </p:nvGraphicFramePr>
        <p:xfrm>
          <a:off x="807286" y="1120775"/>
          <a:ext cx="3164639" cy="415039"/>
        </p:xfrm>
        <a:graphic>
          <a:graphicData uri="http://schemas.openxmlformats.org/drawingml/2006/table">
            <a:tbl>
              <a:tblPr firstRow="1" bandRow="1">
                <a:tableStyleId>{5C22544A-7EE6-4342-B048-85BDC9FD1C3A}</a:tableStyleId>
              </a:tblPr>
              <a:tblGrid>
                <a:gridCol w="1220406">
                  <a:extLst>
                    <a:ext uri="{9D8B030D-6E8A-4147-A177-3AD203B41FA5}">
                      <a16:colId xmlns:a16="http://schemas.microsoft.com/office/drawing/2014/main" val="749677745"/>
                    </a:ext>
                  </a:extLst>
                </a:gridCol>
                <a:gridCol w="1944233">
                  <a:extLst>
                    <a:ext uri="{9D8B030D-6E8A-4147-A177-3AD203B41FA5}">
                      <a16:colId xmlns:a16="http://schemas.microsoft.com/office/drawing/2014/main" val="1546974028"/>
                    </a:ext>
                  </a:extLst>
                </a:gridCol>
              </a:tblGrid>
              <a:tr h="415039">
                <a:tc>
                  <a:txBody>
                    <a:bodyPr/>
                    <a:lstStyle/>
                    <a:p>
                      <a:r>
                        <a:rPr lang="en-US" sz="1800" b="0" dirty="0">
                          <a:latin typeface="+mn-lt"/>
                        </a:rPr>
                        <a:t>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4</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graphicFrame>
        <p:nvGraphicFramePr>
          <p:cNvPr id="5" name="Table 4">
            <a:extLst>
              <a:ext uri="{FF2B5EF4-FFF2-40B4-BE49-F238E27FC236}">
                <a16:creationId xmlns:a16="http://schemas.microsoft.com/office/drawing/2014/main" id="{4FB93619-18A6-4943-A086-87E1B1A1A71A}"/>
              </a:ext>
            </a:extLst>
          </p:cNvPr>
          <p:cNvGraphicFramePr>
            <a:graphicFrameLocks noGrp="1"/>
          </p:cNvGraphicFramePr>
          <p:nvPr>
            <p:extLst>
              <p:ext uri="{D42A27DB-BD31-4B8C-83A1-F6EECF244321}">
                <p14:modId xmlns:p14="http://schemas.microsoft.com/office/powerpoint/2010/main" val="292383748"/>
              </p:ext>
            </p:extLst>
          </p:nvPr>
        </p:nvGraphicFramePr>
        <p:xfrm>
          <a:off x="718244" y="2411132"/>
          <a:ext cx="4660317" cy="2457414"/>
        </p:xfrm>
        <a:graphic>
          <a:graphicData uri="http://schemas.openxmlformats.org/drawingml/2006/table">
            <a:tbl>
              <a:tblPr firstRow="1" bandRow="1">
                <a:tableStyleId>{5C22544A-7EE6-4342-B048-85BDC9FD1C3A}</a:tableStyleId>
              </a:tblPr>
              <a:tblGrid>
                <a:gridCol w="1984229">
                  <a:extLst>
                    <a:ext uri="{9D8B030D-6E8A-4147-A177-3AD203B41FA5}">
                      <a16:colId xmlns:a16="http://schemas.microsoft.com/office/drawing/2014/main" val="3859145018"/>
                    </a:ext>
                  </a:extLst>
                </a:gridCol>
                <a:gridCol w="2676088">
                  <a:extLst>
                    <a:ext uri="{9D8B030D-6E8A-4147-A177-3AD203B41FA5}">
                      <a16:colId xmlns:a16="http://schemas.microsoft.com/office/drawing/2014/main" val="3714193604"/>
                    </a:ext>
                  </a:extLst>
                </a:gridCol>
              </a:tblGrid>
              <a:tr h="409569">
                <a:tc>
                  <a:txBody>
                    <a:bodyPr/>
                    <a:lstStyle/>
                    <a:p>
                      <a:pPr algn="ctr"/>
                      <a:r>
                        <a:rPr lang="en-US" b="0" dirty="0"/>
                        <a:t>Current Pool</a:t>
                      </a:r>
                    </a:p>
                  </a:txBody>
                  <a:tcPr/>
                </a:tc>
                <a:tc>
                  <a:txBody>
                    <a:bodyPr/>
                    <a:lstStyle/>
                    <a:p>
                      <a:pPr algn="ctr"/>
                      <a:r>
                        <a:rPr lang="en-US" b="0" dirty="0"/>
                        <a:t>Apps</a:t>
                      </a:r>
                    </a:p>
                  </a:txBody>
                  <a:tcPr/>
                </a:tc>
                <a:extLst>
                  <a:ext uri="{0D108BD9-81ED-4DB2-BD59-A6C34878D82A}">
                    <a16:rowId xmlns:a16="http://schemas.microsoft.com/office/drawing/2014/main" val="4098979963"/>
                  </a:ext>
                </a:extLst>
              </a:tr>
              <a:tr h="409569">
                <a:tc>
                  <a:txBody>
                    <a:bodyPr/>
                    <a:lstStyle/>
                    <a:p>
                      <a:pPr algn="ctr"/>
                      <a:r>
                        <a:rPr lang="en-US" b="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2, 1, 6</a:t>
                      </a:r>
                    </a:p>
                  </a:txBody>
                  <a:tcPr/>
                </a:tc>
                <a:extLst>
                  <a:ext uri="{0D108BD9-81ED-4DB2-BD59-A6C34878D82A}">
                    <a16:rowId xmlns:a16="http://schemas.microsoft.com/office/drawing/2014/main" val="1567345624"/>
                  </a:ext>
                </a:extLst>
              </a:tr>
              <a:tr h="409569">
                <a:tc>
                  <a:txBody>
                    <a:bodyPr/>
                    <a:lstStyle/>
                    <a:p>
                      <a:pPr algn="ctr"/>
                      <a:r>
                        <a:rPr lang="en-US" b="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a:t>
                      </a:r>
                    </a:p>
                  </a:txBody>
                  <a:tcPr/>
                </a:tc>
                <a:extLst>
                  <a:ext uri="{0D108BD9-81ED-4DB2-BD59-A6C34878D82A}">
                    <a16:rowId xmlns:a16="http://schemas.microsoft.com/office/drawing/2014/main" val="2391970106"/>
                  </a:ext>
                </a:extLst>
              </a:tr>
              <a:tr h="409569">
                <a:tc>
                  <a:txBody>
                    <a:bodyPr/>
                    <a:lstStyle/>
                    <a:p>
                      <a:pPr algn="ctr"/>
                      <a:r>
                        <a:rPr lang="en-US"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5</a:t>
                      </a:r>
                    </a:p>
                  </a:txBody>
                  <a:tcPr/>
                </a:tc>
                <a:extLst>
                  <a:ext uri="{0D108BD9-81ED-4DB2-BD59-A6C34878D82A}">
                    <a16:rowId xmlns:a16="http://schemas.microsoft.com/office/drawing/2014/main" val="2562644046"/>
                  </a:ext>
                </a:extLst>
              </a:tr>
              <a:tr h="409569">
                <a:tc>
                  <a:txBody>
                    <a:bodyPr/>
                    <a:lstStyle/>
                    <a:p>
                      <a:pPr algn="ctr"/>
                      <a:r>
                        <a:rPr lang="en-US" b="0" dirty="0"/>
                        <a:t>3</a:t>
                      </a:r>
                    </a:p>
                  </a:txBody>
                  <a:tcPr/>
                </a:tc>
                <a:tc>
                  <a:txBody>
                    <a:bodyPr/>
                    <a:lstStyle/>
                    <a:p>
                      <a:pPr algn="ctr"/>
                      <a:endParaRPr lang="en-US" b="0" dirty="0"/>
                    </a:p>
                  </a:txBody>
                  <a:tcPr/>
                </a:tc>
                <a:extLst>
                  <a:ext uri="{0D108BD9-81ED-4DB2-BD59-A6C34878D82A}">
                    <a16:rowId xmlns:a16="http://schemas.microsoft.com/office/drawing/2014/main" val="1567167888"/>
                  </a:ext>
                </a:extLst>
              </a:tr>
              <a:tr h="409569">
                <a:tc>
                  <a:txBody>
                    <a:bodyPr/>
                    <a:lstStyle/>
                    <a:p>
                      <a:pPr algn="ctr"/>
                      <a:r>
                        <a:rPr lang="en-US" b="0" dirty="0"/>
                        <a:t>4</a:t>
                      </a:r>
                    </a:p>
                  </a:txBody>
                  <a:tcPr/>
                </a:tc>
                <a:tc>
                  <a:txBody>
                    <a:bodyPr/>
                    <a:lstStyle/>
                    <a:p>
                      <a:pPr algn="ctr"/>
                      <a:endParaRPr lang="en-US" b="0" dirty="0"/>
                    </a:p>
                  </a:txBody>
                  <a:tcPr/>
                </a:tc>
                <a:extLst>
                  <a:ext uri="{0D108BD9-81ED-4DB2-BD59-A6C34878D82A}">
                    <a16:rowId xmlns:a16="http://schemas.microsoft.com/office/drawing/2014/main" val="100240329"/>
                  </a:ext>
                </a:extLst>
              </a:tr>
            </a:tbl>
          </a:graphicData>
        </a:graphic>
      </p:graphicFrame>
      <p:graphicFrame>
        <p:nvGraphicFramePr>
          <p:cNvPr id="6" name="Table 5">
            <a:extLst>
              <a:ext uri="{FF2B5EF4-FFF2-40B4-BE49-F238E27FC236}">
                <a16:creationId xmlns:a16="http://schemas.microsoft.com/office/drawing/2014/main" id="{10C098EB-9076-4E95-B7FE-D03EA081260B}"/>
              </a:ext>
            </a:extLst>
          </p:cNvPr>
          <p:cNvGraphicFramePr>
            <a:graphicFrameLocks noGrp="1"/>
          </p:cNvGraphicFramePr>
          <p:nvPr>
            <p:extLst>
              <p:ext uri="{D42A27DB-BD31-4B8C-83A1-F6EECF244321}">
                <p14:modId xmlns:p14="http://schemas.microsoft.com/office/powerpoint/2010/main" val="2903144690"/>
              </p:ext>
            </p:extLst>
          </p:nvPr>
        </p:nvGraphicFramePr>
        <p:xfrm>
          <a:off x="718244" y="5164658"/>
          <a:ext cx="2500618" cy="1307800"/>
        </p:xfrm>
        <a:graphic>
          <a:graphicData uri="http://schemas.openxmlformats.org/drawingml/2006/table">
            <a:tbl>
              <a:tblPr firstRow="1" bandRow="1">
                <a:tableStyleId>{00A15C55-8517-42AA-B614-E9B94910E393}</a:tableStyleId>
              </a:tblPr>
              <a:tblGrid>
                <a:gridCol w="1443605">
                  <a:extLst>
                    <a:ext uri="{9D8B030D-6E8A-4147-A177-3AD203B41FA5}">
                      <a16:colId xmlns:a16="http://schemas.microsoft.com/office/drawing/2014/main" val="548585004"/>
                    </a:ext>
                  </a:extLst>
                </a:gridCol>
                <a:gridCol w="1057013">
                  <a:extLst>
                    <a:ext uri="{9D8B030D-6E8A-4147-A177-3AD203B41FA5}">
                      <a16:colId xmlns:a16="http://schemas.microsoft.com/office/drawing/2014/main" val="3264279482"/>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[1,2]</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035284714"/>
                  </a:ext>
                </a:extLst>
              </a:tr>
            </a:tbl>
          </a:graphicData>
        </a:graphic>
      </p:graphicFrame>
      <p:sp>
        <p:nvSpPr>
          <p:cNvPr id="7" name="Arrow: Right 6">
            <a:extLst>
              <a:ext uri="{FF2B5EF4-FFF2-40B4-BE49-F238E27FC236}">
                <a16:creationId xmlns:a16="http://schemas.microsoft.com/office/drawing/2014/main" id="{F20721CD-DEE7-4B79-888A-84065545A1E5}"/>
              </a:ext>
            </a:extLst>
          </p:cNvPr>
          <p:cNvSpPr/>
          <p:nvPr/>
        </p:nvSpPr>
        <p:spPr>
          <a:xfrm>
            <a:off x="3455387" y="5654973"/>
            <a:ext cx="981512" cy="3271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5ADEB61-6EBC-4834-8C55-F07D054AE7BF}"/>
              </a:ext>
            </a:extLst>
          </p:cNvPr>
          <p:cNvSpPr txBox="1"/>
          <p:nvPr/>
        </p:nvSpPr>
        <p:spPr>
          <a:xfrm>
            <a:off x="4540015" y="5348504"/>
            <a:ext cx="2909347"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solidFill>
                  <a:srgbClr val="FF0000"/>
                </a:solidFill>
              </a:rPr>
              <a:t>NODE SELECTION </a:t>
            </a:r>
            <a:r>
              <a:rPr lang="en-US" dirty="0"/>
              <a:t>FOR EACH REQUESTED RESOURCES</a:t>
            </a:r>
          </a:p>
        </p:txBody>
      </p:sp>
      <p:sp>
        <p:nvSpPr>
          <p:cNvPr id="9" name="Arrow: Right 8">
            <a:extLst>
              <a:ext uri="{FF2B5EF4-FFF2-40B4-BE49-F238E27FC236}">
                <a16:creationId xmlns:a16="http://schemas.microsoft.com/office/drawing/2014/main" id="{523AB795-7247-4DC2-8A15-CAC52D43BDE8}"/>
              </a:ext>
            </a:extLst>
          </p:cNvPr>
          <p:cNvSpPr/>
          <p:nvPr/>
        </p:nvSpPr>
        <p:spPr>
          <a:xfrm>
            <a:off x="7685887" y="5654973"/>
            <a:ext cx="981512" cy="3271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CE345F9-4DFF-4D3B-8EF9-1EF913FC6C48}"/>
              </a:ext>
            </a:extLst>
          </p:cNvPr>
          <p:cNvSpPr txBox="1"/>
          <p:nvPr/>
        </p:nvSpPr>
        <p:spPr>
          <a:xfrm>
            <a:off x="8903924" y="5218393"/>
            <a:ext cx="2909347"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CHECKING OF BANDWIDTH USING </a:t>
            </a:r>
            <a:r>
              <a:rPr lang="en-US" dirty="0">
                <a:solidFill>
                  <a:srgbClr val="FF0000"/>
                </a:solidFill>
              </a:rPr>
              <a:t>VARIANT DIJKSTRA’S ALGORITHM</a:t>
            </a:r>
          </a:p>
        </p:txBody>
      </p:sp>
      <p:cxnSp>
        <p:nvCxnSpPr>
          <p:cNvPr id="13" name="Straight Connector 12">
            <a:extLst>
              <a:ext uri="{FF2B5EF4-FFF2-40B4-BE49-F238E27FC236}">
                <a16:creationId xmlns:a16="http://schemas.microsoft.com/office/drawing/2014/main" id="{6DD43937-9562-4708-91AE-CA96CA6801AD}"/>
              </a:ext>
            </a:extLst>
          </p:cNvPr>
          <p:cNvCxnSpPr/>
          <p:nvPr/>
        </p:nvCxnSpPr>
        <p:spPr>
          <a:xfrm>
            <a:off x="807286" y="1895475"/>
            <a:ext cx="10460789"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C295927-753F-49CD-893B-C89CE56D1EEC}"/>
              </a:ext>
            </a:extLst>
          </p:cNvPr>
          <p:cNvSpPr txBox="1"/>
          <p:nvPr/>
        </p:nvSpPr>
        <p:spPr>
          <a:xfrm>
            <a:off x="725430" y="493615"/>
            <a:ext cx="5993564" cy="369332"/>
          </a:xfrm>
          <a:prstGeom prst="rect">
            <a:avLst/>
          </a:prstGeom>
          <a:noFill/>
        </p:spPr>
        <p:txBody>
          <a:bodyPr wrap="square" rtlCol="0">
            <a:spAutoFit/>
          </a:bodyPr>
          <a:lstStyle/>
          <a:p>
            <a:r>
              <a:rPr lang="en-US" sz="1400" dirty="0"/>
              <a:t>Currently the only allocated application is App 4</a:t>
            </a:r>
            <a:r>
              <a:rPr lang="en-US" dirty="0"/>
              <a:t>.</a:t>
            </a:r>
          </a:p>
        </p:txBody>
      </p:sp>
    </p:spTree>
    <p:extLst>
      <p:ext uri="{BB962C8B-B14F-4D97-AF65-F5344CB8AC3E}">
        <p14:creationId xmlns:p14="http://schemas.microsoft.com/office/powerpoint/2010/main" val="3775904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691624C-6FAE-4B04-BDD3-C3DFD23FE191}"/>
              </a:ext>
            </a:extLst>
          </p:cNvPr>
          <p:cNvGraphicFramePr>
            <a:graphicFrameLocks noGrp="1"/>
          </p:cNvGraphicFramePr>
          <p:nvPr>
            <p:extLst>
              <p:ext uri="{D42A27DB-BD31-4B8C-83A1-F6EECF244321}">
                <p14:modId xmlns:p14="http://schemas.microsoft.com/office/powerpoint/2010/main" val="2027059612"/>
              </p:ext>
            </p:extLst>
          </p:nvPr>
        </p:nvGraphicFramePr>
        <p:xfrm>
          <a:off x="599226" y="502082"/>
          <a:ext cx="2500618" cy="1307800"/>
        </p:xfrm>
        <a:graphic>
          <a:graphicData uri="http://schemas.openxmlformats.org/drawingml/2006/table">
            <a:tbl>
              <a:tblPr firstRow="1" bandRow="1">
                <a:tableStyleId>{00A15C55-8517-42AA-B614-E9B94910E393}</a:tableStyleId>
              </a:tblPr>
              <a:tblGrid>
                <a:gridCol w="1443605">
                  <a:extLst>
                    <a:ext uri="{9D8B030D-6E8A-4147-A177-3AD203B41FA5}">
                      <a16:colId xmlns:a16="http://schemas.microsoft.com/office/drawing/2014/main" val="548585004"/>
                    </a:ext>
                  </a:extLst>
                </a:gridCol>
                <a:gridCol w="1057013">
                  <a:extLst>
                    <a:ext uri="{9D8B030D-6E8A-4147-A177-3AD203B41FA5}">
                      <a16:colId xmlns:a16="http://schemas.microsoft.com/office/drawing/2014/main" val="3264279482"/>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[1,2]</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5" name="Table 4">
            <a:extLst>
              <a:ext uri="{FF2B5EF4-FFF2-40B4-BE49-F238E27FC236}">
                <a16:creationId xmlns:a16="http://schemas.microsoft.com/office/drawing/2014/main" id="{E56211F7-DAFB-4703-8CDF-D862BD4C7065}"/>
              </a:ext>
            </a:extLst>
          </p:cNvPr>
          <p:cNvGraphicFramePr>
            <a:graphicFrameLocks noGrp="1"/>
          </p:cNvGraphicFramePr>
          <p:nvPr>
            <p:extLst>
              <p:ext uri="{D42A27DB-BD31-4B8C-83A1-F6EECF244321}">
                <p14:modId xmlns:p14="http://schemas.microsoft.com/office/powerpoint/2010/main" val="296465435"/>
              </p:ext>
            </p:extLst>
          </p:nvPr>
        </p:nvGraphicFramePr>
        <p:xfrm>
          <a:off x="5440259" y="165088"/>
          <a:ext cx="6333686" cy="2678776"/>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Node id</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2</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3</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4</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5</a:t>
                      </a:r>
                      <a:endParaRPr>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Program id and size (MB)</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olidFill>
                            <a:schemeClr val="tx1"/>
                          </a:solidFill>
                          <a:latin typeface="+mn-lt"/>
                          <a:sym typeface="Arial"/>
                        </a:rPr>
                        <a:t>-,-</a:t>
                      </a:r>
                      <a:endParaRPr>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olidFill>
                            <a:schemeClr val="tx1"/>
                          </a:solidFill>
                          <a:latin typeface="+mn-lt"/>
                          <a:sym typeface="Arial"/>
                        </a:rPr>
                        <a:t>3,0.5</a:t>
                      </a:r>
                      <a:endParaRPr>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1,1</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olidFill>
                            <a:schemeClr val="tx1"/>
                          </a:solidFill>
                          <a:latin typeface="+mn-lt"/>
                          <a:sym typeface="Arial"/>
                        </a:rPr>
                        <a:t>2,1.5</a:t>
                      </a:r>
                      <a:endParaRPr>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olidFill>
                            <a:schemeClr val="tx1"/>
                          </a:solidFill>
                          <a:latin typeface="+mn-lt"/>
                          <a:sym typeface="Arial"/>
                        </a:rPr>
                        <a:t>1,1</a:t>
                      </a:r>
                      <a:endParaRPr>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Sharable no. of programs</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2</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3</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4</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a:t>
                      </a:r>
                      <a:endParaRPr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Memory size (MB)</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16</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4</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olidFill>
                            <a:schemeClr val="tx1"/>
                          </a:solidFill>
                          <a:latin typeface="+mn-lt"/>
                          <a:sym typeface="Arial"/>
                        </a:rPr>
                        <a:t>64</a:t>
                      </a:r>
                      <a:endParaRPr>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olidFill>
                            <a:schemeClr val="tx1"/>
                          </a:solidFill>
                          <a:latin typeface="+mn-lt"/>
                          <a:sym typeface="Arial"/>
                        </a:rPr>
                        <a:t>32</a:t>
                      </a:r>
                      <a:endParaRPr>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olidFill>
                            <a:schemeClr val="tx1"/>
                          </a:solidFill>
                          <a:latin typeface="+mn-lt"/>
                          <a:sym typeface="Arial"/>
                        </a:rPr>
                        <a:t>8</a:t>
                      </a:r>
                      <a:endParaRPr>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Printer no.</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0</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0</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0</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olidFill>
                            <a:schemeClr val="tx1"/>
                          </a:solidFill>
                          <a:latin typeface="+mn-lt"/>
                          <a:sym typeface="Arial"/>
                        </a:rPr>
                        <a:t>0</a:t>
                      </a:r>
                      <a:endParaRPr>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Disk space (MB)</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16</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20</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5</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10</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30</a:t>
                      </a:r>
                      <a:endParaRPr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Band. Disk</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8</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10</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17</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9</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12</a:t>
                      </a:r>
                      <a:endParaRPr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Band. Printer</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2</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2</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a:t>
                      </a:r>
                      <a:endParaRPr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graphicFrame>
        <p:nvGraphicFramePr>
          <p:cNvPr id="6" name="Table 5">
            <a:extLst>
              <a:ext uri="{FF2B5EF4-FFF2-40B4-BE49-F238E27FC236}">
                <a16:creationId xmlns:a16="http://schemas.microsoft.com/office/drawing/2014/main" id="{4EA2E0E1-DCE4-4C0A-9B1A-28E589E322F1}"/>
              </a:ext>
            </a:extLst>
          </p:cNvPr>
          <p:cNvGraphicFramePr>
            <a:graphicFrameLocks noGrp="1"/>
          </p:cNvGraphicFramePr>
          <p:nvPr>
            <p:extLst>
              <p:ext uri="{D42A27DB-BD31-4B8C-83A1-F6EECF244321}">
                <p14:modId xmlns:p14="http://schemas.microsoft.com/office/powerpoint/2010/main" val="3196476741"/>
              </p:ext>
            </p:extLst>
          </p:nvPr>
        </p:nvGraphicFramePr>
        <p:xfrm>
          <a:off x="599226" y="3822119"/>
          <a:ext cx="3259710" cy="1307800"/>
        </p:xfrm>
        <a:graphic>
          <a:graphicData uri="http://schemas.openxmlformats.org/drawingml/2006/table">
            <a:tbl>
              <a:tblPr firstRow="1" bandRow="1">
                <a:tableStyleId>{00A15C55-8517-42AA-B614-E9B94910E393}</a:tableStyleId>
              </a:tblPr>
              <a:tblGrid>
                <a:gridCol w="1322716">
                  <a:extLst>
                    <a:ext uri="{9D8B030D-6E8A-4147-A177-3AD203B41FA5}">
                      <a16:colId xmlns:a16="http://schemas.microsoft.com/office/drawing/2014/main" val="548585004"/>
                    </a:ext>
                  </a:extLst>
                </a:gridCol>
                <a:gridCol w="968497">
                  <a:extLst>
                    <a:ext uri="{9D8B030D-6E8A-4147-A177-3AD203B41FA5}">
                      <a16:colId xmlns:a16="http://schemas.microsoft.com/office/drawing/2014/main" val="3264279482"/>
                    </a:ext>
                  </a:extLst>
                </a:gridCol>
                <a:gridCol w="968497">
                  <a:extLst>
                    <a:ext uri="{9D8B030D-6E8A-4147-A177-3AD203B41FA5}">
                      <a16:colId xmlns:a16="http://schemas.microsoft.com/office/drawing/2014/main" val="1745830393"/>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rgbClr val="FF0000"/>
                          </a:solidFill>
                          <a:latin typeface="Yu Gothic" panose="020B0400000000000000" pitchFamily="34" charset="-128"/>
                          <a:ea typeface="Yu Gothic" panose="020B0400000000000000" pitchFamily="34" charset="-128"/>
                          <a:sym typeface="Arial"/>
                        </a:rPr>
                        <a:t>Node</a:t>
                      </a:r>
                      <a:endParaRPr dirty="0">
                        <a:solidFill>
                          <a:srgbClr val="FF0000"/>
                        </a:solidFill>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5</a:t>
                      </a: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[1,2]</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3, 4</a:t>
                      </a: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4</a:t>
                      </a: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7" name="Table 6">
            <a:extLst>
              <a:ext uri="{FF2B5EF4-FFF2-40B4-BE49-F238E27FC236}">
                <a16:creationId xmlns:a16="http://schemas.microsoft.com/office/drawing/2014/main" id="{FCA5F4C8-ACC8-4DA0-9AE0-BCB3FE69247F}"/>
              </a:ext>
            </a:extLst>
          </p:cNvPr>
          <p:cNvGraphicFramePr>
            <a:graphicFrameLocks noGrp="1"/>
          </p:cNvGraphicFramePr>
          <p:nvPr>
            <p:extLst>
              <p:ext uri="{D42A27DB-BD31-4B8C-83A1-F6EECF244321}">
                <p14:modId xmlns:p14="http://schemas.microsoft.com/office/powerpoint/2010/main" val="2668831782"/>
              </p:ext>
            </p:extLst>
          </p:nvPr>
        </p:nvGraphicFramePr>
        <p:xfrm>
          <a:off x="5440259" y="3529668"/>
          <a:ext cx="6333686" cy="2678776"/>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Node id</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2</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3</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4</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5</a:t>
                      </a:r>
                      <a:endParaRPr>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Program id and size (MB)</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olidFill>
                            <a:schemeClr val="tx1"/>
                          </a:solidFill>
                          <a:latin typeface="+mn-lt"/>
                          <a:sym typeface="Arial"/>
                        </a:rPr>
                        <a:t>-,-</a:t>
                      </a:r>
                      <a:endParaRPr>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olidFill>
                            <a:schemeClr val="tx1"/>
                          </a:solidFill>
                          <a:latin typeface="+mn-lt"/>
                          <a:sym typeface="Arial"/>
                        </a:rPr>
                        <a:t>3,0.5</a:t>
                      </a:r>
                      <a:endParaRPr>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1,1</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olidFill>
                            <a:schemeClr val="tx1"/>
                          </a:solidFill>
                          <a:latin typeface="+mn-lt"/>
                          <a:sym typeface="Arial"/>
                        </a:rPr>
                        <a:t>2,1.5</a:t>
                      </a:r>
                      <a:endParaRPr>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olidFill>
                            <a:schemeClr val="tx1"/>
                          </a:solidFill>
                          <a:latin typeface="+mn-lt"/>
                          <a:sym typeface="Arial"/>
                        </a:rPr>
                        <a:t>1,1</a:t>
                      </a:r>
                      <a:endParaRPr>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Sharable no. of programs</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2</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ea typeface="Yu Gothic" panose="020B0400000000000000" pitchFamily="34" charset="-128"/>
                          <a:sym typeface="Arial"/>
                        </a:rPr>
                        <a:t>2</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sym typeface="Arial"/>
                        </a:rPr>
                        <a:t>3</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a:t>
                      </a:r>
                      <a:endParaRPr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Memory size (MB)</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16</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4</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sym typeface="Arial"/>
                        </a:rPr>
                        <a:t>63</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sym typeface="Arial"/>
                        </a:rPr>
                        <a:t>30.5</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olidFill>
                            <a:schemeClr val="tx1"/>
                          </a:solidFill>
                          <a:latin typeface="+mn-lt"/>
                          <a:sym typeface="Arial"/>
                        </a:rPr>
                        <a:t>8</a:t>
                      </a:r>
                      <a:endParaRPr>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olidFill>
                            <a:schemeClr val="tx1"/>
                          </a:solidFill>
                          <a:latin typeface="+mn-lt"/>
                          <a:sym typeface="Arial"/>
                        </a:rPr>
                        <a:t>Printer no.</a:t>
                      </a:r>
                      <a:endParaRPr>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0</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0</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0</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sym typeface="Arial"/>
                        </a:rPr>
                        <a:t>0</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olidFill>
                            <a:schemeClr val="tx1"/>
                          </a:solidFill>
                          <a:latin typeface="+mn-lt"/>
                          <a:sym typeface="Arial"/>
                        </a:rPr>
                        <a:t>0</a:t>
                      </a:r>
                      <a:endParaRPr>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Disk space (MB)</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16</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20</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5</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10</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sym typeface="Arial"/>
                        </a:rPr>
                        <a:t>5</a:t>
                      </a:r>
                      <a:endParaRPr b="1" dirty="0">
                        <a:solidFill>
                          <a:srgbClr val="FF0000"/>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Band. Disk</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8</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10</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17</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9</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12</a:t>
                      </a:r>
                      <a:endParaRPr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Band. Printer</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2</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2</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a:t>
                      </a:r>
                      <a:endParaRPr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spTree>
    <p:extLst>
      <p:ext uri="{BB962C8B-B14F-4D97-AF65-F5344CB8AC3E}">
        <p14:creationId xmlns:p14="http://schemas.microsoft.com/office/powerpoint/2010/main" val="3837345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4EF4BB7-FD2C-4F73-ADFD-A37FCF63BC87}"/>
              </a:ext>
            </a:extLst>
          </p:cNvPr>
          <p:cNvGrpSpPr/>
          <p:nvPr/>
        </p:nvGrpSpPr>
        <p:grpSpPr>
          <a:xfrm>
            <a:off x="3607925" y="311431"/>
            <a:ext cx="4406109" cy="3580114"/>
            <a:chOff x="3214382" y="889232"/>
            <a:chExt cx="5785160" cy="4984461"/>
          </a:xfrm>
        </p:grpSpPr>
        <p:sp>
          <p:nvSpPr>
            <p:cNvPr id="5" name="Oval 4">
              <a:extLst>
                <a:ext uri="{FF2B5EF4-FFF2-40B4-BE49-F238E27FC236}">
                  <a16:creationId xmlns:a16="http://schemas.microsoft.com/office/drawing/2014/main" id="{F0655015-179E-4AE9-908C-D70E8802718B}"/>
                </a:ext>
              </a:extLst>
            </p:cNvPr>
            <p:cNvSpPr/>
            <p:nvPr/>
          </p:nvSpPr>
          <p:spPr>
            <a:xfrm>
              <a:off x="5799389" y="889232"/>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0</a:t>
              </a:r>
            </a:p>
          </p:txBody>
        </p:sp>
        <p:sp>
          <p:nvSpPr>
            <p:cNvPr id="6" name="Oval 5">
              <a:extLst>
                <a:ext uri="{FF2B5EF4-FFF2-40B4-BE49-F238E27FC236}">
                  <a16:creationId xmlns:a16="http://schemas.microsoft.com/office/drawing/2014/main" id="{82538270-7790-42CF-AB97-DAE0DBAF6A06}"/>
                </a:ext>
              </a:extLst>
            </p:cNvPr>
            <p:cNvSpPr/>
            <p:nvPr/>
          </p:nvSpPr>
          <p:spPr>
            <a:xfrm>
              <a:off x="3214382" y="222587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1</a:t>
              </a:r>
            </a:p>
          </p:txBody>
        </p:sp>
        <p:sp>
          <p:nvSpPr>
            <p:cNvPr id="7" name="Oval 6">
              <a:extLst>
                <a:ext uri="{FF2B5EF4-FFF2-40B4-BE49-F238E27FC236}">
                  <a16:creationId xmlns:a16="http://schemas.microsoft.com/office/drawing/2014/main" id="{BA9F3D76-2A9A-43E3-92EB-DC6687C48549}"/>
                </a:ext>
              </a:extLst>
            </p:cNvPr>
            <p:cNvSpPr/>
            <p:nvPr/>
          </p:nvSpPr>
          <p:spPr>
            <a:xfrm>
              <a:off x="3214382"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2</a:t>
              </a:r>
            </a:p>
          </p:txBody>
        </p:sp>
        <p:sp>
          <p:nvSpPr>
            <p:cNvPr id="8" name="Oval 7">
              <a:extLst>
                <a:ext uri="{FF2B5EF4-FFF2-40B4-BE49-F238E27FC236}">
                  <a16:creationId xmlns:a16="http://schemas.microsoft.com/office/drawing/2014/main" id="{37B9B29F-7DC5-4F44-8A3F-5B4A0F894BD6}"/>
                </a:ext>
              </a:extLst>
            </p:cNvPr>
            <p:cNvSpPr/>
            <p:nvPr/>
          </p:nvSpPr>
          <p:spPr>
            <a:xfrm>
              <a:off x="5799389" y="532001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3</a:t>
              </a:r>
            </a:p>
          </p:txBody>
        </p:sp>
        <p:sp>
          <p:nvSpPr>
            <p:cNvPr id="9" name="Oval 8">
              <a:extLst>
                <a:ext uri="{FF2B5EF4-FFF2-40B4-BE49-F238E27FC236}">
                  <a16:creationId xmlns:a16="http://schemas.microsoft.com/office/drawing/2014/main" id="{148276B9-13E9-4A7B-89C0-9B5848A9E488}"/>
                </a:ext>
              </a:extLst>
            </p:cNvPr>
            <p:cNvSpPr/>
            <p:nvPr/>
          </p:nvSpPr>
          <p:spPr>
            <a:xfrm>
              <a:off x="8384400" y="2225878"/>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5</a:t>
              </a:r>
            </a:p>
          </p:txBody>
        </p:sp>
        <p:sp>
          <p:nvSpPr>
            <p:cNvPr id="10" name="Oval 9">
              <a:extLst>
                <a:ext uri="{FF2B5EF4-FFF2-40B4-BE49-F238E27FC236}">
                  <a16:creationId xmlns:a16="http://schemas.microsoft.com/office/drawing/2014/main" id="{96519031-75A0-4E27-B5F6-7C683CBB7F7E}"/>
                </a:ext>
              </a:extLst>
            </p:cNvPr>
            <p:cNvSpPr/>
            <p:nvPr/>
          </p:nvSpPr>
          <p:spPr>
            <a:xfrm>
              <a:off x="8384400"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4</a:t>
              </a:r>
            </a:p>
          </p:txBody>
        </p:sp>
        <p:cxnSp>
          <p:nvCxnSpPr>
            <p:cNvPr id="11" name="Straight Connector 10">
              <a:extLst>
                <a:ext uri="{FF2B5EF4-FFF2-40B4-BE49-F238E27FC236}">
                  <a16:creationId xmlns:a16="http://schemas.microsoft.com/office/drawing/2014/main" id="{93070ED7-E18D-453F-9D2C-4BD73339D1F8}"/>
                </a:ext>
              </a:extLst>
            </p:cNvPr>
            <p:cNvCxnSpPr>
              <a:cxnSpLocks/>
              <a:stCxn id="5" idx="4"/>
              <a:endCxn id="7" idx="6"/>
            </p:cNvCxnSpPr>
            <p:nvPr/>
          </p:nvCxnSpPr>
          <p:spPr>
            <a:xfrm flipH="1">
              <a:off x="3807602" y="1442906"/>
              <a:ext cx="2288397" cy="291238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90663E-CA82-4848-9090-11F4D837E180}"/>
                </a:ext>
              </a:extLst>
            </p:cNvPr>
            <p:cNvCxnSpPr>
              <a:cxnSpLocks/>
              <a:stCxn id="5" idx="4"/>
              <a:endCxn id="10" idx="2"/>
            </p:cNvCxnSpPr>
            <p:nvPr/>
          </p:nvCxnSpPr>
          <p:spPr>
            <a:xfrm>
              <a:off x="6096000" y="1442906"/>
              <a:ext cx="2288400" cy="291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3CF20A4-FEC2-459E-82CB-1CA2F82C613D}"/>
                </a:ext>
              </a:extLst>
            </p:cNvPr>
            <p:cNvCxnSpPr>
              <a:cxnSpLocks/>
              <a:stCxn id="9" idx="2"/>
              <a:endCxn id="7" idx="6"/>
            </p:cNvCxnSpPr>
            <p:nvPr/>
          </p:nvCxnSpPr>
          <p:spPr>
            <a:xfrm flipH="1">
              <a:off x="3807602" y="2502716"/>
              <a:ext cx="4576798" cy="1852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EE6C54C-1628-4513-A69C-4A7ED7E8C4B4}"/>
                </a:ext>
              </a:extLst>
            </p:cNvPr>
            <p:cNvCxnSpPr>
              <a:cxnSpLocks/>
              <a:stCxn id="8" idx="0"/>
              <a:endCxn id="7" idx="6"/>
            </p:cNvCxnSpPr>
            <p:nvPr/>
          </p:nvCxnSpPr>
          <p:spPr>
            <a:xfrm flipH="1" flipV="1">
              <a:off x="3807602" y="4355286"/>
              <a:ext cx="2288397"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3CD381B-F1EF-4C29-BEEC-00BF5BD6A788}"/>
                </a:ext>
              </a:extLst>
            </p:cNvPr>
            <p:cNvCxnSpPr>
              <a:cxnSpLocks/>
              <a:stCxn id="8" idx="0"/>
              <a:endCxn id="10" idx="2"/>
            </p:cNvCxnSpPr>
            <p:nvPr/>
          </p:nvCxnSpPr>
          <p:spPr>
            <a:xfrm flipV="1">
              <a:off x="6095999" y="4355286"/>
              <a:ext cx="2288401"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8B00A23-36B7-4452-AAC8-9993C729198D}"/>
                </a:ext>
              </a:extLst>
            </p:cNvPr>
            <p:cNvCxnSpPr>
              <a:cxnSpLocks/>
              <a:stCxn id="8" idx="0"/>
              <a:endCxn id="9" idx="2"/>
            </p:cNvCxnSpPr>
            <p:nvPr/>
          </p:nvCxnSpPr>
          <p:spPr>
            <a:xfrm flipV="1">
              <a:off x="6095999" y="2502716"/>
              <a:ext cx="2288401" cy="2817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A062177-4CA9-4B76-8259-825038710EC3}"/>
                </a:ext>
              </a:extLst>
            </p:cNvPr>
            <p:cNvCxnSpPr>
              <a:cxnSpLocks/>
              <a:stCxn id="10" idx="0"/>
              <a:endCxn id="9" idx="4"/>
            </p:cNvCxnSpPr>
            <p:nvPr/>
          </p:nvCxnSpPr>
          <p:spPr>
            <a:xfrm flipV="1">
              <a:off x="8681012" y="2779552"/>
              <a:ext cx="0" cy="1298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C8BEEA3-37B3-408C-8F5E-7405820B3E9A}"/>
                </a:ext>
              </a:extLst>
            </p:cNvPr>
            <p:cNvCxnSpPr>
              <a:cxnSpLocks/>
              <a:stCxn id="6" idx="6"/>
              <a:endCxn id="9" idx="2"/>
            </p:cNvCxnSpPr>
            <p:nvPr/>
          </p:nvCxnSpPr>
          <p:spPr>
            <a:xfrm>
              <a:off x="3807602" y="2502716"/>
              <a:ext cx="4576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2CFCE5B-B14D-45AE-B813-2F17E915FE36}"/>
                </a:ext>
              </a:extLst>
            </p:cNvPr>
            <p:cNvCxnSpPr>
              <a:cxnSpLocks/>
              <a:stCxn id="6" idx="6"/>
              <a:endCxn id="8" idx="0"/>
            </p:cNvCxnSpPr>
            <p:nvPr/>
          </p:nvCxnSpPr>
          <p:spPr>
            <a:xfrm>
              <a:off x="3807602" y="2502716"/>
              <a:ext cx="2288397" cy="2817302"/>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72E2CC3-18B9-4982-B6DE-A88665643DF8}"/>
                </a:ext>
              </a:extLst>
            </p:cNvPr>
            <p:cNvSpPr txBox="1"/>
            <p:nvPr/>
          </p:nvSpPr>
          <p:spPr>
            <a:xfrm>
              <a:off x="4547832" y="4615345"/>
              <a:ext cx="460396" cy="322267"/>
            </a:xfrm>
            <a:prstGeom prst="rect">
              <a:avLst/>
            </a:prstGeom>
            <a:solidFill>
              <a:schemeClr val="accent4">
                <a:lumMod val="60000"/>
                <a:lumOff val="40000"/>
              </a:schemeClr>
            </a:solidFill>
          </p:spPr>
          <p:txBody>
            <a:bodyPr wrap="square" rtlCol="0">
              <a:spAutoFit/>
            </a:bodyPr>
            <a:lstStyle/>
            <a:p>
              <a:r>
                <a:rPr lang="en-US" sz="1050" dirty="0"/>
                <a:t>16</a:t>
              </a:r>
            </a:p>
          </p:txBody>
        </p:sp>
        <p:sp>
          <p:nvSpPr>
            <p:cNvPr id="21" name="TextBox 20">
              <a:extLst>
                <a:ext uri="{FF2B5EF4-FFF2-40B4-BE49-F238E27FC236}">
                  <a16:creationId xmlns:a16="http://schemas.microsoft.com/office/drawing/2014/main" id="{AC23FE3A-0AD3-42DC-9FB8-41700B508EB1}"/>
                </a:ext>
              </a:extLst>
            </p:cNvPr>
            <p:cNvSpPr txBox="1"/>
            <p:nvPr/>
          </p:nvSpPr>
          <p:spPr>
            <a:xfrm>
              <a:off x="4951800" y="3996922"/>
              <a:ext cx="460396" cy="322267"/>
            </a:xfrm>
            <a:prstGeom prst="rect">
              <a:avLst/>
            </a:prstGeom>
            <a:solidFill>
              <a:schemeClr val="accent4">
                <a:lumMod val="60000"/>
                <a:lumOff val="40000"/>
              </a:schemeClr>
            </a:solidFill>
          </p:spPr>
          <p:txBody>
            <a:bodyPr wrap="square" rtlCol="0">
              <a:spAutoFit/>
            </a:bodyPr>
            <a:lstStyle/>
            <a:p>
              <a:pPr algn="ctr"/>
              <a:r>
                <a:rPr lang="en-US" sz="1050" dirty="0"/>
                <a:t>6</a:t>
              </a:r>
            </a:p>
          </p:txBody>
        </p:sp>
        <p:sp>
          <p:nvSpPr>
            <p:cNvPr id="22" name="TextBox 21">
              <a:extLst>
                <a:ext uri="{FF2B5EF4-FFF2-40B4-BE49-F238E27FC236}">
                  <a16:creationId xmlns:a16="http://schemas.microsoft.com/office/drawing/2014/main" id="{F3BA20CA-252F-4BAB-8895-5961D7A636F3}"/>
                </a:ext>
              </a:extLst>
            </p:cNvPr>
            <p:cNvSpPr txBox="1"/>
            <p:nvPr/>
          </p:nvSpPr>
          <p:spPr>
            <a:xfrm>
              <a:off x="5783909" y="3192123"/>
              <a:ext cx="460396" cy="322267"/>
            </a:xfrm>
            <a:prstGeom prst="rect">
              <a:avLst/>
            </a:prstGeom>
            <a:solidFill>
              <a:schemeClr val="accent4">
                <a:lumMod val="60000"/>
                <a:lumOff val="40000"/>
              </a:schemeClr>
            </a:solidFill>
          </p:spPr>
          <p:txBody>
            <a:bodyPr wrap="square" rtlCol="0">
              <a:spAutoFit/>
            </a:bodyPr>
            <a:lstStyle/>
            <a:p>
              <a:pPr algn="ctr"/>
              <a:r>
                <a:rPr lang="en-US" sz="1050" dirty="0"/>
                <a:t>11</a:t>
              </a:r>
            </a:p>
          </p:txBody>
        </p:sp>
        <p:sp>
          <p:nvSpPr>
            <p:cNvPr id="23" name="TextBox 22">
              <a:extLst>
                <a:ext uri="{FF2B5EF4-FFF2-40B4-BE49-F238E27FC236}">
                  <a16:creationId xmlns:a16="http://schemas.microsoft.com/office/drawing/2014/main" id="{B7DDF41E-29EC-4126-8A41-E89D3290E408}"/>
                </a:ext>
              </a:extLst>
            </p:cNvPr>
            <p:cNvSpPr txBox="1"/>
            <p:nvPr/>
          </p:nvSpPr>
          <p:spPr>
            <a:xfrm>
              <a:off x="4663879" y="2822789"/>
              <a:ext cx="460396" cy="353518"/>
            </a:xfrm>
            <a:prstGeom prst="rect">
              <a:avLst/>
            </a:prstGeom>
            <a:solidFill>
              <a:schemeClr val="accent4">
                <a:lumMod val="60000"/>
                <a:lumOff val="40000"/>
              </a:schemeClr>
            </a:solidFill>
          </p:spPr>
          <p:txBody>
            <a:bodyPr wrap="square" rtlCol="0">
              <a:spAutoFit/>
            </a:bodyPr>
            <a:lstStyle/>
            <a:p>
              <a:pPr algn="ctr"/>
              <a:r>
                <a:rPr lang="en-US" sz="1050" dirty="0"/>
                <a:t>12</a:t>
              </a:r>
            </a:p>
          </p:txBody>
        </p:sp>
        <p:sp>
          <p:nvSpPr>
            <p:cNvPr id="24" name="TextBox 23">
              <a:extLst>
                <a:ext uri="{FF2B5EF4-FFF2-40B4-BE49-F238E27FC236}">
                  <a16:creationId xmlns:a16="http://schemas.microsoft.com/office/drawing/2014/main" id="{779DCC29-8BEF-43ED-B76B-244CA3F181E7}"/>
                </a:ext>
              </a:extLst>
            </p:cNvPr>
            <p:cNvSpPr txBox="1"/>
            <p:nvPr/>
          </p:nvSpPr>
          <p:spPr>
            <a:xfrm>
              <a:off x="5816765" y="2313262"/>
              <a:ext cx="460396" cy="353518"/>
            </a:xfrm>
            <a:prstGeom prst="rect">
              <a:avLst/>
            </a:prstGeom>
            <a:solidFill>
              <a:schemeClr val="accent4">
                <a:lumMod val="60000"/>
                <a:lumOff val="40000"/>
              </a:schemeClr>
            </a:solidFill>
          </p:spPr>
          <p:txBody>
            <a:bodyPr wrap="square" rtlCol="0">
              <a:spAutoFit/>
            </a:bodyPr>
            <a:lstStyle/>
            <a:p>
              <a:pPr algn="ctr"/>
              <a:r>
                <a:rPr lang="en-US" sz="1050" dirty="0"/>
                <a:t>2</a:t>
              </a:r>
            </a:p>
          </p:txBody>
        </p:sp>
        <p:sp>
          <p:nvSpPr>
            <p:cNvPr id="25" name="TextBox 24">
              <a:extLst>
                <a:ext uri="{FF2B5EF4-FFF2-40B4-BE49-F238E27FC236}">
                  <a16:creationId xmlns:a16="http://schemas.microsoft.com/office/drawing/2014/main" id="{B0B5651B-10DB-4BA2-81B2-C543F6606723}"/>
                </a:ext>
              </a:extLst>
            </p:cNvPr>
            <p:cNvSpPr txBox="1"/>
            <p:nvPr/>
          </p:nvSpPr>
          <p:spPr>
            <a:xfrm>
              <a:off x="8539146" y="3173136"/>
              <a:ext cx="460396" cy="322267"/>
            </a:xfrm>
            <a:prstGeom prst="rect">
              <a:avLst/>
            </a:prstGeom>
            <a:solidFill>
              <a:schemeClr val="accent4">
                <a:lumMod val="60000"/>
                <a:lumOff val="40000"/>
              </a:schemeClr>
            </a:solidFill>
          </p:spPr>
          <p:txBody>
            <a:bodyPr wrap="square" rtlCol="0">
              <a:spAutoFit/>
            </a:bodyPr>
            <a:lstStyle/>
            <a:p>
              <a:pPr algn="ctr"/>
              <a:r>
                <a:rPr lang="en-US" sz="1050" dirty="0"/>
                <a:t>7</a:t>
              </a:r>
            </a:p>
          </p:txBody>
        </p:sp>
        <p:sp>
          <p:nvSpPr>
            <p:cNvPr id="26" name="TextBox 25">
              <a:extLst>
                <a:ext uri="{FF2B5EF4-FFF2-40B4-BE49-F238E27FC236}">
                  <a16:creationId xmlns:a16="http://schemas.microsoft.com/office/drawing/2014/main" id="{45DA4BD3-8F35-475F-8D70-BEF3532E53E3}"/>
                </a:ext>
              </a:extLst>
            </p:cNvPr>
            <p:cNvSpPr txBox="1"/>
            <p:nvPr/>
          </p:nvSpPr>
          <p:spPr>
            <a:xfrm>
              <a:off x="7748637" y="3616621"/>
              <a:ext cx="460396" cy="322267"/>
            </a:xfrm>
            <a:prstGeom prst="rect">
              <a:avLst/>
            </a:prstGeom>
            <a:solidFill>
              <a:schemeClr val="accent4">
                <a:lumMod val="60000"/>
                <a:lumOff val="40000"/>
              </a:schemeClr>
            </a:solidFill>
          </p:spPr>
          <p:txBody>
            <a:bodyPr wrap="square" rtlCol="0">
              <a:spAutoFit/>
            </a:bodyPr>
            <a:lstStyle/>
            <a:p>
              <a:pPr algn="ctr"/>
              <a:r>
                <a:rPr lang="en-US" sz="1050" dirty="0"/>
                <a:t>16</a:t>
              </a:r>
            </a:p>
          </p:txBody>
        </p:sp>
        <p:sp>
          <p:nvSpPr>
            <p:cNvPr id="27" name="TextBox 26">
              <a:extLst>
                <a:ext uri="{FF2B5EF4-FFF2-40B4-BE49-F238E27FC236}">
                  <a16:creationId xmlns:a16="http://schemas.microsoft.com/office/drawing/2014/main" id="{B6AD5276-2C6A-4965-9879-A466AD0DBEE9}"/>
                </a:ext>
              </a:extLst>
            </p:cNvPr>
            <p:cNvSpPr txBox="1"/>
            <p:nvPr/>
          </p:nvSpPr>
          <p:spPr>
            <a:xfrm>
              <a:off x="6865888" y="3985952"/>
              <a:ext cx="460396" cy="322267"/>
            </a:xfrm>
            <a:prstGeom prst="rect">
              <a:avLst/>
            </a:prstGeom>
            <a:solidFill>
              <a:schemeClr val="accent4">
                <a:lumMod val="60000"/>
                <a:lumOff val="40000"/>
              </a:schemeClr>
            </a:solidFill>
          </p:spPr>
          <p:txBody>
            <a:bodyPr wrap="square" rtlCol="0">
              <a:spAutoFit/>
            </a:bodyPr>
            <a:lstStyle/>
            <a:p>
              <a:pPr algn="ctr"/>
              <a:r>
                <a:rPr lang="en-US" sz="1050" dirty="0"/>
                <a:t>17</a:t>
              </a:r>
            </a:p>
          </p:txBody>
        </p:sp>
        <p:sp>
          <p:nvSpPr>
            <p:cNvPr id="28" name="TextBox 27">
              <a:extLst>
                <a:ext uri="{FF2B5EF4-FFF2-40B4-BE49-F238E27FC236}">
                  <a16:creationId xmlns:a16="http://schemas.microsoft.com/office/drawing/2014/main" id="{DAE31C2A-49FE-44B6-972C-4DA47CC7F807}"/>
                </a:ext>
              </a:extLst>
            </p:cNvPr>
            <p:cNvSpPr txBox="1"/>
            <p:nvPr/>
          </p:nvSpPr>
          <p:spPr>
            <a:xfrm>
              <a:off x="7207941" y="4652985"/>
              <a:ext cx="460396" cy="322267"/>
            </a:xfrm>
            <a:prstGeom prst="rect">
              <a:avLst/>
            </a:prstGeom>
            <a:solidFill>
              <a:schemeClr val="accent4">
                <a:lumMod val="60000"/>
                <a:lumOff val="40000"/>
              </a:schemeClr>
            </a:solidFill>
          </p:spPr>
          <p:txBody>
            <a:bodyPr wrap="square" rtlCol="0">
              <a:spAutoFit/>
            </a:bodyPr>
            <a:lstStyle/>
            <a:p>
              <a:pPr algn="ctr"/>
              <a:r>
                <a:rPr lang="en-US" sz="1050" dirty="0"/>
                <a:t>5</a:t>
              </a:r>
            </a:p>
          </p:txBody>
        </p:sp>
        <p:cxnSp>
          <p:nvCxnSpPr>
            <p:cNvPr id="29" name="Straight Connector 28">
              <a:extLst>
                <a:ext uri="{FF2B5EF4-FFF2-40B4-BE49-F238E27FC236}">
                  <a16:creationId xmlns:a16="http://schemas.microsoft.com/office/drawing/2014/main" id="{CB585660-4381-4E84-89A5-E1849E3B0D36}"/>
                </a:ext>
              </a:extLst>
            </p:cNvPr>
            <p:cNvCxnSpPr>
              <a:stCxn id="5" idx="4"/>
              <a:endCxn id="9" idx="2"/>
            </p:cNvCxnSpPr>
            <p:nvPr/>
          </p:nvCxnSpPr>
          <p:spPr>
            <a:xfrm>
              <a:off x="6095999" y="1442906"/>
              <a:ext cx="2288400" cy="105981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ACC1A1D-78A2-4A15-953C-3D8938DC1E42}"/>
                </a:ext>
              </a:extLst>
            </p:cNvPr>
            <p:cNvSpPr txBox="1"/>
            <p:nvPr/>
          </p:nvSpPr>
          <p:spPr>
            <a:xfrm>
              <a:off x="6977743" y="1806054"/>
              <a:ext cx="460396" cy="322267"/>
            </a:xfrm>
            <a:prstGeom prst="rect">
              <a:avLst/>
            </a:prstGeom>
            <a:solidFill>
              <a:schemeClr val="accent4">
                <a:lumMod val="60000"/>
                <a:lumOff val="40000"/>
              </a:schemeClr>
            </a:solidFill>
          </p:spPr>
          <p:txBody>
            <a:bodyPr wrap="square" rtlCol="0">
              <a:spAutoFit/>
            </a:bodyPr>
            <a:lstStyle/>
            <a:p>
              <a:pPr algn="ctr"/>
              <a:r>
                <a:rPr lang="en-US" sz="1050" dirty="0"/>
                <a:t>8</a:t>
              </a:r>
            </a:p>
          </p:txBody>
        </p:sp>
      </p:grpSp>
      <p:graphicFrame>
        <p:nvGraphicFramePr>
          <p:cNvPr id="31" name="Table 30">
            <a:extLst>
              <a:ext uri="{FF2B5EF4-FFF2-40B4-BE49-F238E27FC236}">
                <a16:creationId xmlns:a16="http://schemas.microsoft.com/office/drawing/2014/main" id="{FA10BCB4-A8B8-47AB-9E3B-26A9D1BFBA14}"/>
              </a:ext>
            </a:extLst>
          </p:cNvPr>
          <p:cNvGraphicFramePr>
            <a:graphicFrameLocks noGrp="1"/>
          </p:cNvGraphicFramePr>
          <p:nvPr>
            <p:extLst>
              <p:ext uri="{D42A27DB-BD31-4B8C-83A1-F6EECF244321}">
                <p14:modId xmlns:p14="http://schemas.microsoft.com/office/powerpoint/2010/main" val="2143555795"/>
              </p:ext>
            </p:extLst>
          </p:nvPr>
        </p:nvGraphicFramePr>
        <p:xfrm>
          <a:off x="1157469" y="4895551"/>
          <a:ext cx="9566275" cy="492125"/>
        </p:xfrm>
        <a:graphic>
          <a:graphicData uri="http://schemas.openxmlformats.org/drawingml/2006/table">
            <a:tbl>
              <a:tblPr firstRow="1" bandRow="1">
                <a:tableStyleId>{5C22544A-7EE6-4342-B048-85BDC9FD1C3A}</a:tableStyleId>
              </a:tblPr>
              <a:tblGrid>
                <a:gridCol w="991750">
                  <a:extLst>
                    <a:ext uri="{9D8B030D-6E8A-4147-A177-3AD203B41FA5}">
                      <a16:colId xmlns:a16="http://schemas.microsoft.com/office/drawing/2014/main" val="1528440037"/>
                    </a:ext>
                  </a:extLst>
                </a:gridCol>
                <a:gridCol w="1714905">
                  <a:extLst>
                    <a:ext uri="{9D8B030D-6E8A-4147-A177-3AD203B41FA5}">
                      <a16:colId xmlns:a16="http://schemas.microsoft.com/office/drawing/2014/main" val="4080113493"/>
                    </a:ext>
                  </a:extLst>
                </a:gridCol>
                <a:gridCol w="1714905">
                  <a:extLst>
                    <a:ext uri="{9D8B030D-6E8A-4147-A177-3AD203B41FA5}">
                      <a16:colId xmlns:a16="http://schemas.microsoft.com/office/drawing/2014/main" val="265164964"/>
                    </a:ext>
                  </a:extLst>
                </a:gridCol>
                <a:gridCol w="1714905">
                  <a:extLst>
                    <a:ext uri="{9D8B030D-6E8A-4147-A177-3AD203B41FA5}">
                      <a16:colId xmlns:a16="http://schemas.microsoft.com/office/drawing/2014/main" val="3261830676"/>
                    </a:ext>
                  </a:extLst>
                </a:gridCol>
                <a:gridCol w="1714905">
                  <a:extLst>
                    <a:ext uri="{9D8B030D-6E8A-4147-A177-3AD203B41FA5}">
                      <a16:colId xmlns:a16="http://schemas.microsoft.com/office/drawing/2014/main" val="2302006498"/>
                    </a:ext>
                  </a:extLst>
                </a:gridCol>
                <a:gridCol w="1714905">
                  <a:extLst>
                    <a:ext uri="{9D8B030D-6E8A-4147-A177-3AD203B41FA5}">
                      <a16:colId xmlns:a16="http://schemas.microsoft.com/office/drawing/2014/main" val="1115777246"/>
                    </a:ext>
                  </a:extLst>
                </a:gridCol>
              </a:tblGrid>
              <a:tr h="492125">
                <a:tc>
                  <a:txBody>
                    <a:bodyPr/>
                    <a:lstStyle/>
                    <a:p>
                      <a:pPr algn="ctr" rtl="0" fontAlgn="ctr"/>
                      <a:r>
                        <a:rPr lang="en-US" sz="1600" b="1" i="0" u="none" strike="noStrike" dirty="0">
                          <a:solidFill>
                            <a:schemeClr val="bg1"/>
                          </a:solidFill>
                          <a:effectLst/>
                          <a:latin typeface="+mn-lt"/>
                          <a:ea typeface="Yu Gothic" panose="020B0400000000000000" pitchFamily="34" charset="-128"/>
                        </a:rPr>
                        <a:t>Pre:</a:t>
                      </a: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3</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3</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1609108561"/>
                  </a:ext>
                </a:extLst>
              </a:tr>
            </a:tbl>
          </a:graphicData>
        </a:graphic>
      </p:graphicFrame>
    </p:spTree>
    <p:extLst>
      <p:ext uri="{BB962C8B-B14F-4D97-AF65-F5344CB8AC3E}">
        <p14:creationId xmlns:p14="http://schemas.microsoft.com/office/powerpoint/2010/main" val="1291460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58F25EC-2574-4B01-82DA-9DF874098DB6}"/>
              </a:ext>
            </a:extLst>
          </p:cNvPr>
          <p:cNvGraphicFramePr>
            <a:graphicFrameLocks noGrp="1"/>
          </p:cNvGraphicFramePr>
          <p:nvPr>
            <p:extLst>
              <p:ext uri="{D42A27DB-BD31-4B8C-83A1-F6EECF244321}">
                <p14:modId xmlns:p14="http://schemas.microsoft.com/office/powerpoint/2010/main" val="1815868101"/>
              </p:ext>
            </p:extLst>
          </p:nvPr>
        </p:nvGraphicFramePr>
        <p:xfrm>
          <a:off x="8230531" y="1988492"/>
          <a:ext cx="3259710" cy="1307800"/>
        </p:xfrm>
        <a:graphic>
          <a:graphicData uri="http://schemas.openxmlformats.org/drawingml/2006/table">
            <a:tbl>
              <a:tblPr firstRow="1" bandRow="1">
                <a:tableStyleId>{00A15C55-8517-42AA-B614-E9B94910E393}</a:tableStyleId>
              </a:tblPr>
              <a:tblGrid>
                <a:gridCol w="1322716">
                  <a:extLst>
                    <a:ext uri="{9D8B030D-6E8A-4147-A177-3AD203B41FA5}">
                      <a16:colId xmlns:a16="http://schemas.microsoft.com/office/drawing/2014/main" val="548585004"/>
                    </a:ext>
                  </a:extLst>
                </a:gridCol>
                <a:gridCol w="968497">
                  <a:extLst>
                    <a:ext uri="{9D8B030D-6E8A-4147-A177-3AD203B41FA5}">
                      <a16:colId xmlns:a16="http://schemas.microsoft.com/office/drawing/2014/main" val="3264279482"/>
                    </a:ext>
                  </a:extLst>
                </a:gridCol>
                <a:gridCol w="968497">
                  <a:extLst>
                    <a:ext uri="{9D8B030D-6E8A-4147-A177-3AD203B41FA5}">
                      <a16:colId xmlns:a16="http://schemas.microsoft.com/office/drawing/2014/main" val="1745830393"/>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rgbClr val="FF0000"/>
                          </a:solidFill>
                          <a:latin typeface="Yu Gothic" panose="020B0400000000000000" pitchFamily="34" charset="-128"/>
                          <a:ea typeface="Yu Gothic" panose="020B0400000000000000" pitchFamily="34" charset="-128"/>
                          <a:sym typeface="Arial"/>
                        </a:rPr>
                        <a:t>Node</a:t>
                      </a:r>
                      <a:endParaRPr dirty="0">
                        <a:solidFill>
                          <a:srgbClr val="FF0000"/>
                        </a:solidFill>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5</a:t>
                      </a: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[1,2]</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3, 4</a:t>
                      </a: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4</a:t>
                      </a: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5" name="Table 4">
            <a:extLst>
              <a:ext uri="{FF2B5EF4-FFF2-40B4-BE49-F238E27FC236}">
                <a16:creationId xmlns:a16="http://schemas.microsoft.com/office/drawing/2014/main" id="{8163BF44-698E-4074-A7F4-8B9D4AB6CAC6}"/>
              </a:ext>
            </a:extLst>
          </p:cNvPr>
          <p:cNvGraphicFramePr>
            <a:graphicFrameLocks noGrp="1"/>
          </p:cNvGraphicFramePr>
          <p:nvPr>
            <p:extLst>
              <p:ext uri="{D42A27DB-BD31-4B8C-83A1-F6EECF244321}">
                <p14:modId xmlns:p14="http://schemas.microsoft.com/office/powerpoint/2010/main" val="2336063703"/>
              </p:ext>
            </p:extLst>
          </p:nvPr>
        </p:nvGraphicFramePr>
        <p:xfrm>
          <a:off x="621635" y="921283"/>
          <a:ext cx="4794303" cy="373062"/>
        </p:xfrm>
        <a:graphic>
          <a:graphicData uri="http://schemas.openxmlformats.org/drawingml/2006/table">
            <a:tbl>
              <a:tblPr firstRow="1" bandRow="1">
                <a:tableStyleId>{5C22544A-7EE6-4342-B048-85BDC9FD1C3A}</a:tableStyleId>
              </a:tblPr>
              <a:tblGrid>
                <a:gridCol w="1318195">
                  <a:extLst>
                    <a:ext uri="{9D8B030D-6E8A-4147-A177-3AD203B41FA5}">
                      <a16:colId xmlns:a16="http://schemas.microsoft.com/office/drawing/2014/main" val="162151421"/>
                    </a:ext>
                  </a:extLst>
                </a:gridCol>
                <a:gridCol w="1616634">
                  <a:extLst>
                    <a:ext uri="{9D8B030D-6E8A-4147-A177-3AD203B41FA5}">
                      <a16:colId xmlns:a16="http://schemas.microsoft.com/office/drawing/2014/main" val="1863924277"/>
                    </a:ext>
                  </a:extLst>
                </a:gridCol>
                <a:gridCol w="1859474">
                  <a:extLst>
                    <a:ext uri="{9D8B030D-6E8A-4147-A177-3AD203B41FA5}">
                      <a16:colId xmlns:a16="http://schemas.microsoft.com/office/drawing/2014/main" val="283178501"/>
                    </a:ext>
                  </a:extLst>
                </a:gridCol>
              </a:tblGrid>
              <a:tr h="373062">
                <a:tc>
                  <a:txBody>
                    <a:bodyPr/>
                    <a:lstStyle/>
                    <a:p>
                      <a:pPr algn="ctr" rtl="0" fontAlgn="ctr"/>
                      <a:r>
                        <a:rPr lang="en-US" sz="1600" b="1" i="0" u="none" strike="noStrike" dirty="0">
                          <a:solidFill>
                            <a:schemeClr val="bg1"/>
                          </a:solidFill>
                          <a:effectLst/>
                          <a:latin typeface="+mn-lt"/>
                          <a:ea typeface="Yu Gothic" panose="020B0400000000000000" pitchFamily="34" charset="-128"/>
                        </a:rPr>
                        <a:t>Path (V</a:t>
                      </a:r>
                      <a:r>
                        <a:rPr lang="en-US" sz="1600" b="1" i="0" u="none" strike="noStrike" baseline="-25000" dirty="0">
                          <a:solidFill>
                            <a:schemeClr val="bg1"/>
                          </a:solidFill>
                          <a:effectLst/>
                          <a:latin typeface="+mn-lt"/>
                          <a:ea typeface="Yu Gothic" panose="020B0400000000000000" pitchFamily="34" charset="-128"/>
                        </a:rPr>
                        <a:t>4</a:t>
                      </a:r>
                      <a:r>
                        <a:rPr lang="en-US" sz="1600" b="1" i="0" u="none" strike="noStrike" baseline="0" dirty="0">
                          <a:solidFill>
                            <a:schemeClr val="bg1"/>
                          </a:solidFill>
                          <a:effectLst/>
                          <a:latin typeface="+mn-lt"/>
                          <a:ea typeface="Yu Gothic" panose="020B0400000000000000" pitchFamily="34" charset="-128"/>
                        </a:rPr>
                        <a:t>)</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4</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2686243240"/>
                  </a:ext>
                </a:extLst>
              </a:tr>
            </a:tbl>
          </a:graphicData>
        </a:graphic>
      </p:graphicFrame>
      <p:graphicFrame>
        <p:nvGraphicFramePr>
          <p:cNvPr id="61" name="Table 60">
            <a:extLst>
              <a:ext uri="{FF2B5EF4-FFF2-40B4-BE49-F238E27FC236}">
                <a16:creationId xmlns:a16="http://schemas.microsoft.com/office/drawing/2014/main" id="{F5DCCA46-105A-4239-ABD3-85F3D8B80990}"/>
              </a:ext>
            </a:extLst>
          </p:cNvPr>
          <p:cNvGraphicFramePr>
            <a:graphicFrameLocks noGrp="1"/>
          </p:cNvGraphicFramePr>
          <p:nvPr>
            <p:extLst>
              <p:ext uri="{D42A27DB-BD31-4B8C-83A1-F6EECF244321}">
                <p14:modId xmlns:p14="http://schemas.microsoft.com/office/powerpoint/2010/main" val="4098761294"/>
              </p:ext>
            </p:extLst>
          </p:nvPr>
        </p:nvGraphicFramePr>
        <p:xfrm>
          <a:off x="591481" y="2291751"/>
          <a:ext cx="6333686" cy="1004541"/>
        </p:xfrm>
        <a:graphic>
          <a:graphicData uri="http://schemas.openxmlformats.org/drawingml/2006/table">
            <a:tbl>
              <a:tblPr firstRow="1" bandRow="1">
                <a:tableStyleId>{69012ECD-51FC-41F1-AA8D-1B2483CD663E}</a:tableStyleId>
              </a:tblPr>
              <a:tblGrid>
                <a:gridCol w="2868076">
                  <a:extLst>
                    <a:ext uri="{9D8B030D-6E8A-4147-A177-3AD203B41FA5}">
                      <a16:colId xmlns:a16="http://schemas.microsoft.com/office/drawing/2014/main" val="2664572795"/>
                    </a:ext>
                  </a:extLst>
                </a:gridCol>
                <a:gridCol w="693122">
                  <a:extLst>
                    <a:ext uri="{9D8B030D-6E8A-4147-A177-3AD203B41FA5}">
                      <a16:colId xmlns:a16="http://schemas.microsoft.com/office/drawing/2014/main" val="2261322767"/>
                    </a:ext>
                  </a:extLst>
                </a:gridCol>
                <a:gridCol w="693122">
                  <a:extLst>
                    <a:ext uri="{9D8B030D-6E8A-4147-A177-3AD203B41FA5}">
                      <a16:colId xmlns:a16="http://schemas.microsoft.com/office/drawing/2014/main" val="1283353639"/>
                    </a:ext>
                  </a:extLst>
                </a:gridCol>
                <a:gridCol w="693122">
                  <a:extLst>
                    <a:ext uri="{9D8B030D-6E8A-4147-A177-3AD203B41FA5}">
                      <a16:colId xmlns:a16="http://schemas.microsoft.com/office/drawing/2014/main" val="3229679080"/>
                    </a:ext>
                  </a:extLst>
                </a:gridCol>
                <a:gridCol w="693122">
                  <a:extLst>
                    <a:ext uri="{9D8B030D-6E8A-4147-A177-3AD203B41FA5}">
                      <a16:colId xmlns:a16="http://schemas.microsoft.com/office/drawing/2014/main" val="2721618110"/>
                    </a:ext>
                  </a:extLst>
                </a:gridCol>
                <a:gridCol w="693122">
                  <a:extLst>
                    <a:ext uri="{9D8B030D-6E8A-4147-A177-3AD203B41FA5}">
                      <a16:colId xmlns:a16="http://schemas.microsoft.com/office/drawing/2014/main" val="301880244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Node id</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3</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5</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398344563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Disk</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8</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10</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17</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9</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12</a:t>
                      </a:r>
                      <a:endParaRPr dirty="0">
                        <a:latin typeface="Yu Gothic" panose="020B0400000000000000" pitchFamily="34" charset="-128"/>
                        <a:ea typeface="Yu Gothic" panose="020B0400000000000000" pitchFamily="34" charset="-128"/>
                      </a:endParaRPr>
                    </a:p>
                  </a:txBody>
                  <a:tcPr marL="91450" marR="91450" marT="45725" marB="45725">
                    <a:solidFill>
                      <a:schemeClr val="accent6">
                        <a:lumMod val="75000"/>
                      </a:schemeClr>
                    </a:solidFill>
                  </a:tcPr>
                </a:tc>
                <a:extLst>
                  <a:ext uri="{0D108BD9-81ED-4DB2-BD59-A6C34878D82A}">
                    <a16:rowId xmlns:a16="http://schemas.microsoft.com/office/drawing/2014/main" val="112367015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Printer</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solidFill>
                      <a:schemeClr val="accent6">
                        <a:lumMod val="60000"/>
                        <a:lumOff val="4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extLst>
                  <a:ext uri="{0D108BD9-81ED-4DB2-BD59-A6C34878D82A}">
                    <a16:rowId xmlns:a16="http://schemas.microsoft.com/office/drawing/2014/main" val="3711001943"/>
                  </a:ext>
                </a:extLst>
              </a:tr>
            </a:tbl>
          </a:graphicData>
        </a:graphic>
      </p:graphicFrame>
      <p:graphicFrame>
        <p:nvGraphicFramePr>
          <p:cNvPr id="205" name="Table 204">
            <a:extLst>
              <a:ext uri="{FF2B5EF4-FFF2-40B4-BE49-F238E27FC236}">
                <a16:creationId xmlns:a16="http://schemas.microsoft.com/office/drawing/2014/main" id="{86699176-B26D-4D61-AD6E-B108564D3A4B}"/>
              </a:ext>
            </a:extLst>
          </p:cNvPr>
          <p:cNvGraphicFramePr>
            <a:graphicFrameLocks noGrp="1"/>
          </p:cNvGraphicFramePr>
          <p:nvPr>
            <p:extLst>
              <p:ext uri="{D42A27DB-BD31-4B8C-83A1-F6EECF244321}">
                <p14:modId xmlns:p14="http://schemas.microsoft.com/office/powerpoint/2010/main" val="1409756758"/>
              </p:ext>
            </p:extLst>
          </p:nvPr>
        </p:nvGraphicFramePr>
        <p:xfrm>
          <a:off x="621633" y="1314252"/>
          <a:ext cx="8531891" cy="342271"/>
        </p:xfrm>
        <a:graphic>
          <a:graphicData uri="http://schemas.openxmlformats.org/drawingml/2006/table">
            <a:tbl>
              <a:tblPr firstRow="1" bandRow="1">
                <a:tableStyleId>{5C22544A-7EE6-4342-B048-85BDC9FD1C3A}</a:tableStyleId>
              </a:tblPr>
              <a:tblGrid>
                <a:gridCol w="1321080">
                  <a:extLst>
                    <a:ext uri="{9D8B030D-6E8A-4147-A177-3AD203B41FA5}">
                      <a16:colId xmlns:a16="http://schemas.microsoft.com/office/drawing/2014/main" val="2246865843"/>
                    </a:ext>
                  </a:extLst>
                </a:gridCol>
                <a:gridCol w="1620173">
                  <a:extLst>
                    <a:ext uri="{9D8B030D-6E8A-4147-A177-3AD203B41FA5}">
                      <a16:colId xmlns:a16="http://schemas.microsoft.com/office/drawing/2014/main" val="335136710"/>
                    </a:ext>
                  </a:extLst>
                </a:gridCol>
                <a:gridCol w="1863546">
                  <a:extLst>
                    <a:ext uri="{9D8B030D-6E8A-4147-A177-3AD203B41FA5}">
                      <a16:colId xmlns:a16="http://schemas.microsoft.com/office/drawing/2014/main" val="1935156974"/>
                    </a:ext>
                  </a:extLst>
                </a:gridCol>
                <a:gridCol w="1863546">
                  <a:extLst>
                    <a:ext uri="{9D8B030D-6E8A-4147-A177-3AD203B41FA5}">
                      <a16:colId xmlns:a16="http://schemas.microsoft.com/office/drawing/2014/main" val="2368345398"/>
                    </a:ext>
                  </a:extLst>
                </a:gridCol>
                <a:gridCol w="1863546">
                  <a:extLst>
                    <a:ext uri="{9D8B030D-6E8A-4147-A177-3AD203B41FA5}">
                      <a16:colId xmlns:a16="http://schemas.microsoft.com/office/drawing/2014/main" val="1788963300"/>
                    </a:ext>
                  </a:extLst>
                </a:gridCol>
              </a:tblGrid>
              <a:tr h="342271">
                <a:tc>
                  <a:txBody>
                    <a:bodyPr/>
                    <a:lstStyle/>
                    <a:p>
                      <a:pPr algn="ctr" rtl="0" fontAlgn="ctr"/>
                      <a:r>
                        <a:rPr lang="en-US" sz="1600" b="1" i="0" u="none" strike="noStrike" dirty="0">
                          <a:solidFill>
                            <a:schemeClr val="bg1"/>
                          </a:solidFill>
                          <a:effectLst/>
                          <a:latin typeface="+mn-lt"/>
                          <a:ea typeface="Yu Gothic" panose="020B0400000000000000" pitchFamily="34" charset="-128"/>
                        </a:rPr>
                        <a:t>Path (V</a:t>
                      </a:r>
                      <a:r>
                        <a:rPr lang="en-US" sz="1600" b="1" i="0" u="none" strike="noStrike" baseline="-25000" dirty="0">
                          <a:solidFill>
                            <a:schemeClr val="bg1"/>
                          </a:solidFill>
                          <a:effectLst/>
                          <a:latin typeface="+mn-lt"/>
                          <a:ea typeface="Yu Gothic" panose="020B0400000000000000" pitchFamily="34" charset="-128"/>
                        </a:rPr>
                        <a:t>5</a:t>
                      </a:r>
                      <a:r>
                        <a:rPr lang="en-US" sz="1600" b="1" i="0" u="none" strike="noStrike" baseline="0" dirty="0">
                          <a:solidFill>
                            <a:schemeClr val="bg1"/>
                          </a:solidFill>
                          <a:effectLst/>
                          <a:latin typeface="+mn-lt"/>
                          <a:ea typeface="Yu Gothic" panose="020B0400000000000000" pitchFamily="34" charset="-128"/>
                        </a:rPr>
                        <a:t>)</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3</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b="1" i="0" u="none" strike="noStrike">
                          <a:solidFill>
                            <a:schemeClr val="bg1"/>
                          </a:solidFill>
                          <a:effectLst/>
                          <a:latin typeface="+mn-lt"/>
                          <a:ea typeface="Yu Gothic" panose="020B0400000000000000" pitchFamily="34" charset="-128"/>
                        </a:rPr>
                        <a:t>V</a:t>
                      </a:r>
                      <a:r>
                        <a:rPr lang="en-US" sz="1600" b="1" i="0" u="none" strike="noStrike" baseline="-25000">
                          <a:solidFill>
                            <a:schemeClr val="bg1"/>
                          </a:solidFill>
                          <a:effectLst/>
                          <a:latin typeface="+mn-lt"/>
                          <a:ea typeface="Yu Gothic" panose="020B0400000000000000" pitchFamily="34" charset="-128"/>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4178128479"/>
                  </a:ext>
                </a:extLst>
              </a:tr>
            </a:tbl>
          </a:graphicData>
        </a:graphic>
      </p:graphicFrame>
      <p:sp>
        <p:nvSpPr>
          <p:cNvPr id="206" name="Oval 205">
            <a:extLst>
              <a:ext uri="{FF2B5EF4-FFF2-40B4-BE49-F238E27FC236}">
                <a16:creationId xmlns:a16="http://schemas.microsoft.com/office/drawing/2014/main" id="{AFF6F374-9790-40D5-9C8F-06D40AE6F20F}"/>
              </a:ext>
            </a:extLst>
          </p:cNvPr>
          <p:cNvSpPr/>
          <p:nvPr/>
        </p:nvSpPr>
        <p:spPr>
          <a:xfrm>
            <a:off x="2709102" y="3640467"/>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0</a:t>
            </a:r>
          </a:p>
        </p:txBody>
      </p:sp>
      <p:sp>
        <p:nvSpPr>
          <p:cNvPr id="207" name="Oval 206">
            <a:extLst>
              <a:ext uri="{FF2B5EF4-FFF2-40B4-BE49-F238E27FC236}">
                <a16:creationId xmlns:a16="http://schemas.microsoft.com/office/drawing/2014/main" id="{91172A2F-9EB3-4A7B-971E-715FEE396AD9}"/>
              </a:ext>
            </a:extLst>
          </p:cNvPr>
          <p:cNvSpPr/>
          <p:nvPr/>
        </p:nvSpPr>
        <p:spPr>
          <a:xfrm>
            <a:off x="824105" y="4435773"/>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1</a:t>
            </a:r>
          </a:p>
        </p:txBody>
      </p:sp>
      <p:sp>
        <p:nvSpPr>
          <p:cNvPr id="208" name="Oval 207">
            <a:extLst>
              <a:ext uri="{FF2B5EF4-FFF2-40B4-BE49-F238E27FC236}">
                <a16:creationId xmlns:a16="http://schemas.microsoft.com/office/drawing/2014/main" id="{2C116B1B-820A-4BD7-A996-586C9CCE0193}"/>
              </a:ext>
            </a:extLst>
          </p:cNvPr>
          <p:cNvSpPr/>
          <p:nvPr/>
        </p:nvSpPr>
        <p:spPr>
          <a:xfrm>
            <a:off x="824105" y="5538055"/>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2</a:t>
            </a:r>
          </a:p>
        </p:txBody>
      </p:sp>
      <p:sp>
        <p:nvSpPr>
          <p:cNvPr id="209" name="Oval 208">
            <a:extLst>
              <a:ext uri="{FF2B5EF4-FFF2-40B4-BE49-F238E27FC236}">
                <a16:creationId xmlns:a16="http://schemas.microsoft.com/office/drawing/2014/main" id="{2016DE22-8C69-46BD-BC0C-57D473D4841B}"/>
              </a:ext>
            </a:extLst>
          </p:cNvPr>
          <p:cNvSpPr/>
          <p:nvPr/>
        </p:nvSpPr>
        <p:spPr>
          <a:xfrm>
            <a:off x="2709102" y="6276790"/>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3</a:t>
            </a:r>
          </a:p>
        </p:txBody>
      </p:sp>
      <p:sp>
        <p:nvSpPr>
          <p:cNvPr id="210" name="Oval 209">
            <a:extLst>
              <a:ext uri="{FF2B5EF4-FFF2-40B4-BE49-F238E27FC236}">
                <a16:creationId xmlns:a16="http://schemas.microsoft.com/office/drawing/2014/main" id="{C4A96D2C-E018-4FA6-B1B8-A06E6ED4F14D}"/>
              </a:ext>
            </a:extLst>
          </p:cNvPr>
          <p:cNvSpPr/>
          <p:nvPr/>
        </p:nvSpPr>
        <p:spPr>
          <a:xfrm>
            <a:off x="4594102" y="4435773"/>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5</a:t>
            </a:r>
          </a:p>
        </p:txBody>
      </p:sp>
      <p:sp>
        <p:nvSpPr>
          <p:cNvPr id="211" name="Oval 210">
            <a:extLst>
              <a:ext uri="{FF2B5EF4-FFF2-40B4-BE49-F238E27FC236}">
                <a16:creationId xmlns:a16="http://schemas.microsoft.com/office/drawing/2014/main" id="{959AC147-4173-4D3B-8DEA-F1C649ACBE49}"/>
              </a:ext>
            </a:extLst>
          </p:cNvPr>
          <p:cNvSpPr/>
          <p:nvPr/>
        </p:nvSpPr>
        <p:spPr>
          <a:xfrm>
            <a:off x="4594102" y="5538055"/>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4</a:t>
            </a:r>
          </a:p>
        </p:txBody>
      </p:sp>
      <p:cxnSp>
        <p:nvCxnSpPr>
          <p:cNvPr id="212" name="Straight Connector 211">
            <a:extLst>
              <a:ext uri="{FF2B5EF4-FFF2-40B4-BE49-F238E27FC236}">
                <a16:creationId xmlns:a16="http://schemas.microsoft.com/office/drawing/2014/main" id="{7EE3D3FD-BB4D-4CBD-90D6-4CFBEF7FDCDA}"/>
              </a:ext>
            </a:extLst>
          </p:cNvPr>
          <p:cNvCxnSpPr>
            <a:cxnSpLocks/>
            <a:stCxn id="206" idx="4"/>
            <a:endCxn id="208" idx="6"/>
          </p:cNvCxnSpPr>
          <p:nvPr/>
        </p:nvCxnSpPr>
        <p:spPr>
          <a:xfrm flipH="1">
            <a:off x="1256683" y="3969904"/>
            <a:ext cx="1668708" cy="1732869"/>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213" name="Straight Connector 212">
            <a:extLst>
              <a:ext uri="{FF2B5EF4-FFF2-40B4-BE49-F238E27FC236}">
                <a16:creationId xmlns:a16="http://schemas.microsoft.com/office/drawing/2014/main" id="{F93C3978-41DA-4C78-A5C2-7AECF7BC3B3B}"/>
              </a:ext>
            </a:extLst>
          </p:cNvPr>
          <p:cNvCxnSpPr>
            <a:cxnSpLocks/>
            <a:stCxn id="206" idx="4"/>
            <a:endCxn id="211" idx="2"/>
          </p:cNvCxnSpPr>
          <p:nvPr/>
        </p:nvCxnSpPr>
        <p:spPr>
          <a:xfrm>
            <a:off x="2925392" y="3969904"/>
            <a:ext cx="1668710" cy="1732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24EF34C9-1531-4176-98FF-6AC1506DE779}"/>
              </a:ext>
            </a:extLst>
          </p:cNvPr>
          <p:cNvCxnSpPr>
            <a:cxnSpLocks/>
            <a:stCxn id="210" idx="2"/>
            <a:endCxn id="208" idx="6"/>
          </p:cNvCxnSpPr>
          <p:nvPr/>
        </p:nvCxnSpPr>
        <p:spPr>
          <a:xfrm flipH="1">
            <a:off x="1256683" y="4600492"/>
            <a:ext cx="3337418" cy="1102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266D7192-F05A-4371-A1F3-D041A833BDEE}"/>
              </a:ext>
            </a:extLst>
          </p:cNvPr>
          <p:cNvCxnSpPr>
            <a:cxnSpLocks/>
            <a:stCxn id="209" idx="0"/>
            <a:endCxn id="208" idx="6"/>
          </p:cNvCxnSpPr>
          <p:nvPr/>
        </p:nvCxnSpPr>
        <p:spPr>
          <a:xfrm flipH="1" flipV="1">
            <a:off x="1256683" y="5702773"/>
            <a:ext cx="1668708" cy="574018"/>
          </a:xfrm>
          <a:prstGeom prst="line">
            <a:avLst/>
          </a:prstGeom>
        </p:spPr>
        <p:style>
          <a:lnRef idx="1">
            <a:schemeClr val="accent2"/>
          </a:lnRef>
          <a:fillRef idx="0">
            <a:schemeClr val="accent2"/>
          </a:fillRef>
          <a:effectRef idx="0">
            <a:schemeClr val="accent2"/>
          </a:effectRef>
          <a:fontRef idx="minor">
            <a:schemeClr val="tx1"/>
          </a:fontRef>
        </p:style>
      </p:cxnSp>
      <p:cxnSp>
        <p:nvCxnSpPr>
          <p:cNvPr id="216" name="Straight Connector 215">
            <a:extLst>
              <a:ext uri="{FF2B5EF4-FFF2-40B4-BE49-F238E27FC236}">
                <a16:creationId xmlns:a16="http://schemas.microsoft.com/office/drawing/2014/main" id="{D3DC447A-0480-4A35-AA0F-DC8692BF25BF}"/>
              </a:ext>
            </a:extLst>
          </p:cNvPr>
          <p:cNvCxnSpPr>
            <a:cxnSpLocks/>
            <a:stCxn id="209" idx="0"/>
            <a:endCxn id="211" idx="2"/>
          </p:cNvCxnSpPr>
          <p:nvPr/>
        </p:nvCxnSpPr>
        <p:spPr>
          <a:xfrm flipV="1">
            <a:off x="2925391" y="5702773"/>
            <a:ext cx="1668711" cy="574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00274557-CCA0-43CD-8064-E266D9EB8DA3}"/>
              </a:ext>
            </a:extLst>
          </p:cNvPr>
          <p:cNvCxnSpPr>
            <a:cxnSpLocks/>
            <a:stCxn id="209" idx="0"/>
            <a:endCxn id="210" idx="2"/>
          </p:cNvCxnSpPr>
          <p:nvPr/>
        </p:nvCxnSpPr>
        <p:spPr>
          <a:xfrm flipV="1">
            <a:off x="2925391" y="4600492"/>
            <a:ext cx="1668711" cy="1676298"/>
          </a:xfrm>
          <a:prstGeom prst="line">
            <a:avLst/>
          </a:prstGeom>
        </p:spPr>
        <p:style>
          <a:lnRef idx="1">
            <a:schemeClr val="accent2"/>
          </a:lnRef>
          <a:fillRef idx="0">
            <a:schemeClr val="accent2"/>
          </a:fillRef>
          <a:effectRef idx="0">
            <a:schemeClr val="accent2"/>
          </a:effectRef>
          <a:fontRef idx="minor">
            <a:schemeClr val="tx1"/>
          </a:fontRef>
        </p:style>
      </p:cxnSp>
      <p:cxnSp>
        <p:nvCxnSpPr>
          <p:cNvPr id="218" name="Straight Connector 217">
            <a:extLst>
              <a:ext uri="{FF2B5EF4-FFF2-40B4-BE49-F238E27FC236}">
                <a16:creationId xmlns:a16="http://schemas.microsoft.com/office/drawing/2014/main" id="{DDA0FD49-1C1E-4A38-8A03-3A3922FDE88D}"/>
              </a:ext>
            </a:extLst>
          </p:cNvPr>
          <p:cNvCxnSpPr>
            <a:cxnSpLocks/>
            <a:stCxn id="211" idx="0"/>
            <a:endCxn id="210" idx="4"/>
          </p:cNvCxnSpPr>
          <p:nvPr/>
        </p:nvCxnSpPr>
        <p:spPr>
          <a:xfrm flipV="1">
            <a:off x="4810392" y="4765210"/>
            <a:ext cx="0" cy="772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3E5BE195-80A0-40A9-A2B4-C03936C75E57}"/>
              </a:ext>
            </a:extLst>
          </p:cNvPr>
          <p:cNvCxnSpPr>
            <a:cxnSpLocks/>
            <a:stCxn id="207" idx="6"/>
            <a:endCxn id="210" idx="2"/>
          </p:cNvCxnSpPr>
          <p:nvPr/>
        </p:nvCxnSpPr>
        <p:spPr>
          <a:xfrm>
            <a:off x="1256683" y="4600492"/>
            <a:ext cx="33374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131CFE87-E3A6-4FBA-9F76-F4B65C3281BA}"/>
              </a:ext>
            </a:extLst>
          </p:cNvPr>
          <p:cNvCxnSpPr>
            <a:cxnSpLocks/>
            <a:stCxn id="207" idx="6"/>
            <a:endCxn id="209" idx="0"/>
          </p:cNvCxnSpPr>
          <p:nvPr/>
        </p:nvCxnSpPr>
        <p:spPr>
          <a:xfrm>
            <a:off x="1256683" y="4600492"/>
            <a:ext cx="1668708" cy="1676298"/>
          </a:xfrm>
          <a:prstGeom prst="line">
            <a:avLst/>
          </a:prstGeom>
        </p:spPr>
        <p:style>
          <a:lnRef idx="1">
            <a:schemeClr val="accent1"/>
          </a:lnRef>
          <a:fillRef idx="0">
            <a:schemeClr val="accent1"/>
          </a:fillRef>
          <a:effectRef idx="0">
            <a:schemeClr val="accent1"/>
          </a:effectRef>
          <a:fontRef idx="minor">
            <a:schemeClr val="tx1"/>
          </a:fontRef>
        </p:style>
      </p:cxnSp>
      <p:sp>
        <p:nvSpPr>
          <p:cNvPr id="221" name="TextBox 220">
            <a:extLst>
              <a:ext uri="{FF2B5EF4-FFF2-40B4-BE49-F238E27FC236}">
                <a16:creationId xmlns:a16="http://schemas.microsoft.com/office/drawing/2014/main" id="{A1A6C29D-5149-43C0-813A-D3E84368ED4C}"/>
              </a:ext>
            </a:extLst>
          </p:cNvPr>
          <p:cNvSpPr txBox="1"/>
          <p:nvPr/>
        </p:nvSpPr>
        <p:spPr>
          <a:xfrm>
            <a:off x="1796462" y="5857508"/>
            <a:ext cx="372708" cy="215444"/>
          </a:xfrm>
          <a:prstGeom prst="rect">
            <a:avLst/>
          </a:prstGeom>
          <a:solidFill>
            <a:schemeClr val="accent4">
              <a:lumMod val="60000"/>
              <a:lumOff val="40000"/>
            </a:schemeClr>
          </a:solidFill>
        </p:spPr>
        <p:txBody>
          <a:bodyPr wrap="square" rtlCol="0">
            <a:spAutoFit/>
          </a:bodyPr>
          <a:lstStyle/>
          <a:p>
            <a:r>
              <a:rPr lang="en-US" sz="800" dirty="0"/>
              <a:t>16</a:t>
            </a:r>
          </a:p>
        </p:txBody>
      </p:sp>
      <p:sp>
        <p:nvSpPr>
          <p:cNvPr id="222" name="TextBox 221">
            <a:extLst>
              <a:ext uri="{FF2B5EF4-FFF2-40B4-BE49-F238E27FC236}">
                <a16:creationId xmlns:a16="http://schemas.microsoft.com/office/drawing/2014/main" id="{F10E2D66-339D-4090-82A9-CFD73351DD54}"/>
              </a:ext>
            </a:extLst>
          </p:cNvPr>
          <p:cNvSpPr txBox="1"/>
          <p:nvPr/>
        </p:nvSpPr>
        <p:spPr>
          <a:xfrm>
            <a:off x="2091037" y="5489546"/>
            <a:ext cx="465826" cy="215444"/>
          </a:xfrm>
          <a:prstGeom prst="rect">
            <a:avLst/>
          </a:prstGeom>
          <a:solidFill>
            <a:schemeClr val="accent4">
              <a:lumMod val="60000"/>
              <a:lumOff val="40000"/>
            </a:schemeClr>
          </a:solidFill>
        </p:spPr>
        <p:txBody>
          <a:bodyPr wrap="square" rtlCol="0">
            <a:spAutoFit/>
          </a:bodyPr>
          <a:lstStyle/>
          <a:p>
            <a:pPr algn="ctr"/>
            <a:r>
              <a:rPr lang="en-US" sz="800" dirty="0"/>
              <a:t>6</a:t>
            </a:r>
          </a:p>
        </p:txBody>
      </p:sp>
      <p:sp>
        <p:nvSpPr>
          <p:cNvPr id="223" name="TextBox 222">
            <a:extLst>
              <a:ext uri="{FF2B5EF4-FFF2-40B4-BE49-F238E27FC236}">
                <a16:creationId xmlns:a16="http://schemas.microsoft.com/office/drawing/2014/main" id="{2B43D5E3-C991-445D-8D69-884C41575924}"/>
              </a:ext>
            </a:extLst>
          </p:cNvPr>
          <p:cNvSpPr txBox="1"/>
          <p:nvPr/>
        </p:nvSpPr>
        <p:spPr>
          <a:xfrm>
            <a:off x="2697815" y="5010689"/>
            <a:ext cx="465826" cy="215444"/>
          </a:xfrm>
          <a:prstGeom prst="rect">
            <a:avLst/>
          </a:prstGeom>
          <a:solidFill>
            <a:schemeClr val="accent4">
              <a:lumMod val="60000"/>
              <a:lumOff val="40000"/>
            </a:schemeClr>
          </a:solidFill>
        </p:spPr>
        <p:txBody>
          <a:bodyPr wrap="square" rtlCol="0">
            <a:spAutoFit/>
          </a:bodyPr>
          <a:lstStyle/>
          <a:p>
            <a:pPr algn="ctr"/>
            <a:r>
              <a:rPr lang="en-US" sz="800" dirty="0"/>
              <a:t>11</a:t>
            </a:r>
          </a:p>
        </p:txBody>
      </p:sp>
      <p:sp>
        <p:nvSpPr>
          <p:cNvPr id="224" name="TextBox 223">
            <a:extLst>
              <a:ext uri="{FF2B5EF4-FFF2-40B4-BE49-F238E27FC236}">
                <a16:creationId xmlns:a16="http://schemas.microsoft.com/office/drawing/2014/main" id="{954ACDD3-B1D2-46F3-963D-AF6E1565C641}"/>
              </a:ext>
            </a:extLst>
          </p:cNvPr>
          <p:cNvSpPr txBox="1"/>
          <p:nvPr/>
        </p:nvSpPr>
        <p:spPr>
          <a:xfrm>
            <a:off x="1881084" y="4790936"/>
            <a:ext cx="465827" cy="215444"/>
          </a:xfrm>
          <a:prstGeom prst="rect">
            <a:avLst/>
          </a:prstGeom>
          <a:solidFill>
            <a:schemeClr val="accent4">
              <a:lumMod val="60000"/>
              <a:lumOff val="40000"/>
            </a:schemeClr>
          </a:solidFill>
        </p:spPr>
        <p:txBody>
          <a:bodyPr wrap="square" rtlCol="0">
            <a:spAutoFit/>
          </a:bodyPr>
          <a:lstStyle/>
          <a:p>
            <a:pPr algn="ctr"/>
            <a:r>
              <a:rPr lang="en-US" sz="800" dirty="0"/>
              <a:t>12</a:t>
            </a:r>
          </a:p>
        </p:txBody>
      </p:sp>
      <p:sp>
        <p:nvSpPr>
          <p:cNvPr id="225" name="TextBox 224">
            <a:extLst>
              <a:ext uri="{FF2B5EF4-FFF2-40B4-BE49-F238E27FC236}">
                <a16:creationId xmlns:a16="http://schemas.microsoft.com/office/drawing/2014/main" id="{C9F94788-B074-48DE-AB83-DD5114BF8849}"/>
              </a:ext>
            </a:extLst>
          </p:cNvPr>
          <p:cNvSpPr txBox="1"/>
          <p:nvPr/>
        </p:nvSpPr>
        <p:spPr>
          <a:xfrm>
            <a:off x="2721773" y="4487766"/>
            <a:ext cx="503975" cy="215444"/>
          </a:xfrm>
          <a:prstGeom prst="rect">
            <a:avLst/>
          </a:prstGeom>
          <a:solidFill>
            <a:schemeClr val="accent4">
              <a:lumMod val="60000"/>
              <a:lumOff val="40000"/>
            </a:schemeClr>
          </a:solidFill>
        </p:spPr>
        <p:txBody>
          <a:bodyPr wrap="square" rtlCol="0">
            <a:spAutoFit/>
          </a:bodyPr>
          <a:lstStyle/>
          <a:p>
            <a:pPr algn="ctr"/>
            <a:r>
              <a:rPr lang="en-US" sz="800" dirty="0"/>
              <a:t>2</a:t>
            </a:r>
          </a:p>
        </p:txBody>
      </p:sp>
      <p:sp>
        <p:nvSpPr>
          <p:cNvPr id="226" name="TextBox 225">
            <a:extLst>
              <a:ext uri="{FF2B5EF4-FFF2-40B4-BE49-F238E27FC236}">
                <a16:creationId xmlns:a16="http://schemas.microsoft.com/office/drawing/2014/main" id="{1CB6F948-2E46-42F8-A6B2-AE12D2F4AD3B}"/>
              </a:ext>
            </a:extLst>
          </p:cNvPr>
          <p:cNvSpPr txBox="1"/>
          <p:nvPr/>
        </p:nvSpPr>
        <p:spPr>
          <a:xfrm>
            <a:off x="4604771" y="4999391"/>
            <a:ext cx="421906" cy="215444"/>
          </a:xfrm>
          <a:prstGeom prst="rect">
            <a:avLst/>
          </a:prstGeom>
          <a:solidFill>
            <a:schemeClr val="accent4">
              <a:lumMod val="60000"/>
              <a:lumOff val="40000"/>
            </a:schemeClr>
          </a:solidFill>
        </p:spPr>
        <p:txBody>
          <a:bodyPr wrap="square" rtlCol="0">
            <a:spAutoFit/>
          </a:bodyPr>
          <a:lstStyle/>
          <a:p>
            <a:pPr algn="ctr"/>
            <a:r>
              <a:rPr lang="en-US" sz="800" dirty="0"/>
              <a:t>7</a:t>
            </a:r>
          </a:p>
        </p:txBody>
      </p:sp>
      <p:sp>
        <p:nvSpPr>
          <p:cNvPr id="227" name="TextBox 226">
            <a:extLst>
              <a:ext uri="{FF2B5EF4-FFF2-40B4-BE49-F238E27FC236}">
                <a16:creationId xmlns:a16="http://schemas.microsoft.com/office/drawing/2014/main" id="{A3E40C2B-A952-4CF5-8E44-7220EF33550A}"/>
              </a:ext>
            </a:extLst>
          </p:cNvPr>
          <p:cNvSpPr txBox="1"/>
          <p:nvPr/>
        </p:nvSpPr>
        <p:spPr>
          <a:xfrm>
            <a:off x="4038811" y="5263265"/>
            <a:ext cx="427412" cy="215444"/>
          </a:xfrm>
          <a:prstGeom prst="rect">
            <a:avLst/>
          </a:prstGeom>
          <a:solidFill>
            <a:schemeClr val="accent4">
              <a:lumMod val="60000"/>
              <a:lumOff val="40000"/>
            </a:schemeClr>
          </a:solidFill>
        </p:spPr>
        <p:txBody>
          <a:bodyPr wrap="square" rtlCol="0">
            <a:spAutoFit/>
          </a:bodyPr>
          <a:lstStyle/>
          <a:p>
            <a:pPr algn="ctr"/>
            <a:r>
              <a:rPr lang="en-US" sz="800" dirty="0"/>
              <a:t>16</a:t>
            </a:r>
          </a:p>
        </p:txBody>
      </p:sp>
      <p:sp>
        <p:nvSpPr>
          <p:cNvPr id="228" name="TextBox 227">
            <a:extLst>
              <a:ext uri="{FF2B5EF4-FFF2-40B4-BE49-F238E27FC236}">
                <a16:creationId xmlns:a16="http://schemas.microsoft.com/office/drawing/2014/main" id="{2BF1C1EC-F055-4DD0-898D-F06D1EA13F59}"/>
              </a:ext>
            </a:extLst>
          </p:cNvPr>
          <p:cNvSpPr txBox="1"/>
          <p:nvPr/>
        </p:nvSpPr>
        <p:spPr>
          <a:xfrm>
            <a:off x="3357969" y="5483020"/>
            <a:ext cx="464552" cy="215444"/>
          </a:xfrm>
          <a:prstGeom prst="rect">
            <a:avLst/>
          </a:prstGeom>
          <a:solidFill>
            <a:schemeClr val="bg1">
              <a:lumMod val="50000"/>
            </a:schemeClr>
          </a:solidFill>
        </p:spPr>
        <p:txBody>
          <a:bodyPr wrap="square" rtlCol="0">
            <a:spAutoFit/>
          </a:bodyPr>
          <a:lstStyle/>
          <a:p>
            <a:pPr algn="ctr"/>
            <a:r>
              <a:rPr lang="en-US" sz="800" b="1" dirty="0"/>
              <a:t>5</a:t>
            </a:r>
          </a:p>
        </p:txBody>
      </p:sp>
      <p:sp>
        <p:nvSpPr>
          <p:cNvPr id="229" name="TextBox 228">
            <a:extLst>
              <a:ext uri="{FF2B5EF4-FFF2-40B4-BE49-F238E27FC236}">
                <a16:creationId xmlns:a16="http://schemas.microsoft.com/office/drawing/2014/main" id="{CA10EE2D-7A00-45F7-8BF6-E34F4D76512C}"/>
              </a:ext>
            </a:extLst>
          </p:cNvPr>
          <p:cNvSpPr txBox="1"/>
          <p:nvPr/>
        </p:nvSpPr>
        <p:spPr>
          <a:xfrm>
            <a:off x="3607393" y="5879903"/>
            <a:ext cx="464552" cy="215444"/>
          </a:xfrm>
          <a:prstGeom prst="rect">
            <a:avLst/>
          </a:prstGeom>
          <a:solidFill>
            <a:schemeClr val="accent4">
              <a:lumMod val="60000"/>
              <a:lumOff val="40000"/>
            </a:schemeClr>
          </a:solidFill>
        </p:spPr>
        <p:txBody>
          <a:bodyPr wrap="square" rtlCol="0">
            <a:spAutoFit/>
          </a:bodyPr>
          <a:lstStyle/>
          <a:p>
            <a:pPr algn="ctr"/>
            <a:r>
              <a:rPr lang="en-US" sz="800" dirty="0"/>
              <a:t>5</a:t>
            </a:r>
          </a:p>
        </p:txBody>
      </p:sp>
      <p:cxnSp>
        <p:nvCxnSpPr>
          <p:cNvPr id="230" name="Straight Connector 229">
            <a:extLst>
              <a:ext uri="{FF2B5EF4-FFF2-40B4-BE49-F238E27FC236}">
                <a16:creationId xmlns:a16="http://schemas.microsoft.com/office/drawing/2014/main" id="{801D15A1-830A-4B1D-88AC-8CE28DFD3CC3}"/>
              </a:ext>
            </a:extLst>
          </p:cNvPr>
          <p:cNvCxnSpPr>
            <a:stCxn id="206" idx="4"/>
            <a:endCxn id="210" idx="2"/>
          </p:cNvCxnSpPr>
          <p:nvPr/>
        </p:nvCxnSpPr>
        <p:spPr>
          <a:xfrm>
            <a:off x="2925391" y="3969904"/>
            <a:ext cx="1668710" cy="630588"/>
          </a:xfrm>
          <a:prstGeom prst="line">
            <a:avLst/>
          </a:prstGeom>
        </p:spPr>
        <p:style>
          <a:lnRef idx="1">
            <a:schemeClr val="accent1"/>
          </a:lnRef>
          <a:fillRef idx="0">
            <a:schemeClr val="accent1"/>
          </a:fillRef>
          <a:effectRef idx="0">
            <a:schemeClr val="accent1"/>
          </a:effectRef>
          <a:fontRef idx="minor">
            <a:schemeClr val="tx1"/>
          </a:fontRef>
        </p:style>
      </p:cxnSp>
      <p:sp>
        <p:nvSpPr>
          <p:cNvPr id="231" name="TextBox 230">
            <a:extLst>
              <a:ext uri="{FF2B5EF4-FFF2-40B4-BE49-F238E27FC236}">
                <a16:creationId xmlns:a16="http://schemas.microsoft.com/office/drawing/2014/main" id="{F3A5BC7C-8246-4885-8C0D-174DBA1D4DC9}"/>
              </a:ext>
            </a:extLst>
          </p:cNvPr>
          <p:cNvSpPr txBox="1"/>
          <p:nvPr/>
        </p:nvSpPr>
        <p:spPr>
          <a:xfrm>
            <a:off x="3568361" y="4185976"/>
            <a:ext cx="503584" cy="215444"/>
          </a:xfrm>
          <a:prstGeom prst="rect">
            <a:avLst/>
          </a:prstGeom>
          <a:solidFill>
            <a:schemeClr val="accent4">
              <a:lumMod val="60000"/>
              <a:lumOff val="40000"/>
            </a:schemeClr>
          </a:solidFill>
        </p:spPr>
        <p:txBody>
          <a:bodyPr wrap="square" rtlCol="0">
            <a:spAutoFit/>
          </a:bodyPr>
          <a:lstStyle/>
          <a:p>
            <a:pPr algn="ctr"/>
            <a:r>
              <a:rPr lang="en-US" sz="800" dirty="0"/>
              <a:t>8</a:t>
            </a:r>
          </a:p>
        </p:txBody>
      </p:sp>
      <p:sp>
        <p:nvSpPr>
          <p:cNvPr id="232" name="Oval 231">
            <a:extLst>
              <a:ext uri="{FF2B5EF4-FFF2-40B4-BE49-F238E27FC236}">
                <a16:creationId xmlns:a16="http://schemas.microsoft.com/office/drawing/2014/main" id="{4507A788-8053-4206-A01D-812A9E8E3DFE}"/>
              </a:ext>
            </a:extLst>
          </p:cNvPr>
          <p:cNvSpPr/>
          <p:nvPr/>
        </p:nvSpPr>
        <p:spPr>
          <a:xfrm>
            <a:off x="8407349" y="3782542"/>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0</a:t>
            </a:r>
          </a:p>
        </p:txBody>
      </p:sp>
      <p:sp>
        <p:nvSpPr>
          <p:cNvPr id="233" name="Oval 232">
            <a:extLst>
              <a:ext uri="{FF2B5EF4-FFF2-40B4-BE49-F238E27FC236}">
                <a16:creationId xmlns:a16="http://schemas.microsoft.com/office/drawing/2014/main" id="{F0947E9C-FD41-48C8-91C9-7D59EB342929}"/>
              </a:ext>
            </a:extLst>
          </p:cNvPr>
          <p:cNvSpPr/>
          <p:nvPr/>
        </p:nvSpPr>
        <p:spPr>
          <a:xfrm>
            <a:off x="6522352" y="4577848"/>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1</a:t>
            </a:r>
          </a:p>
        </p:txBody>
      </p:sp>
      <p:sp>
        <p:nvSpPr>
          <p:cNvPr id="234" name="Oval 233">
            <a:extLst>
              <a:ext uri="{FF2B5EF4-FFF2-40B4-BE49-F238E27FC236}">
                <a16:creationId xmlns:a16="http://schemas.microsoft.com/office/drawing/2014/main" id="{013717D3-522A-434E-9945-18F07001F4DE}"/>
              </a:ext>
            </a:extLst>
          </p:cNvPr>
          <p:cNvSpPr/>
          <p:nvPr/>
        </p:nvSpPr>
        <p:spPr>
          <a:xfrm>
            <a:off x="6522352" y="5680130"/>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2</a:t>
            </a:r>
          </a:p>
        </p:txBody>
      </p:sp>
      <p:sp>
        <p:nvSpPr>
          <p:cNvPr id="235" name="Oval 234">
            <a:extLst>
              <a:ext uri="{FF2B5EF4-FFF2-40B4-BE49-F238E27FC236}">
                <a16:creationId xmlns:a16="http://schemas.microsoft.com/office/drawing/2014/main" id="{C8A7ADE3-ACC9-4E99-91AA-BD7C81ECA2FE}"/>
              </a:ext>
            </a:extLst>
          </p:cNvPr>
          <p:cNvSpPr/>
          <p:nvPr/>
        </p:nvSpPr>
        <p:spPr>
          <a:xfrm>
            <a:off x="8407349" y="6418865"/>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3</a:t>
            </a:r>
          </a:p>
        </p:txBody>
      </p:sp>
      <p:sp>
        <p:nvSpPr>
          <p:cNvPr id="236" name="Oval 235">
            <a:extLst>
              <a:ext uri="{FF2B5EF4-FFF2-40B4-BE49-F238E27FC236}">
                <a16:creationId xmlns:a16="http://schemas.microsoft.com/office/drawing/2014/main" id="{ED67752E-D604-40C7-B3BE-AC82106BFA33}"/>
              </a:ext>
            </a:extLst>
          </p:cNvPr>
          <p:cNvSpPr/>
          <p:nvPr/>
        </p:nvSpPr>
        <p:spPr>
          <a:xfrm>
            <a:off x="10292349" y="4577848"/>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5</a:t>
            </a:r>
          </a:p>
        </p:txBody>
      </p:sp>
      <p:sp>
        <p:nvSpPr>
          <p:cNvPr id="237" name="Oval 236">
            <a:extLst>
              <a:ext uri="{FF2B5EF4-FFF2-40B4-BE49-F238E27FC236}">
                <a16:creationId xmlns:a16="http://schemas.microsoft.com/office/drawing/2014/main" id="{14DAA072-1644-4E30-B44B-C5259A218DBC}"/>
              </a:ext>
            </a:extLst>
          </p:cNvPr>
          <p:cNvSpPr/>
          <p:nvPr/>
        </p:nvSpPr>
        <p:spPr>
          <a:xfrm>
            <a:off x="10292349" y="5680130"/>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4</a:t>
            </a:r>
          </a:p>
        </p:txBody>
      </p:sp>
      <p:cxnSp>
        <p:nvCxnSpPr>
          <p:cNvPr id="238" name="Straight Connector 237">
            <a:extLst>
              <a:ext uri="{FF2B5EF4-FFF2-40B4-BE49-F238E27FC236}">
                <a16:creationId xmlns:a16="http://schemas.microsoft.com/office/drawing/2014/main" id="{89461A78-B25B-4458-B51B-36322297B193}"/>
              </a:ext>
            </a:extLst>
          </p:cNvPr>
          <p:cNvCxnSpPr>
            <a:cxnSpLocks/>
            <a:stCxn id="232" idx="4"/>
            <a:endCxn id="234" idx="6"/>
          </p:cNvCxnSpPr>
          <p:nvPr/>
        </p:nvCxnSpPr>
        <p:spPr>
          <a:xfrm flipH="1">
            <a:off x="6954930" y="4111979"/>
            <a:ext cx="1668708" cy="1732869"/>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9A58D51B-8654-479C-9BA7-9F524C81371E}"/>
              </a:ext>
            </a:extLst>
          </p:cNvPr>
          <p:cNvCxnSpPr>
            <a:cxnSpLocks/>
            <a:stCxn id="232" idx="4"/>
            <a:endCxn id="237" idx="2"/>
          </p:cNvCxnSpPr>
          <p:nvPr/>
        </p:nvCxnSpPr>
        <p:spPr>
          <a:xfrm>
            <a:off x="8623639" y="4111979"/>
            <a:ext cx="1668710" cy="1732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F3AFF3E2-C524-4C6E-9A98-41E27D864F7F}"/>
              </a:ext>
            </a:extLst>
          </p:cNvPr>
          <p:cNvCxnSpPr>
            <a:cxnSpLocks/>
            <a:stCxn id="236" idx="2"/>
            <a:endCxn id="234" idx="6"/>
          </p:cNvCxnSpPr>
          <p:nvPr/>
        </p:nvCxnSpPr>
        <p:spPr>
          <a:xfrm flipH="1">
            <a:off x="6954930" y="4742567"/>
            <a:ext cx="3337418" cy="1102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E499CF76-80BC-4746-B2D8-80A12AD7F17B}"/>
              </a:ext>
            </a:extLst>
          </p:cNvPr>
          <p:cNvCxnSpPr>
            <a:cxnSpLocks/>
            <a:stCxn id="235" idx="0"/>
            <a:endCxn id="234" idx="6"/>
          </p:cNvCxnSpPr>
          <p:nvPr/>
        </p:nvCxnSpPr>
        <p:spPr>
          <a:xfrm flipH="1" flipV="1">
            <a:off x="6954930" y="5844848"/>
            <a:ext cx="1668708" cy="574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E9ED54C4-9633-4E3E-8C80-44C668AF4B98}"/>
              </a:ext>
            </a:extLst>
          </p:cNvPr>
          <p:cNvCxnSpPr>
            <a:cxnSpLocks/>
            <a:stCxn id="235" idx="0"/>
            <a:endCxn id="237" idx="2"/>
          </p:cNvCxnSpPr>
          <p:nvPr/>
        </p:nvCxnSpPr>
        <p:spPr>
          <a:xfrm flipV="1">
            <a:off x="8623638" y="5844848"/>
            <a:ext cx="1668711" cy="574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5E10BE25-A604-49EF-8A3E-CB17A6D16D31}"/>
              </a:ext>
            </a:extLst>
          </p:cNvPr>
          <p:cNvCxnSpPr>
            <a:cxnSpLocks/>
            <a:stCxn id="235" idx="0"/>
            <a:endCxn id="236" idx="2"/>
          </p:cNvCxnSpPr>
          <p:nvPr/>
        </p:nvCxnSpPr>
        <p:spPr>
          <a:xfrm flipV="1">
            <a:off x="8623638" y="4742567"/>
            <a:ext cx="1668711" cy="1676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93EA7465-86E7-465B-8501-14049472817C}"/>
              </a:ext>
            </a:extLst>
          </p:cNvPr>
          <p:cNvCxnSpPr>
            <a:cxnSpLocks/>
            <a:stCxn id="237" idx="0"/>
            <a:endCxn id="236" idx="4"/>
          </p:cNvCxnSpPr>
          <p:nvPr/>
        </p:nvCxnSpPr>
        <p:spPr>
          <a:xfrm flipV="1">
            <a:off x="10508639" y="4907285"/>
            <a:ext cx="0" cy="772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4AFFAA80-EA8A-4007-A0A4-65D0FFA920DC}"/>
              </a:ext>
            </a:extLst>
          </p:cNvPr>
          <p:cNvCxnSpPr>
            <a:cxnSpLocks/>
            <a:stCxn id="233" idx="6"/>
            <a:endCxn id="236" idx="2"/>
          </p:cNvCxnSpPr>
          <p:nvPr/>
        </p:nvCxnSpPr>
        <p:spPr>
          <a:xfrm>
            <a:off x="6954930" y="4742567"/>
            <a:ext cx="33374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6EC87DE7-C2F4-4B72-A115-BBAB47B094F6}"/>
              </a:ext>
            </a:extLst>
          </p:cNvPr>
          <p:cNvCxnSpPr>
            <a:cxnSpLocks/>
            <a:stCxn id="233" idx="6"/>
            <a:endCxn id="235" idx="0"/>
          </p:cNvCxnSpPr>
          <p:nvPr/>
        </p:nvCxnSpPr>
        <p:spPr>
          <a:xfrm>
            <a:off x="6954930" y="4742567"/>
            <a:ext cx="1668708" cy="1676298"/>
          </a:xfrm>
          <a:prstGeom prst="line">
            <a:avLst/>
          </a:prstGeom>
        </p:spPr>
        <p:style>
          <a:lnRef idx="1">
            <a:schemeClr val="accent1"/>
          </a:lnRef>
          <a:fillRef idx="0">
            <a:schemeClr val="accent1"/>
          </a:fillRef>
          <a:effectRef idx="0">
            <a:schemeClr val="accent1"/>
          </a:effectRef>
          <a:fontRef idx="minor">
            <a:schemeClr val="tx1"/>
          </a:fontRef>
        </p:style>
      </p:cxnSp>
      <p:sp>
        <p:nvSpPr>
          <p:cNvPr id="247" name="TextBox 246">
            <a:extLst>
              <a:ext uri="{FF2B5EF4-FFF2-40B4-BE49-F238E27FC236}">
                <a16:creationId xmlns:a16="http://schemas.microsoft.com/office/drawing/2014/main" id="{BCA04CE2-9A78-45BE-8C17-ED6BB081A305}"/>
              </a:ext>
            </a:extLst>
          </p:cNvPr>
          <p:cNvSpPr txBox="1"/>
          <p:nvPr/>
        </p:nvSpPr>
        <p:spPr>
          <a:xfrm>
            <a:off x="7494709" y="5999583"/>
            <a:ext cx="372708" cy="215444"/>
          </a:xfrm>
          <a:prstGeom prst="rect">
            <a:avLst/>
          </a:prstGeom>
          <a:solidFill>
            <a:schemeClr val="accent4">
              <a:lumMod val="60000"/>
              <a:lumOff val="40000"/>
            </a:schemeClr>
          </a:solidFill>
        </p:spPr>
        <p:txBody>
          <a:bodyPr wrap="square" rtlCol="0">
            <a:spAutoFit/>
          </a:bodyPr>
          <a:lstStyle/>
          <a:p>
            <a:r>
              <a:rPr lang="en-US" sz="800" dirty="0"/>
              <a:t>16</a:t>
            </a:r>
          </a:p>
        </p:txBody>
      </p:sp>
      <p:sp>
        <p:nvSpPr>
          <p:cNvPr id="248" name="TextBox 247">
            <a:extLst>
              <a:ext uri="{FF2B5EF4-FFF2-40B4-BE49-F238E27FC236}">
                <a16:creationId xmlns:a16="http://schemas.microsoft.com/office/drawing/2014/main" id="{D1D43DA7-342A-4D60-AF5A-793B8B63016B}"/>
              </a:ext>
            </a:extLst>
          </p:cNvPr>
          <p:cNvSpPr txBox="1"/>
          <p:nvPr/>
        </p:nvSpPr>
        <p:spPr>
          <a:xfrm>
            <a:off x="7789284" y="5631621"/>
            <a:ext cx="465826" cy="215444"/>
          </a:xfrm>
          <a:prstGeom prst="rect">
            <a:avLst/>
          </a:prstGeom>
          <a:solidFill>
            <a:schemeClr val="accent4">
              <a:lumMod val="60000"/>
              <a:lumOff val="40000"/>
            </a:schemeClr>
          </a:solidFill>
        </p:spPr>
        <p:txBody>
          <a:bodyPr wrap="square" rtlCol="0">
            <a:spAutoFit/>
          </a:bodyPr>
          <a:lstStyle/>
          <a:p>
            <a:pPr algn="ctr"/>
            <a:r>
              <a:rPr lang="en-US" sz="800" dirty="0"/>
              <a:t>6</a:t>
            </a:r>
          </a:p>
        </p:txBody>
      </p:sp>
      <p:sp>
        <p:nvSpPr>
          <p:cNvPr id="249" name="TextBox 248">
            <a:extLst>
              <a:ext uri="{FF2B5EF4-FFF2-40B4-BE49-F238E27FC236}">
                <a16:creationId xmlns:a16="http://schemas.microsoft.com/office/drawing/2014/main" id="{10A6A978-F98D-4ABA-8153-4B9D47446CC7}"/>
              </a:ext>
            </a:extLst>
          </p:cNvPr>
          <p:cNvSpPr txBox="1"/>
          <p:nvPr/>
        </p:nvSpPr>
        <p:spPr>
          <a:xfrm>
            <a:off x="8396062" y="5152764"/>
            <a:ext cx="465826" cy="215444"/>
          </a:xfrm>
          <a:prstGeom prst="rect">
            <a:avLst/>
          </a:prstGeom>
          <a:solidFill>
            <a:schemeClr val="accent4">
              <a:lumMod val="60000"/>
              <a:lumOff val="40000"/>
            </a:schemeClr>
          </a:solidFill>
        </p:spPr>
        <p:txBody>
          <a:bodyPr wrap="square" rtlCol="0">
            <a:spAutoFit/>
          </a:bodyPr>
          <a:lstStyle/>
          <a:p>
            <a:pPr algn="ctr"/>
            <a:r>
              <a:rPr lang="en-US" sz="800" dirty="0"/>
              <a:t>11</a:t>
            </a:r>
          </a:p>
        </p:txBody>
      </p:sp>
      <p:sp>
        <p:nvSpPr>
          <p:cNvPr id="250" name="TextBox 249">
            <a:extLst>
              <a:ext uri="{FF2B5EF4-FFF2-40B4-BE49-F238E27FC236}">
                <a16:creationId xmlns:a16="http://schemas.microsoft.com/office/drawing/2014/main" id="{F66DE6EE-1405-4BA4-A096-0A46EFC0FB81}"/>
              </a:ext>
            </a:extLst>
          </p:cNvPr>
          <p:cNvSpPr txBox="1"/>
          <p:nvPr/>
        </p:nvSpPr>
        <p:spPr>
          <a:xfrm>
            <a:off x="7579331" y="4933011"/>
            <a:ext cx="465827" cy="215444"/>
          </a:xfrm>
          <a:prstGeom prst="rect">
            <a:avLst/>
          </a:prstGeom>
          <a:solidFill>
            <a:schemeClr val="accent4">
              <a:lumMod val="60000"/>
              <a:lumOff val="40000"/>
            </a:schemeClr>
          </a:solidFill>
        </p:spPr>
        <p:txBody>
          <a:bodyPr wrap="square" rtlCol="0">
            <a:spAutoFit/>
          </a:bodyPr>
          <a:lstStyle/>
          <a:p>
            <a:pPr algn="ctr"/>
            <a:r>
              <a:rPr lang="en-US" sz="800" dirty="0"/>
              <a:t>12</a:t>
            </a:r>
          </a:p>
        </p:txBody>
      </p:sp>
      <p:sp>
        <p:nvSpPr>
          <p:cNvPr id="251" name="TextBox 250">
            <a:extLst>
              <a:ext uri="{FF2B5EF4-FFF2-40B4-BE49-F238E27FC236}">
                <a16:creationId xmlns:a16="http://schemas.microsoft.com/office/drawing/2014/main" id="{91695181-6AFB-410F-BCDB-DDC120EBDD03}"/>
              </a:ext>
            </a:extLst>
          </p:cNvPr>
          <p:cNvSpPr txBox="1"/>
          <p:nvPr/>
        </p:nvSpPr>
        <p:spPr>
          <a:xfrm>
            <a:off x="8420020" y="4629841"/>
            <a:ext cx="503975" cy="215444"/>
          </a:xfrm>
          <a:prstGeom prst="rect">
            <a:avLst/>
          </a:prstGeom>
          <a:solidFill>
            <a:schemeClr val="accent4">
              <a:lumMod val="60000"/>
              <a:lumOff val="40000"/>
            </a:schemeClr>
          </a:solidFill>
        </p:spPr>
        <p:txBody>
          <a:bodyPr wrap="square" rtlCol="0">
            <a:spAutoFit/>
          </a:bodyPr>
          <a:lstStyle/>
          <a:p>
            <a:pPr algn="ctr"/>
            <a:r>
              <a:rPr lang="en-US" sz="800" dirty="0"/>
              <a:t>2</a:t>
            </a:r>
          </a:p>
        </p:txBody>
      </p:sp>
      <p:sp>
        <p:nvSpPr>
          <p:cNvPr id="252" name="TextBox 251">
            <a:extLst>
              <a:ext uri="{FF2B5EF4-FFF2-40B4-BE49-F238E27FC236}">
                <a16:creationId xmlns:a16="http://schemas.microsoft.com/office/drawing/2014/main" id="{E11D4C5A-81A4-4E92-AE89-1DCF8B86F0B6}"/>
              </a:ext>
            </a:extLst>
          </p:cNvPr>
          <p:cNvSpPr txBox="1"/>
          <p:nvPr/>
        </p:nvSpPr>
        <p:spPr>
          <a:xfrm>
            <a:off x="10303018" y="5141466"/>
            <a:ext cx="421906" cy="215444"/>
          </a:xfrm>
          <a:prstGeom prst="rect">
            <a:avLst/>
          </a:prstGeom>
          <a:solidFill>
            <a:schemeClr val="accent4">
              <a:lumMod val="60000"/>
              <a:lumOff val="40000"/>
            </a:schemeClr>
          </a:solidFill>
        </p:spPr>
        <p:txBody>
          <a:bodyPr wrap="square" rtlCol="0">
            <a:spAutoFit/>
          </a:bodyPr>
          <a:lstStyle/>
          <a:p>
            <a:pPr algn="ctr"/>
            <a:r>
              <a:rPr lang="en-US" sz="800" dirty="0"/>
              <a:t>7</a:t>
            </a:r>
          </a:p>
        </p:txBody>
      </p:sp>
      <p:sp>
        <p:nvSpPr>
          <p:cNvPr id="253" name="TextBox 252">
            <a:extLst>
              <a:ext uri="{FF2B5EF4-FFF2-40B4-BE49-F238E27FC236}">
                <a16:creationId xmlns:a16="http://schemas.microsoft.com/office/drawing/2014/main" id="{AA07CF80-72AD-4C14-BDBD-C40AF7F57657}"/>
              </a:ext>
            </a:extLst>
          </p:cNvPr>
          <p:cNvSpPr txBox="1"/>
          <p:nvPr/>
        </p:nvSpPr>
        <p:spPr>
          <a:xfrm>
            <a:off x="9737058" y="5405340"/>
            <a:ext cx="427412" cy="215444"/>
          </a:xfrm>
          <a:prstGeom prst="rect">
            <a:avLst/>
          </a:prstGeom>
          <a:solidFill>
            <a:schemeClr val="bg2">
              <a:lumMod val="50000"/>
            </a:schemeClr>
          </a:solidFill>
        </p:spPr>
        <p:txBody>
          <a:bodyPr wrap="square" rtlCol="0">
            <a:spAutoFit/>
          </a:bodyPr>
          <a:lstStyle/>
          <a:p>
            <a:pPr algn="ctr"/>
            <a:r>
              <a:rPr lang="en-US" sz="800" dirty="0"/>
              <a:t>15</a:t>
            </a:r>
          </a:p>
        </p:txBody>
      </p:sp>
      <p:sp>
        <p:nvSpPr>
          <p:cNvPr id="254" name="TextBox 253">
            <a:extLst>
              <a:ext uri="{FF2B5EF4-FFF2-40B4-BE49-F238E27FC236}">
                <a16:creationId xmlns:a16="http://schemas.microsoft.com/office/drawing/2014/main" id="{6EFE8D94-8EBC-4679-9AEE-7420483858DA}"/>
              </a:ext>
            </a:extLst>
          </p:cNvPr>
          <p:cNvSpPr txBox="1"/>
          <p:nvPr/>
        </p:nvSpPr>
        <p:spPr>
          <a:xfrm>
            <a:off x="9056216" y="5625095"/>
            <a:ext cx="464552" cy="215444"/>
          </a:xfrm>
          <a:prstGeom prst="rect">
            <a:avLst/>
          </a:prstGeom>
          <a:solidFill>
            <a:schemeClr val="accent4">
              <a:lumMod val="60000"/>
              <a:lumOff val="40000"/>
            </a:schemeClr>
          </a:solidFill>
        </p:spPr>
        <p:txBody>
          <a:bodyPr wrap="square" rtlCol="0">
            <a:spAutoFit/>
          </a:bodyPr>
          <a:lstStyle/>
          <a:p>
            <a:pPr algn="ctr"/>
            <a:r>
              <a:rPr lang="en-US" sz="800" b="1" dirty="0"/>
              <a:t>5</a:t>
            </a:r>
          </a:p>
        </p:txBody>
      </p:sp>
      <p:sp>
        <p:nvSpPr>
          <p:cNvPr id="255" name="TextBox 254">
            <a:extLst>
              <a:ext uri="{FF2B5EF4-FFF2-40B4-BE49-F238E27FC236}">
                <a16:creationId xmlns:a16="http://schemas.microsoft.com/office/drawing/2014/main" id="{503FF9C2-F882-4B5F-9113-75F1CF479632}"/>
              </a:ext>
            </a:extLst>
          </p:cNvPr>
          <p:cNvSpPr txBox="1"/>
          <p:nvPr/>
        </p:nvSpPr>
        <p:spPr>
          <a:xfrm>
            <a:off x="9305640" y="6021978"/>
            <a:ext cx="464552" cy="215444"/>
          </a:xfrm>
          <a:prstGeom prst="rect">
            <a:avLst/>
          </a:prstGeom>
          <a:solidFill>
            <a:schemeClr val="accent4">
              <a:lumMod val="60000"/>
              <a:lumOff val="40000"/>
            </a:schemeClr>
          </a:solidFill>
        </p:spPr>
        <p:txBody>
          <a:bodyPr wrap="square" rtlCol="0">
            <a:spAutoFit/>
          </a:bodyPr>
          <a:lstStyle/>
          <a:p>
            <a:pPr algn="ctr"/>
            <a:r>
              <a:rPr lang="en-US" sz="800" dirty="0"/>
              <a:t>5</a:t>
            </a:r>
          </a:p>
        </p:txBody>
      </p:sp>
      <p:cxnSp>
        <p:nvCxnSpPr>
          <p:cNvPr id="256" name="Straight Connector 255">
            <a:extLst>
              <a:ext uri="{FF2B5EF4-FFF2-40B4-BE49-F238E27FC236}">
                <a16:creationId xmlns:a16="http://schemas.microsoft.com/office/drawing/2014/main" id="{9EB653AE-0998-42CD-A208-8E9C3B1AC0B9}"/>
              </a:ext>
            </a:extLst>
          </p:cNvPr>
          <p:cNvCxnSpPr>
            <a:stCxn id="232" idx="4"/>
            <a:endCxn id="236" idx="2"/>
          </p:cNvCxnSpPr>
          <p:nvPr/>
        </p:nvCxnSpPr>
        <p:spPr>
          <a:xfrm>
            <a:off x="8623638" y="4111979"/>
            <a:ext cx="1668710" cy="630588"/>
          </a:xfrm>
          <a:prstGeom prst="line">
            <a:avLst/>
          </a:prstGeom>
        </p:spPr>
        <p:style>
          <a:lnRef idx="1">
            <a:schemeClr val="accent1"/>
          </a:lnRef>
          <a:fillRef idx="0">
            <a:schemeClr val="accent1"/>
          </a:fillRef>
          <a:effectRef idx="0">
            <a:schemeClr val="accent1"/>
          </a:effectRef>
          <a:fontRef idx="minor">
            <a:schemeClr val="tx1"/>
          </a:fontRef>
        </p:style>
      </p:cxnSp>
      <p:sp>
        <p:nvSpPr>
          <p:cNvPr id="257" name="TextBox 256">
            <a:extLst>
              <a:ext uri="{FF2B5EF4-FFF2-40B4-BE49-F238E27FC236}">
                <a16:creationId xmlns:a16="http://schemas.microsoft.com/office/drawing/2014/main" id="{89722CCA-7309-4521-A1AE-0EFC9AEDC026}"/>
              </a:ext>
            </a:extLst>
          </p:cNvPr>
          <p:cNvSpPr txBox="1"/>
          <p:nvPr/>
        </p:nvSpPr>
        <p:spPr>
          <a:xfrm>
            <a:off x="9266608" y="4328051"/>
            <a:ext cx="503584" cy="215444"/>
          </a:xfrm>
          <a:prstGeom prst="rect">
            <a:avLst/>
          </a:prstGeom>
          <a:solidFill>
            <a:schemeClr val="accent4">
              <a:lumMod val="60000"/>
              <a:lumOff val="40000"/>
            </a:schemeClr>
          </a:solidFill>
        </p:spPr>
        <p:txBody>
          <a:bodyPr wrap="square" rtlCol="0">
            <a:spAutoFit/>
          </a:bodyPr>
          <a:lstStyle/>
          <a:p>
            <a:pPr algn="ctr"/>
            <a:r>
              <a:rPr lang="en-US" sz="800" dirty="0"/>
              <a:t>8</a:t>
            </a:r>
          </a:p>
        </p:txBody>
      </p:sp>
    </p:spTree>
    <p:extLst>
      <p:ext uri="{BB962C8B-B14F-4D97-AF65-F5344CB8AC3E}">
        <p14:creationId xmlns:p14="http://schemas.microsoft.com/office/powerpoint/2010/main" val="3163621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TextBox 247">
            <a:extLst>
              <a:ext uri="{FF2B5EF4-FFF2-40B4-BE49-F238E27FC236}">
                <a16:creationId xmlns:a16="http://schemas.microsoft.com/office/drawing/2014/main" id="{8F6C8F36-04DB-4E1E-9D3B-6DC784060171}"/>
              </a:ext>
            </a:extLst>
          </p:cNvPr>
          <p:cNvSpPr txBox="1"/>
          <p:nvPr/>
        </p:nvSpPr>
        <p:spPr>
          <a:xfrm>
            <a:off x="523875" y="542925"/>
            <a:ext cx="2933700" cy="369332"/>
          </a:xfrm>
          <a:prstGeom prst="rect">
            <a:avLst/>
          </a:prstGeom>
          <a:noFill/>
        </p:spPr>
        <p:txBody>
          <a:bodyPr wrap="square" rtlCol="0">
            <a:spAutoFit/>
          </a:bodyPr>
          <a:lstStyle/>
          <a:p>
            <a:r>
              <a:rPr lang="en-US" dirty="0"/>
              <a:t>After resource allocation:</a:t>
            </a:r>
          </a:p>
        </p:txBody>
      </p:sp>
      <p:graphicFrame>
        <p:nvGraphicFramePr>
          <p:cNvPr id="251" name="Table 250">
            <a:extLst>
              <a:ext uri="{FF2B5EF4-FFF2-40B4-BE49-F238E27FC236}">
                <a16:creationId xmlns:a16="http://schemas.microsoft.com/office/drawing/2014/main" id="{285DDFC6-16A8-446D-9BD5-4120D8C0A5EE}"/>
              </a:ext>
            </a:extLst>
          </p:cNvPr>
          <p:cNvGraphicFramePr>
            <a:graphicFrameLocks noGrp="1"/>
          </p:cNvGraphicFramePr>
          <p:nvPr>
            <p:extLst>
              <p:ext uri="{D42A27DB-BD31-4B8C-83A1-F6EECF244321}">
                <p14:modId xmlns:p14="http://schemas.microsoft.com/office/powerpoint/2010/main" val="3933861415"/>
              </p:ext>
            </p:extLst>
          </p:nvPr>
        </p:nvGraphicFramePr>
        <p:xfrm>
          <a:off x="2601809" y="1567518"/>
          <a:ext cx="6333686" cy="2678776"/>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Node id</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2</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3</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4</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5</a:t>
                      </a:r>
                      <a:endParaRPr>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Program id and size (MB)</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olidFill>
                            <a:schemeClr val="tx1"/>
                          </a:solidFill>
                          <a:latin typeface="+mn-lt"/>
                          <a:sym typeface="Arial"/>
                        </a:rPr>
                        <a:t>-,-</a:t>
                      </a:r>
                      <a:endParaRPr>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olidFill>
                            <a:schemeClr val="tx1"/>
                          </a:solidFill>
                          <a:latin typeface="+mn-lt"/>
                          <a:sym typeface="Arial"/>
                        </a:rPr>
                        <a:t>3,0.5</a:t>
                      </a:r>
                      <a:endParaRPr>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1,1</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olidFill>
                            <a:schemeClr val="tx1"/>
                          </a:solidFill>
                          <a:latin typeface="+mn-lt"/>
                          <a:sym typeface="Arial"/>
                        </a:rPr>
                        <a:t>2,1.5</a:t>
                      </a:r>
                      <a:endParaRPr>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olidFill>
                            <a:schemeClr val="tx1"/>
                          </a:solidFill>
                          <a:latin typeface="+mn-lt"/>
                          <a:sym typeface="Arial"/>
                        </a:rPr>
                        <a:t>1,1</a:t>
                      </a:r>
                      <a:endParaRPr>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Sharable no. of programs</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2</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ea typeface="Yu Gothic" panose="020B0400000000000000" pitchFamily="34" charset="-128"/>
                          <a:sym typeface="Arial"/>
                        </a:rPr>
                        <a:t>2</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sym typeface="Arial"/>
                        </a:rPr>
                        <a:t>3</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a:t>
                      </a:r>
                      <a:endParaRPr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Memory size (MB)</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16</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4</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sym typeface="Arial"/>
                        </a:rPr>
                        <a:t>63</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sym typeface="Arial"/>
                        </a:rPr>
                        <a:t>30.5</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olidFill>
                            <a:schemeClr val="tx1"/>
                          </a:solidFill>
                          <a:latin typeface="+mn-lt"/>
                          <a:sym typeface="Arial"/>
                        </a:rPr>
                        <a:t>8</a:t>
                      </a:r>
                      <a:endParaRPr>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olidFill>
                            <a:schemeClr val="tx1"/>
                          </a:solidFill>
                          <a:latin typeface="+mn-lt"/>
                          <a:sym typeface="Arial"/>
                        </a:rPr>
                        <a:t>Printer no.</a:t>
                      </a:r>
                      <a:endParaRPr>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0</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0</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0</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sym typeface="Arial"/>
                        </a:rPr>
                        <a:t>0</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olidFill>
                            <a:schemeClr val="tx1"/>
                          </a:solidFill>
                          <a:latin typeface="+mn-lt"/>
                          <a:sym typeface="Arial"/>
                        </a:rPr>
                        <a:t>0</a:t>
                      </a:r>
                      <a:endParaRPr>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Disk space (MB)</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16</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20</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5</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10</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sym typeface="Arial"/>
                        </a:rPr>
                        <a:t>5</a:t>
                      </a:r>
                      <a:endParaRPr b="1" dirty="0">
                        <a:solidFill>
                          <a:srgbClr val="FF0000"/>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Band. Disk</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8</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10</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17</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9</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12</a:t>
                      </a:r>
                      <a:endParaRPr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Band. Printer</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2</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2</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a:t>
                      </a:r>
                      <a:endParaRPr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spTree>
    <p:extLst>
      <p:ext uri="{BB962C8B-B14F-4D97-AF65-F5344CB8AC3E}">
        <p14:creationId xmlns:p14="http://schemas.microsoft.com/office/powerpoint/2010/main" val="3291003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5F16378-E5B4-494C-B4E4-FE5A05E61813}"/>
              </a:ext>
            </a:extLst>
          </p:cNvPr>
          <p:cNvGraphicFramePr>
            <a:graphicFrameLocks noGrp="1"/>
          </p:cNvGraphicFramePr>
          <p:nvPr>
            <p:extLst>
              <p:ext uri="{D42A27DB-BD31-4B8C-83A1-F6EECF244321}">
                <p14:modId xmlns:p14="http://schemas.microsoft.com/office/powerpoint/2010/main" val="3775393417"/>
              </p:ext>
            </p:extLst>
          </p:nvPr>
        </p:nvGraphicFramePr>
        <p:xfrm>
          <a:off x="807286" y="1120775"/>
          <a:ext cx="5288715" cy="365760"/>
        </p:xfrm>
        <a:graphic>
          <a:graphicData uri="http://schemas.openxmlformats.org/drawingml/2006/table">
            <a:tbl>
              <a:tblPr firstRow="1" bandRow="1">
                <a:tableStyleId>{5C22544A-7EE6-4342-B048-85BDC9FD1C3A}</a:tableStyleId>
              </a:tblPr>
              <a:tblGrid>
                <a:gridCol w="1263367">
                  <a:extLst>
                    <a:ext uri="{9D8B030D-6E8A-4147-A177-3AD203B41FA5}">
                      <a16:colId xmlns:a16="http://schemas.microsoft.com/office/drawing/2014/main" val="749677745"/>
                    </a:ext>
                  </a:extLst>
                </a:gridCol>
                <a:gridCol w="2012674">
                  <a:extLst>
                    <a:ext uri="{9D8B030D-6E8A-4147-A177-3AD203B41FA5}">
                      <a16:colId xmlns:a16="http://schemas.microsoft.com/office/drawing/2014/main" val="1546974028"/>
                    </a:ext>
                  </a:extLst>
                </a:gridCol>
                <a:gridCol w="2012674">
                  <a:extLst>
                    <a:ext uri="{9D8B030D-6E8A-4147-A177-3AD203B41FA5}">
                      <a16:colId xmlns:a16="http://schemas.microsoft.com/office/drawing/2014/main" val="2517539713"/>
                    </a:ext>
                  </a:extLst>
                </a:gridCol>
              </a:tblGrid>
              <a:tr h="294730">
                <a:tc>
                  <a:txBody>
                    <a:bodyPr/>
                    <a:lstStyle/>
                    <a:p>
                      <a:r>
                        <a:rPr lang="en-US" sz="1800" b="0" dirty="0">
                          <a:latin typeface="+mn-lt"/>
                        </a:rPr>
                        <a:t>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4</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2</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graphicFrame>
        <p:nvGraphicFramePr>
          <p:cNvPr id="5" name="Table 4">
            <a:extLst>
              <a:ext uri="{FF2B5EF4-FFF2-40B4-BE49-F238E27FC236}">
                <a16:creationId xmlns:a16="http://schemas.microsoft.com/office/drawing/2014/main" id="{09CAA089-04E5-4B7A-B21B-CD4F94EC5969}"/>
              </a:ext>
            </a:extLst>
          </p:cNvPr>
          <p:cNvGraphicFramePr>
            <a:graphicFrameLocks noGrp="1"/>
          </p:cNvGraphicFramePr>
          <p:nvPr>
            <p:extLst>
              <p:ext uri="{D42A27DB-BD31-4B8C-83A1-F6EECF244321}">
                <p14:modId xmlns:p14="http://schemas.microsoft.com/office/powerpoint/2010/main" val="2931801747"/>
              </p:ext>
            </p:extLst>
          </p:nvPr>
        </p:nvGraphicFramePr>
        <p:xfrm>
          <a:off x="718244" y="2411132"/>
          <a:ext cx="4660317" cy="2457414"/>
        </p:xfrm>
        <a:graphic>
          <a:graphicData uri="http://schemas.openxmlformats.org/drawingml/2006/table">
            <a:tbl>
              <a:tblPr firstRow="1" bandRow="1">
                <a:tableStyleId>{5C22544A-7EE6-4342-B048-85BDC9FD1C3A}</a:tableStyleId>
              </a:tblPr>
              <a:tblGrid>
                <a:gridCol w="1984229">
                  <a:extLst>
                    <a:ext uri="{9D8B030D-6E8A-4147-A177-3AD203B41FA5}">
                      <a16:colId xmlns:a16="http://schemas.microsoft.com/office/drawing/2014/main" val="3859145018"/>
                    </a:ext>
                  </a:extLst>
                </a:gridCol>
                <a:gridCol w="2676088">
                  <a:extLst>
                    <a:ext uri="{9D8B030D-6E8A-4147-A177-3AD203B41FA5}">
                      <a16:colId xmlns:a16="http://schemas.microsoft.com/office/drawing/2014/main" val="3714193604"/>
                    </a:ext>
                  </a:extLst>
                </a:gridCol>
              </a:tblGrid>
              <a:tr h="409569">
                <a:tc>
                  <a:txBody>
                    <a:bodyPr/>
                    <a:lstStyle/>
                    <a:p>
                      <a:pPr algn="ctr"/>
                      <a:r>
                        <a:rPr lang="en-US" b="0" dirty="0"/>
                        <a:t>Current Pool</a:t>
                      </a:r>
                    </a:p>
                  </a:txBody>
                  <a:tcPr/>
                </a:tc>
                <a:tc>
                  <a:txBody>
                    <a:bodyPr/>
                    <a:lstStyle/>
                    <a:p>
                      <a:pPr algn="ctr"/>
                      <a:r>
                        <a:rPr lang="en-US" b="0" dirty="0"/>
                        <a:t>Apps</a:t>
                      </a:r>
                    </a:p>
                  </a:txBody>
                  <a:tcPr/>
                </a:tc>
                <a:extLst>
                  <a:ext uri="{0D108BD9-81ED-4DB2-BD59-A6C34878D82A}">
                    <a16:rowId xmlns:a16="http://schemas.microsoft.com/office/drawing/2014/main" val="4098979963"/>
                  </a:ext>
                </a:extLst>
              </a:tr>
              <a:tr h="409569">
                <a:tc>
                  <a:txBody>
                    <a:bodyPr/>
                    <a:lstStyle/>
                    <a:p>
                      <a:pPr algn="ctr"/>
                      <a:r>
                        <a:rPr lang="en-US" b="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1, 6</a:t>
                      </a:r>
                    </a:p>
                  </a:txBody>
                  <a:tcPr/>
                </a:tc>
                <a:extLst>
                  <a:ext uri="{0D108BD9-81ED-4DB2-BD59-A6C34878D82A}">
                    <a16:rowId xmlns:a16="http://schemas.microsoft.com/office/drawing/2014/main" val="1567345624"/>
                  </a:ext>
                </a:extLst>
              </a:tr>
              <a:tr h="409569">
                <a:tc>
                  <a:txBody>
                    <a:bodyPr/>
                    <a:lstStyle/>
                    <a:p>
                      <a:pPr algn="ctr"/>
                      <a:r>
                        <a:rPr lang="en-US" b="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a:t>
                      </a:r>
                    </a:p>
                  </a:txBody>
                  <a:tcPr/>
                </a:tc>
                <a:extLst>
                  <a:ext uri="{0D108BD9-81ED-4DB2-BD59-A6C34878D82A}">
                    <a16:rowId xmlns:a16="http://schemas.microsoft.com/office/drawing/2014/main" val="2391970106"/>
                  </a:ext>
                </a:extLst>
              </a:tr>
              <a:tr h="409569">
                <a:tc>
                  <a:txBody>
                    <a:bodyPr/>
                    <a:lstStyle/>
                    <a:p>
                      <a:pPr algn="ctr"/>
                      <a:r>
                        <a:rPr lang="en-US"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5</a:t>
                      </a:r>
                    </a:p>
                  </a:txBody>
                  <a:tcPr/>
                </a:tc>
                <a:extLst>
                  <a:ext uri="{0D108BD9-81ED-4DB2-BD59-A6C34878D82A}">
                    <a16:rowId xmlns:a16="http://schemas.microsoft.com/office/drawing/2014/main" val="2562644046"/>
                  </a:ext>
                </a:extLst>
              </a:tr>
              <a:tr h="409569">
                <a:tc>
                  <a:txBody>
                    <a:bodyPr/>
                    <a:lstStyle/>
                    <a:p>
                      <a:pPr algn="ctr"/>
                      <a:r>
                        <a:rPr lang="en-US" b="0" dirty="0"/>
                        <a:t>3</a:t>
                      </a:r>
                    </a:p>
                  </a:txBody>
                  <a:tcPr/>
                </a:tc>
                <a:tc>
                  <a:txBody>
                    <a:bodyPr/>
                    <a:lstStyle/>
                    <a:p>
                      <a:pPr algn="ctr"/>
                      <a:endParaRPr lang="en-US" b="0" dirty="0"/>
                    </a:p>
                  </a:txBody>
                  <a:tcPr/>
                </a:tc>
                <a:extLst>
                  <a:ext uri="{0D108BD9-81ED-4DB2-BD59-A6C34878D82A}">
                    <a16:rowId xmlns:a16="http://schemas.microsoft.com/office/drawing/2014/main" val="1567167888"/>
                  </a:ext>
                </a:extLst>
              </a:tr>
              <a:tr h="409569">
                <a:tc>
                  <a:txBody>
                    <a:bodyPr/>
                    <a:lstStyle/>
                    <a:p>
                      <a:pPr algn="ctr"/>
                      <a:r>
                        <a:rPr lang="en-US" b="0" dirty="0"/>
                        <a:t>4</a:t>
                      </a:r>
                    </a:p>
                  </a:txBody>
                  <a:tcPr/>
                </a:tc>
                <a:tc>
                  <a:txBody>
                    <a:bodyPr/>
                    <a:lstStyle/>
                    <a:p>
                      <a:pPr algn="ctr"/>
                      <a:endParaRPr lang="en-US" b="0" dirty="0"/>
                    </a:p>
                  </a:txBody>
                  <a:tcPr/>
                </a:tc>
                <a:extLst>
                  <a:ext uri="{0D108BD9-81ED-4DB2-BD59-A6C34878D82A}">
                    <a16:rowId xmlns:a16="http://schemas.microsoft.com/office/drawing/2014/main" val="100240329"/>
                  </a:ext>
                </a:extLst>
              </a:tr>
            </a:tbl>
          </a:graphicData>
        </a:graphic>
      </p:graphicFrame>
      <p:graphicFrame>
        <p:nvGraphicFramePr>
          <p:cNvPr id="6" name="Table 5">
            <a:extLst>
              <a:ext uri="{FF2B5EF4-FFF2-40B4-BE49-F238E27FC236}">
                <a16:creationId xmlns:a16="http://schemas.microsoft.com/office/drawing/2014/main" id="{C27C576F-63D9-48C9-896C-7F62CBB2F047}"/>
              </a:ext>
            </a:extLst>
          </p:cNvPr>
          <p:cNvGraphicFramePr>
            <a:graphicFrameLocks noGrp="1"/>
          </p:cNvGraphicFramePr>
          <p:nvPr>
            <p:extLst>
              <p:ext uri="{D42A27DB-BD31-4B8C-83A1-F6EECF244321}">
                <p14:modId xmlns:p14="http://schemas.microsoft.com/office/powerpoint/2010/main" val="3216734721"/>
              </p:ext>
            </p:extLst>
          </p:nvPr>
        </p:nvGraphicFramePr>
        <p:xfrm>
          <a:off x="718244" y="5164658"/>
          <a:ext cx="2500618" cy="1307800"/>
        </p:xfrm>
        <a:graphic>
          <a:graphicData uri="http://schemas.openxmlformats.org/drawingml/2006/table">
            <a:tbl>
              <a:tblPr firstRow="1" bandRow="1">
                <a:tableStyleId>{00A15C55-8517-42AA-B614-E9B94910E393}</a:tableStyleId>
              </a:tblPr>
              <a:tblGrid>
                <a:gridCol w="1443605">
                  <a:extLst>
                    <a:ext uri="{9D8B030D-6E8A-4147-A177-3AD203B41FA5}">
                      <a16:colId xmlns:a16="http://schemas.microsoft.com/office/drawing/2014/main" val="548585004"/>
                    </a:ext>
                  </a:extLst>
                </a:gridCol>
                <a:gridCol w="1057013">
                  <a:extLst>
                    <a:ext uri="{9D8B030D-6E8A-4147-A177-3AD203B41FA5}">
                      <a16:colId xmlns:a16="http://schemas.microsoft.com/office/drawing/2014/main" val="3264279482"/>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035284714"/>
                  </a:ext>
                </a:extLst>
              </a:tr>
            </a:tbl>
          </a:graphicData>
        </a:graphic>
      </p:graphicFrame>
      <p:sp>
        <p:nvSpPr>
          <p:cNvPr id="7" name="Arrow: Right 6">
            <a:extLst>
              <a:ext uri="{FF2B5EF4-FFF2-40B4-BE49-F238E27FC236}">
                <a16:creationId xmlns:a16="http://schemas.microsoft.com/office/drawing/2014/main" id="{D52F11E5-0B38-432E-B703-CE88440DCA87}"/>
              </a:ext>
            </a:extLst>
          </p:cNvPr>
          <p:cNvSpPr/>
          <p:nvPr/>
        </p:nvSpPr>
        <p:spPr>
          <a:xfrm>
            <a:off x="3455387" y="5654973"/>
            <a:ext cx="981512" cy="3271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C48B1E4-A467-4E5F-BB84-548F70A9AC3E}"/>
              </a:ext>
            </a:extLst>
          </p:cNvPr>
          <p:cNvSpPr txBox="1"/>
          <p:nvPr/>
        </p:nvSpPr>
        <p:spPr>
          <a:xfrm>
            <a:off x="4540015" y="5348504"/>
            <a:ext cx="2909347"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solidFill>
                  <a:srgbClr val="FF0000"/>
                </a:solidFill>
              </a:rPr>
              <a:t>NODE SELECTION </a:t>
            </a:r>
            <a:r>
              <a:rPr lang="en-US" dirty="0"/>
              <a:t>FOR EACH REQUESTED RESOURCES</a:t>
            </a:r>
          </a:p>
        </p:txBody>
      </p:sp>
      <p:sp>
        <p:nvSpPr>
          <p:cNvPr id="9" name="Arrow: Right 8">
            <a:extLst>
              <a:ext uri="{FF2B5EF4-FFF2-40B4-BE49-F238E27FC236}">
                <a16:creationId xmlns:a16="http://schemas.microsoft.com/office/drawing/2014/main" id="{ABBD40A9-3B16-4919-923E-DCE2B76FD03D}"/>
              </a:ext>
            </a:extLst>
          </p:cNvPr>
          <p:cNvSpPr/>
          <p:nvPr/>
        </p:nvSpPr>
        <p:spPr>
          <a:xfrm>
            <a:off x="7685887" y="5654973"/>
            <a:ext cx="981512" cy="3271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1435801-F083-4A77-8007-01AD4E65A473}"/>
              </a:ext>
            </a:extLst>
          </p:cNvPr>
          <p:cNvSpPr txBox="1"/>
          <p:nvPr/>
        </p:nvSpPr>
        <p:spPr>
          <a:xfrm>
            <a:off x="8903924" y="5218393"/>
            <a:ext cx="2909347"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CHECKING OF BANDWIDTH USING </a:t>
            </a:r>
            <a:r>
              <a:rPr lang="en-US" dirty="0">
                <a:solidFill>
                  <a:srgbClr val="FF0000"/>
                </a:solidFill>
              </a:rPr>
              <a:t>VARIANT DIJKSTRA’S ALGORITHM</a:t>
            </a:r>
          </a:p>
        </p:txBody>
      </p:sp>
      <p:cxnSp>
        <p:nvCxnSpPr>
          <p:cNvPr id="11" name="Straight Connector 10">
            <a:extLst>
              <a:ext uri="{FF2B5EF4-FFF2-40B4-BE49-F238E27FC236}">
                <a16:creationId xmlns:a16="http://schemas.microsoft.com/office/drawing/2014/main" id="{87FC24B0-770E-4F07-8080-B88E234F7D80}"/>
              </a:ext>
            </a:extLst>
          </p:cNvPr>
          <p:cNvCxnSpPr/>
          <p:nvPr/>
        </p:nvCxnSpPr>
        <p:spPr>
          <a:xfrm>
            <a:off x="807286" y="1895475"/>
            <a:ext cx="10460789"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Multiplication Sign 13">
            <a:extLst>
              <a:ext uri="{FF2B5EF4-FFF2-40B4-BE49-F238E27FC236}">
                <a16:creationId xmlns:a16="http://schemas.microsoft.com/office/drawing/2014/main" id="{E226D581-1B97-45F1-A83C-D39904C09A69}"/>
              </a:ext>
            </a:extLst>
          </p:cNvPr>
          <p:cNvSpPr/>
          <p:nvPr/>
        </p:nvSpPr>
        <p:spPr>
          <a:xfrm>
            <a:off x="7753350" y="5429250"/>
            <a:ext cx="704850" cy="76200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9986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4F8EF88-B5B2-4A74-9877-B8A6BBBCF53E}"/>
              </a:ext>
            </a:extLst>
          </p:cNvPr>
          <p:cNvGraphicFramePr>
            <a:graphicFrameLocks noGrp="1"/>
          </p:cNvGraphicFramePr>
          <p:nvPr>
            <p:extLst>
              <p:ext uri="{D42A27DB-BD31-4B8C-83A1-F6EECF244321}">
                <p14:modId xmlns:p14="http://schemas.microsoft.com/office/powerpoint/2010/main" val="3991021039"/>
              </p:ext>
            </p:extLst>
          </p:nvPr>
        </p:nvGraphicFramePr>
        <p:xfrm>
          <a:off x="599226" y="502082"/>
          <a:ext cx="2500618" cy="1307800"/>
        </p:xfrm>
        <a:graphic>
          <a:graphicData uri="http://schemas.openxmlformats.org/drawingml/2006/table">
            <a:tbl>
              <a:tblPr firstRow="1" bandRow="1">
                <a:tableStyleId>{00A15C55-8517-42AA-B614-E9B94910E393}</a:tableStyleId>
              </a:tblPr>
              <a:tblGrid>
                <a:gridCol w="1443605">
                  <a:extLst>
                    <a:ext uri="{9D8B030D-6E8A-4147-A177-3AD203B41FA5}">
                      <a16:colId xmlns:a16="http://schemas.microsoft.com/office/drawing/2014/main" val="548585004"/>
                    </a:ext>
                  </a:extLst>
                </a:gridCol>
                <a:gridCol w="1057013">
                  <a:extLst>
                    <a:ext uri="{9D8B030D-6E8A-4147-A177-3AD203B41FA5}">
                      <a16:colId xmlns:a16="http://schemas.microsoft.com/office/drawing/2014/main" val="3264279482"/>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5" name="Table 4">
            <a:extLst>
              <a:ext uri="{FF2B5EF4-FFF2-40B4-BE49-F238E27FC236}">
                <a16:creationId xmlns:a16="http://schemas.microsoft.com/office/drawing/2014/main" id="{5A78BE8A-0D3D-41AA-AA6A-1FAB7C41379F}"/>
              </a:ext>
            </a:extLst>
          </p:cNvPr>
          <p:cNvGraphicFramePr>
            <a:graphicFrameLocks noGrp="1"/>
          </p:cNvGraphicFramePr>
          <p:nvPr>
            <p:extLst>
              <p:ext uri="{D42A27DB-BD31-4B8C-83A1-F6EECF244321}">
                <p14:modId xmlns:p14="http://schemas.microsoft.com/office/powerpoint/2010/main" val="1018749724"/>
              </p:ext>
            </p:extLst>
          </p:nvPr>
        </p:nvGraphicFramePr>
        <p:xfrm>
          <a:off x="5440259" y="165088"/>
          <a:ext cx="6333686" cy="2678776"/>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Node id</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4</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5</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Program id and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3,0.5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2,1.5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1,1</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Sharable no. of programs</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Memory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4</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63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30.5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8</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Printer no.</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0</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Disk space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Disk</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9</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12</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Printer</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graphicFrame>
        <p:nvGraphicFramePr>
          <p:cNvPr id="6" name="Table 5">
            <a:extLst>
              <a:ext uri="{FF2B5EF4-FFF2-40B4-BE49-F238E27FC236}">
                <a16:creationId xmlns:a16="http://schemas.microsoft.com/office/drawing/2014/main" id="{A2A611B0-B083-412E-9E43-035EC8576793}"/>
              </a:ext>
            </a:extLst>
          </p:cNvPr>
          <p:cNvGraphicFramePr>
            <a:graphicFrameLocks noGrp="1"/>
          </p:cNvGraphicFramePr>
          <p:nvPr>
            <p:extLst>
              <p:ext uri="{D42A27DB-BD31-4B8C-83A1-F6EECF244321}">
                <p14:modId xmlns:p14="http://schemas.microsoft.com/office/powerpoint/2010/main" val="2453999422"/>
              </p:ext>
            </p:extLst>
          </p:nvPr>
        </p:nvGraphicFramePr>
        <p:xfrm>
          <a:off x="599226" y="3822119"/>
          <a:ext cx="3259710" cy="1307800"/>
        </p:xfrm>
        <a:graphic>
          <a:graphicData uri="http://schemas.openxmlformats.org/drawingml/2006/table">
            <a:tbl>
              <a:tblPr firstRow="1" bandRow="1">
                <a:tableStyleId>{00A15C55-8517-42AA-B614-E9B94910E393}</a:tableStyleId>
              </a:tblPr>
              <a:tblGrid>
                <a:gridCol w="1322716">
                  <a:extLst>
                    <a:ext uri="{9D8B030D-6E8A-4147-A177-3AD203B41FA5}">
                      <a16:colId xmlns:a16="http://schemas.microsoft.com/office/drawing/2014/main" val="548585004"/>
                    </a:ext>
                  </a:extLst>
                </a:gridCol>
                <a:gridCol w="968497">
                  <a:extLst>
                    <a:ext uri="{9D8B030D-6E8A-4147-A177-3AD203B41FA5}">
                      <a16:colId xmlns:a16="http://schemas.microsoft.com/office/drawing/2014/main" val="3264279482"/>
                    </a:ext>
                  </a:extLst>
                </a:gridCol>
                <a:gridCol w="968497">
                  <a:extLst>
                    <a:ext uri="{9D8B030D-6E8A-4147-A177-3AD203B41FA5}">
                      <a16:colId xmlns:a16="http://schemas.microsoft.com/office/drawing/2014/main" val="1745830393"/>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rgbClr val="FF0000"/>
                          </a:solidFill>
                          <a:latin typeface="Yu Gothic" panose="020B0400000000000000" pitchFamily="34" charset="-128"/>
                          <a:ea typeface="Yu Gothic" panose="020B0400000000000000" pitchFamily="34" charset="-128"/>
                          <a:sym typeface="Arial"/>
                        </a:rPr>
                        <a:t>Node</a:t>
                      </a:r>
                      <a:endParaRPr dirty="0">
                        <a:solidFill>
                          <a:srgbClr val="FF0000"/>
                        </a:solidFill>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3</a:t>
                      </a: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3, 2</a:t>
                      </a: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1" i="0" u="none" strike="noStrike" dirty="0">
                          <a:solidFill>
                            <a:srgbClr val="FF0000"/>
                          </a:solidFill>
                          <a:effectLst/>
                          <a:latin typeface="Yu Gothic" panose="020B0400000000000000" pitchFamily="34" charset="-128"/>
                          <a:ea typeface="Yu Gothic" panose="020B0400000000000000" pitchFamily="34" charset="-128"/>
                        </a:rPr>
                        <a:t>None</a:t>
                      </a: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7" name="Table 6">
            <a:extLst>
              <a:ext uri="{FF2B5EF4-FFF2-40B4-BE49-F238E27FC236}">
                <a16:creationId xmlns:a16="http://schemas.microsoft.com/office/drawing/2014/main" id="{B2B348AB-9586-481F-AFAB-EE1BA6EC5228}"/>
              </a:ext>
            </a:extLst>
          </p:cNvPr>
          <p:cNvGraphicFramePr>
            <a:graphicFrameLocks noGrp="1"/>
          </p:cNvGraphicFramePr>
          <p:nvPr>
            <p:extLst>
              <p:ext uri="{D42A27DB-BD31-4B8C-83A1-F6EECF244321}">
                <p14:modId xmlns:p14="http://schemas.microsoft.com/office/powerpoint/2010/main" val="451791872"/>
              </p:ext>
            </p:extLst>
          </p:nvPr>
        </p:nvGraphicFramePr>
        <p:xfrm>
          <a:off x="5440259" y="3529668"/>
          <a:ext cx="6333686" cy="2678776"/>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Node id</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2</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3</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4</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5</a:t>
                      </a:r>
                      <a:endParaRPr>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Program id and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3,0.5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2,1.5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1,1</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Sharable no. of programs</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ea typeface="Yu Gothic" panose="020B0400000000000000" pitchFamily="34" charset="-128"/>
                          <a:sym typeface="Arial"/>
                        </a:rPr>
                        <a:t>1</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ea typeface="Yu Gothic" panose="020B0400000000000000" pitchFamily="34" charset="-128"/>
                          <a:sym typeface="Arial"/>
                        </a:rPr>
                        <a:t>1</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Memory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ea typeface="Yu Gothic" panose="020B0400000000000000" pitchFamily="34" charset="-128"/>
                          <a:sym typeface="Arial"/>
                        </a:rPr>
                        <a:t>3.5</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sym typeface="Arial"/>
                        </a:rPr>
                        <a:t>62</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30.5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8</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Printer no.</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solidFill>
                      <a:schemeClr val="accent2">
                        <a:lumMod val="40000"/>
                        <a:lumOff val="6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solidFill>
                      <a:schemeClr val="accent2">
                        <a:lumMod val="40000"/>
                        <a:lumOff val="6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solidFill>
                      <a:schemeClr val="accent2">
                        <a:lumMod val="40000"/>
                        <a:lumOff val="6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solidFill>
                      <a:schemeClr val="accent2">
                        <a:lumMod val="40000"/>
                        <a:lumOff val="6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solidFill>
                      <a:schemeClr val="accent2">
                        <a:lumMod val="40000"/>
                        <a:lumOff val="60000"/>
                      </a:schemeClr>
                    </a:solidFill>
                  </a:tcPr>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Disk space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sym typeface="Arial"/>
                        </a:rPr>
                        <a:t>0</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Disk</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9</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12</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Printer</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spTree>
    <p:extLst>
      <p:ext uri="{BB962C8B-B14F-4D97-AF65-F5344CB8AC3E}">
        <p14:creationId xmlns:p14="http://schemas.microsoft.com/office/powerpoint/2010/main" val="3406154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a:extLst>
              <a:ext uri="{FF2B5EF4-FFF2-40B4-BE49-F238E27FC236}">
                <a16:creationId xmlns:a16="http://schemas.microsoft.com/office/drawing/2014/main" id="{DBEC0A2D-D715-47B2-B9E8-18AB4C38CF8E}"/>
              </a:ext>
            </a:extLst>
          </p:cNvPr>
          <p:cNvGraphicFramePr>
            <a:graphicFrameLocks noGrp="1"/>
          </p:cNvGraphicFramePr>
          <p:nvPr>
            <p:extLst>
              <p:ext uri="{D42A27DB-BD31-4B8C-83A1-F6EECF244321}">
                <p14:modId xmlns:p14="http://schemas.microsoft.com/office/powerpoint/2010/main" val="3718217340"/>
              </p:ext>
            </p:extLst>
          </p:nvPr>
        </p:nvGraphicFramePr>
        <p:xfrm>
          <a:off x="2520890" y="625999"/>
          <a:ext cx="6400800" cy="1307800"/>
        </p:xfrm>
        <a:graphic>
          <a:graphicData uri="http://schemas.openxmlformats.org/drawingml/2006/table">
            <a:tbl>
              <a:tblPr firstRow="1" bandRow="1">
                <a:tableStyleId>{00A15C55-8517-42AA-B614-E9B94910E393}</a:tableStyleId>
              </a:tblPr>
              <a:tblGrid>
                <a:gridCol w="2612562">
                  <a:extLst>
                    <a:ext uri="{9D8B030D-6E8A-4147-A177-3AD203B41FA5}">
                      <a16:colId xmlns:a16="http://schemas.microsoft.com/office/drawing/2014/main" val="702615739"/>
                    </a:ext>
                  </a:extLst>
                </a:gridCol>
                <a:gridCol w="631373">
                  <a:extLst>
                    <a:ext uri="{9D8B030D-6E8A-4147-A177-3AD203B41FA5}">
                      <a16:colId xmlns:a16="http://schemas.microsoft.com/office/drawing/2014/main" val="3462921630"/>
                    </a:ext>
                  </a:extLst>
                </a:gridCol>
                <a:gridCol w="631373">
                  <a:extLst>
                    <a:ext uri="{9D8B030D-6E8A-4147-A177-3AD203B41FA5}">
                      <a16:colId xmlns:a16="http://schemas.microsoft.com/office/drawing/2014/main" val="1680034158"/>
                    </a:ext>
                  </a:extLst>
                </a:gridCol>
                <a:gridCol w="631373">
                  <a:extLst>
                    <a:ext uri="{9D8B030D-6E8A-4147-A177-3AD203B41FA5}">
                      <a16:colId xmlns:a16="http://schemas.microsoft.com/office/drawing/2014/main" val="4154340425"/>
                    </a:ext>
                  </a:extLst>
                </a:gridCol>
                <a:gridCol w="631373">
                  <a:extLst>
                    <a:ext uri="{9D8B030D-6E8A-4147-A177-3AD203B41FA5}">
                      <a16:colId xmlns:a16="http://schemas.microsoft.com/office/drawing/2014/main" val="4029082808"/>
                    </a:ext>
                  </a:extLst>
                </a:gridCol>
                <a:gridCol w="631373">
                  <a:extLst>
                    <a:ext uri="{9D8B030D-6E8A-4147-A177-3AD203B41FA5}">
                      <a16:colId xmlns:a16="http://schemas.microsoft.com/office/drawing/2014/main" val="3695499058"/>
                    </a:ext>
                  </a:extLst>
                </a:gridCol>
                <a:gridCol w="631373">
                  <a:extLst>
                    <a:ext uri="{9D8B030D-6E8A-4147-A177-3AD203B41FA5}">
                      <a16:colId xmlns:a16="http://schemas.microsoft.com/office/drawing/2014/main" val="32779591"/>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3</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5</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6</a:t>
                      </a:r>
                      <a:endParaRPr dirty="0">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852759504"/>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24</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14</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30</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14228387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[1,2]</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27716127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000000"/>
                          </a:solidFill>
                          <a:effectLst/>
                          <a:latin typeface="Yu Gothic" panose="020B0400000000000000" pitchFamily="34" charset="-128"/>
                          <a:ea typeface="Yu Gothic" panose="020B0400000000000000" pitchFamily="34" charset="-128"/>
                        </a:rPr>
                        <a:t>0</a:t>
                      </a: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000000"/>
                          </a:solidFill>
                          <a:effectLst/>
                          <a:latin typeface="Yu Gothic" panose="020B0400000000000000" pitchFamily="34" charset="-128"/>
                          <a:ea typeface="Yu Gothic" panose="020B0400000000000000" pitchFamily="34" charset="-128"/>
                        </a:rPr>
                        <a:t>0</a:t>
                      </a: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723083218"/>
                  </a:ext>
                </a:extLst>
              </a:tr>
            </a:tbl>
          </a:graphicData>
        </a:graphic>
      </p:graphicFrame>
      <p:graphicFrame>
        <p:nvGraphicFramePr>
          <p:cNvPr id="17" name="Table 16">
            <a:extLst>
              <a:ext uri="{FF2B5EF4-FFF2-40B4-BE49-F238E27FC236}">
                <a16:creationId xmlns:a16="http://schemas.microsoft.com/office/drawing/2014/main" id="{ADC97343-066B-4240-BBE1-427B8EB35B54}"/>
              </a:ext>
            </a:extLst>
          </p:cNvPr>
          <p:cNvGraphicFramePr>
            <a:graphicFrameLocks noGrp="1"/>
          </p:cNvGraphicFramePr>
          <p:nvPr>
            <p:extLst>
              <p:ext uri="{D42A27DB-BD31-4B8C-83A1-F6EECF244321}">
                <p14:modId xmlns:p14="http://schemas.microsoft.com/office/powerpoint/2010/main" val="2426450642"/>
              </p:ext>
            </p:extLst>
          </p:nvPr>
        </p:nvGraphicFramePr>
        <p:xfrm>
          <a:off x="2588002" y="2497227"/>
          <a:ext cx="6333686" cy="2678776"/>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Node id</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2</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3</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4</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5</a:t>
                      </a:r>
                      <a:endParaRPr>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Program id and size (MB)</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3,0.5</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1,1</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2,1.5</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1,1</a:t>
                      </a:r>
                      <a:endParaRPr>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Sharable no. of programs</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2</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3</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4</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Memory size (MB)</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16</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4</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64</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32</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8</a:t>
                      </a:r>
                      <a:endParaRPr>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Printer no.</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0</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0</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0</a:t>
                      </a:r>
                      <a:endParaRPr>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Disk space (MB)</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40</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20</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5</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10</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30</a:t>
                      </a:r>
                      <a:endParaRPr dirty="0">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Band. Disk</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8</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10</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17</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9</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12</a:t>
                      </a:r>
                      <a:endParaRPr dirty="0">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Band. Printer</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2</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2</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spTree>
    <p:extLst>
      <p:ext uri="{BB962C8B-B14F-4D97-AF65-F5344CB8AC3E}">
        <p14:creationId xmlns:p14="http://schemas.microsoft.com/office/powerpoint/2010/main" val="2821081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B04198F4-0FDD-4B73-9015-0EE909DFA4C7}"/>
              </a:ext>
            </a:extLst>
          </p:cNvPr>
          <p:cNvGraphicFramePr>
            <a:graphicFrameLocks noGrp="1"/>
          </p:cNvGraphicFramePr>
          <p:nvPr>
            <p:extLst>
              <p:ext uri="{D42A27DB-BD31-4B8C-83A1-F6EECF244321}">
                <p14:modId xmlns:p14="http://schemas.microsoft.com/office/powerpoint/2010/main" val="3349437293"/>
              </p:ext>
            </p:extLst>
          </p:nvPr>
        </p:nvGraphicFramePr>
        <p:xfrm>
          <a:off x="770676" y="545519"/>
          <a:ext cx="3259710" cy="1307800"/>
        </p:xfrm>
        <a:graphic>
          <a:graphicData uri="http://schemas.openxmlformats.org/drawingml/2006/table">
            <a:tbl>
              <a:tblPr firstRow="1" bandRow="1">
                <a:tableStyleId>{00A15C55-8517-42AA-B614-E9B94910E393}</a:tableStyleId>
              </a:tblPr>
              <a:tblGrid>
                <a:gridCol w="1322716">
                  <a:extLst>
                    <a:ext uri="{9D8B030D-6E8A-4147-A177-3AD203B41FA5}">
                      <a16:colId xmlns:a16="http://schemas.microsoft.com/office/drawing/2014/main" val="548585004"/>
                    </a:ext>
                  </a:extLst>
                </a:gridCol>
                <a:gridCol w="968497">
                  <a:extLst>
                    <a:ext uri="{9D8B030D-6E8A-4147-A177-3AD203B41FA5}">
                      <a16:colId xmlns:a16="http://schemas.microsoft.com/office/drawing/2014/main" val="3264279482"/>
                    </a:ext>
                  </a:extLst>
                </a:gridCol>
                <a:gridCol w="968497">
                  <a:extLst>
                    <a:ext uri="{9D8B030D-6E8A-4147-A177-3AD203B41FA5}">
                      <a16:colId xmlns:a16="http://schemas.microsoft.com/office/drawing/2014/main" val="1745830393"/>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rgbClr val="FF0000"/>
                          </a:solidFill>
                          <a:latin typeface="Yu Gothic" panose="020B0400000000000000" pitchFamily="34" charset="-128"/>
                          <a:ea typeface="Yu Gothic" panose="020B0400000000000000" pitchFamily="34" charset="-128"/>
                          <a:sym typeface="Arial"/>
                        </a:rPr>
                        <a:t>Node</a:t>
                      </a:r>
                      <a:endParaRPr dirty="0">
                        <a:solidFill>
                          <a:srgbClr val="FF0000"/>
                        </a:solidFill>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3</a:t>
                      </a: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3, 2</a:t>
                      </a: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1" i="0" u="none" strike="noStrike" dirty="0">
                          <a:solidFill>
                            <a:srgbClr val="FF0000"/>
                          </a:solidFill>
                          <a:effectLst/>
                          <a:latin typeface="Yu Gothic" panose="020B0400000000000000" pitchFamily="34" charset="-128"/>
                          <a:ea typeface="Yu Gothic" panose="020B0400000000000000" pitchFamily="34" charset="-128"/>
                        </a:rPr>
                        <a:t>None</a:t>
                      </a:r>
                    </a:p>
                  </a:txBody>
                  <a:tcPr marL="9525" marR="9525" marT="9525" marB="0" anchor="ctr"/>
                </a:tc>
                <a:extLst>
                  <a:ext uri="{0D108BD9-81ED-4DB2-BD59-A6C34878D82A}">
                    <a16:rowId xmlns:a16="http://schemas.microsoft.com/office/drawing/2014/main" val="4035284714"/>
                  </a:ext>
                </a:extLst>
              </a:tr>
            </a:tbl>
          </a:graphicData>
        </a:graphic>
      </p:graphicFrame>
      <p:sp>
        <p:nvSpPr>
          <p:cNvPr id="6" name="TextBox 5">
            <a:extLst>
              <a:ext uri="{FF2B5EF4-FFF2-40B4-BE49-F238E27FC236}">
                <a16:creationId xmlns:a16="http://schemas.microsoft.com/office/drawing/2014/main" id="{A6D83318-DF86-46E0-A346-8E4F3B238B6F}"/>
              </a:ext>
            </a:extLst>
          </p:cNvPr>
          <p:cNvSpPr txBox="1"/>
          <p:nvPr/>
        </p:nvSpPr>
        <p:spPr>
          <a:xfrm>
            <a:off x="5800725" y="619125"/>
            <a:ext cx="5915025" cy="1200329"/>
          </a:xfrm>
          <a:prstGeom prst="rect">
            <a:avLst/>
          </a:prstGeom>
          <a:noFill/>
        </p:spPr>
        <p:txBody>
          <a:bodyPr wrap="square" rtlCol="0">
            <a:spAutoFit/>
          </a:bodyPr>
          <a:lstStyle/>
          <a:p>
            <a:r>
              <a:rPr lang="en-US" dirty="0"/>
              <a:t>Since at least one requested resource type could not be accommodated by any node the application will be deallocated and will be placed in the </a:t>
            </a:r>
            <a:r>
              <a:rPr lang="en-US" dirty="0">
                <a:solidFill>
                  <a:srgbClr val="FF0000"/>
                </a:solidFill>
              </a:rPr>
              <a:t>unallocated queue</a:t>
            </a:r>
            <a:r>
              <a:rPr lang="en-US" dirty="0"/>
              <a:t>. </a:t>
            </a:r>
          </a:p>
        </p:txBody>
      </p:sp>
      <p:sp>
        <p:nvSpPr>
          <p:cNvPr id="7" name="TextBox 6">
            <a:extLst>
              <a:ext uri="{FF2B5EF4-FFF2-40B4-BE49-F238E27FC236}">
                <a16:creationId xmlns:a16="http://schemas.microsoft.com/office/drawing/2014/main" id="{15B9B9CA-3D4B-425A-B358-0064F522B816}"/>
              </a:ext>
            </a:extLst>
          </p:cNvPr>
          <p:cNvSpPr txBox="1"/>
          <p:nvPr/>
        </p:nvSpPr>
        <p:spPr>
          <a:xfrm>
            <a:off x="5800725" y="1979832"/>
            <a:ext cx="5724525" cy="307777"/>
          </a:xfrm>
          <a:prstGeom prst="rect">
            <a:avLst/>
          </a:prstGeom>
          <a:noFill/>
        </p:spPr>
        <p:txBody>
          <a:bodyPr wrap="square" rtlCol="0">
            <a:spAutoFit/>
          </a:bodyPr>
          <a:lstStyle/>
          <a:p>
            <a:r>
              <a:rPr lang="en-US" sz="1400" dirty="0"/>
              <a:t>Note: </a:t>
            </a:r>
            <a:r>
              <a:rPr lang="en-US" sz="1400" b="1" dirty="0"/>
              <a:t>The variant Dijkstra’s algorithm will not be called.</a:t>
            </a:r>
          </a:p>
        </p:txBody>
      </p:sp>
      <p:graphicFrame>
        <p:nvGraphicFramePr>
          <p:cNvPr id="16" name="Table 15">
            <a:extLst>
              <a:ext uri="{FF2B5EF4-FFF2-40B4-BE49-F238E27FC236}">
                <a16:creationId xmlns:a16="http://schemas.microsoft.com/office/drawing/2014/main" id="{A28CEEB9-0522-4D7E-9E01-9D071220E61F}"/>
              </a:ext>
            </a:extLst>
          </p:cNvPr>
          <p:cNvGraphicFramePr>
            <a:graphicFrameLocks noGrp="1"/>
          </p:cNvGraphicFramePr>
          <p:nvPr>
            <p:extLst>
              <p:ext uri="{D42A27DB-BD31-4B8C-83A1-F6EECF244321}">
                <p14:modId xmlns:p14="http://schemas.microsoft.com/office/powerpoint/2010/main" val="368753522"/>
              </p:ext>
            </p:extLst>
          </p:nvPr>
        </p:nvGraphicFramePr>
        <p:xfrm>
          <a:off x="401534" y="2721899"/>
          <a:ext cx="5494441" cy="2678776"/>
        </p:xfrm>
        <a:graphic>
          <a:graphicData uri="http://schemas.openxmlformats.org/drawingml/2006/table">
            <a:tbl>
              <a:tblPr firstRow="1" bandRow="1">
                <a:tableStyleId>{17292A2E-F333-43FB-9621-5CBBE7FDCDCB}</a:tableStyleId>
              </a:tblPr>
              <a:tblGrid>
                <a:gridCol w="2488041">
                  <a:extLst>
                    <a:ext uri="{9D8B030D-6E8A-4147-A177-3AD203B41FA5}">
                      <a16:colId xmlns:a16="http://schemas.microsoft.com/office/drawing/2014/main" val="697103838"/>
                    </a:ext>
                  </a:extLst>
                </a:gridCol>
                <a:gridCol w="601280">
                  <a:extLst>
                    <a:ext uri="{9D8B030D-6E8A-4147-A177-3AD203B41FA5}">
                      <a16:colId xmlns:a16="http://schemas.microsoft.com/office/drawing/2014/main" val="1980180725"/>
                    </a:ext>
                  </a:extLst>
                </a:gridCol>
                <a:gridCol w="601280">
                  <a:extLst>
                    <a:ext uri="{9D8B030D-6E8A-4147-A177-3AD203B41FA5}">
                      <a16:colId xmlns:a16="http://schemas.microsoft.com/office/drawing/2014/main" val="576955099"/>
                    </a:ext>
                  </a:extLst>
                </a:gridCol>
                <a:gridCol w="601280">
                  <a:extLst>
                    <a:ext uri="{9D8B030D-6E8A-4147-A177-3AD203B41FA5}">
                      <a16:colId xmlns:a16="http://schemas.microsoft.com/office/drawing/2014/main" val="580435984"/>
                    </a:ext>
                  </a:extLst>
                </a:gridCol>
                <a:gridCol w="601280">
                  <a:extLst>
                    <a:ext uri="{9D8B030D-6E8A-4147-A177-3AD203B41FA5}">
                      <a16:colId xmlns:a16="http://schemas.microsoft.com/office/drawing/2014/main" val="3506914117"/>
                    </a:ext>
                  </a:extLst>
                </a:gridCol>
                <a:gridCol w="601280">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Node id</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2</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3</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4</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5</a:t>
                      </a:r>
                      <a:endParaRPr>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Program id and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3,0.5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2,1.5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1,1</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Sharable no. of programs</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ea typeface="Yu Gothic" panose="020B0400000000000000" pitchFamily="34" charset="-128"/>
                          <a:sym typeface="Arial"/>
                        </a:rPr>
                        <a:t>1</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ea typeface="Yu Gothic" panose="020B0400000000000000" pitchFamily="34" charset="-128"/>
                          <a:sym typeface="Arial"/>
                        </a:rPr>
                        <a:t>1</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Memory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ea typeface="Yu Gothic" panose="020B0400000000000000" pitchFamily="34" charset="-128"/>
                          <a:sym typeface="Arial"/>
                        </a:rPr>
                        <a:t>3.5</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sym typeface="Arial"/>
                        </a:rPr>
                        <a:t>62</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30.5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8</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Printer no.</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solidFill>
                      <a:schemeClr val="accent2">
                        <a:lumMod val="40000"/>
                        <a:lumOff val="6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solidFill>
                      <a:schemeClr val="accent2">
                        <a:lumMod val="40000"/>
                        <a:lumOff val="6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solidFill>
                      <a:schemeClr val="accent2">
                        <a:lumMod val="40000"/>
                        <a:lumOff val="6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solidFill>
                      <a:schemeClr val="accent2">
                        <a:lumMod val="40000"/>
                        <a:lumOff val="6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solidFill>
                      <a:schemeClr val="accent2">
                        <a:lumMod val="40000"/>
                        <a:lumOff val="60000"/>
                      </a:schemeClr>
                    </a:solidFill>
                  </a:tcPr>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Disk space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sym typeface="Arial"/>
                        </a:rPr>
                        <a:t>0</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Disk</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9</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12</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Printer</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graphicFrame>
        <p:nvGraphicFramePr>
          <p:cNvPr id="18" name="Table 17">
            <a:extLst>
              <a:ext uri="{FF2B5EF4-FFF2-40B4-BE49-F238E27FC236}">
                <a16:creationId xmlns:a16="http://schemas.microsoft.com/office/drawing/2014/main" id="{7A0F3334-DC4F-4115-9D03-ED20E91B18F1}"/>
              </a:ext>
            </a:extLst>
          </p:cNvPr>
          <p:cNvGraphicFramePr>
            <a:graphicFrameLocks noGrp="1"/>
          </p:cNvGraphicFramePr>
          <p:nvPr>
            <p:extLst>
              <p:ext uri="{D42A27DB-BD31-4B8C-83A1-F6EECF244321}">
                <p14:modId xmlns:p14="http://schemas.microsoft.com/office/powerpoint/2010/main" val="2893710808"/>
              </p:ext>
            </p:extLst>
          </p:nvPr>
        </p:nvGraphicFramePr>
        <p:xfrm>
          <a:off x="6296025" y="3560099"/>
          <a:ext cx="5494441" cy="2678776"/>
        </p:xfrm>
        <a:graphic>
          <a:graphicData uri="http://schemas.openxmlformats.org/drawingml/2006/table">
            <a:tbl>
              <a:tblPr firstRow="1" bandRow="1">
                <a:tableStyleId>{17292A2E-F333-43FB-9621-5CBBE7FDCDCB}</a:tableStyleId>
              </a:tblPr>
              <a:tblGrid>
                <a:gridCol w="2488041">
                  <a:extLst>
                    <a:ext uri="{9D8B030D-6E8A-4147-A177-3AD203B41FA5}">
                      <a16:colId xmlns:a16="http://schemas.microsoft.com/office/drawing/2014/main" val="697103838"/>
                    </a:ext>
                  </a:extLst>
                </a:gridCol>
                <a:gridCol w="601280">
                  <a:extLst>
                    <a:ext uri="{9D8B030D-6E8A-4147-A177-3AD203B41FA5}">
                      <a16:colId xmlns:a16="http://schemas.microsoft.com/office/drawing/2014/main" val="1980180725"/>
                    </a:ext>
                  </a:extLst>
                </a:gridCol>
                <a:gridCol w="601280">
                  <a:extLst>
                    <a:ext uri="{9D8B030D-6E8A-4147-A177-3AD203B41FA5}">
                      <a16:colId xmlns:a16="http://schemas.microsoft.com/office/drawing/2014/main" val="576955099"/>
                    </a:ext>
                  </a:extLst>
                </a:gridCol>
                <a:gridCol w="601280">
                  <a:extLst>
                    <a:ext uri="{9D8B030D-6E8A-4147-A177-3AD203B41FA5}">
                      <a16:colId xmlns:a16="http://schemas.microsoft.com/office/drawing/2014/main" val="580435984"/>
                    </a:ext>
                  </a:extLst>
                </a:gridCol>
                <a:gridCol w="601280">
                  <a:extLst>
                    <a:ext uri="{9D8B030D-6E8A-4147-A177-3AD203B41FA5}">
                      <a16:colId xmlns:a16="http://schemas.microsoft.com/office/drawing/2014/main" val="3506914117"/>
                    </a:ext>
                  </a:extLst>
                </a:gridCol>
                <a:gridCol w="601280">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Node id</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4</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5</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Program id and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3,0.5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2,1.5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1,1</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Sharable no. of programs</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chemeClr val="accent6"/>
                          </a:solidFill>
                          <a:latin typeface="+mn-lt"/>
                          <a:sym typeface="Arial"/>
                        </a:rPr>
                        <a:t>2</a:t>
                      </a:r>
                      <a:endParaRPr b="1" dirty="0">
                        <a:solidFill>
                          <a:schemeClr val="accent6"/>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chemeClr val="accent6"/>
                          </a:solidFill>
                          <a:latin typeface="+mn-lt"/>
                          <a:ea typeface="Yu Gothic" panose="020B0400000000000000" pitchFamily="34" charset="-128"/>
                          <a:sym typeface="Arial"/>
                        </a:rPr>
                        <a:t>2</a:t>
                      </a:r>
                      <a:endParaRPr b="1" dirty="0">
                        <a:solidFill>
                          <a:schemeClr val="accent6"/>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Memory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chemeClr val="accent6"/>
                          </a:solidFill>
                          <a:latin typeface="+mn-lt"/>
                          <a:sym typeface="Arial"/>
                        </a:rPr>
                        <a:t>4</a:t>
                      </a:r>
                      <a:endParaRPr b="1" dirty="0">
                        <a:solidFill>
                          <a:schemeClr val="accent6"/>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chemeClr val="accent6"/>
                          </a:solidFill>
                          <a:latin typeface="+mn-lt"/>
                          <a:sym typeface="Arial"/>
                        </a:rPr>
                        <a:t>63</a:t>
                      </a:r>
                      <a:endParaRPr b="1" dirty="0">
                        <a:solidFill>
                          <a:schemeClr val="accent6"/>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30.5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8</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Printer no.</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noFill/>
                  </a:tcPr>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Disk space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chemeClr val="accent6"/>
                          </a:solidFill>
                          <a:latin typeface="+mn-lt"/>
                          <a:sym typeface="Arial"/>
                        </a:rPr>
                        <a:t>5</a:t>
                      </a:r>
                      <a:endParaRPr b="1" dirty="0">
                        <a:solidFill>
                          <a:schemeClr val="accent6"/>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Disk</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9</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12</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Printer</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sp>
        <p:nvSpPr>
          <p:cNvPr id="19" name="Arrow: Right 18">
            <a:extLst>
              <a:ext uri="{FF2B5EF4-FFF2-40B4-BE49-F238E27FC236}">
                <a16:creationId xmlns:a16="http://schemas.microsoft.com/office/drawing/2014/main" id="{EE224495-826D-4A67-98A7-14DD6F0FF4ED}"/>
              </a:ext>
            </a:extLst>
          </p:cNvPr>
          <p:cNvSpPr/>
          <p:nvPr/>
        </p:nvSpPr>
        <p:spPr>
          <a:xfrm>
            <a:off x="3609975" y="5759748"/>
            <a:ext cx="2486025" cy="3271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C9E05E1-A244-4210-8AFF-61066408E565}"/>
              </a:ext>
            </a:extLst>
          </p:cNvPr>
          <p:cNvSpPr/>
          <p:nvPr/>
        </p:nvSpPr>
        <p:spPr>
          <a:xfrm>
            <a:off x="3609975" y="5515055"/>
            <a:ext cx="200025" cy="48938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0316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CD1CD06-A6B7-4EF0-8A2A-4D8DF8BDE99F}"/>
              </a:ext>
            </a:extLst>
          </p:cNvPr>
          <p:cNvGraphicFramePr>
            <a:graphicFrameLocks noGrp="1"/>
          </p:cNvGraphicFramePr>
          <p:nvPr>
            <p:extLst>
              <p:ext uri="{D42A27DB-BD31-4B8C-83A1-F6EECF244321}">
                <p14:modId xmlns:p14="http://schemas.microsoft.com/office/powerpoint/2010/main" val="2922209003"/>
              </p:ext>
            </p:extLst>
          </p:nvPr>
        </p:nvGraphicFramePr>
        <p:xfrm>
          <a:off x="811029" y="510097"/>
          <a:ext cx="5742170" cy="365760"/>
        </p:xfrm>
        <a:graphic>
          <a:graphicData uri="http://schemas.openxmlformats.org/drawingml/2006/table">
            <a:tbl>
              <a:tblPr firstRow="1" bandRow="1">
                <a:tableStyleId>{5C22544A-7EE6-4342-B048-85BDC9FD1C3A}</a:tableStyleId>
              </a:tblPr>
              <a:tblGrid>
                <a:gridCol w="1371688">
                  <a:extLst>
                    <a:ext uri="{9D8B030D-6E8A-4147-A177-3AD203B41FA5}">
                      <a16:colId xmlns:a16="http://schemas.microsoft.com/office/drawing/2014/main" val="749677745"/>
                    </a:ext>
                  </a:extLst>
                </a:gridCol>
                <a:gridCol w="2185241">
                  <a:extLst>
                    <a:ext uri="{9D8B030D-6E8A-4147-A177-3AD203B41FA5}">
                      <a16:colId xmlns:a16="http://schemas.microsoft.com/office/drawing/2014/main" val="1546974028"/>
                    </a:ext>
                  </a:extLst>
                </a:gridCol>
                <a:gridCol w="2185241">
                  <a:extLst>
                    <a:ext uri="{9D8B030D-6E8A-4147-A177-3AD203B41FA5}">
                      <a16:colId xmlns:a16="http://schemas.microsoft.com/office/drawing/2014/main" val="2517539713"/>
                    </a:ext>
                  </a:extLst>
                </a:gridCol>
              </a:tblGrid>
              <a:tr h="365740">
                <a:tc>
                  <a:txBody>
                    <a:bodyPr/>
                    <a:lstStyle/>
                    <a:p>
                      <a:r>
                        <a:rPr lang="en-US" sz="1800" b="0" dirty="0">
                          <a:latin typeface="+mn-lt"/>
                        </a:rPr>
                        <a:t>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4</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2</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graphicFrame>
        <p:nvGraphicFramePr>
          <p:cNvPr id="5" name="Table 4">
            <a:extLst>
              <a:ext uri="{FF2B5EF4-FFF2-40B4-BE49-F238E27FC236}">
                <a16:creationId xmlns:a16="http://schemas.microsoft.com/office/drawing/2014/main" id="{4BF4A291-0FCE-40D8-9075-168282E1A580}"/>
              </a:ext>
            </a:extLst>
          </p:cNvPr>
          <p:cNvGraphicFramePr>
            <a:graphicFrameLocks noGrp="1"/>
          </p:cNvGraphicFramePr>
          <p:nvPr>
            <p:extLst>
              <p:ext uri="{D42A27DB-BD31-4B8C-83A1-F6EECF244321}">
                <p14:modId xmlns:p14="http://schemas.microsoft.com/office/powerpoint/2010/main" val="600536194"/>
              </p:ext>
            </p:extLst>
          </p:nvPr>
        </p:nvGraphicFramePr>
        <p:xfrm>
          <a:off x="718244" y="2177940"/>
          <a:ext cx="4660317" cy="2457414"/>
        </p:xfrm>
        <a:graphic>
          <a:graphicData uri="http://schemas.openxmlformats.org/drawingml/2006/table">
            <a:tbl>
              <a:tblPr firstRow="1" bandRow="1">
                <a:tableStyleId>{5C22544A-7EE6-4342-B048-85BDC9FD1C3A}</a:tableStyleId>
              </a:tblPr>
              <a:tblGrid>
                <a:gridCol w="1984229">
                  <a:extLst>
                    <a:ext uri="{9D8B030D-6E8A-4147-A177-3AD203B41FA5}">
                      <a16:colId xmlns:a16="http://schemas.microsoft.com/office/drawing/2014/main" val="3859145018"/>
                    </a:ext>
                  </a:extLst>
                </a:gridCol>
                <a:gridCol w="2676088">
                  <a:extLst>
                    <a:ext uri="{9D8B030D-6E8A-4147-A177-3AD203B41FA5}">
                      <a16:colId xmlns:a16="http://schemas.microsoft.com/office/drawing/2014/main" val="3714193604"/>
                    </a:ext>
                  </a:extLst>
                </a:gridCol>
              </a:tblGrid>
              <a:tr h="409569">
                <a:tc>
                  <a:txBody>
                    <a:bodyPr/>
                    <a:lstStyle/>
                    <a:p>
                      <a:pPr algn="ctr"/>
                      <a:r>
                        <a:rPr lang="en-US" b="0" dirty="0"/>
                        <a:t>Current Pool</a:t>
                      </a:r>
                    </a:p>
                  </a:txBody>
                  <a:tcPr/>
                </a:tc>
                <a:tc>
                  <a:txBody>
                    <a:bodyPr/>
                    <a:lstStyle/>
                    <a:p>
                      <a:pPr algn="ctr"/>
                      <a:r>
                        <a:rPr lang="en-US" b="0" dirty="0"/>
                        <a:t>Apps</a:t>
                      </a:r>
                    </a:p>
                  </a:txBody>
                  <a:tcPr/>
                </a:tc>
                <a:extLst>
                  <a:ext uri="{0D108BD9-81ED-4DB2-BD59-A6C34878D82A}">
                    <a16:rowId xmlns:a16="http://schemas.microsoft.com/office/drawing/2014/main" val="4098979963"/>
                  </a:ext>
                </a:extLst>
              </a:tr>
              <a:tr h="409569">
                <a:tc>
                  <a:txBody>
                    <a:bodyPr/>
                    <a:lstStyle/>
                    <a:p>
                      <a:pPr algn="ctr"/>
                      <a:r>
                        <a:rPr lang="en-US" b="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6</a:t>
                      </a:r>
                    </a:p>
                  </a:txBody>
                  <a:tcPr/>
                </a:tc>
                <a:extLst>
                  <a:ext uri="{0D108BD9-81ED-4DB2-BD59-A6C34878D82A}">
                    <a16:rowId xmlns:a16="http://schemas.microsoft.com/office/drawing/2014/main" val="1567345624"/>
                  </a:ext>
                </a:extLst>
              </a:tr>
              <a:tr h="409569">
                <a:tc>
                  <a:txBody>
                    <a:bodyPr/>
                    <a:lstStyle/>
                    <a:p>
                      <a:pPr algn="ctr"/>
                      <a:r>
                        <a:rPr lang="en-US" b="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a:t>
                      </a:r>
                    </a:p>
                  </a:txBody>
                  <a:tcPr/>
                </a:tc>
                <a:extLst>
                  <a:ext uri="{0D108BD9-81ED-4DB2-BD59-A6C34878D82A}">
                    <a16:rowId xmlns:a16="http://schemas.microsoft.com/office/drawing/2014/main" val="2391970106"/>
                  </a:ext>
                </a:extLst>
              </a:tr>
              <a:tr h="409569">
                <a:tc>
                  <a:txBody>
                    <a:bodyPr/>
                    <a:lstStyle/>
                    <a:p>
                      <a:pPr algn="ctr"/>
                      <a:r>
                        <a:rPr lang="en-US"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5</a:t>
                      </a:r>
                    </a:p>
                  </a:txBody>
                  <a:tcPr/>
                </a:tc>
                <a:extLst>
                  <a:ext uri="{0D108BD9-81ED-4DB2-BD59-A6C34878D82A}">
                    <a16:rowId xmlns:a16="http://schemas.microsoft.com/office/drawing/2014/main" val="2562644046"/>
                  </a:ext>
                </a:extLst>
              </a:tr>
              <a:tr h="409569">
                <a:tc>
                  <a:txBody>
                    <a:bodyPr/>
                    <a:lstStyle/>
                    <a:p>
                      <a:pPr algn="ctr"/>
                      <a:r>
                        <a:rPr lang="en-US" b="0" dirty="0"/>
                        <a:t>3</a:t>
                      </a:r>
                    </a:p>
                  </a:txBody>
                  <a:tcPr/>
                </a:tc>
                <a:tc>
                  <a:txBody>
                    <a:bodyPr/>
                    <a:lstStyle/>
                    <a:p>
                      <a:pPr algn="ctr"/>
                      <a:endParaRPr lang="en-US" b="0" dirty="0"/>
                    </a:p>
                  </a:txBody>
                  <a:tcPr/>
                </a:tc>
                <a:extLst>
                  <a:ext uri="{0D108BD9-81ED-4DB2-BD59-A6C34878D82A}">
                    <a16:rowId xmlns:a16="http://schemas.microsoft.com/office/drawing/2014/main" val="1567167888"/>
                  </a:ext>
                </a:extLst>
              </a:tr>
              <a:tr h="409569">
                <a:tc>
                  <a:txBody>
                    <a:bodyPr/>
                    <a:lstStyle/>
                    <a:p>
                      <a:pPr algn="ctr"/>
                      <a:r>
                        <a:rPr lang="en-US" b="0" dirty="0"/>
                        <a:t>4</a:t>
                      </a:r>
                    </a:p>
                  </a:txBody>
                  <a:tcPr/>
                </a:tc>
                <a:tc>
                  <a:txBody>
                    <a:bodyPr/>
                    <a:lstStyle/>
                    <a:p>
                      <a:pPr algn="ctr"/>
                      <a:endParaRPr lang="en-US" b="0" dirty="0"/>
                    </a:p>
                  </a:txBody>
                  <a:tcPr/>
                </a:tc>
                <a:extLst>
                  <a:ext uri="{0D108BD9-81ED-4DB2-BD59-A6C34878D82A}">
                    <a16:rowId xmlns:a16="http://schemas.microsoft.com/office/drawing/2014/main" val="100240329"/>
                  </a:ext>
                </a:extLst>
              </a:tr>
            </a:tbl>
          </a:graphicData>
        </a:graphic>
      </p:graphicFrame>
      <p:graphicFrame>
        <p:nvGraphicFramePr>
          <p:cNvPr id="6" name="Table 5">
            <a:extLst>
              <a:ext uri="{FF2B5EF4-FFF2-40B4-BE49-F238E27FC236}">
                <a16:creationId xmlns:a16="http://schemas.microsoft.com/office/drawing/2014/main" id="{F05C77FE-7037-4A52-9F00-1AABD36475F9}"/>
              </a:ext>
            </a:extLst>
          </p:cNvPr>
          <p:cNvGraphicFramePr>
            <a:graphicFrameLocks noGrp="1"/>
          </p:cNvGraphicFramePr>
          <p:nvPr>
            <p:extLst>
              <p:ext uri="{D42A27DB-BD31-4B8C-83A1-F6EECF244321}">
                <p14:modId xmlns:p14="http://schemas.microsoft.com/office/powerpoint/2010/main" val="2704587994"/>
              </p:ext>
            </p:extLst>
          </p:nvPr>
        </p:nvGraphicFramePr>
        <p:xfrm>
          <a:off x="718244" y="5164658"/>
          <a:ext cx="2500618" cy="1307800"/>
        </p:xfrm>
        <a:graphic>
          <a:graphicData uri="http://schemas.openxmlformats.org/drawingml/2006/table">
            <a:tbl>
              <a:tblPr firstRow="1" bandRow="1">
                <a:tableStyleId>{00A15C55-8517-42AA-B614-E9B94910E393}</a:tableStyleId>
              </a:tblPr>
              <a:tblGrid>
                <a:gridCol w="1443605">
                  <a:extLst>
                    <a:ext uri="{9D8B030D-6E8A-4147-A177-3AD203B41FA5}">
                      <a16:colId xmlns:a16="http://schemas.microsoft.com/office/drawing/2014/main" val="548585004"/>
                    </a:ext>
                  </a:extLst>
                </a:gridCol>
                <a:gridCol w="1057013">
                  <a:extLst>
                    <a:ext uri="{9D8B030D-6E8A-4147-A177-3AD203B41FA5}">
                      <a16:colId xmlns:a16="http://schemas.microsoft.com/office/drawing/2014/main" val="3264279482"/>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6</a:t>
                      </a:r>
                      <a:endParaRPr dirty="0">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30</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 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035284714"/>
                  </a:ext>
                </a:extLst>
              </a:tr>
            </a:tbl>
          </a:graphicData>
        </a:graphic>
      </p:graphicFrame>
      <p:sp>
        <p:nvSpPr>
          <p:cNvPr id="7" name="Arrow: Right 6">
            <a:extLst>
              <a:ext uri="{FF2B5EF4-FFF2-40B4-BE49-F238E27FC236}">
                <a16:creationId xmlns:a16="http://schemas.microsoft.com/office/drawing/2014/main" id="{61273FCF-01A9-47B4-BB90-DD75EA382DEC}"/>
              </a:ext>
            </a:extLst>
          </p:cNvPr>
          <p:cNvSpPr/>
          <p:nvPr/>
        </p:nvSpPr>
        <p:spPr>
          <a:xfrm>
            <a:off x="3455387" y="5654973"/>
            <a:ext cx="981512" cy="3271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F799860-C082-4789-B892-3D69E9AE6CB0}"/>
              </a:ext>
            </a:extLst>
          </p:cNvPr>
          <p:cNvSpPr txBox="1"/>
          <p:nvPr/>
        </p:nvSpPr>
        <p:spPr>
          <a:xfrm>
            <a:off x="4540015" y="5348504"/>
            <a:ext cx="2909347"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solidFill>
                  <a:srgbClr val="FF0000"/>
                </a:solidFill>
              </a:rPr>
              <a:t>NODE SELECTION </a:t>
            </a:r>
            <a:r>
              <a:rPr lang="en-US" dirty="0"/>
              <a:t>FOR EACH REQUESTED RESOURCES</a:t>
            </a:r>
          </a:p>
        </p:txBody>
      </p:sp>
      <p:sp>
        <p:nvSpPr>
          <p:cNvPr id="9" name="Arrow: Right 8">
            <a:extLst>
              <a:ext uri="{FF2B5EF4-FFF2-40B4-BE49-F238E27FC236}">
                <a16:creationId xmlns:a16="http://schemas.microsoft.com/office/drawing/2014/main" id="{6A1D2CAF-F974-4C15-B1D2-C946B844EEBD}"/>
              </a:ext>
            </a:extLst>
          </p:cNvPr>
          <p:cNvSpPr/>
          <p:nvPr/>
        </p:nvSpPr>
        <p:spPr>
          <a:xfrm>
            <a:off x="7685887" y="5654973"/>
            <a:ext cx="981512" cy="3271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A4C7C9A-705F-4AA2-AB80-261A928C3ECE}"/>
              </a:ext>
            </a:extLst>
          </p:cNvPr>
          <p:cNvSpPr txBox="1"/>
          <p:nvPr/>
        </p:nvSpPr>
        <p:spPr>
          <a:xfrm>
            <a:off x="8903924" y="5218393"/>
            <a:ext cx="2909347"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CHECKING OF BANDWIDTH USING </a:t>
            </a:r>
            <a:r>
              <a:rPr lang="en-US" dirty="0">
                <a:solidFill>
                  <a:srgbClr val="FF0000"/>
                </a:solidFill>
              </a:rPr>
              <a:t>VARIANT DIJKSTRA’S ALGORITHM</a:t>
            </a:r>
          </a:p>
        </p:txBody>
      </p:sp>
      <p:cxnSp>
        <p:nvCxnSpPr>
          <p:cNvPr id="11" name="Straight Connector 10">
            <a:extLst>
              <a:ext uri="{FF2B5EF4-FFF2-40B4-BE49-F238E27FC236}">
                <a16:creationId xmlns:a16="http://schemas.microsoft.com/office/drawing/2014/main" id="{0592D9AD-A1FE-466C-B37B-4A167430B0FB}"/>
              </a:ext>
            </a:extLst>
          </p:cNvPr>
          <p:cNvCxnSpPr/>
          <p:nvPr/>
        </p:nvCxnSpPr>
        <p:spPr>
          <a:xfrm>
            <a:off x="807286" y="1895475"/>
            <a:ext cx="10460789"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2" name="Table 11">
            <a:extLst>
              <a:ext uri="{FF2B5EF4-FFF2-40B4-BE49-F238E27FC236}">
                <a16:creationId xmlns:a16="http://schemas.microsoft.com/office/drawing/2014/main" id="{E80138A6-1620-46B8-A78C-6E4F7BF178C4}"/>
              </a:ext>
            </a:extLst>
          </p:cNvPr>
          <p:cNvGraphicFramePr>
            <a:graphicFrameLocks noGrp="1"/>
          </p:cNvGraphicFramePr>
          <p:nvPr>
            <p:extLst>
              <p:ext uri="{D42A27DB-BD31-4B8C-83A1-F6EECF244321}">
                <p14:modId xmlns:p14="http://schemas.microsoft.com/office/powerpoint/2010/main" val="4076632745"/>
              </p:ext>
            </p:extLst>
          </p:nvPr>
        </p:nvGraphicFramePr>
        <p:xfrm>
          <a:off x="811029" y="990055"/>
          <a:ext cx="4112048" cy="365760"/>
        </p:xfrm>
        <a:graphic>
          <a:graphicData uri="http://schemas.openxmlformats.org/drawingml/2006/table">
            <a:tbl>
              <a:tblPr firstRow="1" bandRow="1">
                <a:tableStyleId>{5C22544A-7EE6-4342-B048-85BDC9FD1C3A}</a:tableStyleId>
              </a:tblPr>
              <a:tblGrid>
                <a:gridCol w="1585764">
                  <a:extLst>
                    <a:ext uri="{9D8B030D-6E8A-4147-A177-3AD203B41FA5}">
                      <a16:colId xmlns:a16="http://schemas.microsoft.com/office/drawing/2014/main" val="749677745"/>
                    </a:ext>
                  </a:extLst>
                </a:gridCol>
                <a:gridCol w="2526284">
                  <a:extLst>
                    <a:ext uri="{9D8B030D-6E8A-4147-A177-3AD203B41FA5}">
                      <a16:colId xmlns:a16="http://schemas.microsoft.com/office/drawing/2014/main" val="1546974028"/>
                    </a:ext>
                  </a:extLst>
                </a:gridCol>
              </a:tblGrid>
              <a:tr h="365751">
                <a:tc>
                  <a:txBody>
                    <a:bodyPr/>
                    <a:lstStyle/>
                    <a:p>
                      <a:r>
                        <a:rPr lang="en-US" sz="1800" b="0" dirty="0">
                          <a:latin typeface="+mn-lt"/>
                        </a:rPr>
                        <a:t>Unallocated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1</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sp>
        <p:nvSpPr>
          <p:cNvPr id="13" name="TextBox 12">
            <a:extLst>
              <a:ext uri="{FF2B5EF4-FFF2-40B4-BE49-F238E27FC236}">
                <a16:creationId xmlns:a16="http://schemas.microsoft.com/office/drawing/2014/main" id="{DBEE2E79-194F-4165-AA4D-B96FFEB3FAE7}"/>
              </a:ext>
            </a:extLst>
          </p:cNvPr>
          <p:cNvSpPr txBox="1"/>
          <p:nvPr/>
        </p:nvSpPr>
        <p:spPr>
          <a:xfrm>
            <a:off x="6243286" y="2915094"/>
            <a:ext cx="4848226" cy="92333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b="1" dirty="0"/>
              <a:t>The next is App 6, but since it also requires printer, we are sure that it will also be in the unallocated queue.</a:t>
            </a:r>
          </a:p>
        </p:txBody>
      </p:sp>
      <p:sp>
        <p:nvSpPr>
          <p:cNvPr id="14" name="Multiplication Sign 13">
            <a:extLst>
              <a:ext uri="{FF2B5EF4-FFF2-40B4-BE49-F238E27FC236}">
                <a16:creationId xmlns:a16="http://schemas.microsoft.com/office/drawing/2014/main" id="{5588D0BA-E47E-49C3-825C-F7127E6435F6}"/>
              </a:ext>
            </a:extLst>
          </p:cNvPr>
          <p:cNvSpPr/>
          <p:nvPr/>
        </p:nvSpPr>
        <p:spPr>
          <a:xfrm>
            <a:off x="7753350" y="5429250"/>
            <a:ext cx="704850" cy="76200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94993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1CDDF52-E78D-42D9-9602-29A77131FF69}"/>
              </a:ext>
            </a:extLst>
          </p:cNvPr>
          <p:cNvGraphicFramePr>
            <a:graphicFrameLocks noGrp="1"/>
          </p:cNvGraphicFramePr>
          <p:nvPr>
            <p:extLst>
              <p:ext uri="{D42A27DB-BD31-4B8C-83A1-F6EECF244321}">
                <p14:modId xmlns:p14="http://schemas.microsoft.com/office/powerpoint/2010/main" val="3101781055"/>
              </p:ext>
            </p:extLst>
          </p:nvPr>
        </p:nvGraphicFramePr>
        <p:xfrm>
          <a:off x="811029" y="510097"/>
          <a:ext cx="5742170" cy="365760"/>
        </p:xfrm>
        <a:graphic>
          <a:graphicData uri="http://schemas.openxmlformats.org/drawingml/2006/table">
            <a:tbl>
              <a:tblPr firstRow="1" bandRow="1">
                <a:tableStyleId>{5C22544A-7EE6-4342-B048-85BDC9FD1C3A}</a:tableStyleId>
              </a:tblPr>
              <a:tblGrid>
                <a:gridCol w="1371688">
                  <a:extLst>
                    <a:ext uri="{9D8B030D-6E8A-4147-A177-3AD203B41FA5}">
                      <a16:colId xmlns:a16="http://schemas.microsoft.com/office/drawing/2014/main" val="749677745"/>
                    </a:ext>
                  </a:extLst>
                </a:gridCol>
                <a:gridCol w="2185241">
                  <a:extLst>
                    <a:ext uri="{9D8B030D-6E8A-4147-A177-3AD203B41FA5}">
                      <a16:colId xmlns:a16="http://schemas.microsoft.com/office/drawing/2014/main" val="1546974028"/>
                    </a:ext>
                  </a:extLst>
                </a:gridCol>
                <a:gridCol w="2185241">
                  <a:extLst>
                    <a:ext uri="{9D8B030D-6E8A-4147-A177-3AD203B41FA5}">
                      <a16:colId xmlns:a16="http://schemas.microsoft.com/office/drawing/2014/main" val="2517539713"/>
                    </a:ext>
                  </a:extLst>
                </a:gridCol>
              </a:tblGrid>
              <a:tr h="365740">
                <a:tc>
                  <a:txBody>
                    <a:bodyPr/>
                    <a:lstStyle/>
                    <a:p>
                      <a:r>
                        <a:rPr lang="en-US" sz="1800" b="0" dirty="0">
                          <a:latin typeface="+mn-lt"/>
                        </a:rPr>
                        <a:t>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4</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2</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graphicFrame>
        <p:nvGraphicFramePr>
          <p:cNvPr id="5" name="Table 4">
            <a:extLst>
              <a:ext uri="{FF2B5EF4-FFF2-40B4-BE49-F238E27FC236}">
                <a16:creationId xmlns:a16="http://schemas.microsoft.com/office/drawing/2014/main" id="{31DCCBB6-83DD-4447-85AF-0908A7ECDE34}"/>
              </a:ext>
            </a:extLst>
          </p:cNvPr>
          <p:cNvGraphicFramePr>
            <a:graphicFrameLocks noGrp="1"/>
          </p:cNvGraphicFramePr>
          <p:nvPr>
            <p:extLst>
              <p:ext uri="{D42A27DB-BD31-4B8C-83A1-F6EECF244321}">
                <p14:modId xmlns:p14="http://schemas.microsoft.com/office/powerpoint/2010/main" val="3007500857"/>
              </p:ext>
            </p:extLst>
          </p:nvPr>
        </p:nvGraphicFramePr>
        <p:xfrm>
          <a:off x="718244" y="2177940"/>
          <a:ext cx="4660317" cy="2457414"/>
        </p:xfrm>
        <a:graphic>
          <a:graphicData uri="http://schemas.openxmlformats.org/drawingml/2006/table">
            <a:tbl>
              <a:tblPr firstRow="1" bandRow="1">
                <a:tableStyleId>{5C22544A-7EE6-4342-B048-85BDC9FD1C3A}</a:tableStyleId>
              </a:tblPr>
              <a:tblGrid>
                <a:gridCol w="1984229">
                  <a:extLst>
                    <a:ext uri="{9D8B030D-6E8A-4147-A177-3AD203B41FA5}">
                      <a16:colId xmlns:a16="http://schemas.microsoft.com/office/drawing/2014/main" val="3859145018"/>
                    </a:ext>
                  </a:extLst>
                </a:gridCol>
                <a:gridCol w="2676088">
                  <a:extLst>
                    <a:ext uri="{9D8B030D-6E8A-4147-A177-3AD203B41FA5}">
                      <a16:colId xmlns:a16="http://schemas.microsoft.com/office/drawing/2014/main" val="3714193604"/>
                    </a:ext>
                  </a:extLst>
                </a:gridCol>
              </a:tblGrid>
              <a:tr h="409569">
                <a:tc>
                  <a:txBody>
                    <a:bodyPr/>
                    <a:lstStyle/>
                    <a:p>
                      <a:pPr algn="ctr"/>
                      <a:r>
                        <a:rPr lang="en-US" b="0" dirty="0"/>
                        <a:t>Current Pool</a:t>
                      </a:r>
                    </a:p>
                  </a:txBody>
                  <a:tcPr/>
                </a:tc>
                <a:tc>
                  <a:txBody>
                    <a:bodyPr/>
                    <a:lstStyle/>
                    <a:p>
                      <a:pPr algn="ctr"/>
                      <a:r>
                        <a:rPr lang="en-US" b="0" dirty="0"/>
                        <a:t>Apps</a:t>
                      </a:r>
                    </a:p>
                  </a:txBody>
                  <a:tcPr/>
                </a:tc>
                <a:extLst>
                  <a:ext uri="{0D108BD9-81ED-4DB2-BD59-A6C34878D82A}">
                    <a16:rowId xmlns:a16="http://schemas.microsoft.com/office/drawing/2014/main" val="4098979963"/>
                  </a:ext>
                </a:extLst>
              </a:tr>
              <a:tr h="409569">
                <a:tc>
                  <a:txBody>
                    <a:bodyPr/>
                    <a:lstStyle/>
                    <a:p>
                      <a:pPr algn="ctr"/>
                      <a:r>
                        <a:rPr lang="en-US" b="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latin typeface="+mn-lt"/>
                      </a:endParaRPr>
                    </a:p>
                  </a:txBody>
                  <a:tcPr/>
                </a:tc>
                <a:extLst>
                  <a:ext uri="{0D108BD9-81ED-4DB2-BD59-A6C34878D82A}">
                    <a16:rowId xmlns:a16="http://schemas.microsoft.com/office/drawing/2014/main" val="1567345624"/>
                  </a:ext>
                </a:extLst>
              </a:tr>
              <a:tr h="409569">
                <a:tc>
                  <a:txBody>
                    <a:bodyPr/>
                    <a:lstStyle/>
                    <a:p>
                      <a:pPr algn="ctr"/>
                      <a:r>
                        <a:rPr lang="en-US" b="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a:t>
                      </a:r>
                    </a:p>
                  </a:txBody>
                  <a:tcPr/>
                </a:tc>
                <a:extLst>
                  <a:ext uri="{0D108BD9-81ED-4DB2-BD59-A6C34878D82A}">
                    <a16:rowId xmlns:a16="http://schemas.microsoft.com/office/drawing/2014/main" val="2391970106"/>
                  </a:ext>
                </a:extLst>
              </a:tr>
              <a:tr h="409569">
                <a:tc>
                  <a:txBody>
                    <a:bodyPr/>
                    <a:lstStyle/>
                    <a:p>
                      <a:pPr algn="ctr"/>
                      <a:r>
                        <a:rPr lang="en-US"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5</a:t>
                      </a:r>
                    </a:p>
                  </a:txBody>
                  <a:tcPr/>
                </a:tc>
                <a:extLst>
                  <a:ext uri="{0D108BD9-81ED-4DB2-BD59-A6C34878D82A}">
                    <a16:rowId xmlns:a16="http://schemas.microsoft.com/office/drawing/2014/main" val="2562644046"/>
                  </a:ext>
                </a:extLst>
              </a:tr>
              <a:tr h="409569">
                <a:tc>
                  <a:txBody>
                    <a:bodyPr/>
                    <a:lstStyle/>
                    <a:p>
                      <a:pPr algn="ctr"/>
                      <a:r>
                        <a:rPr lang="en-US" b="0" dirty="0"/>
                        <a:t>3</a:t>
                      </a:r>
                    </a:p>
                  </a:txBody>
                  <a:tcPr/>
                </a:tc>
                <a:tc>
                  <a:txBody>
                    <a:bodyPr/>
                    <a:lstStyle/>
                    <a:p>
                      <a:pPr algn="ctr"/>
                      <a:endParaRPr lang="en-US" b="0" dirty="0"/>
                    </a:p>
                  </a:txBody>
                  <a:tcPr/>
                </a:tc>
                <a:extLst>
                  <a:ext uri="{0D108BD9-81ED-4DB2-BD59-A6C34878D82A}">
                    <a16:rowId xmlns:a16="http://schemas.microsoft.com/office/drawing/2014/main" val="1567167888"/>
                  </a:ext>
                </a:extLst>
              </a:tr>
              <a:tr h="409569">
                <a:tc>
                  <a:txBody>
                    <a:bodyPr/>
                    <a:lstStyle/>
                    <a:p>
                      <a:pPr algn="ctr"/>
                      <a:r>
                        <a:rPr lang="en-US" b="0" dirty="0"/>
                        <a:t>4</a:t>
                      </a:r>
                    </a:p>
                  </a:txBody>
                  <a:tcPr/>
                </a:tc>
                <a:tc>
                  <a:txBody>
                    <a:bodyPr/>
                    <a:lstStyle/>
                    <a:p>
                      <a:pPr algn="ctr"/>
                      <a:endParaRPr lang="en-US" b="0" dirty="0"/>
                    </a:p>
                  </a:txBody>
                  <a:tcPr/>
                </a:tc>
                <a:extLst>
                  <a:ext uri="{0D108BD9-81ED-4DB2-BD59-A6C34878D82A}">
                    <a16:rowId xmlns:a16="http://schemas.microsoft.com/office/drawing/2014/main" val="100240329"/>
                  </a:ext>
                </a:extLst>
              </a:tr>
            </a:tbl>
          </a:graphicData>
        </a:graphic>
      </p:graphicFrame>
      <p:graphicFrame>
        <p:nvGraphicFramePr>
          <p:cNvPr id="6" name="Table 5">
            <a:extLst>
              <a:ext uri="{FF2B5EF4-FFF2-40B4-BE49-F238E27FC236}">
                <a16:creationId xmlns:a16="http://schemas.microsoft.com/office/drawing/2014/main" id="{768936B7-095B-42D5-8D1B-A3BCF02E0E51}"/>
              </a:ext>
            </a:extLst>
          </p:cNvPr>
          <p:cNvGraphicFramePr>
            <a:graphicFrameLocks noGrp="1"/>
          </p:cNvGraphicFramePr>
          <p:nvPr>
            <p:extLst>
              <p:ext uri="{D42A27DB-BD31-4B8C-83A1-F6EECF244321}">
                <p14:modId xmlns:p14="http://schemas.microsoft.com/office/powerpoint/2010/main" val="724607639"/>
              </p:ext>
            </p:extLst>
          </p:nvPr>
        </p:nvGraphicFramePr>
        <p:xfrm>
          <a:off x="718244" y="5164658"/>
          <a:ext cx="2500618" cy="1307800"/>
        </p:xfrm>
        <a:graphic>
          <a:graphicData uri="http://schemas.openxmlformats.org/drawingml/2006/table">
            <a:tbl>
              <a:tblPr firstRow="1" bandRow="1">
                <a:tableStyleId>{00A15C55-8517-42AA-B614-E9B94910E393}</a:tableStyleId>
              </a:tblPr>
              <a:tblGrid>
                <a:gridCol w="1443605">
                  <a:extLst>
                    <a:ext uri="{9D8B030D-6E8A-4147-A177-3AD203B41FA5}">
                      <a16:colId xmlns:a16="http://schemas.microsoft.com/office/drawing/2014/main" val="548585004"/>
                    </a:ext>
                  </a:extLst>
                </a:gridCol>
                <a:gridCol w="1057013">
                  <a:extLst>
                    <a:ext uri="{9D8B030D-6E8A-4147-A177-3AD203B41FA5}">
                      <a16:colId xmlns:a16="http://schemas.microsoft.com/office/drawing/2014/main" val="3264279482"/>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3</a:t>
                      </a:r>
                      <a:endParaRPr dirty="0">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035284714"/>
                  </a:ext>
                </a:extLst>
              </a:tr>
            </a:tbl>
          </a:graphicData>
        </a:graphic>
      </p:graphicFrame>
      <p:sp>
        <p:nvSpPr>
          <p:cNvPr id="7" name="Arrow: Right 6">
            <a:extLst>
              <a:ext uri="{FF2B5EF4-FFF2-40B4-BE49-F238E27FC236}">
                <a16:creationId xmlns:a16="http://schemas.microsoft.com/office/drawing/2014/main" id="{9453D373-995A-42CB-9D67-8B9DA4488ABC}"/>
              </a:ext>
            </a:extLst>
          </p:cNvPr>
          <p:cNvSpPr/>
          <p:nvPr/>
        </p:nvSpPr>
        <p:spPr>
          <a:xfrm>
            <a:off x="3455387" y="5654973"/>
            <a:ext cx="981512" cy="3271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0FFD32B-1E11-4758-9CA0-0FC0005ED346}"/>
              </a:ext>
            </a:extLst>
          </p:cNvPr>
          <p:cNvSpPr txBox="1"/>
          <p:nvPr/>
        </p:nvSpPr>
        <p:spPr>
          <a:xfrm>
            <a:off x="4540015" y="5348504"/>
            <a:ext cx="2909347"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solidFill>
                  <a:srgbClr val="FF0000"/>
                </a:solidFill>
              </a:rPr>
              <a:t>NODE SELECTION </a:t>
            </a:r>
            <a:r>
              <a:rPr lang="en-US" dirty="0"/>
              <a:t>FOR EACH REQUESTED RESOURCES</a:t>
            </a:r>
          </a:p>
        </p:txBody>
      </p:sp>
      <p:sp>
        <p:nvSpPr>
          <p:cNvPr id="9" name="Arrow: Right 8">
            <a:extLst>
              <a:ext uri="{FF2B5EF4-FFF2-40B4-BE49-F238E27FC236}">
                <a16:creationId xmlns:a16="http://schemas.microsoft.com/office/drawing/2014/main" id="{044B370A-C9A7-41D6-9D39-33A9A07F50EB}"/>
              </a:ext>
            </a:extLst>
          </p:cNvPr>
          <p:cNvSpPr/>
          <p:nvPr/>
        </p:nvSpPr>
        <p:spPr>
          <a:xfrm>
            <a:off x="7685887" y="5654973"/>
            <a:ext cx="981512" cy="3271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4F25378-6E82-478F-BABC-F059B0846B0F}"/>
              </a:ext>
            </a:extLst>
          </p:cNvPr>
          <p:cNvSpPr txBox="1"/>
          <p:nvPr/>
        </p:nvSpPr>
        <p:spPr>
          <a:xfrm>
            <a:off x="8903924" y="5218393"/>
            <a:ext cx="2909347"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CHECKING OF BANDWIDTH USING </a:t>
            </a:r>
            <a:r>
              <a:rPr lang="en-US" dirty="0">
                <a:solidFill>
                  <a:srgbClr val="FF0000"/>
                </a:solidFill>
              </a:rPr>
              <a:t>VARIANT DIJKSTRA’S ALGORITHM</a:t>
            </a:r>
          </a:p>
        </p:txBody>
      </p:sp>
      <p:cxnSp>
        <p:nvCxnSpPr>
          <p:cNvPr id="11" name="Straight Connector 10">
            <a:extLst>
              <a:ext uri="{FF2B5EF4-FFF2-40B4-BE49-F238E27FC236}">
                <a16:creationId xmlns:a16="http://schemas.microsoft.com/office/drawing/2014/main" id="{5408569E-32D0-4F07-9E99-2D964C8BCFB0}"/>
              </a:ext>
            </a:extLst>
          </p:cNvPr>
          <p:cNvCxnSpPr/>
          <p:nvPr/>
        </p:nvCxnSpPr>
        <p:spPr>
          <a:xfrm>
            <a:off x="807286" y="1895475"/>
            <a:ext cx="10460789"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2" name="Table 11">
            <a:extLst>
              <a:ext uri="{FF2B5EF4-FFF2-40B4-BE49-F238E27FC236}">
                <a16:creationId xmlns:a16="http://schemas.microsoft.com/office/drawing/2014/main" id="{26293D3E-FE7E-44FE-975D-3722D71DE6CE}"/>
              </a:ext>
            </a:extLst>
          </p:cNvPr>
          <p:cNvGraphicFramePr>
            <a:graphicFrameLocks noGrp="1"/>
          </p:cNvGraphicFramePr>
          <p:nvPr>
            <p:extLst>
              <p:ext uri="{D42A27DB-BD31-4B8C-83A1-F6EECF244321}">
                <p14:modId xmlns:p14="http://schemas.microsoft.com/office/powerpoint/2010/main" val="3618823024"/>
              </p:ext>
            </p:extLst>
          </p:nvPr>
        </p:nvGraphicFramePr>
        <p:xfrm>
          <a:off x="811028" y="990055"/>
          <a:ext cx="6485122" cy="376091"/>
        </p:xfrm>
        <a:graphic>
          <a:graphicData uri="http://schemas.openxmlformats.org/drawingml/2006/table">
            <a:tbl>
              <a:tblPr firstRow="1" bandRow="1">
                <a:tableStyleId>{5C22544A-7EE6-4342-B048-85BDC9FD1C3A}</a:tableStyleId>
              </a:tblPr>
              <a:tblGrid>
                <a:gridCol w="1549166">
                  <a:extLst>
                    <a:ext uri="{9D8B030D-6E8A-4147-A177-3AD203B41FA5}">
                      <a16:colId xmlns:a16="http://schemas.microsoft.com/office/drawing/2014/main" val="749677745"/>
                    </a:ext>
                  </a:extLst>
                </a:gridCol>
                <a:gridCol w="2467978">
                  <a:extLst>
                    <a:ext uri="{9D8B030D-6E8A-4147-A177-3AD203B41FA5}">
                      <a16:colId xmlns:a16="http://schemas.microsoft.com/office/drawing/2014/main" val="1546974028"/>
                    </a:ext>
                  </a:extLst>
                </a:gridCol>
                <a:gridCol w="2467978">
                  <a:extLst>
                    <a:ext uri="{9D8B030D-6E8A-4147-A177-3AD203B41FA5}">
                      <a16:colId xmlns:a16="http://schemas.microsoft.com/office/drawing/2014/main" val="1052026424"/>
                    </a:ext>
                  </a:extLst>
                </a:gridCol>
              </a:tblGrid>
              <a:tr h="376091">
                <a:tc>
                  <a:txBody>
                    <a:bodyPr/>
                    <a:lstStyle/>
                    <a:p>
                      <a:r>
                        <a:rPr lang="en-US" sz="1800" b="0" dirty="0">
                          <a:latin typeface="+mn-lt"/>
                        </a:rPr>
                        <a:t>Unallocated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1</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6</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sp>
        <p:nvSpPr>
          <p:cNvPr id="16" name="TextBox 15">
            <a:extLst>
              <a:ext uri="{FF2B5EF4-FFF2-40B4-BE49-F238E27FC236}">
                <a16:creationId xmlns:a16="http://schemas.microsoft.com/office/drawing/2014/main" id="{735796D2-3BED-46CC-B5B6-B843FA892241}"/>
              </a:ext>
            </a:extLst>
          </p:cNvPr>
          <p:cNvSpPr txBox="1"/>
          <p:nvPr/>
        </p:nvSpPr>
        <p:spPr>
          <a:xfrm>
            <a:off x="6243286" y="2915094"/>
            <a:ext cx="4848226" cy="6463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b="1" dirty="0"/>
              <a:t>All applications in Pool 0 are dequeued, proceed to the next </a:t>
            </a:r>
            <a:r>
              <a:rPr lang="en-US" b="1" dirty="0">
                <a:solidFill>
                  <a:srgbClr val="FF0000"/>
                </a:solidFill>
              </a:rPr>
              <a:t>Pool 1</a:t>
            </a:r>
            <a:r>
              <a:rPr lang="en-US" b="1" dirty="0"/>
              <a:t>.</a:t>
            </a:r>
          </a:p>
        </p:txBody>
      </p:sp>
    </p:spTree>
    <p:extLst>
      <p:ext uri="{BB962C8B-B14F-4D97-AF65-F5344CB8AC3E}">
        <p14:creationId xmlns:p14="http://schemas.microsoft.com/office/powerpoint/2010/main" val="29227025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9B539C0-A954-42E4-AB72-14384FC2F05C}"/>
              </a:ext>
            </a:extLst>
          </p:cNvPr>
          <p:cNvGraphicFramePr>
            <a:graphicFrameLocks noGrp="1"/>
          </p:cNvGraphicFramePr>
          <p:nvPr>
            <p:extLst>
              <p:ext uri="{D42A27DB-BD31-4B8C-83A1-F6EECF244321}">
                <p14:modId xmlns:p14="http://schemas.microsoft.com/office/powerpoint/2010/main" val="4044766746"/>
              </p:ext>
            </p:extLst>
          </p:nvPr>
        </p:nvGraphicFramePr>
        <p:xfrm>
          <a:off x="599226" y="502082"/>
          <a:ext cx="2500618" cy="1307800"/>
        </p:xfrm>
        <a:graphic>
          <a:graphicData uri="http://schemas.openxmlformats.org/drawingml/2006/table">
            <a:tbl>
              <a:tblPr firstRow="1" bandRow="1">
                <a:tableStyleId>{00A15C55-8517-42AA-B614-E9B94910E393}</a:tableStyleId>
              </a:tblPr>
              <a:tblGrid>
                <a:gridCol w="1443605">
                  <a:extLst>
                    <a:ext uri="{9D8B030D-6E8A-4147-A177-3AD203B41FA5}">
                      <a16:colId xmlns:a16="http://schemas.microsoft.com/office/drawing/2014/main" val="548585004"/>
                    </a:ext>
                  </a:extLst>
                </a:gridCol>
                <a:gridCol w="1057013">
                  <a:extLst>
                    <a:ext uri="{9D8B030D-6E8A-4147-A177-3AD203B41FA5}">
                      <a16:colId xmlns:a16="http://schemas.microsoft.com/office/drawing/2014/main" val="3264279482"/>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3</a:t>
                      </a:r>
                      <a:endParaRPr dirty="0">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i="0" u="none" strike="noStrike" dirty="0">
                          <a:solidFill>
                            <a:srgbClr val="000000"/>
                          </a:solidFill>
                          <a:effectLst/>
                          <a:latin typeface="Yu Gothic" panose="020B0400000000000000" pitchFamily="34" charset="-128"/>
                          <a:ea typeface="Yu Gothic" panose="020B0400000000000000" pitchFamily="34" charset="-128"/>
                        </a:rPr>
                        <a:t>0</a:t>
                      </a: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5" name="Table 4">
            <a:extLst>
              <a:ext uri="{FF2B5EF4-FFF2-40B4-BE49-F238E27FC236}">
                <a16:creationId xmlns:a16="http://schemas.microsoft.com/office/drawing/2014/main" id="{1AED0736-0108-437D-BC66-AA903B54A3E5}"/>
              </a:ext>
            </a:extLst>
          </p:cNvPr>
          <p:cNvGraphicFramePr>
            <a:graphicFrameLocks noGrp="1"/>
          </p:cNvGraphicFramePr>
          <p:nvPr>
            <p:extLst>
              <p:ext uri="{D42A27DB-BD31-4B8C-83A1-F6EECF244321}">
                <p14:modId xmlns:p14="http://schemas.microsoft.com/office/powerpoint/2010/main" val="1025959186"/>
              </p:ext>
            </p:extLst>
          </p:nvPr>
        </p:nvGraphicFramePr>
        <p:xfrm>
          <a:off x="5440259" y="353048"/>
          <a:ext cx="6333686" cy="2678776"/>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Node id</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4</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5</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Program id and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3,0.5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2,1.5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1,1</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Sharable no. of programs</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Memory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4</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63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30.5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8</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Printer no.</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0</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Disk space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Disk</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9</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12</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Printer</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graphicFrame>
        <p:nvGraphicFramePr>
          <p:cNvPr id="6" name="Table 5">
            <a:extLst>
              <a:ext uri="{FF2B5EF4-FFF2-40B4-BE49-F238E27FC236}">
                <a16:creationId xmlns:a16="http://schemas.microsoft.com/office/drawing/2014/main" id="{F39510B2-A6BD-4604-8689-55C5B8B389CD}"/>
              </a:ext>
            </a:extLst>
          </p:cNvPr>
          <p:cNvGraphicFramePr>
            <a:graphicFrameLocks noGrp="1"/>
          </p:cNvGraphicFramePr>
          <p:nvPr>
            <p:extLst>
              <p:ext uri="{D42A27DB-BD31-4B8C-83A1-F6EECF244321}">
                <p14:modId xmlns:p14="http://schemas.microsoft.com/office/powerpoint/2010/main" val="1565425505"/>
              </p:ext>
            </p:extLst>
          </p:nvPr>
        </p:nvGraphicFramePr>
        <p:xfrm>
          <a:off x="599226" y="3822119"/>
          <a:ext cx="3259710" cy="1307800"/>
        </p:xfrm>
        <a:graphic>
          <a:graphicData uri="http://schemas.openxmlformats.org/drawingml/2006/table">
            <a:tbl>
              <a:tblPr firstRow="1" bandRow="1">
                <a:tableStyleId>{00A15C55-8517-42AA-B614-E9B94910E393}</a:tableStyleId>
              </a:tblPr>
              <a:tblGrid>
                <a:gridCol w="1322716">
                  <a:extLst>
                    <a:ext uri="{9D8B030D-6E8A-4147-A177-3AD203B41FA5}">
                      <a16:colId xmlns:a16="http://schemas.microsoft.com/office/drawing/2014/main" val="548585004"/>
                    </a:ext>
                  </a:extLst>
                </a:gridCol>
                <a:gridCol w="968497">
                  <a:extLst>
                    <a:ext uri="{9D8B030D-6E8A-4147-A177-3AD203B41FA5}">
                      <a16:colId xmlns:a16="http://schemas.microsoft.com/office/drawing/2014/main" val="3264279482"/>
                    </a:ext>
                  </a:extLst>
                </a:gridCol>
                <a:gridCol w="968497">
                  <a:extLst>
                    <a:ext uri="{9D8B030D-6E8A-4147-A177-3AD203B41FA5}">
                      <a16:colId xmlns:a16="http://schemas.microsoft.com/office/drawing/2014/main" val="1745830393"/>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3</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rgbClr val="FF0000"/>
                          </a:solidFill>
                          <a:latin typeface="Yu Gothic" panose="020B0400000000000000" pitchFamily="34" charset="-128"/>
                          <a:ea typeface="Yu Gothic" panose="020B0400000000000000" pitchFamily="34" charset="-128"/>
                          <a:sym typeface="Arial"/>
                        </a:rPr>
                        <a:t>Node</a:t>
                      </a:r>
                      <a:endParaRPr dirty="0">
                        <a:solidFill>
                          <a:srgbClr val="FF0000"/>
                        </a:solidFill>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2</a:t>
                      </a: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4, 2</a:t>
                      </a: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i="0" u="none" strike="noStrike" dirty="0">
                          <a:solidFill>
                            <a:srgbClr val="000000"/>
                          </a:solidFill>
                          <a:effectLst/>
                          <a:latin typeface="Yu Gothic" panose="020B0400000000000000" pitchFamily="34" charset="-128"/>
                          <a:ea typeface="Yu Gothic" panose="020B0400000000000000" pitchFamily="34" charset="-128"/>
                        </a:rPr>
                        <a:t>0</a:t>
                      </a:r>
                    </a:p>
                  </a:txBody>
                  <a:tcPr marL="9525" marR="9525" marT="9525" marB="0" anchor="ctr"/>
                </a:tc>
                <a:tc>
                  <a:txBody>
                    <a:bodyPr/>
                    <a:lstStyle/>
                    <a:p>
                      <a:pPr algn="ctr" fontAlgn="ctr"/>
                      <a:endParaRPr lang="en-US" sz="1100" b="0" i="0" u="none" strike="noStrike" dirty="0">
                        <a:solidFill>
                          <a:srgbClr val="FF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7" name="Table 6">
            <a:extLst>
              <a:ext uri="{FF2B5EF4-FFF2-40B4-BE49-F238E27FC236}">
                <a16:creationId xmlns:a16="http://schemas.microsoft.com/office/drawing/2014/main" id="{71934989-BE81-4072-BFD7-A8DA7C63B8DD}"/>
              </a:ext>
            </a:extLst>
          </p:cNvPr>
          <p:cNvGraphicFramePr>
            <a:graphicFrameLocks noGrp="1"/>
          </p:cNvGraphicFramePr>
          <p:nvPr>
            <p:extLst>
              <p:ext uri="{D42A27DB-BD31-4B8C-83A1-F6EECF244321}">
                <p14:modId xmlns:p14="http://schemas.microsoft.com/office/powerpoint/2010/main" val="715625664"/>
              </p:ext>
            </p:extLst>
          </p:nvPr>
        </p:nvGraphicFramePr>
        <p:xfrm>
          <a:off x="5440259" y="3529668"/>
          <a:ext cx="6333686" cy="2678776"/>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Node id</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4</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5</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Program id and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3,0.5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2,1.5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1,1</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Sharable no. of programs</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sym typeface="Arial"/>
                        </a:rPr>
                        <a:t>1</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ea typeface="Yu Gothic" panose="020B0400000000000000" pitchFamily="34" charset="-128"/>
                          <a:sym typeface="Arial"/>
                        </a:rPr>
                        <a:t>2</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Memory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ea typeface="Yu Gothic" panose="020B0400000000000000" pitchFamily="34" charset="-128"/>
                          <a:sym typeface="Arial"/>
                        </a:rPr>
                        <a:t>3.5</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63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ea typeface="Yu Gothic" panose="020B0400000000000000" pitchFamily="34" charset="-128"/>
                          <a:sym typeface="Arial"/>
                        </a:rPr>
                        <a:t>29</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8</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Printer no.</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0</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Disk space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ea typeface="Yu Gothic" panose="020B0400000000000000" pitchFamily="34" charset="-128"/>
                          <a:sym typeface="Arial"/>
                        </a:rPr>
                        <a:t>7</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Disk</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9</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12</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Printer</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spTree>
    <p:extLst>
      <p:ext uri="{BB962C8B-B14F-4D97-AF65-F5344CB8AC3E}">
        <p14:creationId xmlns:p14="http://schemas.microsoft.com/office/powerpoint/2010/main" val="24098028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2DF520B-FBA9-4405-9BF0-3F832D90B50D}"/>
              </a:ext>
            </a:extLst>
          </p:cNvPr>
          <p:cNvGrpSpPr/>
          <p:nvPr/>
        </p:nvGrpSpPr>
        <p:grpSpPr>
          <a:xfrm>
            <a:off x="3607925" y="311431"/>
            <a:ext cx="4406109" cy="3580114"/>
            <a:chOff x="3214382" y="889232"/>
            <a:chExt cx="5785160" cy="4984461"/>
          </a:xfrm>
        </p:grpSpPr>
        <p:sp>
          <p:nvSpPr>
            <p:cNvPr id="3" name="Oval 2">
              <a:extLst>
                <a:ext uri="{FF2B5EF4-FFF2-40B4-BE49-F238E27FC236}">
                  <a16:creationId xmlns:a16="http://schemas.microsoft.com/office/drawing/2014/main" id="{1066ADE7-C127-4D60-B634-9A4484F54E0B}"/>
                </a:ext>
              </a:extLst>
            </p:cNvPr>
            <p:cNvSpPr/>
            <p:nvPr/>
          </p:nvSpPr>
          <p:spPr>
            <a:xfrm>
              <a:off x="5799389" y="889232"/>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0</a:t>
              </a:r>
            </a:p>
          </p:txBody>
        </p:sp>
        <p:sp>
          <p:nvSpPr>
            <p:cNvPr id="4" name="Oval 3">
              <a:extLst>
                <a:ext uri="{FF2B5EF4-FFF2-40B4-BE49-F238E27FC236}">
                  <a16:creationId xmlns:a16="http://schemas.microsoft.com/office/drawing/2014/main" id="{736C1355-2DEC-4B16-94F6-DCD44DF38649}"/>
                </a:ext>
              </a:extLst>
            </p:cNvPr>
            <p:cNvSpPr/>
            <p:nvPr/>
          </p:nvSpPr>
          <p:spPr>
            <a:xfrm>
              <a:off x="3214382" y="222587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1</a:t>
              </a:r>
            </a:p>
          </p:txBody>
        </p:sp>
        <p:sp>
          <p:nvSpPr>
            <p:cNvPr id="5" name="Oval 4">
              <a:extLst>
                <a:ext uri="{FF2B5EF4-FFF2-40B4-BE49-F238E27FC236}">
                  <a16:creationId xmlns:a16="http://schemas.microsoft.com/office/drawing/2014/main" id="{7001485D-E28A-4359-BAE7-80386B5BD474}"/>
                </a:ext>
              </a:extLst>
            </p:cNvPr>
            <p:cNvSpPr/>
            <p:nvPr/>
          </p:nvSpPr>
          <p:spPr>
            <a:xfrm>
              <a:off x="3214382"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2</a:t>
              </a:r>
            </a:p>
          </p:txBody>
        </p:sp>
        <p:sp>
          <p:nvSpPr>
            <p:cNvPr id="6" name="Oval 5">
              <a:extLst>
                <a:ext uri="{FF2B5EF4-FFF2-40B4-BE49-F238E27FC236}">
                  <a16:creationId xmlns:a16="http://schemas.microsoft.com/office/drawing/2014/main" id="{4689BE13-42D6-4283-8F41-81547D4D0716}"/>
                </a:ext>
              </a:extLst>
            </p:cNvPr>
            <p:cNvSpPr/>
            <p:nvPr/>
          </p:nvSpPr>
          <p:spPr>
            <a:xfrm>
              <a:off x="5799389" y="532001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3</a:t>
              </a:r>
            </a:p>
          </p:txBody>
        </p:sp>
        <p:sp>
          <p:nvSpPr>
            <p:cNvPr id="7" name="Oval 6">
              <a:extLst>
                <a:ext uri="{FF2B5EF4-FFF2-40B4-BE49-F238E27FC236}">
                  <a16:creationId xmlns:a16="http://schemas.microsoft.com/office/drawing/2014/main" id="{09199AEA-2A98-4A86-8A5A-D289B88AF86C}"/>
                </a:ext>
              </a:extLst>
            </p:cNvPr>
            <p:cNvSpPr/>
            <p:nvPr/>
          </p:nvSpPr>
          <p:spPr>
            <a:xfrm>
              <a:off x="8384400" y="2225878"/>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5</a:t>
              </a:r>
            </a:p>
          </p:txBody>
        </p:sp>
        <p:sp>
          <p:nvSpPr>
            <p:cNvPr id="8" name="Oval 7">
              <a:extLst>
                <a:ext uri="{FF2B5EF4-FFF2-40B4-BE49-F238E27FC236}">
                  <a16:creationId xmlns:a16="http://schemas.microsoft.com/office/drawing/2014/main" id="{CCB74DC9-758D-4306-8FB2-1E4FA8DBF435}"/>
                </a:ext>
              </a:extLst>
            </p:cNvPr>
            <p:cNvSpPr/>
            <p:nvPr/>
          </p:nvSpPr>
          <p:spPr>
            <a:xfrm>
              <a:off x="8384400"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4</a:t>
              </a:r>
            </a:p>
          </p:txBody>
        </p:sp>
        <p:cxnSp>
          <p:nvCxnSpPr>
            <p:cNvPr id="9" name="Straight Connector 8">
              <a:extLst>
                <a:ext uri="{FF2B5EF4-FFF2-40B4-BE49-F238E27FC236}">
                  <a16:creationId xmlns:a16="http://schemas.microsoft.com/office/drawing/2014/main" id="{61443A7F-1053-45FC-8AE3-A3482389DDA9}"/>
                </a:ext>
              </a:extLst>
            </p:cNvPr>
            <p:cNvCxnSpPr>
              <a:cxnSpLocks/>
              <a:stCxn id="3" idx="4"/>
              <a:endCxn id="5" idx="6"/>
            </p:cNvCxnSpPr>
            <p:nvPr/>
          </p:nvCxnSpPr>
          <p:spPr>
            <a:xfrm flipH="1">
              <a:off x="3807602" y="1442906"/>
              <a:ext cx="2288397" cy="291238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0E19835-6BAC-4AEE-BE5D-A56C883FAA43}"/>
                </a:ext>
              </a:extLst>
            </p:cNvPr>
            <p:cNvCxnSpPr>
              <a:cxnSpLocks/>
              <a:stCxn id="3" idx="4"/>
              <a:endCxn id="8" idx="2"/>
            </p:cNvCxnSpPr>
            <p:nvPr/>
          </p:nvCxnSpPr>
          <p:spPr>
            <a:xfrm>
              <a:off x="6096000" y="1442906"/>
              <a:ext cx="2288400" cy="291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7620EE0-50BD-403C-86CB-566AD10A56F0}"/>
                </a:ext>
              </a:extLst>
            </p:cNvPr>
            <p:cNvCxnSpPr>
              <a:cxnSpLocks/>
              <a:stCxn id="7" idx="2"/>
              <a:endCxn id="5" idx="6"/>
            </p:cNvCxnSpPr>
            <p:nvPr/>
          </p:nvCxnSpPr>
          <p:spPr>
            <a:xfrm flipH="1">
              <a:off x="3807602" y="2502716"/>
              <a:ext cx="4576798" cy="1852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2EA1886-A700-4F0E-933C-271645032E5A}"/>
                </a:ext>
              </a:extLst>
            </p:cNvPr>
            <p:cNvCxnSpPr>
              <a:cxnSpLocks/>
              <a:stCxn id="6" idx="0"/>
              <a:endCxn id="5" idx="6"/>
            </p:cNvCxnSpPr>
            <p:nvPr/>
          </p:nvCxnSpPr>
          <p:spPr>
            <a:xfrm flipH="1" flipV="1">
              <a:off x="3807602" y="4355286"/>
              <a:ext cx="2288397"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A479C9D-B37C-48C8-9710-785D7EF4D3AB}"/>
                </a:ext>
              </a:extLst>
            </p:cNvPr>
            <p:cNvCxnSpPr>
              <a:cxnSpLocks/>
              <a:stCxn id="6" idx="0"/>
              <a:endCxn id="8" idx="2"/>
            </p:cNvCxnSpPr>
            <p:nvPr/>
          </p:nvCxnSpPr>
          <p:spPr>
            <a:xfrm flipV="1">
              <a:off x="6095999" y="4355286"/>
              <a:ext cx="2288401"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1332845-EA2B-4140-827B-B2BC02C4EC13}"/>
                </a:ext>
              </a:extLst>
            </p:cNvPr>
            <p:cNvCxnSpPr>
              <a:cxnSpLocks/>
              <a:stCxn id="6" idx="0"/>
              <a:endCxn id="7" idx="2"/>
            </p:cNvCxnSpPr>
            <p:nvPr/>
          </p:nvCxnSpPr>
          <p:spPr>
            <a:xfrm flipV="1">
              <a:off x="6095999" y="2502716"/>
              <a:ext cx="2288401" cy="2817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ADFF432-1C97-4337-8E3D-1220C567F507}"/>
                </a:ext>
              </a:extLst>
            </p:cNvPr>
            <p:cNvCxnSpPr>
              <a:cxnSpLocks/>
              <a:stCxn id="8" idx="0"/>
              <a:endCxn id="7" idx="4"/>
            </p:cNvCxnSpPr>
            <p:nvPr/>
          </p:nvCxnSpPr>
          <p:spPr>
            <a:xfrm flipV="1">
              <a:off x="8681012" y="2779552"/>
              <a:ext cx="0" cy="1298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A52202E-E85D-4C49-A282-AEED7FA15AFB}"/>
                </a:ext>
              </a:extLst>
            </p:cNvPr>
            <p:cNvCxnSpPr>
              <a:cxnSpLocks/>
              <a:stCxn id="4" idx="6"/>
              <a:endCxn id="7" idx="2"/>
            </p:cNvCxnSpPr>
            <p:nvPr/>
          </p:nvCxnSpPr>
          <p:spPr>
            <a:xfrm>
              <a:off x="3807602" y="2502716"/>
              <a:ext cx="4576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690998D-CF7E-4BDF-9D7E-D95205BB1F47}"/>
                </a:ext>
              </a:extLst>
            </p:cNvPr>
            <p:cNvCxnSpPr>
              <a:cxnSpLocks/>
              <a:stCxn id="4" idx="6"/>
              <a:endCxn id="6" idx="0"/>
            </p:cNvCxnSpPr>
            <p:nvPr/>
          </p:nvCxnSpPr>
          <p:spPr>
            <a:xfrm>
              <a:off x="3807602" y="2502716"/>
              <a:ext cx="2288397" cy="2817302"/>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2609CB5-46A6-4B97-98A5-D9BE4AF95CBA}"/>
                </a:ext>
              </a:extLst>
            </p:cNvPr>
            <p:cNvSpPr txBox="1"/>
            <p:nvPr/>
          </p:nvSpPr>
          <p:spPr>
            <a:xfrm>
              <a:off x="4547832" y="4615345"/>
              <a:ext cx="460396" cy="322267"/>
            </a:xfrm>
            <a:prstGeom prst="rect">
              <a:avLst/>
            </a:prstGeom>
            <a:solidFill>
              <a:schemeClr val="accent4">
                <a:lumMod val="60000"/>
                <a:lumOff val="40000"/>
              </a:schemeClr>
            </a:solidFill>
          </p:spPr>
          <p:txBody>
            <a:bodyPr wrap="square" rtlCol="0">
              <a:spAutoFit/>
            </a:bodyPr>
            <a:lstStyle/>
            <a:p>
              <a:r>
                <a:rPr lang="en-US" sz="1050" dirty="0"/>
                <a:t>16</a:t>
              </a:r>
            </a:p>
          </p:txBody>
        </p:sp>
        <p:sp>
          <p:nvSpPr>
            <p:cNvPr id="19" name="TextBox 18">
              <a:extLst>
                <a:ext uri="{FF2B5EF4-FFF2-40B4-BE49-F238E27FC236}">
                  <a16:creationId xmlns:a16="http://schemas.microsoft.com/office/drawing/2014/main" id="{88C02629-C6F9-4240-9F6A-F0A5D3EFE076}"/>
                </a:ext>
              </a:extLst>
            </p:cNvPr>
            <p:cNvSpPr txBox="1"/>
            <p:nvPr/>
          </p:nvSpPr>
          <p:spPr>
            <a:xfrm>
              <a:off x="4951800" y="3996922"/>
              <a:ext cx="460396" cy="322267"/>
            </a:xfrm>
            <a:prstGeom prst="rect">
              <a:avLst/>
            </a:prstGeom>
            <a:solidFill>
              <a:schemeClr val="accent4">
                <a:lumMod val="60000"/>
                <a:lumOff val="40000"/>
              </a:schemeClr>
            </a:solidFill>
          </p:spPr>
          <p:txBody>
            <a:bodyPr wrap="square" rtlCol="0">
              <a:spAutoFit/>
            </a:bodyPr>
            <a:lstStyle/>
            <a:p>
              <a:pPr algn="ctr"/>
              <a:r>
                <a:rPr lang="en-US" sz="1050" dirty="0"/>
                <a:t>6</a:t>
              </a:r>
            </a:p>
          </p:txBody>
        </p:sp>
        <p:sp>
          <p:nvSpPr>
            <p:cNvPr id="20" name="TextBox 19">
              <a:extLst>
                <a:ext uri="{FF2B5EF4-FFF2-40B4-BE49-F238E27FC236}">
                  <a16:creationId xmlns:a16="http://schemas.microsoft.com/office/drawing/2014/main" id="{68DE2798-0720-404F-880E-37AE0CE81AED}"/>
                </a:ext>
              </a:extLst>
            </p:cNvPr>
            <p:cNvSpPr txBox="1"/>
            <p:nvPr/>
          </p:nvSpPr>
          <p:spPr>
            <a:xfrm>
              <a:off x="5783909" y="3192123"/>
              <a:ext cx="460396" cy="322267"/>
            </a:xfrm>
            <a:prstGeom prst="rect">
              <a:avLst/>
            </a:prstGeom>
            <a:solidFill>
              <a:schemeClr val="accent4">
                <a:lumMod val="60000"/>
                <a:lumOff val="40000"/>
              </a:schemeClr>
            </a:solidFill>
          </p:spPr>
          <p:txBody>
            <a:bodyPr wrap="square" rtlCol="0">
              <a:spAutoFit/>
            </a:bodyPr>
            <a:lstStyle/>
            <a:p>
              <a:pPr algn="ctr"/>
              <a:r>
                <a:rPr lang="en-US" sz="1050" dirty="0"/>
                <a:t>11</a:t>
              </a:r>
            </a:p>
          </p:txBody>
        </p:sp>
        <p:sp>
          <p:nvSpPr>
            <p:cNvPr id="21" name="TextBox 20">
              <a:extLst>
                <a:ext uri="{FF2B5EF4-FFF2-40B4-BE49-F238E27FC236}">
                  <a16:creationId xmlns:a16="http://schemas.microsoft.com/office/drawing/2014/main" id="{EA3959E8-AC4E-4F2D-B8DC-885436011D54}"/>
                </a:ext>
              </a:extLst>
            </p:cNvPr>
            <p:cNvSpPr txBox="1"/>
            <p:nvPr/>
          </p:nvSpPr>
          <p:spPr>
            <a:xfrm>
              <a:off x="4663879" y="2822789"/>
              <a:ext cx="460396" cy="353518"/>
            </a:xfrm>
            <a:prstGeom prst="rect">
              <a:avLst/>
            </a:prstGeom>
            <a:solidFill>
              <a:schemeClr val="accent4">
                <a:lumMod val="60000"/>
                <a:lumOff val="40000"/>
              </a:schemeClr>
            </a:solidFill>
          </p:spPr>
          <p:txBody>
            <a:bodyPr wrap="square" rtlCol="0">
              <a:spAutoFit/>
            </a:bodyPr>
            <a:lstStyle/>
            <a:p>
              <a:pPr algn="ctr"/>
              <a:r>
                <a:rPr lang="en-US" sz="1050" dirty="0"/>
                <a:t>12</a:t>
              </a:r>
            </a:p>
          </p:txBody>
        </p:sp>
        <p:sp>
          <p:nvSpPr>
            <p:cNvPr id="22" name="TextBox 21">
              <a:extLst>
                <a:ext uri="{FF2B5EF4-FFF2-40B4-BE49-F238E27FC236}">
                  <a16:creationId xmlns:a16="http://schemas.microsoft.com/office/drawing/2014/main" id="{0E37137E-42AF-4C24-8AF4-C5798D2B5B46}"/>
                </a:ext>
              </a:extLst>
            </p:cNvPr>
            <p:cNvSpPr txBox="1"/>
            <p:nvPr/>
          </p:nvSpPr>
          <p:spPr>
            <a:xfrm>
              <a:off x="5816765" y="2313262"/>
              <a:ext cx="460396" cy="353518"/>
            </a:xfrm>
            <a:prstGeom prst="rect">
              <a:avLst/>
            </a:prstGeom>
            <a:solidFill>
              <a:schemeClr val="accent4">
                <a:lumMod val="60000"/>
                <a:lumOff val="40000"/>
              </a:schemeClr>
            </a:solidFill>
          </p:spPr>
          <p:txBody>
            <a:bodyPr wrap="square" rtlCol="0">
              <a:spAutoFit/>
            </a:bodyPr>
            <a:lstStyle/>
            <a:p>
              <a:pPr algn="ctr"/>
              <a:r>
                <a:rPr lang="en-US" sz="1050" dirty="0"/>
                <a:t>2</a:t>
              </a:r>
            </a:p>
          </p:txBody>
        </p:sp>
        <p:sp>
          <p:nvSpPr>
            <p:cNvPr id="23" name="TextBox 22">
              <a:extLst>
                <a:ext uri="{FF2B5EF4-FFF2-40B4-BE49-F238E27FC236}">
                  <a16:creationId xmlns:a16="http://schemas.microsoft.com/office/drawing/2014/main" id="{F05ABC7F-E1FB-4905-B8CE-BF6CD9E74962}"/>
                </a:ext>
              </a:extLst>
            </p:cNvPr>
            <p:cNvSpPr txBox="1"/>
            <p:nvPr/>
          </p:nvSpPr>
          <p:spPr>
            <a:xfrm>
              <a:off x="8539146" y="3173136"/>
              <a:ext cx="460396" cy="322267"/>
            </a:xfrm>
            <a:prstGeom prst="rect">
              <a:avLst/>
            </a:prstGeom>
            <a:solidFill>
              <a:schemeClr val="accent4">
                <a:lumMod val="60000"/>
                <a:lumOff val="40000"/>
              </a:schemeClr>
            </a:solidFill>
          </p:spPr>
          <p:txBody>
            <a:bodyPr wrap="square" rtlCol="0">
              <a:spAutoFit/>
            </a:bodyPr>
            <a:lstStyle/>
            <a:p>
              <a:pPr algn="ctr"/>
              <a:r>
                <a:rPr lang="en-US" sz="1050" dirty="0"/>
                <a:t>7</a:t>
              </a:r>
            </a:p>
          </p:txBody>
        </p:sp>
        <p:sp>
          <p:nvSpPr>
            <p:cNvPr id="24" name="TextBox 23">
              <a:extLst>
                <a:ext uri="{FF2B5EF4-FFF2-40B4-BE49-F238E27FC236}">
                  <a16:creationId xmlns:a16="http://schemas.microsoft.com/office/drawing/2014/main" id="{16F007A2-A868-4FA9-9C1A-0A2A78319409}"/>
                </a:ext>
              </a:extLst>
            </p:cNvPr>
            <p:cNvSpPr txBox="1"/>
            <p:nvPr/>
          </p:nvSpPr>
          <p:spPr>
            <a:xfrm>
              <a:off x="7748636" y="3616621"/>
              <a:ext cx="460396" cy="353518"/>
            </a:xfrm>
            <a:prstGeom prst="rect">
              <a:avLst/>
            </a:prstGeom>
            <a:solidFill>
              <a:schemeClr val="accent4">
                <a:lumMod val="60000"/>
                <a:lumOff val="40000"/>
              </a:schemeClr>
            </a:solidFill>
          </p:spPr>
          <p:txBody>
            <a:bodyPr wrap="square" rtlCol="0">
              <a:spAutoFit/>
            </a:bodyPr>
            <a:lstStyle/>
            <a:p>
              <a:pPr algn="ctr"/>
              <a:r>
                <a:rPr lang="en-US" sz="1050" dirty="0"/>
                <a:t>15</a:t>
              </a:r>
            </a:p>
          </p:txBody>
        </p:sp>
        <p:sp>
          <p:nvSpPr>
            <p:cNvPr id="25" name="TextBox 24">
              <a:extLst>
                <a:ext uri="{FF2B5EF4-FFF2-40B4-BE49-F238E27FC236}">
                  <a16:creationId xmlns:a16="http://schemas.microsoft.com/office/drawing/2014/main" id="{F8396C75-A34B-4B09-9175-CBA852AB2B6A}"/>
                </a:ext>
              </a:extLst>
            </p:cNvPr>
            <p:cNvSpPr txBox="1"/>
            <p:nvPr/>
          </p:nvSpPr>
          <p:spPr>
            <a:xfrm>
              <a:off x="6865888" y="3985953"/>
              <a:ext cx="460396" cy="353518"/>
            </a:xfrm>
            <a:prstGeom prst="rect">
              <a:avLst/>
            </a:prstGeom>
            <a:solidFill>
              <a:schemeClr val="accent4">
                <a:lumMod val="60000"/>
                <a:lumOff val="40000"/>
              </a:schemeClr>
            </a:solidFill>
          </p:spPr>
          <p:txBody>
            <a:bodyPr wrap="square" rtlCol="0">
              <a:spAutoFit/>
            </a:bodyPr>
            <a:lstStyle/>
            <a:p>
              <a:pPr algn="ctr"/>
              <a:r>
                <a:rPr lang="en-US" sz="1050" dirty="0"/>
                <a:t>5</a:t>
              </a:r>
            </a:p>
          </p:txBody>
        </p:sp>
        <p:sp>
          <p:nvSpPr>
            <p:cNvPr id="26" name="TextBox 25">
              <a:extLst>
                <a:ext uri="{FF2B5EF4-FFF2-40B4-BE49-F238E27FC236}">
                  <a16:creationId xmlns:a16="http://schemas.microsoft.com/office/drawing/2014/main" id="{ED270CD9-916E-409C-9EDE-116875823E0C}"/>
                </a:ext>
              </a:extLst>
            </p:cNvPr>
            <p:cNvSpPr txBox="1"/>
            <p:nvPr/>
          </p:nvSpPr>
          <p:spPr>
            <a:xfrm>
              <a:off x="7207941" y="4652985"/>
              <a:ext cx="460396" cy="322267"/>
            </a:xfrm>
            <a:prstGeom prst="rect">
              <a:avLst/>
            </a:prstGeom>
            <a:solidFill>
              <a:schemeClr val="accent4">
                <a:lumMod val="60000"/>
                <a:lumOff val="40000"/>
              </a:schemeClr>
            </a:solidFill>
          </p:spPr>
          <p:txBody>
            <a:bodyPr wrap="square" rtlCol="0">
              <a:spAutoFit/>
            </a:bodyPr>
            <a:lstStyle/>
            <a:p>
              <a:pPr algn="ctr"/>
              <a:r>
                <a:rPr lang="en-US" sz="1050" dirty="0"/>
                <a:t>5</a:t>
              </a:r>
            </a:p>
          </p:txBody>
        </p:sp>
        <p:cxnSp>
          <p:nvCxnSpPr>
            <p:cNvPr id="27" name="Straight Connector 26">
              <a:extLst>
                <a:ext uri="{FF2B5EF4-FFF2-40B4-BE49-F238E27FC236}">
                  <a16:creationId xmlns:a16="http://schemas.microsoft.com/office/drawing/2014/main" id="{9954C8F4-4D7B-4385-A638-389DB2CC346E}"/>
                </a:ext>
              </a:extLst>
            </p:cNvPr>
            <p:cNvCxnSpPr>
              <a:stCxn id="3" idx="4"/>
              <a:endCxn id="7" idx="2"/>
            </p:cNvCxnSpPr>
            <p:nvPr/>
          </p:nvCxnSpPr>
          <p:spPr>
            <a:xfrm>
              <a:off x="6095999" y="1442906"/>
              <a:ext cx="2288400" cy="105981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1AB5CC5-BC79-4519-9899-350EA4E6B1C8}"/>
                </a:ext>
              </a:extLst>
            </p:cNvPr>
            <p:cNvSpPr txBox="1"/>
            <p:nvPr/>
          </p:nvSpPr>
          <p:spPr>
            <a:xfrm>
              <a:off x="6977743" y="1806054"/>
              <a:ext cx="460396" cy="322267"/>
            </a:xfrm>
            <a:prstGeom prst="rect">
              <a:avLst/>
            </a:prstGeom>
            <a:solidFill>
              <a:schemeClr val="accent4">
                <a:lumMod val="60000"/>
                <a:lumOff val="40000"/>
              </a:schemeClr>
            </a:solidFill>
          </p:spPr>
          <p:txBody>
            <a:bodyPr wrap="square" rtlCol="0">
              <a:spAutoFit/>
            </a:bodyPr>
            <a:lstStyle/>
            <a:p>
              <a:pPr algn="ctr"/>
              <a:r>
                <a:rPr lang="en-US" sz="1050" dirty="0"/>
                <a:t>8</a:t>
              </a:r>
            </a:p>
          </p:txBody>
        </p:sp>
      </p:grpSp>
      <p:graphicFrame>
        <p:nvGraphicFramePr>
          <p:cNvPr id="29" name="Table 28">
            <a:extLst>
              <a:ext uri="{FF2B5EF4-FFF2-40B4-BE49-F238E27FC236}">
                <a16:creationId xmlns:a16="http://schemas.microsoft.com/office/drawing/2014/main" id="{6B53A692-F23D-4425-A76E-D23118BAC329}"/>
              </a:ext>
            </a:extLst>
          </p:cNvPr>
          <p:cNvGraphicFramePr>
            <a:graphicFrameLocks noGrp="1"/>
          </p:cNvGraphicFramePr>
          <p:nvPr>
            <p:extLst>
              <p:ext uri="{D42A27DB-BD31-4B8C-83A1-F6EECF244321}">
                <p14:modId xmlns:p14="http://schemas.microsoft.com/office/powerpoint/2010/main" val="1427765353"/>
              </p:ext>
            </p:extLst>
          </p:nvPr>
        </p:nvGraphicFramePr>
        <p:xfrm>
          <a:off x="1157469" y="4895551"/>
          <a:ext cx="9566275" cy="492125"/>
        </p:xfrm>
        <a:graphic>
          <a:graphicData uri="http://schemas.openxmlformats.org/drawingml/2006/table">
            <a:tbl>
              <a:tblPr firstRow="1" bandRow="1">
                <a:tableStyleId>{5C22544A-7EE6-4342-B048-85BDC9FD1C3A}</a:tableStyleId>
              </a:tblPr>
              <a:tblGrid>
                <a:gridCol w="991750">
                  <a:extLst>
                    <a:ext uri="{9D8B030D-6E8A-4147-A177-3AD203B41FA5}">
                      <a16:colId xmlns:a16="http://schemas.microsoft.com/office/drawing/2014/main" val="1528440037"/>
                    </a:ext>
                  </a:extLst>
                </a:gridCol>
                <a:gridCol w="1714905">
                  <a:extLst>
                    <a:ext uri="{9D8B030D-6E8A-4147-A177-3AD203B41FA5}">
                      <a16:colId xmlns:a16="http://schemas.microsoft.com/office/drawing/2014/main" val="4080113493"/>
                    </a:ext>
                  </a:extLst>
                </a:gridCol>
                <a:gridCol w="1714905">
                  <a:extLst>
                    <a:ext uri="{9D8B030D-6E8A-4147-A177-3AD203B41FA5}">
                      <a16:colId xmlns:a16="http://schemas.microsoft.com/office/drawing/2014/main" val="265164964"/>
                    </a:ext>
                  </a:extLst>
                </a:gridCol>
                <a:gridCol w="1714905">
                  <a:extLst>
                    <a:ext uri="{9D8B030D-6E8A-4147-A177-3AD203B41FA5}">
                      <a16:colId xmlns:a16="http://schemas.microsoft.com/office/drawing/2014/main" val="3261830676"/>
                    </a:ext>
                  </a:extLst>
                </a:gridCol>
                <a:gridCol w="1714905">
                  <a:extLst>
                    <a:ext uri="{9D8B030D-6E8A-4147-A177-3AD203B41FA5}">
                      <a16:colId xmlns:a16="http://schemas.microsoft.com/office/drawing/2014/main" val="2302006498"/>
                    </a:ext>
                  </a:extLst>
                </a:gridCol>
                <a:gridCol w="1714905">
                  <a:extLst>
                    <a:ext uri="{9D8B030D-6E8A-4147-A177-3AD203B41FA5}">
                      <a16:colId xmlns:a16="http://schemas.microsoft.com/office/drawing/2014/main" val="1115777246"/>
                    </a:ext>
                  </a:extLst>
                </a:gridCol>
              </a:tblGrid>
              <a:tr h="492125">
                <a:tc>
                  <a:txBody>
                    <a:bodyPr/>
                    <a:lstStyle/>
                    <a:p>
                      <a:pPr algn="ctr" rtl="0" fontAlgn="ctr"/>
                      <a:r>
                        <a:rPr lang="en-US" sz="1600" b="1" i="0" u="none" strike="noStrike" dirty="0">
                          <a:solidFill>
                            <a:schemeClr val="bg1"/>
                          </a:solidFill>
                          <a:effectLst/>
                          <a:latin typeface="+mn-lt"/>
                          <a:ea typeface="Yu Gothic" panose="020B0400000000000000" pitchFamily="34" charset="-128"/>
                        </a:rPr>
                        <a:t>Pre:</a:t>
                      </a: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3</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1609108561"/>
                  </a:ext>
                </a:extLst>
              </a:tr>
            </a:tbl>
          </a:graphicData>
        </a:graphic>
      </p:graphicFrame>
    </p:spTree>
    <p:extLst>
      <p:ext uri="{BB962C8B-B14F-4D97-AF65-F5344CB8AC3E}">
        <p14:creationId xmlns:p14="http://schemas.microsoft.com/office/powerpoint/2010/main" val="38485424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5DFB41F-5AE6-401D-8391-991F1DF8BFB4}"/>
              </a:ext>
            </a:extLst>
          </p:cNvPr>
          <p:cNvGraphicFramePr>
            <a:graphicFrameLocks noGrp="1"/>
          </p:cNvGraphicFramePr>
          <p:nvPr>
            <p:extLst>
              <p:ext uri="{D42A27DB-BD31-4B8C-83A1-F6EECF244321}">
                <p14:modId xmlns:p14="http://schemas.microsoft.com/office/powerpoint/2010/main" val="3341240642"/>
              </p:ext>
            </p:extLst>
          </p:nvPr>
        </p:nvGraphicFramePr>
        <p:xfrm>
          <a:off x="8230531" y="1988492"/>
          <a:ext cx="3259710" cy="1307800"/>
        </p:xfrm>
        <a:graphic>
          <a:graphicData uri="http://schemas.openxmlformats.org/drawingml/2006/table">
            <a:tbl>
              <a:tblPr firstRow="1" bandRow="1">
                <a:tableStyleId>{00A15C55-8517-42AA-B614-E9B94910E393}</a:tableStyleId>
              </a:tblPr>
              <a:tblGrid>
                <a:gridCol w="1322716">
                  <a:extLst>
                    <a:ext uri="{9D8B030D-6E8A-4147-A177-3AD203B41FA5}">
                      <a16:colId xmlns:a16="http://schemas.microsoft.com/office/drawing/2014/main" val="548585004"/>
                    </a:ext>
                  </a:extLst>
                </a:gridCol>
                <a:gridCol w="968497">
                  <a:extLst>
                    <a:ext uri="{9D8B030D-6E8A-4147-A177-3AD203B41FA5}">
                      <a16:colId xmlns:a16="http://schemas.microsoft.com/office/drawing/2014/main" val="3264279482"/>
                    </a:ext>
                  </a:extLst>
                </a:gridCol>
                <a:gridCol w="968497">
                  <a:extLst>
                    <a:ext uri="{9D8B030D-6E8A-4147-A177-3AD203B41FA5}">
                      <a16:colId xmlns:a16="http://schemas.microsoft.com/office/drawing/2014/main" val="1745830393"/>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3</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rgbClr val="FF0000"/>
                          </a:solidFill>
                          <a:latin typeface="Yu Gothic" panose="020B0400000000000000" pitchFamily="34" charset="-128"/>
                          <a:ea typeface="Yu Gothic" panose="020B0400000000000000" pitchFamily="34" charset="-128"/>
                          <a:sym typeface="Arial"/>
                        </a:rPr>
                        <a:t>Node</a:t>
                      </a:r>
                      <a:endParaRPr dirty="0">
                        <a:solidFill>
                          <a:srgbClr val="FF0000"/>
                        </a:solidFill>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2</a:t>
                      </a: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4, 2</a:t>
                      </a: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i="0" u="none" strike="noStrike" dirty="0">
                          <a:solidFill>
                            <a:srgbClr val="000000"/>
                          </a:solidFill>
                          <a:effectLst/>
                          <a:latin typeface="Yu Gothic" panose="020B0400000000000000" pitchFamily="34" charset="-128"/>
                          <a:ea typeface="Yu Gothic" panose="020B0400000000000000" pitchFamily="34" charset="-128"/>
                        </a:rPr>
                        <a:t>0</a:t>
                      </a:r>
                    </a:p>
                  </a:txBody>
                  <a:tcPr marL="9525" marR="9525" marT="9525" marB="0" anchor="ctr"/>
                </a:tc>
                <a:tc>
                  <a:txBody>
                    <a:bodyPr/>
                    <a:lstStyle/>
                    <a:p>
                      <a:pPr algn="ctr" fontAlgn="ctr"/>
                      <a:endParaRPr lang="en-US" sz="1100" b="0" i="0" u="none" strike="noStrike" dirty="0">
                        <a:solidFill>
                          <a:srgbClr val="FF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5" name="Table 4">
            <a:extLst>
              <a:ext uri="{FF2B5EF4-FFF2-40B4-BE49-F238E27FC236}">
                <a16:creationId xmlns:a16="http://schemas.microsoft.com/office/drawing/2014/main" id="{FB359175-60A5-4106-9F17-9A9ABE7BD8D7}"/>
              </a:ext>
            </a:extLst>
          </p:cNvPr>
          <p:cNvGraphicFramePr>
            <a:graphicFrameLocks noGrp="1"/>
          </p:cNvGraphicFramePr>
          <p:nvPr>
            <p:extLst>
              <p:ext uri="{D42A27DB-BD31-4B8C-83A1-F6EECF244321}">
                <p14:modId xmlns:p14="http://schemas.microsoft.com/office/powerpoint/2010/main" val="941266685"/>
              </p:ext>
            </p:extLst>
          </p:nvPr>
        </p:nvGraphicFramePr>
        <p:xfrm>
          <a:off x="591481" y="823664"/>
          <a:ext cx="4794303" cy="373062"/>
        </p:xfrm>
        <a:graphic>
          <a:graphicData uri="http://schemas.openxmlformats.org/drawingml/2006/table">
            <a:tbl>
              <a:tblPr firstRow="1" bandRow="1">
                <a:tableStyleId>{5C22544A-7EE6-4342-B048-85BDC9FD1C3A}</a:tableStyleId>
              </a:tblPr>
              <a:tblGrid>
                <a:gridCol w="1318195">
                  <a:extLst>
                    <a:ext uri="{9D8B030D-6E8A-4147-A177-3AD203B41FA5}">
                      <a16:colId xmlns:a16="http://schemas.microsoft.com/office/drawing/2014/main" val="162151421"/>
                    </a:ext>
                  </a:extLst>
                </a:gridCol>
                <a:gridCol w="1616634">
                  <a:extLst>
                    <a:ext uri="{9D8B030D-6E8A-4147-A177-3AD203B41FA5}">
                      <a16:colId xmlns:a16="http://schemas.microsoft.com/office/drawing/2014/main" val="1863924277"/>
                    </a:ext>
                  </a:extLst>
                </a:gridCol>
                <a:gridCol w="1859474">
                  <a:extLst>
                    <a:ext uri="{9D8B030D-6E8A-4147-A177-3AD203B41FA5}">
                      <a16:colId xmlns:a16="http://schemas.microsoft.com/office/drawing/2014/main" val="283178501"/>
                    </a:ext>
                  </a:extLst>
                </a:gridCol>
              </a:tblGrid>
              <a:tr h="373062">
                <a:tc>
                  <a:txBody>
                    <a:bodyPr/>
                    <a:lstStyle/>
                    <a:p>
                      <a:pPr algn="ctr" rtl="0" fontAlgn="ctr"/>
                      <a:r>
                        <a:rPr lang="en-US" sz="1600" b="1" i="0" u="none" strike="noStrike" dirty="0">
                          <a:solidFill>
                            <a:schemeClr val="bg1"/>
                          </a:solidFill>
                          <a:effectLst/>
                          <a:latin typeface="+mn-lt"/>
                          <a:ea typeface="Yu Gothic" panose="020B0400000000000000" pitchFamily="34" charset="-128"/>
                        </a:rPr>
                        <a:t>Path (V</a:t>
                      </a:r>
                      <a:r>
                        <a:rPr lang="en-US" sz="1600" b="1" i="0" u="none" strike="noStrike" baseline="-25000" dirty="0">
                          <a:solidFill>
                            <a:schemeClr val="bg1"/>
                          </a:solidFill>
                          <a:effectLst/>
                          <a:latin typeface="+mn-lt"/>
                          <a:ea typeface="Yu Gothic" panose="020B0400000000000000" pitchFamily="34" charset="-128"/>
                        </a:rPr>
                        <a:t>2</a:t>
                      </a:r>
                      <a:r>
                        <a:rPr lang="en-US" sz="1600" b="1" i="0" u="none" strike="noStrike" baseline="0" dirty="0">
                          <a:solidFill>
                            <a:schemeClr val="bg1"/>
                          </a:solidFill>
                          <a:effectLst/>
                          <a:latin typeface="+mn-lt"/>
                          <a:ea typeface="Yu Gothic" panose="020B0400000000000000" pitchFamily="34" charset="-128"/>
                        </a:rPr>
                        <a:t>)</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2686243240"/>
                  </a:ext>
                </a:extLst>
              </a:tr>
            </a:tbl>
          </a:graphicData>
        </a:graphic>
      </p:graphicFrame>
      <p:graphicFrame>
        <p:nvGraphicFramePr>
          <p:cNvPr id="6" name="Table 5">
            <a:extLst>
              <a:ext uri="{FF2B5EF4-FFF2-40B4-BE49-F238E27FC236}">
                <a16:creationId xmlns:a16="http://schemas.microsoft.com/office/drawing/2014/main" id="{D6086950-2DA5-44D2-A00F-64563DC13CE6}"/>
              </a:ext>
            </a:extLst>
          </p:cNvPr>
          <p:cNvGraphicFramePr>
            <a:graphicFrameLocks noGrp="1"/>
          </p:cNvGraphicFramePr>
          <p:nvPr>
            <p:extLst>
              <p:ext uri="{D42A27DB-BD31-4B8C-83A1-F6EECF244321}">
                <p14:modId xmlns:p14="http://schemas.microsoft.com/office/powerpoint/2010/main" val="2152306408"/>
              </p:ext>
            </p:extLst>
          </p:nvPr>
        </p:nvGraphicFramePr>
        <p:xfrm>
          <a:off x="591481" y="2291751"/>
          <a:ext cx="6333686" cy="1004541"/>
        </p:xfrm>
        <a:graphic>
          <a:graphicData uri="http://schemas.openxmlformats.org/drawingml/2006/table">
            <a:tbl>
              <a:tblPr firstRow="1" bandRow="1">
                <a:tableStyleId>{69012ECD-51FC-41F1-AA8D-1B2483CD663E}</a:tableStyleId>
              </a:tblPr>
              <a:tblGrid>
                <a:gridCol w="2868076">
                  <a:extLst>
                    <a:ext uri="{9D8B030D-6E8A-4147-A177-3AD203B41FA5}">
                      <a16:colId xmlns:a16="http://schemas.microsoft.com/office/drawing/2014/main" val="2664572795"/>
                    </a:ext>
                  </a:extLst>
                </a:gridCol>
                <a:gridCol w="693122">
                  <a:extLst>
                    <a:ext uri="{9D8B030D-6E8A-4147-A177-3AD203B41FA5}">
                      <a16:colId xmlns:a16="http://schemas.microsoft.com/office/drawing/2014/main" val="2261322767"/>
                    </a:ext>
                  </a:extLst>
                </a:gridCol>
                <a:gridCol w="693122">
                  <a:extLst>
                    <a:ext uri="{9D8B030D-6E8A-4147-A177-3AD203B41FA5}">
                      <a16:colId xmlns:a16="http://schemas.microsoft.com/office/drawing/2014/main" val="1283353639"/>
                    </a:ext>
                  </a:extLst>
                </a:gridCol>
                <a:gridCol w="693122">
                  <a:extLst>
                    <a:ext uri="{9D8B030D-6E8A-4147-A177-3AD203B41FA5}">
                      <a16:colId xmlns:a16="http://schemas.microsoft.com/office/drawing/2014/main" val="3229679080"/>
                    </a:ext>
                  </a:extLst>
                </a:gridCol>
                <a:gridCol w="693122">
                  <a:extLst>
                    <a:ext uri="{9D8B030D-6E8A-4147-A177-3AD203B41FA5}">
                      <a16:colId xmlns:a16="http://schemas.microsoft.com/office/drawing/2014/main" val="2721618110"/>
                    </a:ext>
                  </a:extLst>
                </a:gridCol>
                <a:gridCol w="693122">
                  <a:extLst>
                    <a:ext uri="{9D8B030D-6E8A-4147-A177-3AD203B41FA5}">
                      <a16:colId xmlns:a16="http://schemas.microsoft.com/office/drawing/2014/main" val="301880244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Node id</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3</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5</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398344563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Disk</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8</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10</a:t>
                      </a:r>
                      <a:endParaRPr dirty="0">
                        <a:latin typeface="Yu Gothic" panose="020B0400000000000000" pitchFamily="34" charset="-128"/>
                        <a:ea typeface="Yu Gothic" panose="020B0400000000000000" pitchFamily="34" charset="-128"/>
                      </a:endParaRPr>
                    </a:p>
                  </a:txBody>
                  <a:tcPr marL="91450" marR="91450" marT="45725" marB="45725">
                    <a:solidFill>
                      <a:schemeClr val="accent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17</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9</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12</a:t>
                      </a:r>
                      <a:endParaRPr dirty="0">
                        <a:latin typeface="Yu Gothic" panose="020B0400000000000000" pitchFamily="34" charset="-128"/>
                        <a:ea typeface="Yu Gothic" panose="020B0400000000000000" pitchFamily="34" charset="-128"/>
                      </a:endParaRPr>
                    </a:p>
                  </a:txBody>
                  <a:tcPr marL="91450" marR="91450" marT="45725" marB="45725">
                    <a:noFill/>
                  </a:tcPr>
                </a:tc>
                <a:extLst>
                  <a:ext uri="{0D108BD9-81ED-4DB2-BD59-A6C34878D82A}">
                    <a16:rowId xmlns:a16="http://schemas.microsoft.com/office/drawing/2014/main" val="112367015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Printer</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extLst>
                  <a:ext uri="{0D108BD9-81ED-4DB2-BD59-A6C34878D82A}">
                    <a16:rowId xmlns:a16="http://schemas.microsoft.com/office/drawing/2014/main" val="3711001943"/>
                  </a:ext>
                </a:extLst>
              </a:tr>
            </a:tbl>
          </a:graphicData>
        </a:graphic>
      </p:graphicFrame>
      <p:sp>
        <p:nvSpPr>
          <p:cNvPr id="8" name="Oval 7">
            <a:extLst>
              <a:ext uri="{FF2B5EF4-FFF2-40B4-BE49-F238E27FC236}">
                <a16:creationId xmlns:a16="http://schemas.microsoft.com/office/drawing/2014/main" id="{1421E5B7-B555-4506-9F6C-B2C79BB1B04F}"/>
              </a:ext>
            </a:extLst>
          </p:cNvPr>
          <p:cNvSpPr/>
          <p:nvPr/>
        </p:nvSpPr>
        <p:spPr>
          <a:xfrm>
            <a:off x="5040167" y="3640467"/>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0</a:t>
            </a:r>
          </a:p>
        </p:txBody>
      </p:sp>
      <p:sp>
        <p:nvSpPr>
          <p:cNvPr id="9" name="Oval 8">
            <a:extLst>
              <a:ext uri="{FF2B5EF4-FFF2-40B4-BE49-F238E27FC236}">
                <a16:creationId xmlns:a16="http://schemas.microsoft.com/office/drawing/2014/main" id="{2B600520-1C16-4CE6-BBCD-38C7D9A777A6}"/>
              </a:ext>
            </a:extLst>
          </p:cNvPr>
          <p:cNvSpPr/>
          <p:nvPr/>
        </p:nvSpPr>
        <p:spPr>
          <a:xfrm>
            <a:off x="3155170" y="4435773"/>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1</a:t>
            </a:r>
          </a:p>
        </p:txBody>
      </p:sp>
      <p:sp>
        <p:nvSpPr>
          <p:cNvPr id="10" name="Oval 9">
            <a:extLst>
              <a:ext uri="{FF2B5EF4-FFF2-40B4-BE49-F238E27FC236}">
                <a16:creationId xmlns:a16="http://schemas.microsoft.com/office/drawing/2014/main" id="{D05FAD63-64F1-4B4C-B616-399EDCD2D2F5}"/>
              </a:ext>
            </a:extLst>
          </p:cNvPr>
          <p:cNvSpPr/>
          <p:nvPr/>
        </p:nvSpPr>
        <p:spPr>
          <a:xfrm>
            <a:off x="3155170" y="5538055"/>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2</a:t>
            </a:r>
          </a:p>
        </p:txBody>
      </p:sp>
      <p:sp>
        <p:nvSpPr>
          <p:cNvPr id="11" name="Oval 10">
            <a:extLst>
              <a:ext uri="{FF2B5EF4-FFF2-40B4-BE49-F238E27FC236}">
                <a16:creationId xmlns:a16="http://schemas.microsoft.com/office/drawing/2014/main" id="{C5957615-DF4A-4FA3-AF10-49AF727366B9}"/>
              </a:ext>
            </a:extLst>
          </p:cNvPr>
          <p:cNvSpPr/>
          <p:nvPr/>
        </p:nvSpPr>
        <p:spPr>
          <a:xfrm>
            <a:off x="5040167" y="6276790"/>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3</a:t>
            </a:r>
          </a:p>
        </p:txBody>
      </p:sp>
      <p:sp>
        <p:nvSpPr>
          <p:cNvPr id="12" name="Oval 11">
            <a:extLst>
              <a:ext uri="{FF2B5EF4-FFF2-40B4-BE49-F238E27FC236}">
                <a16:creationId xmlns:a16="http://schemas.microsoft.com/office/drawing/2014/main" id="{17915441-22E9-4E7E-B2DC-85E80CF9D205}"/>
              </a:ext>
            </a:extLst>
          </p:cNvPr>
          <p:cNvSpPr/>
          <p:nvPr/>
        </p:nvSpPr>
        <p:spPr>
          <a:xfrm>
            <a:off x="6925167" y="4435773"/>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5</a:t>
            </a:r>
          </a:p>
        </p:txBody>
      </p:sp>
      <p:sp>
        <p:nvSpPr>
          <p:cNvPr id="13" name="Oval 12">
            <a:extLst>
              <a:ext uri="{FF2B5EF4-FFF2-40B4-BE49-F238E27FC236}">
                <a16:creationId xmlns:a16="http://schemas.microsoft.com/office/drawing/2014/main" id="{9CA120F1-18B8-47CF-8435-9AE11FA6AF9F}"/>
              </a:ext>
            </a:extLst>
          </p:cNvPr>
          <p:cNvSpPr/>
          <p:nvPr/>
        </p:nvSpPr>
        <p:spPr>
          <a:xfrm>
            <a:off x="6925167" y="5538055"/>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4</a:t>
            </a:r>
          </a:p>
        </p:txBody>
      </p:sp>
      <p:cxnSp>
        <p:nvCxnSpPr>
          <p:cNvPr id="14" name="Straight Connector 13">
            <a:extLst>
              <a:ext uri="{FF2B5EF4-FFF2-40B4-BE49-F238E27FC236}">
                <a16:creationId xmlns:a16="http://schemas.microsoft.com/office/drawing/2014/main" id="{2C41F0C2-B5D6-4391-9AC2-A6C5E6939B03}"/>
              </a:ext>
            </a:extLst>
          </p:cNvPr>
          <p:cNvCxnSpPr>
            <a:cxnSpLocks/>
            <a:stCxn id="8" idx="4"/>
            <a:endCxn id="10" idx="6"/>
          </p:cNvCxnSpPr>
          <p:nvPr/>
        </p:nvCxnSpPr>
        <p:spPr>
          <a:xfrm flipH="1">
            <a:off x="3587748" y="3969904"/>
            <a:ext cx="1668708" cy="1732869"/>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96B3C4E7-BC62-48E4-A935-6F76AE436BD1}"/>
              </a:ext>
            </a:extLst>
          </p:cNvPr>
          <p:cNvCxnSpPr>
            <a:cxnSpLocks/>
            <a:stCxn id="8" idx="4"/>
            <a:endCxn id="13" idx="2"/>
          </p:cNvCxnSpPr>
          <p:nvPr/>
        </p:nvCxnSpPr>
        <p:spPr>
          <a:xfrm>
            <a:off x="5256457" y="3969904"/>
            <a:ext cx="1668710" cy="1732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1690B71-98AB-4000-AC86-2223236ED6A2}"/>
              </a:ext>
            </a:extLst>
          </p:cNvPr>
          <p:cNvCxnSpPr>
            <a:cxnSpLocks/>
            <a:stCxn id="12" idx="2"/>
            <a:endCxn id="10" idx="6"/>
          </p:cNvCxnSpPr>
          <p:nvPr/>
        </p:nvCxnSpPr>
        <p:spPr>
          <a:xfrm flipH="1">
            <a:off x="3587748" y="4600492"/>
            <a:ext cx="3337418" cy="1102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7A9D9F7-9138-46BC-9FB1-859480E97FCB}"/>
              </a:ext>
            </a:extLst>
          </p:cNvPr>
          <p:cNvCxnSpPr>
            <a:cxnSpLocks/>
            <a:stCxn id="11" idx="0"/>
            <a:endCxn id="10" idx="6"/>
          </p:cNvCxnSpPr>
          <p:nvPr/>
        </p:nvCxnSpPr>
        <p:spPr>
          <a:xfrm flipH="1" flipV="1">
            <a:off x="3587748" y="5702773"/>
            <a:ext cx="1668708" cy="574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4F08836-01CE-4AE7-A590-7723DC9EF422}"/>
              </a:ext>
            </a:extLst>
          </p:cNvPr>
          <p:cNvCxnSpPr>
            <a:cxnSpLocks/>
            <a:stCxn id="11" idx="0"/>
            <a:endCxn id="13" idx="2"/>
          </p:cNvCxnSpPr>
          <p:nvPr/>
        </p:nvCxnSpPr>
        <p:spPr>
          <a:xfrm flipV="1">
            <a:off x="5256456" y="5702773"/>
            <a:ext cx="1668711" cy="574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8B57E57-4A31-4FFB-84C3-45CCDA67BCD0}"/>
              </a:ext>
            </a:extLst>
          </p:cNvPr>
          <p:cNvCxnSpPr>
            <a:cxnSpLocks/>
            <a:stCxn id="11" idx="0"/>
            <a:endCxn id="12" idx="2"/>
          </p:cNvCxnSpPr>
          <p:nvPr/>
        </p:nvCxnSpPr>
        <p:spPr>
          <a:xfrm flipV="1">
            <a:off x="5256456" y="4600492"/>
            <a:ext cx="1668711" cy="1676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15FFED4-42CA-4E92-9C51-02AE04593B41}"/>
              </a:ext>
            </a:extLst>
          </p:cNvPr>
          <p:cNvCxnSpPr>
            <a:cxnSpLocks/>
            <a:stCxn id="13" idx="0"/>
            <a:endCxn id="12" idx="4"/>
          </p:cNvCxnSpPr>
          <p:nvPr/>
        </p:nvCxnSpPr>
        <p:spPr>
          <a:xfrm flipV="1">
            <a:off x="7141457" y="4765210"/>
            <a:ext cx="0" cy="772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6A25D90-86D1-4C38-AAFB-EE15B142B46A}"/>
              </a:ext>
            </a:extLst>
          </p:cNvPr>
          <p:cNvCxnSpPr>
            <a:cxnSpLocks/>
            <a:stCxn id="9" idx="6"/>
            <a:endCxn id="12" idx="2"/>
          </p:cNvCxnSpPr>
          <p:nvPr/>
        </p:nvCxnSpPr>
        <p:spPr>
          <a:xfrm>
            <a:off x="3587748" y="4600492"/>
            <a:ext cx="33374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3EB6914-6F9D-4612-8F82-549BFD72B002}"/>
              </a:ext>
            </a:extLst>
          </p:cNvPr>
          <p:cNvCxnSpPr>
            <a:cxnSpLocks/>
            <a:stCxn id="9" idx="6"/>
            <a:endCxn id="11" idx="0"/>
          </p:cNvCxnSpPr>
          <p:nvPr/>
        </p:nvCxnSpPr>
        <p:spPr>
          <a:xfrm>
            <a:off x="3587748" y="4600492"/>
            <a:ext cx="1668708" cy="1676298"/>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295656C-FE32-4A98-BC16-7DBE4FF20847}"/>
              </a:ext>
            </a:extLst>
          </p:cNvPr>
          <p:cNvSpPr txBox="1"/>
          <p:nvPr/>
        </p:nvSpPr>
        <p:spPr>
          <a:xfrm>
            <a:off x="4127527" y="5857508"/>
            <a:ext cx="372708" cy="215444"/>
          </a:xfrm>
          <a:prstGeom prst="rect">
            <a:avLst/>
          </a:prstGeom>
          <a:solidFill>
            <a:schemeClr val="accent4">
              <a:lumMod val="60000"/>
              <a:lumOff val="40000"/>
            </a:schemeClr>
          </a:solidFill>
        </p:spPr>
        <p:txBody>
          <a:bodyPr wrap="square" rtlCol="0">
            <a:spAutoFit/>
          </a:bodyPr>
          <a:lstStyle/>
          <a:p>
            <a:r>
              <a:rPr lang="en-US" sz="800" dirty="0"/>
              <a:t>16</a:t>
            </a:r>
          </a:p>
        </p:txBody>
      </p:sp>
      <p:sp>
        <p:nvSpPr>
          <p:cNvPr id="24" name="TextBox 23">
            <a:extLst>
              <a:ext uri="{FF2B5EF4-FFF2-40B4-BE49-F238E27FC236}">
                <a16:creationId xmlns:a16="http://schemas.microsoft.com/office/drawing/2014/main" id="{53938A6E-4FE4-480E-BD6F-0B38D27ECDCE}"/>
              </a:ext>
            </a:extLst>
          </p:cNvPr>
          <p:cNvSpPr txBox="1"/>
          <p:nvPr/>
        </p:nvSpPr>
        <p:spPr>
          <a:xfrm>
            <a:off x="4422102" y="5489546"/>
            <a:ext cx="465826" cy="215444"/>
          </a:xfrm>
          <a:prstGeom prst="rect">
            <a:avLst/>
          </a:prstGeom>
          <a:solidFill>
            <a:schemeClr val="accent4">
              <a:lumMod val="60000"/>
              <a:lumOff val="40000"/>
            </a:schemeClr>
          </a:solidFill>
        </p:spPr>
        <p:txBody>
          <a:bodyPr wrap="square" rtlCol="0">
            <a:spAutoFit/>
          </a:bodyPr>
          <a:lstStyle/>
          <a:p>
            <a:pPr algn="ctr"/>
            <a:r>
              <a:rPr lang="en-US" sz="800" dirty="0"/>
              <a:t>6</a:t>
            </a:r>
          </a:p>
        </p:txBody>
      </p:sp>
      <p:sp>
        <p:nvSpPr>
          <p:cNvPr id="25" name="TextBox 24">
            <a:extLst>
              <a:ext uri="{FF2B5EF4-FFF2-40B4-BE49-F238E27FC236}">
                <a16:creationId xmlns:a16="http://schemas.microsoft.com/office/drawing/2014/main" id="{A33C6723-F815-4FDA-B165-5F7ADCCC65B7}"/>
              </a:ext>
            </a:extLst>
          </p:cNvPr>
          <p:cNvSpPr txBox="1"/>
          <p:nvPr/>
        </p:nvSpPr>
        <p:spPr>
          <a:xfrm>
            <a:off x="5028880" y="5010689"/>
            <a:ext cx="465826" cy="215444"/>
          </a:xfrm>
          <a:prstGeom prst="rect">
            <a:avLst/>
          </a:prstGeom>
          <a:solidFill>
            <a:schemeClr val="accent4">
              <a:lumMod val="60000"/>
              <a:lumOff val="40000"/>
            </a:schemeClr>
          </a:solidFill>
        </p:spPr>
        <p:txBody>
          <a:bodyPr wrap="square" rtlCol="0">
            <a:spAutoFit/>
          </a:bodyPr>
          <a:lstStyle/>
          <a:p>
            <a:pPr algn="ctr"/>
            <a:r>
              <a:rPr lang="en-US" sz="800" dirty="0"/>
              <a:t>11</a:t>
            </a:r>
          </a:p>
        </p:txBody>
      </p:sp>
      <p:sp>
        <p:nvSpPr>
          <p:cNvPr id="26" name="TextBox 25">
            <a:extLst>
              <a:ext uri="{FF2B5EF4-FFF2-40B4-BE49-F238E27FC236}">
                <a16:creationId xmlns:a16="http://schemas.microsoft.com/office/drawing/2014/main" id="{F2AB5728-98EC-489B-A768-97003CFC884E}"/>
              </a:ext>
            </a:extLst>
          </p:cNvPr>
          <p:cNvSpPr txBox="1"/>
          <p:nvPr/>
        </p:nvSpPr>
        <p:spPr>
          <a:xfrm>
            <a:off x="4212149" y="4790936"/>
            <a:ext cx="465827" cy="215444"/>
          </a:xfrm>
          <a:prstGeom prst="rect">
            <a:avLst/>
          </a:prstGeom>
          <a:solidFill>
            <a:schemeClr val="bg1">
              <a:lumMod val="75000"/>
            </a:schemeClr>
          </a:solidFill>
        </p:spPr>
        <p:txBody>
          <a:bodyPr wrap="square" rtlCol="0">
            <a:spAutoFit/>
          </a:bodyPr>
          <a:lstStyle/>
          <a:p>
            <a:pPr algn="ctr"/>
            <a:r>
              <a:rPr lang="en-US" sz="800" b="1" dirty="0"/>
              <a:t>2</a:t>
            </a:r>
          </a:p>
        </p:txBody>
      </p:sp>
      <p:sp>
        <p:nvSpPr>
          <p:cNvPr id="27" name="TextBox 26">
            <a:extLst>
              <a:ext uri="{FF2B5EF4-FFF2-40B4-BE49-F238E27FC236}">
                <a16:creationId xmlns:a16="http://schemas.microsoft.com/office/drawing/2014/main" id="{0E14D8FA-7C17-4370-813C-6B4FF6B25424}"/>
              </a:ext>
            </a:extLst>
          </p:cNvPr>
          <p:cNvSpPr txBox="1"/>
          <p:nvPr/>
        </p:nvSpPr>
        <p:spPr>
          <a:xfrm>
            <a:off x="5052838" y="4487766"/>
            <a:ext cx="503975" cy="215444"/>
          </a:xfrm>
          <a:prstGeom prst="rect">
            <a:avLst/>
          </a:prstGeom>
          <a:solidFill>
            <a:schemeClr val="accent4">
              <a:lumMod val="60000"/>
              <a:lumOff val="40000"/>
            </a:schemeClr>
          </a:solidFill>
        </p:spPr>
        <p:txBody>
          <a:bodyPr wrap="square" rtlCol="0">
            <a:spAutoFit/>
          </a:bodyPr>
          <a:lstStyle/>
          <a:p>
            <a:pPr algn="ctr"/>
            <a:r>
              <a:rPr lang="en-US" sz="800" dirty="0"/>
              <a:t>2</a:t>
            </a:r>
          </a:p>
        </p:txBody>
      </p:sp>
      <p:sp>
        <p:nvSpPr>
          <p:cNvPr id="28" name="TextBox 27">
            <a:extLst>
              <a:ext uri="{FF2B5EF4-FFF2-40B4-BE49-F238E27FC236}">
                <a16:creationId xmlns:a16="http://schemas.microsoft.com/office/drawing/2014/main" id="{AA960035-A899-481B-B0CA-CF93F9E27E4B}"/>
              </a:ext>
            </a:extLst>
          </p:cNvPr>
          <p:cNvSpPr txBox="1"/>
          <p:nvPr/>
        </p:nvSpPr>
        <p:spPr>
          <a:xfrm>
            <a:off x="6935836" y="4999391"/>
            <a:ext cx="421906" cy="215444"/>
          </a:xfrm>
          <a:prstGeom prst="rect">
            <a:avLst/>
          </a:prstGeom>
          <a:solidFill>
            <a:schemeClr val="accent4">
              <a:lumMod val="60000"/>
              <a:lumOff val="40000"/>
            </a:schemeClr>
          </a:solidFill>
        </p:spPr>
        <p:txBody>
          <a:bodyPr wrap="square" rtlCol="0">
            <a:spAutoFit/>
          </a:bodyPr>
          <a:lstStyle/>
          <a:p>
            <a:pPr algn="ctr"/>
            <a:r>
              <a:rPr lang="en-US" sz="800" dirty="0"/>
              <a:t>7</a:t>
            </a:r>
          </a:p>
        </p:txBody>
      </p:sp>
      <p:sp>
        <p:nvSpPr>
          <p:cNvPr id="29" name="TextBox 28">
            <a:extLst>
              <a:ext uri="{FF2B5EF4-FFF2-40B4-BE49-F238E27FC236}">
                <a16:creationId xmlns:a16="http://schemas.microsoft.com/office/drawing/2014/main" id="{CD3DE5CF-1748-4622-A5D4-5639BE644B7A}"/>
              </a:ext>
            </a:extLst>
          </p:cNvPr>
          <p:cNvSpPr txBox="1"/>
          <p:nvPr/>
        </p:nvSpPr>
        <p:spPr>
          <a:xfrm>
            <a:off x="6369876" y="5263265"/>
            <a:ext cx="427412" cy="215444"/>
          </a:xfrm>
          <a:prstGeom prst="rect">
            <a:avLst/>
          </a:prstGeom>
          <a:solidFill>
            <a:schemeClr val="accent4">
              <a:lumMod val="60000"/>
              <a:lumOff val="40000"/>
            </a:schemeClr>
          </a:solidFill>
        </p:spPr>
        <p:txBody>
          <a:bodyPr wrap="square" rtlCol="0">
            <a:spAutoFit/>
          </a:bodyPr>
          <a:lstStyle/>
          <a:p>
            <a:pPr algn="ctr"/>
            <a:r>
              <a:rPr lang="en-US" sz="800" dirty="0"/>
              <a:t>16</a:t>
            </a:r>
          </a:p>
        </p:txBody>
      </p:sp>
      <p:sp>
        <p:nvSpPr>
          <p:cNvPr id="30" name="TextBox 29">
            <a:extLst>
              <a:ext uri="{FF2B5EF4-FFF2-40B4-BE49-F238E27FC236}">
                <a16:creationId xmlns:a16="http://schemas.microsoft.com/office/drawing/2014/main" id="{4C6F0175-9C00-46A8-B744-440150612B63}"/>
              </a:ext>
            </a:extLst>
          </p:cNvPr>
          <p:cNvSpPr txBox="1"/>
          <p:nvPr/>
        </p:nvSpPr>
        <p:spPr>
          <a:xfrm>
            <a:off x="5689034" y="5483020"/>
            <a:ext cx="464552" cy="215444"/>
          </a:xfrm>
          <a:prstGeom prst="rect">
            <a:avLst/>
          </a:prstGeom>
          <a:solidFill>
            <a:schemeClr val="accent4">
              <a:lumMod val="60000"/>
              <a:lumOff val="40000"/>
            </a:schemeClr>
          </a:solidFill>
        </p:spPr>
        <p:txBody>
          <a:bodyPr wrap="square" rtlCol="0">
            <a:spAutoFit/>
          </a:bodyPr>
          <a:lstStyle/>
          <a:p>
            <a:pPr algn="ctr"/>
            <a:r>
              <a:rPr lang="en-US" sz="800" dirty="0"/>
              <a:t>5</a:t>
            </a:r>
          </a:p>
        </p:txBody>
      </p:sp>
      <p:sp>
        <p:nvSpPr>
          <p:cNvPr id="31" name="TextBox 30">
            <a:extLst>
              <a:ext uri="{FF2B5EF4-FFF2-40B4-BE49-F238E27FC236}">
                <a16:creationId xmlns:a16="http://schemas.microsoft.com/office/drawing/2014/main" id="{681B324B-AC82-4AB7-9736-EF70D8E16A31}"/>
              </a:ext>
            </a:extLst>
          </p:cNvPr>
          <p:cNvSpPr txBox="1"/>
          <p:nvPr/>
        </p:nvSpPr>
        <p:spPr>
          <a:xfrm>
            <a:off x="5938458" y="5879903"/>
            <a:ext cx="464552" cy="215444"/>
          </a:xfrm>
          <a:prstGeom prst="rect">
            <a:avLst/>
          </a:prstGeom>
          <a:solidFill>
            <a:schemeClr val="accent4">
              <a:lumMod val="60000"/>
              <a:lumOff val="40000"/>
            </a:schemeClr>
          </a:solidFill>
        </p:spPr>
        <p:txBody>
          <a:bodyPr wrap="square" rtlCol="0">
            <a:spAutoFit/>
          </a:bodyPr>
          <a:lstStyle/>
          <a:p>
            <a:pPr algn="ctr"/>
            <a:r>
              <a:rPr lang="en-US" sz="800" dirty="0"/>
              <a:t>5</a:t>
            </a:r>
          </a:p>
        </p:txBody>
      </p:sp>
      <p:cxnSp>
        <p:nvCxnSpPr>
          <p:cNvPr id="32" name="Straight Connector 31">
            <a:extLst>
              <a:ext uri="{FF2B5EF4-FFF2-40B4-BE49-F238E27FC236}">
                <a16:creationId xmlns:a16="http://schemas.microsoft.com/office/drawing/2014/main" id="{68636A9B-B51C-42AA-A76A-DC885505AAF7}"/>
              </a:ext>
            </a:extLst>
          </p:cNvPr>
          <p:cNvCxnSpPr>
            <a:stCxn id="8" idx="4"/>
            <a:endCxn id="12" idx="2"/>
          </p:cNvCxnSpPr>
          <p:nvPr/>
        </p:nvCxnSpPr>
        <p:spPr>
          <a:xfrm>
            <a:off x="5256456" y="3969904"/>
            <a:ext cx="1668710" cy="630588"/>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9985303-BF5F-4ACF-AAE7-7F750DA0D7DA}"/>
              </a:ext>
            </a:extLst>
          </p:cNvPr>
          <p:cNvSpPr txBox="1"/>
          <p:nvPr/>
        </p:nvSpPr>
        <p:spPr>
          <a:xfrm>
            <a:off x="5899426" y="4185976"/>
            <a:ext cx="503584" cy="215444"/>
          </a:xfrm>
          <a:prstGeom prst="rect">
            <a:avLst/>
          </a:prstGeom>
          <a:solidFill>
            <a:schemeClr val="accent4">
              <a:lumMod val="60000"/>
              <a:lumOff val="40000"/>
            </a:schemeClr>
          </a:solidFill>
        </p:spPr>
        <p:txBody>
          <a:bodyPr wrap="square" rtlCol="0">
            <a:spAutoFit/>
          </a:bodyPr>
          <a:lstStyle/>
          <a:p>
            <a:pPr algn="ctr"/>
            <a:r>
              <a:rPr lang="en-US" sz="800" dirty="0"/>
              <a:t>8</a:t>
            </a:r>
          </a:p>
        </p:txBody>
      </p:sp>
    </p:spTree>
    <p:extLst>
      <p:ext uri="{BB962C8B-B14F-4D97-AF65-F5344CB8AC3E}">
        <p14:creationId xmlns:p14="http://schemas.microsoft.com/office/powerpoint/2010/main" val="1730752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9A3AEF0-1E90-4577-A59D-907DBFDC9FDB}"/>
              </a:ext>
            </a:extLst>
          </p:cNvPr>
          <p:cNvGraphicFramePr>
            <a:graphicFrameLocks noGrp="1"/>
          </p:cNvGraphicFramePr>
          <p:nvPr>
            <p:extLst>
              <p:ext uri="{D42A27DB-BD31-4B8C-83A1-F6EECF244321}">
                <p14:modId xmlns:p14="http://schemas.microsoft.com/office/powerpoint/2010/main" val="3296005840"/>
              </p:ext>
            </p:extLst>
          </p:nvPr>
        </p:nvGraphicFramePr>
        <p:xfrm>
          <a:off x="811029" y="510097"/>
          <a:ext cx="7502462" cy="376092"/>
        </p:xfrm>
        <a:graphic>
          <a:graphicData uri="http://schemas.openxmlformats.org/drawingml/2006/table">
            <a:tbl>
              <a:tblPr firstRow="1" bandRow="1">
                <a:tableStyleId>{5C22544A-7EE6-4342-B048-85BDC9FD1C3A}</a:tableStyleId>
              </a:tblPr>
              <a:tblGrid>
                <a:gridCol w="1298159">
                  <a:extLst>
                    <a:ext uri="{9D8B030D-6E8A-4147-A177-3AD203B41FA5}">
                      <a16:colId xmlns:a16="http://schemas.microsoft.com/office/drawing/2014/main" val="749677745"/>
                    </a:ext>
                  </a:extLst>
                </a:gridCol>
                <a:gridCol w="2068101">
                  <a:extLst>
                    <a:ext uri="{9D8B030D-6E8A-4147-A177-3AD203B41FA5}">
                      <a16:colId xmlns:a16="http://schemas.microsoft.com/office/drawing/2014/main" val="1546974028"/>
                    </a:ext>
                  </a:extLst>
                </a:gridCol>
                <a:gridCol w="2068101">
                  <a:extLst>
                    <a:ext uri="{9D8B030D-6E8A-4147-A177-3AD203B41FA5}">
                      <a16:colId xmlns:a16="http://schemas.microsoft.com/office/drawing/2014/main" val="2517539713"/>
                    </a:ext>
                  </a:extLst>
                </a:gridCol>
                <a:gridCol w="2068101">
                  <a:extLst>
                    <a:ext uri="{9D8B030D-6E8A-4147-A177-3AD203B41FA5}">
                      <a16:colId xmlns:a16="http://schemas.microsoft.com/office/drawing/2014/main" val="568056123"/>
                    </a:ext>
                  </a:extLst>
                </a:gridCol>
              </a:tblGrid>
              <a:tr h="376092">
                <a:tc>
                  <a:txBody>
                    <a:bodyPr/>
                    <a:lstStyle/>
                    <a:p>
                      <a:r>
                        <a:rPr lang="en-US" sz="1800" b="0" dirty="0">
                          <a:latin typeface="+mn-lt"/>
                        </a:rPr>
                        <a:t>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4</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2</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3</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graphicFrame>
        <p:nvGraphicFramePr>
          <p:cNvPr id="5" name="Table 4">
            <a:extLst>
              <a:ext uri="{FF2B5EF4-FFF2-40B4-BE49-F238E27FC236}">
                <a16:creationId xmlns:a16="http://schemas.microsoft.com/office/drawing/2014/main" id="{3F41E06A-DC82-499D-A16A-D0C93D38DE93}"/>
              </a:ext>
            </a:extLst>
          </p:cNvPr>
          <p:cNvGraphicFramePr>
            <a:graphicFrameLocks noGrp="1"/>
          </p:cNvGraphicFramePr>
          <p:nvPr>
            <p:extLst>
              <p:ext uri="{D42A27DB-BD31-4B8C-83A1-F6EECF244321}">
                <p14:modId xmlns:p14="http://schemas.microsoft.com/office/powerpoint/2010/main" val="3596724687"/>
              </p:ext>
            </p:extLst>
          </p:nvPr>
        </p:nvGraphicFramePr>
        <p:xfrm>
          <a:off x="718244" y="2177940"/>
          <a:ext cx="4660317" cy="2457414"/>
        </p:xfrm>
        <a:graphic>
          <a:graphicData uri="http://schemas.openxmlformats.org/drawingml/2006/table">
            <a:tbl>
              <a:tblPr firstRow="1" bandRow="1">
                <a:tableStyleId>{5C22544A-7EE6-4342-B048-85BDC9FD1C3A}</a:tableStyleId>
              </a:tblPr>
              <a:tblGrid>
                <a:gridCol w="1984229">
                  <a:extLst>
                    <a:ext uri="{9D8B030D-6E8A-4147-A177-3AD203B41FA5}">
                      <a16:colId xmlns:a16="http://schemas.microsoft.com/office/drawing/2014/main" val="3859145018"/>
                    </a:ext>
                  </a:extLst>
                </a:gridCol>
                <a:gridCol w="2676088">
                  <a:extLst>
                    <a:ext uri="{9D8B030D-6E8A-4147-A177-3AD203B41FA5}">
                      <a16:colId xmlns:a16="http://schemas.microsoft.com/office/drawing/2014/main" val="3714193604"/>
                    </a:ext>
                  </a:extLst>
                </a:gridCol>
              </a:tblGrid>
              <a:tr h="409569">
                <a:tc>
                  <a:txBody>
                    <a:bodyPr/>
                    <a:lstStyle/>
                    <a:p>
                      <a:pPr algn="ctr"/>
                      <a:r>
                        <a:rPr lang="en-US" b="0" dirty="0"/>
                        <a:t>Current Pool</a:t>
                      </a:r>
                    </a:p>
                  </a:txBody>
                  <a:tcPr/>
                </a:tc>
                <a:tc>
                  <a:txBody>
                    <a:bodyPr/>
                    <a:lstStyle/>
                    <a:p>
                      <a:pPr algn="ctr"/>
                      <a:r>
                        <a:rPr lang="en-US" b="0" dirty="0"/>
                        <a:t>Apps</a:t>
                      </a:r>
                    </a:p>
                  </a:txBody>
                  <a:tcPr/>
                </a:tc>
                <a:extLst>
                  <a:ext uri="{0D108BD9-81ED-4DB2-BD59-A6C34878D82A}">
                    <a16:rowId xmlns:a16="http://schemas.microsoft.com/office/drawing/2014/main" val="4098979963"/>
                  </a:ext>
                </a:extLst>
              </a:tr>
              <a:tr h="409569">
                <a:tc>
                  <a:txBody>
                    <a:bodyPr/>
                    <a:lstStyle/>
                    <a:p>
                      <a:pPr algn="ctr"/>
                      <a:r>
                        <a:rPr lang="en-US" b="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latin typeface="+mn-lt"/>
                      </a:endParaRPr>
                    </a:p>
                  </a:txBody>
                  <a:tcPr/>
                </a:tc>
                <a:extLst>
                  <a:ext uri="{0D108BD9-81ED-4DB2-BD59-A6C34878D82A}">
                    <a16:rowId xmlns:a16="http://schemas.microsoft.com/office/drawing/2014/main" val="1567345624"/>
                  </a:ext>
                </a:extLst>
              </a:tr>
              <a:tr h="409569">
                <a:tc>
                  <a:txBody>
                    <a:bodyPr/>
                    <a:lstStyle/>
                    <a:p>
                      <a:pPr algn="ctr"/>
                      <a:r>
                        <a:rPr lang="en-US" b="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391970106"/>
                  </a:ext>
                </a:extLst>
              </a:tr>
              <a:tr h="409569">
                <a:tc>
                  <a:txBody>
                    <a:bodyPr/>
                    <a:lstStyle/>
                    <a:p>
                      <a:pPr algn="ctr"/>
                      <a:r>
                        <a:rPr lang="en-US"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5</a:t>
                      </a:r>
                    </a:p>
                  </a:txBody>
                  <a:tcPr/>
                </a:tc>
                <a:extLst>
                  <a:ext uri="{0D108BD9-81ED-4DB2-BD59-A6C34878D82A}">
                    <a16:rowId xmlns:a16="http://schemas.microsoft.com/office/drawing/2014/main" val="2562644046"/>
                  </a:ext>
                </a:extLst>
              </a:tr>
              <a:tr h="409569">
                <a:tc>
                  <a:txBody>
                    <a:bodyPr/>
                    <a:lstStyle/>
                    <a:p>
                      <a:pPr algn="ctr"/>
                      <a:r>
                        <a:rPr lang="en-US" b="0" dirty="0"/>
                        <a:t>3</a:t>
                      </a:r>
                    </a:p>
                  </a:txBody>
                  <a:tcPr/>
                </a:tc>
                <a:tc>
                  <a:txBody>
                    <a:bodyPr/>
                    <a:lstStyle/>
                    <a:p>
                      <a:pPr algn="ctr"/>
                      <a:endParaRPr lang="en-US" b="0" dirty="0"/>
                    </a:p>
                  </a:txBody>
                  <a:tcPr/>
                </a:tc>
                <a:extLst>
                  <a:ext uri="{0D108BD9-81ED-4DB2-BD59-A6C34878D82A}">
                    <a16:rowId xmlns:a16="http://schemas.microsoft.com/office/drawing/2014/main" val="1567167888"/>
                  </a:ext>
                </a:extLst>
              </a:tr>
              <a:tr h="409569">
                <a:tc>
                  <a:txBody>
                    <a:bodyPr/>
                    <a:lstStyle/>
                    <a:p>
                      <a:pPr algn="ctr"/>
                      <a:r>
                        <a:rPr lang="en-US" b="0" dirty="0"/>
                        <a:t>4</a:t>
                      </a:r>
                    </a:p>
                  </a:txBody>
                  <a:tcPr/>
                </a:tc>
                <a:tc>
                  <a:txBody>
                    <a:bodyPr/>
                    <a:lstStyle/>
                    <a:p>
                      <a:pPr algn="ctr"/>
                      <a:endParaRPr lang="en-US" b="0" dirty="0"/>
                    </a:p>
                  </a:txBody>
                  <a:tcPr/>
                </a:tc>
                <a:extLst>
                  <a:ext uri="{0D108BD9-81ED-4DB2-BD59-A6C34878D82A}">
                    <a16:rowId xmlns:a16="http://schemas.microsoft.com/office/drawing/2014/main" val="100240329"/>
                  </a:ext>
                </a:extLst>
              </a:tr>
            </a:tbl>
          </a:graphicData>
        </a:graphic>
      </p:graphicFrame>
      <p:graphicFrame>
        <p:nvGraphicFramePr>
          <p:cNvPr id="6" name="Table 5">
            <a:extLst>
              <a:ext uri="{FF2B5EF4-FFF2-40B4-BE49-F238E27FC236}">
                <a16:creationId xmlns:a16="http://schemas.microsoft.com/office/drawing/2014/main" id="{D4B9A0CB-3F3A-46DA-A3C0-535432337E36}"/>
              </a:ext>
            </a:extLst>
          </p:cNvPr>
          <p:cNvGraphicFramePr>
            <a:graphicFrameLocks noGrp="1"/>
          </p:cNvGraphicFramePr>
          <p:nvPr>
            <p:extLst>
              <p:ext uri="{D42A27DB-BD31-4B8C-83A1-F6EECF244321}">
                <p14:modId xmlns:p14="http://schemas.microsoft.com/office/powerpoint/2010/main" val="3532205745"/>
              </p:ext>
            </p:extLst>
          </p:nvPr>
        </p:nvGraphicFramePr>
        <p:xfrm>
          <a:off x="718244" y="5164658"/>
          <a:ext cx="2500618" cy="1307800"/>
        </p:xfrm>
        <a:graphic>
          <a:graphicData uri="http://schemas.openxmlformats.org/drawingml/2006/table">
            <a:tbl>
              <a:tblPr firstRow="1" bandRow="1">
                <a:tableStyleId>{00A15C55-8517-42AA-B614-E9B94910E393}</a:tableStyleId>
              </a:tblPr>
              <a:tblGrid>
                <a:gridCol w="1443605">
                  <a:extLst>
                    <a:ext uri="{9D8B030D-6E8A-4147-A177-3AD203B41FA5}">
                      <a16:colId xmlns:a16="http://schemas.microsoft.com/office/drawing/2014/main" val="548585004"/>
                    </a:ext>
                  </a:extLst>
                </a:gridCol>
                <a:gridCol w="1057013">
                  <a:extLst>
                    <a:ext uri="{9D8B030D-6E8A-4147-A177-3AD203B41FA5}">
                      <a16:colId xmlns:a16="http://schemas.microsoft.com/office/drawing/2014/main" val="3264279482"/>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5</a:t>
                      </a:r>
                      <a:endParaRPr dirty="0">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14</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i="0" u="none" strike="noStrike" dirty="0">
                          <a:solidFill>
                            <a:srgbClr val="000000"/>
                          </a:solidFill>
                          <a:effectLst/>
                          <a:latin typeface="Yu Gothic" panose="020B0400000000000000" pitchFamily="34" charset="-128"/>
                          <a:ea typeface="Yu Gothic" panose="020B0400000000000000" pitchFamily="34" charset="-128"/>
                        </a:rPr>
                        <a:t>0</a:t>
                      </a:r>
                    </a:p>
                  </a:txBody>
                  <a:tcPr marL="9525" marR="9525" marT="9525" marB="0" anchor="ctr"/>
                </a:tc>
                <a:extLst>
                  <a:ext uri="{0D108BD9-81ED-4DB2-BD59-A6C34878D82A}">
                    <a16:rowId xmlns:a16="http://schemas.microsoft.com/office/drawing/2014/main" val="4035284714"/>
                  </a:ext>
                </a:extLst>
              </a:tr>
            </a:tbl>
          </a:graphicData>
        </a:graphic>
      </p:graphicFrame>
      <p:sp>
        <p:nvSpPr>
          <p:cNvPr id="7" name="Arrow: Right 6">
            <a:extLst>
              <a:ext uri="{FF2B5EF4-FFF2-40B4-BE49-F238E27FC236}">
                <a16:creationId xmlns:a16="http://schemas.microsoft.com/office/drawing/2014/main" id="{C32DDCD7-4D37-48F5-BE71-F24E09A3F2E2}"/>
              </a:ext>
            </a:extLst>
          </p:cNvPr>
          <p:cNvSpPr/>
          <p:nvPr/>
        </p:nvSpPr>
        <p:spPr>
          <a:xfrm>
            <a:off x="3455387" y="5654973"/>
            <a:ext cx="981512" cy="3271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D59F3F6-73D5-47CA-85E0-35F233A55CC5}"/>
              </a:ext>
            </a:extLst>
          </p:cNvPr>
          <p:cNvSpPr txBox="1"/>
          <p:nvPr/>
        </p:nvSpPr>
        <p:spPr>
          <a:xfrm>
            <a:off x="4540015" y="5348504"/>
            <a:ext cx="2909347"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solidFill>
                  <a:srgbClr val="FF0000"/>
                </a:solidFill>
              </a:rPr>
              <a:t>NODE SELECTION </a:t>
            </a:r>
            <a:r>
              <a:rPr lang="en-US" dirty="0"/>
              <a:t>FOR EACH REQUESTED RESOURCES</a:t>
            </a:r>
          </a:p>
        </p:txBody>
      </p:sp>
      <p:sp>
        <p:nvSpPr>
          <p:cNvPr id="9" name="Arrow: Right 8">
            <a:extLst>
              <a:ext uri="{FF2B5EF4-FFF2-40B4-BE49-F238E27FC236}">
                <a16:creationId xmlns:a16="http://schemas.microsoft.com/office/drawing/2014/main" id="{F357A585-CAE6-443E-AEFE-6F7EF2828954}"/>
              </a:ext>
            </a:extLst>
          </p:cNvPr>
          <p:cNvSpPr/>
          <p:nvPr/>
        </p:nvSpPr>
        <p:spPr>
          <a:xfrm>
            <a:off x="7685887" y="5654973"/>
            <a:ext cx="981512" cy="3271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B72B5F2-F471-4632-A7FA-82AFECA427ED}"/>
              </a:ext>
            </a:extLst>
          </p:cNvPr>
          <p:cNvSpPr txBox="1"/>
          <p:nvPr/>
        </p:nvSpPr>
        <p:spPr>
          <a:xfrm>
            <a:off x="8903924" y="5218393"/>
            <a:ext cx="2909347"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CHECKING OF BANDWIDTH USING </a:t>
            </a:r>
            <a:r>
              <a:rPr lang="en-US" dirty="0">
                <a:solidFill>
                  <a:srgbClr val="FF0000"/>
                </a:solidFill>
              </a:rPr>
              <a:t>VARIANT DIJKSTRA’S ALGORITHM</a:t>
            </a:r>
          </a:p>
        </p:txBody>
      </p:sp>
      <p:cxnSp>
        <p:nvCxnSpPr>
          <p:cNvPr id="11" name="Straight Connector 10">
            <a:extLst>
              <a:ext uri="{FF2B5EF4-FFF2-40B4-BE49-F238E27FC236}">
                <a16:creationId xmlns:a16="http://schemas.microsoft.com/office/drawing/2014/main" id="{E9586DDB-22D1-4F5E-8A22-699E061A6A43}"/>
              </a:ext>
            </a:extLst>
          </p:cNvPr>
          <p:cNvCxnSpPr/>
          <p:nvPr/>
        </p:nvCxnSpPr>
        <p:spPr>
          <a:xfrm>
            <a:off x="807286" y="1895475"/>
            <a:ext cx="10460789"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2" name="Table 11">
            <a:extLst>
              <a:ext uri="{FF2B5EF4-FFF2-40B4-BE49-F238E27FC236}">
                <a16:creationId xmlns:a16="http://schemas.microsoft.com/office/drawing/2014/main" id="{9FE6AC7B-BBAC-431A-9190-F1A0C570A3E6}"/>
              </a:ext>
            </a:extLst>
          </p:cNvPr>
          <p:cNvGraphicFramePr>
            <a:graphicFrameLocks noGrp="1"/>
          </p:cNvGraphicFramePr>
          <p:nvPr>
            <p:extLst>
              <p:ext uri="{D42A27DB-BD31-4B8C-83A1-F6EECF244321}">
                <p14:modId xmlns:p14="http://schemas.microsoft.com/office/powerpoint/2010/main" val="2395922707"/>
              </p:ext>
            </p:extLst>
          </p:nvPr>
        </p:nvGraphicFramePr>
        <p:xfrm>
          <a:off x="811028" y="990055"/>
          <a:ext cx="6485122" cy="376091"/>
        </p:xfrm>
        <a:graphic>
          <a:graphicData uri="http://schemas.openxmlformats.org/drawingml/2006/table">
            <a:tbl>
              <a:tblPr firstRow="1" bandRow="1">
                <a:tableStyleId>{5C22544A-7EE6-4342-B048-85BDC9FD1C3A}</a:tableStyleId>
              </a:tblPr>
              <a:tblGrid>
                <a:gridCol w="1549166">
                  <a:extLst>
                    <a:ext uri="{9D8B030D-6E8A-4147-A177-3AD203B41FA5}">
                      <a16:colId xmlns:a16="http://schemas.microsoft.com/office/drawing/2014/main" val="749677745"/>
                    </a:ext>
                  </a:extLst>
                </a:gridCol>
                <a:gridCol w="2467978">
                  <a:extLst>
                    <a:ext uri="{9D8B030D-6E8A-4147-A177-3AD203B41FA5}">
                      <a16:colId xmlns:a16="http://schemas.microsoft.com/office/drawing/2014/main" val="1546974028"/>
                    </a:ext>
                  </a:extLst>
                </a:gridCol>
                <a:gridCol w="2467978">
                  <a:extLst>
                    <a:ext uri="{9D8B030D-6E8A-4147-A177-3AD203B41FA5}">
                      <a16:colId xmlns:a16="http://schemas.microsoft.com/office/drawing/2014/main" val="1052026424"/>
                    </a:ext>
                  </a:extLst>
                </a:gridCol>
              </a:tblGrid>
              <a:tr h="376091">
                <a:tc>
                  <a:txBody>
                    <a:bodyPr/>
                    <a:lstStyle/>
                    <a:p>
                      <a:r>
                        <a:rPr lang="en-US" sz="1800" b="0" dirty="0">
                          <a:latin typeface="+mn-lt"/>
                        </a:rPr>
                        <a:t>Unallocated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1</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6</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sp>
        <p:nvSpPr>
          <p:cNvPr id="13" name="TextBox 12">
            <a:extLst>
              <a:ext uri="{FF2B5EF4-FFF2-40B4-BE49-F238E27FC236}">
                <a16:creationId xmlns:a16="http://schemas.microsoft.com/office/drawing/2014/main" id="{51989523-F90A-4432-9FBA-F17D0457E146}"/>
              </a:ext>
            </a:extLst>
          </p:cNvPr>
          <p:cNvSpPr txBox="1"/>
          <p:nvPr/>
        </p:nvSpPr>
        <p:spPr>
          <a:xfrm>
            <a:off x="6243286" y="2915094"/>
            <a:ext cx="4848226" cy="6463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b="1" dirty="0"/>
              <a:t>All applications in Pool 0 are dequeued, proceed to the next </a:t>
            </a:r>
            <a:r>
              <a:rPr lang="en-US" b="1" dirty="0">
                <a:solidFill>
                  <a:srgbClr val="FF0000"/>
                </a:solidFill>
              </a:rPr>
              <a:t>Pool 2</a:t>
            </a:r>
            <a:r>
              <a:rPr lang="en-US" b="1" dirty="0"/>
              <a:t>.</a:t>
            </a:r>
          </a:p>
        </p:txBody>
      </p:sp>
    </p:spTree>
    <p:extLst>
      <p:ext uri="{BB962C8B-B14F-4D97-AF65-F5344CB8AC3E}">
        <p14:creationId xmlns:p14="http://schemas.microsoft.com/office/powerpoint/2010/main" val="6265757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FAE6661-501C-4057-8E84-FDF1B2179F38}"/>
              </a:ext>
            </a:extLst>
          </p:cNvPr>
          <p:cNvGraphicFramePr>
            <a:graphicFrameLocks noGrp="1"/>
          </p:cNvGraphicFramePr>
          <p:nvPr>
            <p:extLst>
              <p:ext uri="{D42A27DB-BD31-4B8C-83A1-F6EECF244321}">
                <p14:modId xmlns:p14="http://schemas.microsoft.com/office/powerpoint/2010/main" val="3916356175"/>
              </p:ext>
            </p:extLst>
          </p:nvPr>
        </p:nvGraphicFramePr>
        <p:xfrm>
          <a:off x="599226" y="502082"/>
          <a:ext cx="2500618" cy="1334886"/>
        </p:xfrm>
        <a:graphic>
          <a:graphicData uri="http://schemas.openxmlformats.org/drawingml/2006/table">
            <a:tbl>
              <a:tblPr firstRow="1" bandRow="1">
                <a:tableStyleId>{00A15C55-8517-42AA-B614-E9B94910E393}</a:tableStyleId>
              </a:tblPr>
              <a:tblGrid>
                <a:gridCol w="1443605">
                  <a:extLst>
                    <a:ext uri="{9D8B030D-6E8A-4147-A177-3AD203B41FA5}">
                      <a16:colId xmlns:a16="http://schemas.microsoft.com/office/drawing/2014/main" val="548585004"/>
                    </a:ext>
                  </a:extLst>
                </a:gridCol>
                <a:gridCol w="1057013">
                  <a:extLst>
                    <a:ext uri="{9D8B030D-6E8A-4147-A177-3AD203B41FA5}">
                      <a16:colId xmlns:a16="http://schemas.microsoft.com/office/drawing/2014/main" val="3264279482"/>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5</a:t>
                      </a:r>
                      <a:endParaRPr dirty="0">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14</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194722863"/>
                  </a:ext>
                </a:extLst>
              </a:tr>
              <a:tr h="35403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i="0" u="none" strike="noStrike" dirty="0">
                          <a:solidFill>
                            <a:srgbClr val="000000"/>
                          </a:solidFill>
                          <a:effectLst/>
                          <a:latin typeface="Yu Gothic" panose="020B0400000000000000" pitchFamily="34" charset="-128"/>
                          <a:ea typeface="Yu Gothic" panose="020B0400000000000000" pitchFamily="34" charset="-128"/>
                        </a:rPr>
                        <a:t>0</a:t>
                      </a: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5" name="Table 4">
            <a:extLst>
              <a:ext uri="{FF2B5EF4-FFF2-40B4-BE49-F238E27FC236}">
                <a16:creationId xmlns:a16="http://schemas.microsoft.com/office/drawing/2014/main" id="{AF19F41A-4E4E-4E5B-BF7C-E81AD49D62D8}"/>
              </a:ext>
            </a:extLst>
          </p:cNvPr>
          <p:cNvGraphicFramePr>
            <a:graphicFrameLocks noGrp="1"/>
          </p:cNvGraphicFramePr>
          <p:nvPr>
            <p:extLst>
              <p:ext uri="{D42A27DB-BD31-4B8C-83A1-F6EECF244321}">
                <p14:modId xmlns:p14="http://schemas.microsoft.com/office/powerpoint/2010/main" val="680441946"/>
              </p:ext>
            </p:extLst>
          </p:nvPr>
        </p:nvGraphicFramePr>
        <p:xfrm>
          <a:off x="5440259" y="353048"/>
          <a:ext cx="6333686" cy="2678776"/>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Node id</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4</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5</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Program id and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3,0.5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2,1.5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1,1</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Sharable no. of programs</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Memory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3.5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63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29</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Printer no.</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0</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Disk space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Disk</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9</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12</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Printer</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graphicFrame>
        <p:nvGraphicFramePr>
          <p:cNvPr id="6" name="Table 5">
            <a:extLst>
              <a:ext uri="{FF2B5EF4-FFF2-40B4-BE49-F238E27FC236}">
                <a16:creationId xmlns:a16="http://schemas.microsoft.com/office/drawing/2014/main" id="{84011141-70AD-4C95-A058-34E720DD25B8}"/>
              </a:ext>
            </a:extLst>
          </p:cNvPr>
          <p:cNvGraphicFramePr>
            <a:graphicFrameLocks noGrp="1"/>
          </p:cNvGraphicFramePr>
          <p:nvPr>
            <p:extLst>
              <p:ext uri="{D42A27DB-BD31-4B8C-83A1-F6EECF244321}">
                <p14:modId xmlns:p14="http://schemas.microsoft.com/office/powerpoint/2010/main" val="3243745111"/>
              </p:ext>
            </p:extLst>
          </p:nvPr>
        </p:nvGraphicFramePr>
        <p:xfrm>
          <a:off x="599226" y="3822119"/>
          <a:ext cx="3259710" cy="1307800"/>
        </p:xfrm>
        <a:graphic>
          <a:graphicData uri="http://schemas.openxmlformats.org/drawingml/2006/table">
            <a:tbl>
              <a:tblPr firstRow="1" bandRow="1">
                <a:tableStyleId>{00A15C55-8517-42AA-B614-E9B94910E393}</a:tableStyleId>
              </a:tblPr>
              <a:tblGrid>
                <a:gridCol w="1322716">
                  <a:extLst>
                    <a:ext uri="{9D8B030D-6E8A-4147-A177-3AD203B41FA5}">
                      <a16:colId xmlns:a16="http://schemas.microsoft.com/office/drawing/2014/main" val="548585004"/>
                    </a:ext>
                  </a:extLst>
                </a:gridCol>
                <a:gridCol w="968497">
                  <a:extLst>
                    <a:ext uri="{9D8B030D-6E8A-4147-A177-3AD203B41FA5}">
                      <a16:colId xmlns:a16="http://schemas.microsoft.com/office/drawing/2014/main" val="3264279482"/>
                    </a:ext>
                  </a:extLst>
                </a:gridCol>
                <a:gridCol w="968497">
                  <a:extLst>
                    <a:ext uri="{9D8B030D-6E8A-4147-A177-3AD203B41FA5}">
                      <a16:colId xmlns:a16="http://schemas.microsoft.com/office/drawing/2014/main" val="1745830393"/>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5</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rgbClr val="FF0000"/>
                          </a:solidFill>
                          <a:latin typeface="Yu Gothic" panose="020B0400000000000000" pitchFamily="34" charset="-128"/>
                          <a:ea typeface="Yu Gothic" panose="020B0400000000000000" pitchFamily="34" charset="-128"/>
                          <a:sym typeface="Arial"/>
                        </a:rPr>
                        <a:t>Node</a:t>
                      </a:r>
                      <a:endParaRPr dirty="0">
                        <a:solidFill>
                          <a:srgbClr val="FF0000"/>
                        </a:solidFill>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14</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1</a:t>
                      </a: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endParaRPr lang="en-US" sz="1100" b="0" i="0" u="none" strike="noStrike" dirty="0">
                        <a:solidFill>
                          <a:srgbClr val="FF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i="0" u="none" strike="noStrike" dirty="0">
                          <a:solidFill>
                            <a:srgbClr val="000000"/>
                          </a:solidFill>
                          <a:effectLst/>
                          <a:latin typeface="Yu Gothic" panose="020B0400000000000000" pitchFamily="34" charset="-128"/>
                          <a:ea typeface="Yu Gothic" panose="020B0400000000000000" pitchFamily="34" charset="-128"/>
                        </a:rPr>
                        <a:t>0</a:t>
                      </a:r>
                    </a:p>
                  </a:txBody>
                  <a:tcPr marL="9525" marR="9525" marT="9525" marB="0" anchor="ctr"/>
                </a:tc>
                <a:tc>
                  <a:txBody>
                    <a:bodyPr/>
                    <a:lstStyle/>
                    <a:p>
                      <a:pPr algn="ctr" fontAlgn="ctr"/>
                      <a:endParaRPr lang="en-US" sz="1100" b="0" i="0" u="none" strike="noStrike" dirty="0">
                        <a:solidFill>
                          <a:srgbClr val="FF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7" name="Table 6">
            <a:extLst>
              <a:ext uri="{FF2B5EF4-FFF2-40B4-BE49-F238E27FC236}">
                <a16:creationId xmlns:a16="http://schemas.microsoft.com/office/drawing/2014/main" id="{F602EB5B-2DB0-41F6-B4DF-802DF68CF243}"/>
              </a:ext>
            </a:extLst>
          </p:cNvPr>
          <p:cNvGraphicFramePr>
            <a:graphicFrameLocks noGrp="1"/>
          </p:cNvGraphicFramePr>
          <p:nvPr>
            <p:extLst>
              <p:ext uri="{D42A27DB-BD31-4B8C-83A1-F6EECF244321}">
                <p14:modId xmlns:p14="http://schemas.microsoft.com/office/powerpoint/2010/main" val="2851930040"/>
              </p:ext>
            </p:extLst>
          </p:nvPr>
        </p:nvGraphicFramePr>
        <p:xfrm>
          <a:off x="5440259" y="3529668"/>
          <a:ext cx="6333686" cy="2678776"/>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Node id</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4</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5</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Program id and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3,0.5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2,1.5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1,1</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Sharable no. of programs</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Memory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3.5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63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29</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Printer no.</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0</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Disk space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ea typeface="Yu Gothic" panose="020B0400000000000000" pitchFamily="34" charset="-128"/>
                          <a:sym typeface="Arial"/>
                        </a:rPr>
                        <a:t>2</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Disk</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9</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12</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Printer</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spTree>
    <p:extLst>
      <p:ext uri="{BB962C8B-B14F-4D97-AF65-F5344CB8AC3E}">
        <p14:creationId xmlns:p14="http://schemas.microsoft.com/office/powerpoint/2010/main" val="10013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CC0B3DE3-A410-43D9-A2B7-E9DE962B9B4B}"/>
              </a:ext>
            </a:extLst>
          </p:cNvPr>
          <p:cNvGrpSpPr/>
          <p:nvPr/>
        </p:nvGrpSpPr>
        <p:grpSpPr>
          <a:xfrm>
            <a:off x="3607925" y="311431"/>
            <a:ext cx="4406109" cy="3580114"/>
            <a:chOff x="3214382" y="889232"/>
            <a:chExt cx="5785160" cy="4984461"/>
          </a:xfrm>
        </p:grpSpPr>
        <p:sp>
          <p:nvSpPr>
            <p:cNvPr id="31" name="Oval 30">
              <a:extLst>
                <a:ext uri="{FF2B5EF4-FFF2-40B4-BE49-F238E27FC236}">
                  <a16:creationId xmlns:a16="http://schemas.microsoft.com/office/drawing/2014/main" id="{A3EF414C-BB08-4B6D-9883-4D432AD39888}"/>
                </a:ext>
              </a:extLst>
            </p:cNvPr>
            <p:cNvSpPr/>
            <p:nvPr/>
          </p:nvSpPr>
          <p:spPr>
            <a:xfrm>
              <a:off x="5799389" y="889232"/>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0</a:t>
              </a:r>
            </a:p>
          </p:txBody>
        </p:sp>
        <p:sp>
          <p:nvSpPr>
            <p:cNvPr id="32" name="Oval 31">
              <a:extLst>
                <a:ext uri="{FF2B5EF4-FFF2-40B4-BE49-F238E27FC236}">
                  <a16:creationId xmlns:a16="http://schemas.microsoft.com/office/drawing/2014/main" id="{DFD95F82-035E-47AE-B9AC-9C59ECACA9C0}"/>
                </a:ext>
              </a:extLst>
            </p:cNvPr>
            <p:cNvSpPr/>
            <p:nvPr/>
          </p:nvSpPr>
          <p:spPr>
            <a:xfrm>
              <a:off x="3214382" y="222587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1</a:t>
              </a:r>
            </a:p>
          </p:txBody>
        </p:sp>
        <p:sp>
          <p:nvSpPr>
            <p:cNvPr id="33" name="Oval 32">
              <a:extLst>
                <a:ext uri="{FF2B5EF4-FFF2-40B4-BE49-F238E27FC236}">
                  <a16:creationId xmlns:a16="http://schemas.microsoft.com/office/drawing/2014/main" id="{5854AA5E-8F60-4969-AAA7-97ACFB7E1B29}"/>
                </a:ext>
              </a:extLst>
            </p:cNvPr>
            <p:cNvSpPr/>
            <p:nvPr/>
          </p:nvSpPr>
          <p:spPr>
            <a:xfrm>
              <a:off x="3214382"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2</a:t>
              </a:r>
            </a:p>
          </p:txBody>
        </p:sp>
        <p:sp>
          <p:nvSpPr>
            <p:cNvPr id="34" name="Oval 33">
              <a:extLst>
                <a:ext uri="{FF2B5EF4-FFF2-40B4-BE49-F238E27FC236}">
                  <a16:creationId xmlns:a16="http://schemas.microsoft.com/office/drawing/2014/main" id="{2B181764-4153-4862-8090-073559C5C5B8}"/>
                </a:ext>
              </a:extLst>
            </p:cNvPr>
            <p:cNvSpPr/>
            <p:nvPr/>
          </p:nvSpPr>
          <p:spPr>
            <a:xfrm>
              <a:off x="5799389" y="532001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3</a:t>
              </a:r>
            </a:p>
          </p:txBody>
        </p:sp>
        <p:sp>
          <p:nvSpPr>
            <p:cNvPr id="35" name="Oval 34">
              <a:extLst>
                <a:ext uri="{FF2B5EF4-FFF2-40B4-BE49-F238E27FC236}">
                  <a16:creationId xmlns:a16="http://schemas.microsoft.com/office/drawing/2014/main" id="{A49675FC-7C68-45EB-93A1-1D3BE434A333}"/>
                </a:ext>
              </a:extLst>
            </p:cNvPr>
            <p:cNvSpPr/>
            <p:nvPr/>
          </p:nvSpPr>
          <p:spPr>
            <a:xfrm>
              <a:off x="8384400" y="2225878"/>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5</a:t>
              </a:r>
            </a:p>
          </p:txBody>
        </p:sp>
        <p:sp>
          <p:nvSpPr>
            <p:cNvPr id="36" name="Oval 35">
              <a:extLst>
                <a:ext uri="{FF2B5EF4-FFF2-40B4-BE49-F238E27FC236}">
                  <a16:creationId xmlns:a16="http://schemas.microsoft.com/office/drawing/2014/main" id="{A76C7905-8C62-4B78-A561-0ABA611ACE5E}"/>
                </a:ext>
              </a:extLst>
            </p:cNvPr>
            <p:cNvSpPr/>
            <p:nvPr/>
          </p:nvSpPr>
          <p:spPr>
            <a:xfrm>
              <a:off x="8384400"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4</a:t>
              </a:r>
            </a:p>
          </p:txBody>
        </p:sp>
        <p:cxnSp>
          <p:nvCxnSpPr>
            <p:cNvPr id="37" name="Straight Connector 36">
              <a:extLst>
                <a:ext uri="{FF2B5EF4-FFF2-40B4-BE49-F238E27FC236}">
                  <a16:creationId xmlns:a16="http://schemas.microsoft.com/office/drawing/2014/main" id="{0CC5CAC0-9333-4FEE-9FB2-F860F689E20F}"/>
                </a:ext>
              </a:extLst>
            </p:cNvPr>
            <p:cNvCxnSpPr>
              <a:cxnSpLocks/>
              <a:stCxn id="31" idx="4"/>
              <a:endCxn id="33" idx="6"/>
            </p:cNvCxnSpPr>
            <p:nvPr/>
          </p:nvCxnSpPr>
          <p:spPr>
            <a:xfrm flipH="1">
              <a:off x="3807602" y="1442906"/>
              <a:ext cx="2288397" cy="291238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D282715-49A2-410D-B1D7-F9DC0555A57E}"/>
                </a:ext>
              </a:extLst>
            </p:cNvPr>
            <p:cNvCxnSpPr>
              <a:cxnSpLocks/>
              <a:stCxn id="31" idx="4"/>
              <a:endCxn id="36" idx="2"/>
            </p:cNvCxnSpPr>
            <p:nvPr/>
          </p:nvCxnSpPr>
          <p:spPr>
            <a:xfrm>
              <a:off x="6096000" y="1442906"/>
              <a:ext cx="2288400" cy="291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7FA368D-256C-4809-B018-829AF9C95149}"/>
                </a:ext>
              </a:extLst>
            </p:cNvPr>
            <p:cNvCxnSpPr>
              <a:cxnSpLocks/>
              <a:stCxn id="35" idx="2"/>
              <a:endCxn id="33" idx="6"/>
            </p:cNvCxnSpPr>
            <p:nvPr/>
          </p:nvCxnSpPr>
          <p:spPr>
            <a:xfrm flipH="1">
              <a:off x="3807602" y="2502716"/>
              <a:ext cx="4576798" cy="1852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5C972DB-57F8-44C8-95A1-58A915717644}"/>
                </a:ext>
              </a:extLst>
            </p:cNvPr>
            <p:cNvCxnSpPr>
              <a:cxnSpLocks/>
              <a:stCxn id="34" idx="0"/>
              <a:endCxn id="33" idx="6"/>
            </p:cNvCxnSpPr>
            <p:nvPr/>
          </p:nvCxnSpPr>
          <p:spPr>
            <a:xfrm flipH="1" flipV="1">
              <a:off x="3807602" y="4355286"/>
              <a:ext cx="2288397"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212F6AC-D63C-4DC2-949B-B0DD7F240D89}"/>
                </a:ext>
              </a:extLst>
            </p:cNvPr>
            <p:cNvCxnSpPr>
              <a:cxnSpLocks/>
              <a:stCxn id="34" idx="0"/>
              <a:endCxn id="36" idx="2"/>
            </p:cNvCxnSpPr>
            <p:nvPr/>
          </p:nvCxnSpPr>
          <p:spPr>
            <a:xfrm flipV="1">
              <a:off x="6095999" y="4355286"/>
              <a:ext cx="2288401"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907E1F8-2873-437B-A456-40768A8B95E6}"/>
                </a:ext>
              </a:extLst>
            </p:cNvPr>
            <p:cNvCxnSpPr>
              <a:cxnSpLocks/>
              <a:stCxn id="34" idx="0"/>
              <a:endCxn id="35" idx="2"/>
            </p:cNvCxnSpPr>
            <p:nvPr/>
          </p:nvCxnSpPr>
          <p:spPr>
            <a:xfrm flipV="1">
              <a:off x="6095999" y="2502716"/>
              <a:ext cx="2288401" cy="2817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D42B664-BA91-4DF5-8C9A-D802B2268C59}"/>
                </a:ext>
              </a:extLst>
            </p:cNvPr>
            <p:cNvCxnSpPr>
              <a:cxnSpLocks/>
              <a:stCxn id="36" idx="0"/>
              <a:endCxn id="35" idx="4"/>
            </p:cNvCxnSpPr>
            <p:nvPr/>
          </p:nvCxnSpPr>
          <p:spPr>
            <a:xfrm flipV="1">
              <a:off x="8681012" y="2779552"/>
              <a:ext cx="0" cy="1298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904ACC1-36C9-4E0B-8101-AB08F878B8F8}"/>
                </a:ext>
              </a:extLst>
            </p:cNvPr>
            <p:cNvCxnSpPr>
              <a:cxnSpLocks/>
              <a:stCxn id="32" idx="6"/>
              <a:endCxn id="35" idx="2"/>
            </p:cNvCxnSpPr>
            <p:nvPr/>
          </p:nvCxnSpPr>
          <p:spPr>
            <a:xfrm>
              <a:off x="3807602" y="2502716"/>
              <a:ext cx="4576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9B7948F-A5F6-46DB-8522-481E78FD708E}"/>
                </a:ext>
              </a:extLst>
            </p:cNvPr>
            <p:cNvCxnSpPr>
              <a:cxnSpLocks/>
              <a:stCxn id="32" idx="6"/>
              <a:endCxn id="34" idx="0"/>
            </p:cNvCxnSpPr>
            <p:nvPr/>
          </p:nvCxnSpPr>
          <p:spPr>
            <a:xfrm>
              <a:off x="3807602" y="2502716"/>
              <a:ext cx="2288397" cy="2817302"/>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998B979C-81B0-489A-BA84-B1A866543B05}"/>
                </a:ext>
              </a:extLst>
            </p:cNvPr>
            <p:cNvSpPr txBox="1"/>
            <p:nvPr/>
          </p:nvSpPr>
          <p:spPr>
            <a:xfrm>
              <a:off x="4547832" y="4615345"/>
              <a:ext cx="460396" cy="322267"/>
            </a:xfrm>
            <a:prstGeom prst="rect">
              <a:avLst/>
            </a:prstGeom>
            <a:solidFill>
              <a:schemeClr val="accent4">
                <a:lumMod val="60000"/>
                <a:lumOff val="40000"/>
              </a:schemeClr>
            </a:solidFill>
          </p:spPr>
          <p:txBody>
            <a:bodyPr wrap="square" rtlCol="0">
              <a:spAutoFit/>
            </a:bodyPr>
            <a:lstStyle/>
            <a:p>
              <a:r>
                <a:rPr lang="en-US" sz="1050" dirty="0"/>
                <a:t>16</a:t>
              </a:r>
            </a:p>
          </p:txBody>
        </p:sp>
        <p:sp>
          <p:nvSpPr>
            <p:cNvPr id="47" name="TextBox 46">
              <a:extLst>
                <a:ext uri="{FF2B5EF4-FFF2-40B4-BE49-F238E27FC236}">
                  <a16:creationId xmlns:a16="http://schemas.microsoft.com/office/drawing/2014/main" id="{C9873461-1604-42D3-B07B-582786E83BCE}"/>
                </a:ext>
              </a:extLst>
            </p:cNvPr>
            <p:cNvSpPr txBox="1"/>
            <p:nvPr/>
          </p:nvSpPr>
          <p:spPr>
            <a:xfrm>
              <a:off x="4951800" y="3996922"/>
              <a:ext cx="460396" cy="322267"/>
            </a:xfrm>
            <a:prstGeom prst="rect">
              <a:avLst/>
            </a:prstGeom>
            <a:solidFill>
              <a:schemeClr val="accent4">
                <a:lumMod val="60000"/>
                <a:lumOff val="40000"/>
              </a:schemeClr>
            </a:solidFill>
          </p:spPr>
          <p:txBody>
            <a:bodyPr wrap="square" rtlCol="0">
              <a:spAutoFit/>
            </a:bodyPr>
            <a:lstStyle/>
            <a:p>
              <a:pPr algn="ctr"/>
              <a:r>
                <a:rPr lang="en-US" sz="1050" dirty="0"/>
                <a:t>6</a:t>
              </a:r>
            </a:p>
          </p:txBody>
        </p:sp>
        <p:sp>
          <p:nvSpPr>
            <p:cNvPr id="48" name="TextBox 47">
              <a:extLst>
                <a:ext uri="{FF2B5EF4-FFF2-40B4-BE49-F238E27FC236}">
                  <a16:creationId xmlns:a16="http://schemas.microsoft.com/office/drawing/2014/main" id="{D28A9AAE-1BB6-4116-8C6C-192BEEB89557}"/>
                </a:ext>
              </a:extLst>
            </p:cNvPr>
            <p:cNvSpPr txBox="1"/>
            <p:nvPr/>
          </p:nvSpPr>
          <p:spPr>
            <a:xfrm>
              <a:off x="5783909" y="3192123"/>
              <a:ext cx="460396" cy="322267"/>
            </a:xfrm>
            <a:prstGeom prst="rect">
              <a:avLst/>
            </a:prstGeom>
            <a:solidFill>
              <a:schemeClr val="accent4">
                <a:lumMod val="60000"/>
                <a:lumOff val="40000"/>
              </a:schemeClr>
            </a:solidFill>
          </p:spPr>
          <p:txBody>
            <a:bodyPr wrap="square" rtlCol="0">
              <a:spAutoFit/>
            </a:bodyPr>
            <a:lstStyle/>
            <a:p>
              <a:pPr algn="ctr"/>
              <a:r>
                <a:rPr lang="en-US" sz="1050" dirty="0"/>
                <a:t>11</a:t>
              </a:r>
            </a:p>
          </p:txBody>
        </p:sp>
        <p:sp>
          <p:nvSpPr>
            <p:cNvPr id="49" name="TextBox 48">
              <a:extLst>
                <a:ext uri="{FF2B5EF4-FFF2-40B4-BE49-F238E27FC236}">
                  <a16:creationId xmlns:a16="http://schemas.microsoft.com/office/drawing/2014/main" id="{119C7C3E-DAE5-476E-BCC5-89C83D104EB6}"/>
                </a:ext>
              </a:extLst>
            </p:cNvPr>
            <p:cNvSpPr txBox="1"/>
            <p:nvPr/>
          </p:nvSpPr>
          <p:spPr>
            <a:xfrm>
              <a:off x="4663879" y="2822789"/>
              <a:ext cx="460396" cy="353518"/>
            </a:xfrm>
            <a:prstGeom prst="rect">
              <a:avLst/>
            </a:prstGeom>
            <a:solidFill>
              <a:schemeClr val="accent4">
                <a:lumMod val="60000"/>
                <a:lumOff val="40000"/>
              </a:schemeClr>
            </a:solidFill>
          </p:spPr>
          <p:txBody>
            <a:bodyPr wrap="square" rtlCol="0">
              <a:spAutoFit/>
            </a:bodyPr>
            <a:lstStyle/>
            <a:p>
              <a:pPr algn="ctr"/>
              <a:r>
                <a:rPr lang="en-US" sz="1050" dirty="0"/>
                <a:t>2</a:t>
              </a:r>
            </a:p>
          </p:txBody>
        </p:sp>
        <p:sp>
          <p:nvSpPr>
            <p:cNvPr id="50" name="TextBox 49">
              <a:extLst>
                <a:ext uri="{FF2B5EF4-FFF2-40B4-BE49-F238E27FC236}">
                  <a16:creationId xmlns:a16="http://schemas.microsoft.com/office/drawing/2014/main" id="{050480B7-8378-4894-BC44-BA732BDC509E}"/>
                </a:ext>
              </a:extLst>
            </p:cNvPr>
            <p:cNvSpPr txBox="1"/>
            <p:nvPr/>
          </p:nvSpPr>
          <p:spPr>
            <a:xfrm>
              <a:off x="5816765" y="2313262"/>
              <a:ext cx="460396" cy="353518"/>
            </a:xfrm>
            <a:prstGeom prst="rect">
              <a:avLst/>
            </a:prstGeom>
            <a:solidFill>
              <a:schemeClr val="accent4">
                <a:lumMod val="60000"/>
                <a:lumOff val="40000"/>
              </a:schemeClr>
            </a:solidFill>
          </p:spPr>
          <p:txBody>
            <a:bodyPr wrap="square" rtlCol="0">
              <a:spAutoFit/>
            </a:bodyPr>
            <a:lstStyle/>
            <a:p>
              <a:pPr algn="ctr"/>
              <a:r>
                <a:rPr lang="en-US" sz="1050" dirty="0"/>
                <a:t>2</a:t>
              </a:r>
            </a:p>
          </p:txBody>
        </p:sp>
        <p:sp>
          <p:nvSpPr>
            <p:cNvPr id="51" name="TextBox 50">
              <a:extLst>
                <a:ext uri="{FF2B5EF4-FFF2-40B4-BE49-F238E27FC236}">
                  <a16:creationId xmlns:a16="http://schemas.microsoft.com/office/drawing/2014/main" id="{792CAA3B-E8AB-4C1C-8192-3DB931909DAC}"/>
                </a:ext>
              </a:extLst>
            </p:cNvPr>
            <p:cNvSpPr txBox="1"/>
            <p:nvPr/>
          </p:nvSpPr>
          <p:spPr>
            <a:xfrm>
              <a:off x="8539146" y="3173136"/>
              <a:ext cx="460396" cy="322267"/>
            </a:xfrm>
            <a:prstGeom prst="rect">
              <a:avLst/>
            </a:prstGeom>
            <a:solidFill>
              <a:schemeClr val="accent4">
                <a:lumMod val="60000"/>
                <a:lumOff val="40000"/>
              </a:schemeClr>
            </a:solidFill>
          </p:spPr>
          <p:txBody>
            <a:bodyPr wrap="square" rtlCol="0">
              <a:spAutoFit/>
            </a:bodyPr>
            <a:lstStyle/>
            <a:p>
              <a:pPr algn="ctr"/>
              <a:r>
                <a:rPr lang="en-US" sz="1050" dirty="0"/>
                <a:t>7</a:t>
              </a:r>
            </a:p>
          </p:txBody>
        </p:sp>
        <p:sp>
          <p:nvSpPr>
            <p:cNvPr id="52" name="TextBox 51">
              <a:extLst>
                <a:ext uri="{FF2B5EF4-FFF2-40B4-BE49-F238E27FC236}">
                  <a16:creationId xmlns:a16="http://schemas.microsoft.com/office/drawing/2014/main" id="{6A1D7C1B-4DAD-4295-9509-C24F5C888E3B}"/>
                </a:ext>
              </a:extLst>
            </p:cNvPr>
            <p:cNvSpPr txBox="1"/>
            <p:nvPr/>
          </p:nvSpPr>
          <p:spPr>
            <a:xfrm>
              <a:off x="7748636" y="3616621"/>
              <a:ext cx="460396" cy="353518"/>
            </a:xfrm>
            <a:prstGeom prst="rect">
              <a:avLst/>
            </a:prstGeom>
            <a:solidFill>
              <a:schemeClr val="accent4">
                <a:lumMod val="60000"/>
                <a:lumOff val="40000"/>
              </a:schemeClr>
            </a:solidFill>
          </p:spPr>
          <p:txBody>
            <a:bodyPr wrap="square" rtlCol="0">
              <a:spAutoFit/>
            </a:bodyPr>
            <a:lstStyle/>
            <a:p>
              <a:pPr algn="ctr"/>
              <a:r>
                <a:rPr lang="en-US" sz="1050" dirty="0"/>
                <a:t>15</a:t>
              </a:r>
            </a:p>
          </p:txBody>
        </p:sp>
        <p:sp>
          <p:nvSpPr>
            <p:cNvPr id="53" name="TextBox 52">
              <a:extLst>
                <a:ext uri="{FF2B5EF4-FFF2-40B4-BE49-F238E27FC236}">
                  <a16:creationId xmlns:a16="http://schemas.microsoft.com/office/drawing/2014/main" id="{538E3952-5C17-45AC-AC7E-3FE7E876FB06}"/>
                </a:ext>
              </a:extLst>
            </p:cNvPr>
            <p:cNvSpPr txBox="1"/>
            <p:nvPr/>
          </p:nvSpPr>
          <p:spPr>
            <a:xfrm>
              <a:off x="6865888" y="3985953"/>
              <a:ext cx="460396" cy="353518"/>
            </a:xfrm>
            <a:prstGeom prst="rect">
              <a:avLst/>
            </a:prstGeom>
            <a:solidFill>
              <a:schemeClr val="accent4">
                <a:lumMod val="60000"/>
                <a:lumOff val="40000"/>
              </a:schemeClr>
            </a:solidFill>
          </p:spPr>
          <p:txBody>
            <a:bodyPr wrap="square" rtlCol="0">
              <a:spAutoFit/>
            </a:bodyPr>
            <a:lstStyle/>
            <a:p>
              <a:pPr algn="ctr"/>
              <a:r>
                <a:rPr lang="en-US" sz="1050" dirty="0"/>
                <a:t>5</a:t>
              </a:r>
            </a:p>
          </p:txBody>
        </p:sp>
        <p:sp>
          <p:nvSpPr>
            <p:cNvPr id="54" name="TextBox 53">
              <a:extLst>
                <a:ext uri="{FF2B5EF4-FFF2-40B4-BE49-F238E27FC236}">
                  <a16:creationId xmlns:a16="http://schemas.microsoft.com/office/drawing/2014/main" id="{48E6F662-E904-4FBA-A979-3903F4BBC3A5}"/>
                </a:ext>
              </a:extLst>
            </p:cNvPr>
            <p:cNvSpPr txBox="1"/>
            <p:nvPr/>
          </p:nvSpPr>
          <p:spPr>
            <a:xfrm>
              <a:off x="7207941" y="4652985"/>
              <a:ext cx="460396" cy="322267"/>
            </a:xfrm>
            <a:prstGeom prst="rect">
              <a:avLst/>
            </a:prstGeom>
            <a:solidFill>
              <a:schemeClr val="accent4">
                <a:lumMod val="60000"/>
                <a:lumOff val="40000"/>
              </a:schemeClr>
            </a:solidFill>
          </p:spPr>
          <p:txBody>
            <a:bodyPr wrap="square" rtlCol="0">
              <a:spAutoFit/>
            </a:bodyPr>
            <a:lstStyle/>
            <a:p>
              <a:pPr algn="ctr"/>
              <a:r>
                <a:rPr lang="en-US" sz="1050" dirty="0"/>
                <a:t>5</a:t>
              </a:r>
            </a:p>
          </p:txBody>
        </p:sp>
        <p:cxnSp>
          <p:nvCxnSpPr>
            <p:cNvPr id="55" name="Straight Connector 54">
              <a:extLst>
                <a:ext uri="{FF2B5EF4-FFF2-40B4-BE49-F238E27FC236}">
                  <a16:creationId xmlns:a16="http://schemas.microsoft.com/office/drawing/2014/main" id="{0AD2AD6E-3159-4EAF-8843-B1E1FEE35397}"/>
                </a:ext>
              </a:extLst>
            </p:cNvPr>
            <p:cNvCxnSpPr>
              <a:stCxn id="31" idx="4"/>
              <a:endCxn id="35" idx="2"/>
            </p:cNvCxnSpPr>
            <p:nvPr/>
          </p:nvCxnSpPr>
          <p:spPr>
            <a:xfrm>
              <a:off x="6095999" y="1442906"/>
              <a:ext cx="2288400" cy="1059810"/>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2DE5708D-7D97-4BA2-BC7C-BF4964419132}"/>
                </a:ext>
              </a:extLst>
            </p:cNvPr>
            <p:cNvSpPr txBox="1"/>
            <p:nvPr/>
          </p:nvSpPr>
          <p:spPr>
            <a:xfrm>
              <a:off x="6977743" y="1806054"/>
              <a:ext cx="460396" cy="322267"/>
            </a:xfrm>
            <a:prstGeom prst="rect">
              <a:avLst/>
            </a:prstGeom>
            <a:solidFill>
              <a:schemeClr val="accent4">
                <a:lumMod val="60000"/>
                <a:lumOff val="40000"/>
              </a:schemeClr>
            </a:solidFill>
          </p:spPr>
          <p:txBody>
            <a:bodyPr wrap="square" rtlCol="0">
              <a:spAutoFit/>
            </a:bodyPr>
            <a:lstStyle/>
            <a:p>
              <a:pPr algn="ctr"/>
              <a:r>
                <a:rPr lang="en-US" sz="1050" dirty="0"/>
                <a:t>8</a:t>
              </a:r>
            </a:p>
          </p:txBody>
        </p:sp>
      </p:grpSp>
      <p:graphicFrame>
        <p:nvGraphicFramePr>
          <p:cNvPr id="57" name="Table 56">
            <a:extLst>
              <a:ext uri="{FF2B5EF4-FFF2-40B4-BE49-F238E27FC236}">
                <a16:creationId xmlns:a16="http://schemas.microsoft.com/office/drawing/2014/main" id="{609E33CB-2B5E-40A7-94CB-AD3BF0CA9502}"/>
              </a:ext>
            </a:extLst>
          </p:cNvPr>
          <p:cNvGraphicFramePr>
            <a:graphicFrameLocks noGrp="1"/>
          </p:cNvGraphicFramePr>
          <p:nvPr>
            <p:extLst>
              <p:ext uri="{D42A27DB-BD31-4B8C-83A1-F6EECF244321}">
                <p14:modId xmlns:p14="http://schemas.microsoft.com/office/powerpoint/2010/main" val="919674445"/>
              </p:ext>
            </p:extLst>
          </p:nvPr>
        </p:nvGraphicFramePr>
        <p:xfrm>
          <a:off x="1157469" y="4895551"/>
          <a:ext cx="9566275" cy="492125"/>
        </p:xfrm>
        <a:graphic>
          <a:graphicData uri="http://schemas.openxmlformats.org/drawingml/2006/table">
            <a:tbl>
              <a:tblPr firstRow="1" bandRow="1">
                <a:tableStyleId>{5C22544A-7EE6-4342-B048-85BDC9FD1C3A}</a:tableStyleId>
              </a:tblPr>
              <a:tblGrid>
                <a:gridCol w="991750">
                  <a:extLst>
                    <a:ext uri="{9D8B030D-6E8A-4147-A177-3AD203B41FA5}">
                      <a16:colId xmlns:a16="http://schemas.microsoft.com/office/drawing/2014/main" val="1528440037"/>
                    </a:ext>
                  </a:extLst>
                </a:gridCol>
                <a:gridCol w="1714905">
                  <a:extLst>
                    <a:ext uri="{9D8B030D-6E8A-4147-A177-3AD203B41FA5}">
                      <a16:colId xmlns:a16="http://schemas.microsoft.com/office/drawing/2014/main" val="4080113493"/>
                    </a:ext>
                  </a:extLst>
                </a:gridCol>
                <a:gridCol w="1714905">
                  <a:extLst>
                    <a:ext uri="{9D8B030D-6E8A-4147-A177-3AD203B41FA5}">
                      <a16:colId xmlns:a16="http://schemas.microsoft.com/office/drawing/2014/main" val="265164964"/>
                    </a:ext>
                  </a:extLst>
                </a:gridCol>
                <a:gridCol w="1714905">
                  <a:extLst>
                    <a:ext uri="{9D8B030D-6E8A-4147-A177-3AD203B41FA5}">
                      <a16:colId xmlns:a16="http://schemas.microsoft.com/office/drawing/2014/main" val="3261830676"/>
                    </a:ext>
                  </a:extLst>
                </a:gridCol>
                <a:gridCol w="1714905">
                  <a:extLst>
                    <a:ext uri="{9D8B030D-6E8A-4147-A177-3AD203B41FA5}">
                      <a16:colId xmlns:a16="http://schemas.microsoft.com/office/drawing/2014/main" val="2302006498"/>
                    </a:ext>
                  </a:extLst>
                </a:gridCol>
                <a:gridCol w="1714905">
                  <a:extLst>
                    <a:ext uri="{9D8B030D-6E8A-4147-A177-3AD203B41FA5}">
                      <a16:colId xmlns:a16="http://schemas.microsoft.com/office/drawing/2014/main" val="1115777246"/>
                    </a:ext>
                  </a:extLst>
                </a:gridCol>
              </a:tblGrid>
              <a:tr h="492125">
                <a:tc>
                  <a:txBody>
                    <a:bodyPr/>
                    <a:lstStyle/>
                    <a:p>
                      <a:pPr algn="ctr" rtl="0" fontAlgn="ctr"/>
                      <a:r>
                        <a:rPr lang="en-US" sz="1600" b="1" i="0" u="none" strike="noStrike" dirty="0">
                          <a:solidFill>
                            <a:schemeClr val="bg1"/>
                          </a:solidFill>
                          <a:effectLst/>
                          <a:latin typeface="+mn-lt"/>
                          <a:ea typeface="Yu Gothic" panose="020B0400000000000000" pitchFamily="34" charset="-128"/>
                        </a:rPr>
                        <a:t>Pre:</a:t>
                      </a: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3</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1609108561"/>
                  </a:ext>
                </a:extLst>
              </a:tr>
            </a:tbl>
          </a:graphicData>
        </a:graphic>
      </p:graphicFrame>
    </p:spTree>
    <p:extLst>
      <p:ext uri="{BB962C8B-B14F-4D97-AF65-F5344CB8AC3E}">
        <p14:creationId xmlns:p14="http://schemas.microsoft.com/office/powerpoint/2010/main" val="4987710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B966A0B7-7572-4829-BB98-FAAA9D41D690}"/>
              </a:ext>
            </a:extLst>
          </p:cNvPr>
          <p:cNvGraphicFramePr>
            <a:graphicFrameLocks noGrp="1"/>
          </p:cNvGraphicFramePr>
          <p:nvPr>
            <p:extLst>
              <p:ext uri="{D42A27DB-BD31-4B8C-83A1-F6EECF244321}">
                <p14:modId xmlns:p14="http://schemas.microsoft.com/office/powerpoint/2010/main" val="1241017506"/>
              </p:ext>
            </p:extLst>
          </p:nvPr>
        </p:nvGraphicFramePr>
        <p:xfrm>
          <a:off x="8462543" y="819317"/>
          <a:ext cx="3259710" cy="1307800"/>
        </p:xfrm>
        <a:graphic>
          <a:graphicData uri="http://schemas.openxmlformats.org/drawingml/2006/table">
            <a:tbl>
              <a:tblPr firstRow="1" bandRow="1">
                <a:tableStyleId>{00A15C55-8517-42AA-B614-E9B94910E393}</a:tableStyleId>
              </a:tblPr>
              <a:tblGrid>
                <a:gridCol w="1322716">
                  <a:extLst>
                    <a:ext uri="{9D8B030D-6E8A-4147-A177-3AD203B41FA5}">
                      <a16:colId xmlns:a16="http://schemas.microsoft.com/office/drawing/2014/main" val="548585004"/>
                    </a:ext>
                  </a:extLst>
                </a:gridCol>
                <a:gridCol w="968497">
                  <a:extLst>
                    <a:ext uri="{9D8B030D-6E8A-4147-A177-3AD203B41FA5}">
                      <a16:colId xmlns:a16="http://schemas.microsoft.com/office/drawing/2014/main" val="3264279482"/>
                    </a:ext>
                  </a:extLst>
                </a:gridCol>
                <a:gridCol w="968497">
                  <a:extLst>
                    <a:ext uri="{9D8B030D-6E8A-4147-A177-3AD203B41FA5}">
                      <a16:colId xmlns:a16="http://schemas.microsoft.com/office/drawing/2014/main" val="1745830393"/>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5</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rgbClr val="FF0000"/>
                          </a:solidFill>
                          <a:latin typeface="Yu Gothic" panose="020B0400000000000000" pitchFamily="34" charset="-128"/>
                          <a:ea typeface="Yu Gothic" panose="020B0400000000000000" pitchFamily="34" charset="-128"/>
                          <a:sym typeface="Arial"/>
                        </a:rPr>
                        <a:t>Node</a:t>
                      </a:r>
                      <a:endParaRPr dirty="0">
                        <a:solidFill>
                          <a:srgbClr val="FF0000"/>
                        </a:solidFill>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14</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1</a:t>
                      </a: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endParaRPr lang="en-US" sz="1100" b="0" i="0" u="none" strike="noStrike" dirty="0">
                        <a:solidFill>
                          <a:srgbClr val="FF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i="0" u="none" strike="noStrike" dirty="0">
                          <a:solidFill>
                            <a:srgbClr val="000000"/>
                          </a:solidFill>
                          <a:effectLst/>
                          <a:latin typeface="Yu Gothic" panose="020B0400000000000000" pitchFamily="34" charset="-128"/>
                          <a:ea typeface="Yu Gothic" panose="020B0400000000000000" pitchFamily="34" charset="-128"/>
                        </a:rPr>
                        <a:t>0</a:t>
                      </a:r>
                    </a:p>
                  </a:txBody>
                  <a:tcPr marL="9525" marR="9525" marT="9525" marB="0" anchor="ctr"/>
                </a:tc>
                <a:tc>
                  <a:txBody>
                    <a:bodyPr/>
                    <a:lstStyle/>
                    <a:p>
                      <a:pPr algn="ctr" fontAlgn="ctr"/>
                      <a:endParaRPr lang="en-US" sz="1100" b="0" i="0" u="none" strike="noStrike" dirty="0">
                        <a:solidFill>
                          <a:srgbClr val="FF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7" name="Table 6">
            <a:extLst>
              <a:ext uri="{FF2B5EF4-FFF2-40B4-BE49-F238E27FC236}">
                <a16:creationId xmlns:a16="http://schemas.microsoft.com/office/drawing/2014/main" id="{1D63D334-BD97-4DBE-B68F-B4B47139C433}"/>
              </a:ext>
            </a:extLst>
          </p:cNvPr>
          <p:cNvGraphicFramePr>
            <a:graphicFrameLocks noGrp="1"/>
          </p:cNvGraphicFramePr>
          <p:nvPr>
            <p:extLst>
              <p:ext uri="{D42A27DB-BD31-4B8C-83A1-F6EECF244321}">
                <p14:modId xmlns:p14="http://schemas.microsoft.com/office/powerpoint/2010/main" val="1209787587"/>
              </p:ext>
            </p:extLst>
          </p:nvPr>
        </p:nvGraphicFramePr>
        <p:xfrm>
          <a:off x="549150" y="274825"/>
          <a:ext cx="8259570" cy="443088"/>
        </p:xfrm>
        <a:graphic>
          <a:graphicData uri="http://schemas.openxmlformats.org/drawingml/2006/table">
            <a:tbl>
              <a:tblPr firstRow="1" bandRow="1">
                <a:tableStyleId>{5C22544A-7EE6-4342-B048-85BDC9FD1C3A}</a:tableStyleId>
              </a:tblPr>
              <a:tblGrid>
                <a:gridCol w="1049648">
                  <a:extLst>
                    <a:ext uri="{9D8B030D-6E8A-4147-A177-3AD203B41FA5}">
                      <a16:colId xmlns:a16="http://schemas.microsoft.com/office/drawing/2014/main" val="162151421"/>
                    </a:ext>
                  </a:extLst>
                </a:gridCol>
                <a:gridCol w="1287290">
                  <a:extLst>
                    <a:ext uri="{9D8B030D-6E8A-4147-A177-3AD203B41FA5}">
                      <a16:colId xmlns:a16="http://schemas.microsoft.com/office/drawing/2014/main" val="1863924277"/>
                    </a:ext>
                  </a:extLst>
                </a:gridCol>
                <a:gridCol w="1480658">
                  <a:extLst>
                    <a:ext uri="{9D8B030D-6E8A-4147-A177-3AD203B41FA5}">
                      <a16:colId xmlns:a16="http://schemas.microsoft.com/office/drawing/2014/main" val="283178501"/>
                    </a:ext>
                  </a:extLst>
                </a:gridCol>
                <a:gridCol w="1480658">
                  <a:extLst>
                    <a:ext uri="{9D8B030D-6E8A-4147-A177-3AD203B41FA5}">
                      <a16:colId xmlns:a16="http://schemas.microsoft.com/office/drawing/2014/main" val="2070933078"/>
                    </a:ext>
                  </a:extLst>
                </a:gridCol>
                <a:gridCol w="1480658">
                  <a:extLst>
                    <a:ext uri="{9D8B030D-6E8A-4147-A177-3AD203B41FA5}">
                      <a16:colId xmlns:a16="http://schemas.microsoft.com/office/drawing/2014/main" val="404772168"/>
                    </a:ext>
                  </a:extLst>
                </a:gridCol>
                <a:gridCol w="1480658">
                  <a:extLst>
                    <a:ext uri="{9D8B030D-6E8A-4147-A177-3AD203B41FA5}">
                      <a16:colId xmlns:a16="http://schemas.microsoft.com/office/drawing/2014/main" val="1052494852"/>
                    </a:ext>
                  </a:extLst>
                </a:gridCol>
              </a:tblGrid>
              <a:tr h="443088">
                <a:tc>
                  <a:txBody>
                    <a:bodyPr/>
                    <a:lstStyle/>
                    <a:p>
                      <a:pPr algn="ctr" rtl="0" fontAlgn="ctr"/>
                      <a:r>
                        <a:rPr lang="en-US" sz="1600" b="1" i="0" u="none" strike="noStrike" dirty="0">
                          <a:solidFill>
                            <a:schemeClr val="bg1"/>
                          </a:solidFill>
                          <a:effectLst/>
                          <a:latin typeface="+mn-lt"/>
                          <a:ea typeface="Yu Gothic" panose="020B0400000000000000" pitchFamily="34" charset="-128"/>
                        </a:rPr>
                        <a:t>Path (V</a:t>
                      </a:r>
                      <a:r>
                        <a:rPr lang="en-US" sz="1600" b="1" i="0" u="none" strike="noStrike" baseline="-25000" dirty="0">
                          <a:solidFill>
                            <a:schemeClr val="bg1"/>
                          </a:solidFill>
                          <a:effectLst/>
                          <a:latin typeface="+mn-lt"/>
                          <a:ea typeface="Yu Gothic" panose="020B0400000000000000" pitchFamily="34" charset="-128"/>
                        </a:rPr>
                        <a:t>1</a:t>
                      </a:r>
                      <a:r>
                        <a:rPr lang="en-US" sz="1600" b="1" i="0" u="none" strike="noStrike" baseline="0" dirty="0">
                          <a:solidFill>
                            <a:schemeClr val="bg1"/>
                          </a:solidFill>
                          <a:effectLst/>
                          <a:latin typeface="+mn-lt"/>
                          <a:ea typeface="Yu Gothic" panose="020B0400000000000000" pitchFamily="34" charset="-128"/>
                        </a:rPr>
                        <a:t>)</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3</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1</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2686243240"/>
                  </a:ext>
                </a:extLst>
              </a:tr>
            </a:tbl>
          </a:graphicData>
        </a:graphic>
      </p:graphicFrame>
      <p:graphicFrame>
        <p:nvGraphicFramePr>
          <p:cNvPr id="8" name="Table 7">
            <a:extLst>
              <a:ext uri="{FF2B5EF4-FFF2-40B4-BE49-F238E27FC236}">
                <a16:creationId xmlns:a16="http://schemas.microsoft.com/office/drawing/2014/main" id="{19CF5C0A-3FFD-4B46-933E-0ED5BDDF1AB6}"/>
              </a:ext>
            </a:extLst>
          </p:cNvPr>
          <p:cNvGraphicFramePr>
            <a:graphicFrameLocks noGrp="1"/>
          </p:cNvGraphicFramePr>
          <p:nvPr>
            <p:extLst>
              <p:ext uri="{D42A27DB-BD31-4B8C-83A1-F6EECF244321}">
                <p14:modId xmlns:p14="http://schemas.microsoft.com/office/powerpoint/2010/main" val="3196569488"/>
              </p:ext>
            </p:extLst>
          </p:nvPr>
        </p:nvGraphicFramePr>
        <p:xfrm>
          <a:off x="549150" y="941977"/>
          <a:ext cx="6333686" cy="1004541"/>
        </p:xfrm>
        <a:graphic>
          <a:graphicData uri="http://schemas.openxmlformats.org/drawingml/2006/table">
            <a:tbl>
              <a:tblPr firstRow="1" bandRow="1">
                <a:tableStyleId>{69012ECD-51FC-41F1-AA8D-1B2483CD663E}</a:tableStyleId>
              </a:tblPr>
              <a:tblGrid>
                <a:gridCol w="2868076">
                  <a:extLst>
                    <a:ext uri="{9D8B030D-6E8A-4147-A177-3AD203B41FA5}">
                      <a16:colId xmlns:a16="http://schemas.microsoft.com/office/drawing/2014/main" val="2664572795"/>
                    </a:ext>
                  </a:extLst>
                </a:gridCol>
                <a:gridCol w="693122">
                  <a:extLst>
                    <a:ext uri="{9D8B030D-6E8A-4147-A177-3AD203B41FA5}">
                      <a16:colId xmlns:a16="http://schemas.microsoft.com/office/drawing/2014/main" val="2261322767"/>
                    </a:ext>
                  </a:extLst>
                </a:gridCol>
                <a:gridCol w="693122">
                  <a:extLst>
                    <a:ext uri="{9D8B030D-6E8A-4147-A177-3AD203B41FA5}">
                      <a16:colId xmlns:a16="http://schemas.microsoft.com/office/drawing/2014/main" val="1283353639"/>
                    </a:ext>
                  </a:extLst>
                </a:gridCol>
                <a:gridCol w="693122">
                  <a:extLst>
                    <a:ext uri="{9D8B030D-6E8A-4147-A177-3AD203B41FA5}">
                      <a16:colId xmlns:a16="http://schemas.microsoft.com/office/drawing/2014/main" val="3229679080"/>
                    </a:ext>
                  </a:extLst>
                </a:gridCol>
                <a:gridCol w="693122">
                  <a:extLst>
                    <a:ext uri="{9D8B030D-6E8A-4147-A177-3AD203B41FA5}">
                      <a16:colId xmlns:a16="http://schemas.microsoft.com/office/drawing/2014/main" val="2721618110"/>
                    </a:ext>
                  </a:extLst>
                </a:gridCol>
                <a:gridCol w="693122">
                  <a:extLst>
                    <a:ext uri="{9D8B030D-6E8A-4147-A177-3AD203B41FA5}">
                      <a16:colId xmlns:a16="http://schemas.microsoft.com/office/drawing/2014/main" val="301880244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Node id</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3</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5</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398344563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Disk</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8</a:t>
                      </a:r>
                      <a:endParaRPr dirty="0">
                        <a:latin typeface="Yu Gothic" panose="020B0400000000000000" pitchFamily="34" charset="-128"/>
                        <a:ea typeface="Yu Gothic" panose="020B0400000000000000" pitchFamily="34" charset="-128"/>
                      </a:endParaRPr>
                    </a:p>
                  </a:txBody>
                  <a:tcPr marL="91450" marR="91450" marT="45725" marB="45725">
                    <a:solidFill>
                      <a:schemeClr val="accent6">
                        <a:lumMod val="60000"/>
                        <a:lumOff val="4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10</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17</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9</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12</a:t>
                      </a:r>
                      <a:endParaRPr dirty="0">
                        <a:latin typeface="Yu Gothic" panose="020B0400000000000000" pitchFamily="34" charset="-128"/>
                        <a:ea typeface="Yu Gothic" panose="020B0400000000000000" pitchFamily="34" charset="-128"/>
                      </a:endParaRPr>
                    </a:p>
                  </a:txBody>
                  <a:tcPr marL="91450" marR="91450" marT="45725" marB="45725">
                    <a:noFill/>
                  </a:tcPr>
                </a:tc>
                <a:extLst>
                  <a:ext uri="{0D108BD9-81ED-4DB2-BD59-A6C34878D82A}">
                    <a16:rowId xmlns:a16="http://schemas.microsoft.com/office/drawing/2014/main" val="112367015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Printer</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extLst>
                  <a:ext uri="{0D108BD9-81ED-4DB2-BD59-A6C34878D82A}">
                    <a16:rowId xmlns:a16="http://schemas.microsoft.com/office/drawing/2014/main" val="3711001943"/>
                  </a:ext>
                </a:extLst>
              </a:tr>
            </a:tbl>
          </a:graphicData>
        </a:graphic>
      </p:graphicFrame>
      <p:sp>
        <p:nvSpPr>
          <p:cNvPr id="9" name="Oval 8">
            <a:extLst>
              <a:ext uri="{FF2B5EF4-FFF2-40B4-BE49-F238E27FC236}">
                <a16:creationId xmlns:a16="http://schemas.microsoft.com/office/drawing/2014/main" id="{659B60FF-0A79-4664-98DA-03C01FFB964A}"/>
              </a:ext>
            </a:extLst>
          </p:cNvPr>
          <p:cNvSpPr/>
          <p:nvPr/>
        </p:nvSpPr>
        <p:spPr>
          <a:xfrm>
            <a:off x="2647507" y="3684983"/>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0</a:t>
            </a:r>
          </a:p>
        </p:txBody>
      </p:sp>
      <p:sp>
        <p:nvSpPr>
          <p:cNvPr id="10" name="Oval 9">
            <a:extLst>
              <a:ext uri="{FF2B5EF4-FFF2-40B4-BE49-F238E27FC236}">
                <a16:creationId xmlns:a16="http://schemas.microsoft.com/office/drawing/2014/main" id="{FB268A31-8AB5-4110-BA69-246FB248CE28}"/>
              </a:ext>
            </a:extLst>
          </p:cNvPr>
          <p:cNvSpPr/>
          <p:nvPr/>
        </p:nvSpPr>
        <p:spPr>
          <a:xfrm>
            <a:off x="762510" y="4480289"/>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1</a:t>
            </a:r>
          </a:p>
        </p:txBody>
      </p:sp>
      <p:sp>
        <p:nvSpPr>
          <p:cNvPr id="11" name="Oval 10">
            <a:extLst>
              <a:ext uri="{FF2B5EF4-FFF2-40B4-BE49-F238E27FC236}">
                <a16:creationId xmlns:a16="http://schemas.microsoft.com/office/drawing/2014/main" id="{94ABBFBD-7DF3-4EB1-A311-893C84BCC33B}"/>
              </a:ext>
            </a:extLst>
          </p:cNvPr>
          <p:cNvSpPr/>
          <p:nvPr/>
        </p:nvSpPr>
        <p:spPr>
          <a:xfrm>
            <a:off x="762510" y="5582571"/>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2</a:t>
            </a:r>
          </a:p>
        </p:txBody>
      </p:sp>
      <p:sp>
        <p:nvSpPr>
          <p:cNvPr id="12" name="Oval 11">
            <a:extLst>
              <a:ext uri="{FF2B5EF4-FFF2-40B4-BE49-F238E27FC236}">
                <a16:creationId xmlns:a16="http://schemas.microsoft.com/office/drawing/2014/main" id="{D8493B4C-77F3-431A-AC24-1B9984FBE8FD}"/>
              </a:ext>
            </a:extLst>
          </p:cNvPr>
          <p:cNvSpPr/>
          <p:nvPr/>
        </p:nvSpPr>
        <p:spPr>
          <a:xfrm>
            <a:off x="2647507" y="6321306"/>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3</a:t>
            </a:r>
          </a:p>
        </p:txBody>
      </p:sp>
      <p:sp>
        <p:nvSpPr>
          <p:cNvPr id="13" name="Oval 12">
            <a:extLst>
              <a:ext uri="{FF2B5EF4-FFF2-40B4-BE49-F238E27FC236}">
                <a16:creationId xmlns:a16="http://schemas.microsoft.com/office/drawing/2014/main" id="{C8CEC0CC-79E0-419D-BF4D-7D908AC08480}"/>
              </a:ext>
            </a:extLst>
          </p:cNvPr>
          <p:cNvSpPr/>
          <p:nvPr/>
        </p:nvSpPr>
        <p:spPr>
          <a:xfrm>
            <a:off x="4532507" y="4480289"/>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5</a:t>
            </a:r>
          </a:p>
        </p:txBody>
      </p:sp>
      <p:sp>
        <p:nvSpPr>
          <p:cNvPr id="14" name="Oval 13">
            <a:extLst>
              <a:ext uri="{FF2B5EF4-FFF2-40B4-BE49-F238E27FC236}">
                <a16:creationId xmlns:a16="http://schemas.microsoft.com/office/drawing/2014/main" id="{48670AC2-34E9-411F-8592-46CECB68EFA2}"/>
              </a:ext>
            </a:extLst>
          </p:cNvPr>
          <p:cNvSpPr/>
          <p:nvPr/>
        </p:nvSpPr>
        <p:spPr>
          <a:xfrm>
            <a:off x="4532507" y="5582571"/>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4</a:t>
            </a:r>
          </a:p>
        </p:txBody>
      </p:sp>
      <p:cxnSp>
        <p:nvCxnSpPr>
          <p:cNvPr id="15" name="Straight Connector 14">
            <a:extLst>
              <a:ext uri="{FF2B5EF4-FFF2-40B4-BE49-F238E27FC236}">
                <a16:creationId xmlns:a16="http://schemas.microsoft.com/office/drawing/2014/main" id="{4C1E649C-AB54-4257-8E29-7939F8C9EFC7}"/>
              </a:ext>
            </a:extLst>
          </p:cNvPr>
          <p:cNvCxnSpPr>
            <a:cxnSpLocks/>
            <a:stCxn id="9" idx="4"/>
            <a:endCxn id="11" idx="6"/>
          </p:cNvCxnSpPr>
          <p:nvPr/>
        </p:nvCxnSpPr>
        <p:spPr>
          <a:xfrm flipH="1">
            <a:off x="1195088" y="4014420"/>
            <a:ext cx="1668708" cy="1732869"/>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5EB8F9-4486-499D-81F7-64DDF548C197}"/>
              </a:ext>
            </a:extLst>
          </p:cNvPr>
          <p:cNvCxnSpPr>
            <a:cxnSpLocks/>
            <a:stCxn id="9" idx="4"/>
            <a:endCxn id="14" idx="2"/>
          </p:cNvCxnSpPr>
          <p:nvPr/>
        </p:nvCxnSpPr>
        <p:spPr>
          <a:xfrm>
            <a:off x="2863797" y="4014420"/>
            <a:ext cx="1668710" cy="1732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18194FD-F991-4420-845B-C06039A8A880}"/>
              </a:ext>
            </a:extLst>
          </p:cNvPr>
          <p:cNvCxnSpPr>
            <a:cxnSpLocks/>
            <a:stCxn id="13" idx="2"/>
            <a:endCxn id="11" idx="6"/>
          </p:cNvCxnSpPr>
          <p:nvPr/>
        </p:nvCxnSpPr>
        <p:spPr>
          <a:xfrm flipH="1">
            <a:off x="1195088" y="4645008"/>
            <a:ext cx="3337418" cy="1102281"/>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5361A877-74C6-439D-BE8E-4047BED4626C}"/>
              </a:ext>
            </a:extLst>
          </p:cNvPr>
          <p:cNvCxnSpPr>
            <a:cxnSpLocks/>
            <a:stCxn id="12" idx="0"/>
            <a:endCxn id="11" idx="6"/>
          </p:cNvCxnSpPr>
          <p:nvPr/>
        </p:nvCxnSpPr>
        <p:spPr>
          <a:xfrm flipH="1" flipV="1">
            <a:off x="1195088" y="5747289"/>
            <a:ext cx="1668708" cy="574018"/>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CA7AA692-99AB-4760-B078-9E83DF3B51B9}"/>
              </a:ext>
            </a:extLst>
          </p:cNvPr>
          <p:cNvCxnSpPr>
            <a:cxnSpLocks/>
            <a:stCxn id="12" idx="0"/>
            <a:endCxn id="14" idx="2"/>
          </p:cNvCxnSpPr>
          <p:nvPr/>
        </p:nvCxnSpPr>
        <p:spPr>
          <a:xfrm flipV="1">
            <a:off x="2863796" y="5747289"/>
            <a:ext cx="1668711" cy="574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E9BCC3F-382F-4554-8827-49C6E1497804}"/>
              </a:ext>
            </a:extLst>
          </p:cNvPr>
          <p:cNvCxnSpPr>
            <a:cxnSpLocks/>
            <a:stCxn id="12" idx="0"/>
            <a:endCxn id="13" idx="2"/>
          </p:cNvCxnSpPr>
          <p:nvPr/>
        </p:nvCxnSpPr>
        <p:spPr>
          <a:xfrm flipV="1">
            <a:off x="2863796" y="4645008"/>
            <a:ext cx="1668711" cy="1676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68600BE-2765-49E2-8401-285028407DBE}"/>
              </a:ext>
            </a:extLst>
          </p:cNvPr>
          <p:cNvCxnSpPr>
            <a:cxnSpLocks/>
            <a:stCxn id="14" idx="0"/>
            <a:endCxn id="13" idx="4"/>
          </p:cNvCxnSpPr>
          <p:nvPr/>
        </p:nvCxnSpPr>
        <p:spPr>
          <a:xfrm flipV="1">
            <a:off x="4748797" y="4809726"/>
            <a:ext cx="0" cy="772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C95D1F7-A732-404E-AFA6-FAD3D6AB5094}"/>
              </a:ext>
            </a:extLst>
          </p:cNvPr>
          <p:cNvCxnSpPr>
            <a:cxnSpLocks/>
            <a:stCxn id="10" idx="6"/>
            <a:endCxn id="13" idx="2"/>
          </p:cNvCxnSpPr>
          <p:nvPr/>
        </p:nvCxnSpPr>
        <p:spPr>
          <a:xfrm>
            <a:off x="1195088" y="4645008"/>
            <a:ext cx="33374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188EBB3-E3BE-4815-94D0-09103D78B0F7}"/>
              </a:ext>
            </a:extLst>
          </p:cNvPr>
          <p:cNvCxnSpPr>
            <a:cxnSpLocks/>
            <a:stCxn id="10" idx="6"/>
            <a:endCxn id="12" idx="0"/>
          </p:cNvCxnSpPr>
          <p:nvPr/>
        </p:nvCxnSpPr>
        <p:spPr>
          <a:xfrm>
            <a:off x="1195088" y="4645008"/>
            <a:ext cx="1668708" cy="1676298"/>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24" name="TextBox 23">
            <a:extLst>
              <a:ext uri="{FF2B5EF4-FFF2-40B4-BE49-F238E27FC236}">
                <a16:creationId xmlns:a16="http://schemas.microsoft.com/office/drawing/2014/main" id="{2ADBE828-57D7-4791-BDB3-A6E27FF4BA16}"/>
              </a:ext>
            </a:extLst>
          </p:cNvPr>
          <p:cNvSpPr txBox="1"/>
          <p:nvPr/>
        </p:nvSpPr>
        <p:spPr>
          <a:xfrm>
            <a:off x="1734867" y="5902024"/>
            <a:ext cx="372708" cy="215444"/>
          </a:xfrm>
          <a:prstGeom prst="rect">
            <a:avLst/>
          </a:prstGeom>
          <a:solidFill>
            <a:schemeClr val="accent4">
              <a:lumMod val="60000"/>
              <a:lumOff val="40000"/>
            </a:schemeClr>
          </a:solidFill>
        </p:spPr>
        <p:txBody>
          <a:bodyPr wrap="square" rtlCol="0">
            <a:spAutoFit/>
          </a:bodyPr>
          <a:lstStyle/>
          <a:p>
            <a:r>
              <a:rPr lang="en-US" sz="800" dirty="0"/>
              <a:t>16</a:t>
            </a:r>
          </a:p>
        </p:txBody>
      </p:sp>
      <p:sp>
        <p:nvSpPr>
          <p:cNvPr id="25" name="TextBox 24">
            <a:extLst>
              <a:ext uri="{FF2B5EF4-FFF2-40B4-BE49-F238E27FC236}">
                <a16:creationId xmlns:a16="http://schemas.microsoft.com/office/drawing/2014/main" id="{3E9E02DF-78F6-4D1D-BF71-10602799CC5B}"/>
              </a:ext>
            </a:extLst>
          </p:cNvPr>
          <p:cNvSpPr txBox="1"/>
          <p:nvPr/>
        </p:nvSpPr>
        <p:spPr>
          <a:xfrm>
            <a:off x="2029442" y="5534062"/>
            <a:ext cx="465826" cy="215444"/>
          </a:xfrm>
          <a:prstGeom prst="rect">
            <a:avLst/>
          </a:prstGeom>
          <a:solidFill>
            <a:srgbClr val="FF0000"/>
          </a:solidFill>
        </p:spPr>
        <p:txBody>
          <a:bodyPr wrap="square" rtlCol="0">
            <a:spAutoFit/>
          </a:bodyPr>
          <a:lstStyle/>
          <a:p>
            <a:pPr algn="ctr"/>
            <a:r>
              <a:rPr lang="en-US" sz="800" b="1" dirty="0">
                <a:solidFill>
                  <a:schemeClr val="bg1"/>
                </a:solidFill>
              </a:rPr>
              <a:t>6</a:t>
            </a:r>
          </a:p>
        </p:txBody>
      </p:sp>
      <p:sp>
        <p:nvSpPr>
          <p:cNvPr id="26" name="TextBox 25">
            <a:extLst>
              <a:ext uri="{FF2B5EF4-FFF2-40B4-BE49-F238E27FC236}">
                <a16:creationId xmlns:a16="http://schemas.microsoft.com/office/drawing/2014/main" id="{EE47B13E-DDE7-48B8-B4D5-B44A49AD4619}"/>
              </a:ext>
            </a:extLst>
          </p:cNvPr>
          <p:cNvSpPr txBox="1"/>
          <p:nvPr/>
        </p:nvSpPr>
        <p:spPr>
          <a:xfrm>
            <a:off x="2636220" y="5055205"/>
            <a:ext cx="465826" cy="215444"/>
          </a:xfrm>
          <a:prstGeom prst="rect">
            <a:avLst/>
          </a:prstGeom>
          <a:solidFill>
            <a:schemeClr val="accent4">
              <a:lumMod val="60000"/>
              <a:lumOff val="40000"/>
            </a:schemeClr>
          </a:solidFill>
        </p:spPr>
        <p:txBody>
          <a:bodyPr wrap="square" rtlCol="0">
            <a:spAutoFit/>
          </a:bodyPr>
          <a:lstStyle/>
          <a:p>
            <a:pPr algn="ctr"/>
            <a:r>
              <a:rPr lang="en-US" sz="800" dirty="0"/>
              <a:t>11</a:t>
            </a:r>
          </a:p>
        </p:txBody>
      </p:sp>
      <p:sp>
        <p:nvSpPr>
          <p:cNvPr id="27" name="TextBox 26">
            <a:extLst>
              <a:ext uri="{FF2B5EF4-FFF2-40B4-BE49-F238E27FC236}">
                <a16:creationId xmlns:a16="http://schemas.microsoft.com/office/drawing/2014/main" id="{6A646C78-5FAF-47B3-BC3B-FB27F2ECEBB8}"/>
              </a:ext>
            </a:extLst>
          </p:cNvPr>
          <p:cNvSpPr txBox="1"/>
          <p:nvPr/>
        </p:nvSpPr>
        <p:spPr>
          <a:xfrm>
            <a:off x="1819489" y="4835452"/>
            <a:ext cx="465827" cy="215444"/>
          </a:xfrm>
          <a:prstGeom prst="rect">
            <a:avLst/>
          </a:prstGeom>
          <a:solidFill>
            <a:schemeClr val="accent4">
              <a:lumMod val="60000"/>
              <a:lumOff val="40000"/>
            </a:schemeClr>
          </a:solidFill>
        </p:spPr>
        <p:txBody>
          <a:bodyPr wrap="square" rtlCol="0">
            <a:spAutoFit/>
          </a:bodyPr>
          <a:lstStyle/>
          <a:p>
            <a:pPr algn="ctr"/>
            <a:r>
              <a:rPr lang="en-US" sz="800" b="1" dirty="0"/>
              <a:t>2</a:t>
            </a:r>
          </a:p>
        </p:txBody>
      </p:sp>
      <p:sp>
        <p:nvSpPr>
          <p:cNvPr id="28" name="TextBox 27">
            <a:extLst>
              <a:ext uri="{FF2B5EF4-FFF2-40B4-BE49-F238E27FC236}">
                <a16:creationId xmlns:a16="http://schemas.microsoft.com/office/drawing/2014/main" id="{9D9BAEE2-7014-412B-AB14-9939D4C622A5}"/>
              </a:ext>
            </a:extLst>
          </p:cNvPr>
          <p:cNvSpPr txBox="1"/>
          <p:nvPr/>
        </p:nvSpPr>
        <p:spPr>
          <a:xfrm>
            <a:off x="2660178" y="4532282"/>
            <a:ext cx="503975" cy="215444"/>
          </a:xfrm>
          <a:prstGeom prst="rect">
            <a:avLst/>
          </a:prstGeom>
          <a:solidFill>
            <a:schemeClr val="accent4">
              <a:lumMod val="60000"/>
              <a:lumOff val="40000"/>
            </a:schemeClr>
          </a:solidFill>
        </p:spPr>
        <p:txBody>
          <a:bodyPr wrap="square" rtlCol="0">
            <a:spAutoFit/>
          </a:bodyPr>
          <a:lstStyle/>
          <a:p>
            <a:pPr algn="ctr"/>
            <a:r>
              <a:rPr lang="en-US" sz="800" dirty="0"/>
              <a:t>2</a:t>
            </a:r>
          </a:p>
        </p:txBody>
      </p:sp>
      <p:sp>
        <p:nvSpPr>
          <p:cNvPr id="29" name="TextBox 28">
            <a:extLst>
              <a:ext uri="{FF2B5EF4-FFF2-40B4-BE49-F238E27FC236}">
                <a16:creationId xmlns:a16="http://schemas.microsoft.com/office/drawing/2014/main" id="{697DFA49-CE7E-4A9E-9321-DE24CEBF436A}"/>
              </a:ext>
            </a:extLst>
          </p:cNvPr>
          <p:cNvSpPr txBox="1"/>
          <p:nvPr/>
        </p:nvSpPr>
        <p:spPr>
          <a:xfrm>
            <a:off x="4543176" y="5043907"/>
            <a:ext cx="421906" cy="215444"/>
          </a:xfrm>
          <a:prstGeom prst="rect">
            <a:avLst/>
          </a:prstGeom>
          <a:solidFill>
            <a:schemeClr val="accent4">
              <a:lumMod val="60000"/>
              <a:lumOff val="40000"/>
            </a:schemeClr>
          </a:solidFill>
        </p:spPr>
        <p:txBody>
          <a:bodyPr wrap="square" rtlCol="0">
            <a:spAutoFit/>
          </a:bodyPr>
          <a:lstStyle/>
          <a:p>
            <a:pPr algn="ctr"/>
            <a:r>
              <a:rPr lang="en-US" sz="800" dirty="0"/>
              <a:t>7</a:t>
            </a:r>
          </a:p>
        </p:txBody>
      </p:sp>
      <p:sp>
        <p:nvSpPr>
          <p:cNvPr id="30" name="TextBox 29">
            <a:extLst>
              <a:ext uri="{FF2B5EF4-FFF2-40B4-BE49-F238E27FC236}">
                <a16:creationId xmlns:a16="http://schemas.microsoft.com/office/drawing/2014/main" id="{8267EF6E-2915-4969-ABC6-3F0AB525B976}"/>
              </a:ext>
            </a:extLst>
          </p:cNvPr>
          <p:cNvSpPr txBox="1"/>
          <p:nvPr/>
        </p:nvSpPr>
        <p:spPr>
          <a:xfrm>
            <a:off x="3977216" y="5307781"/>
            <a:ext cx="427412" cy="215444"/>
          </a:xfrm>
          <a:prstGeom prst="rect">
            <a:avLst/>
          </a:prstGeom>
          <a:solidFill>
            <a:schemeClr val="accent4">
              <a:lumMod val="60000"/>
              <a:lumOff val="40000"/>
            </a:schemeClr>
          </a:solidFill>
        </p:spPr>
        <p:txBody>
          <a:bodyPr wrap="square" rtlCol="0">
            <a:spAutoFit/>
          </a:bodyPr>
          <a:lstStyle/>
          <a:p>
            <a:pPr algn="ctr"/>
            <a:r>
              <a:rPr lang="en-US" sz="800" dirty="0"/>
              <a:t>15</a:t>
            </a:r>
          </a:p>
        </p:txBody>
      </p:sp>
      <p:sp>
        <p:nvSpPr>
          <p:cNvPr id="31" name="TextBox 30">
            <a:extLst>
              <a:ext uri="{FF2B5EF4-FFF2-40B4-BE49-F238E27FC236}">
                <a16:creationId xmlns:a16="http://schemas.microsoft.com/office/drawing/2014/main" id="{EAA2187E-CEE4-42F4-B7AC-883DAEB2128F}"/>
              </a:ext>
            </a:extLst>
          </p:cNvPr>
          <p:cNvSpPr txBox="1"/>
          <p:nvPr/>
        </p:nvSpPr>
        <p:spPr>
          <a:xfrm>
            <a:off x="3296374" y="5527536"/>
            <a:ext cx="464552" cy="215444"/>
          </a:xfrm>
          <a:prstGeom prst="rect">
            <a:avLst/>
          </a:prstGeom>
          <a:solidFill>
            <a:schemeClr val="accent4">
              <a:lumMod val="60000"/>
              <a:lumOff val="40000"/>
            </a:schemeClr>
          </a:solidFill>
        </p:spPr>
        <p:txBody>
          <a:bodyPr wrap="square" rtlCol="0">
            <a:spAutoFit/>
          </a:bodyPr>
          <a:lstStyle/>
          <a:p>
            <a:pPr algn="ctr"/>
            <a:r>
              <a:rPr lang="en-US" sz="800" dirty="0"/>
              <a:t>5</a:t>
            </a:r>
          </a:p>
        </p:txBody>
      </p:sp>
      <p:sp>
        <p:nvSpPr>
          <p:cNvPr id="32" name="TextBox 31">
            <a:extLst>
              <a:ext uri="{FF2B5EF4-FFF2-40B4-BE49-F238E27FC236}">
                <a16:creationId xmlns:a16="http://schemas.microsoft.com/office/drawing/2014/main" id="{7B5C5331-34C1-4E64-9D45-2D590C189822}"/>
              </a:ext>
            </a:extLst>
          </p:cNvPr>
          <p:cNvSpPr txBox="1"/>
          <p:nvPr/>
        </p:nvSpPr>
        <p:spPr>
          <a:xfrm>
            <a:off x="3545798" y="5924419"/>
            <a:ext cx="464552" cy="215444"/>
          </a:xfrm>
          <a:prstGeom prst="rect">
            <a:avLst/>
          </a:prstGeom>
          <a:solidFill>
            <a:schemeClr val="accent4">
              <a:lumMod val="60000"/>
              <a:lumOff val="40000"/>
            </a:schemeClr>
          </a:solidFill>
        </p:spPr>
        <p:txBody>
          <a:bodyPr wrap="square" rtlCol="0">
            <a:spAutoFit/>
          </a:bodyPr>
          <a:lstStyle/>
          <a:p>
            <a:pPr algn="ctr"/>
            <a:r>
              <a:rPr lang="en-US" sz="800" dirty="0"/>
              <a:t>5</a:t>
            </a:r>
          </a:p>
        </p:txBody>
      </p:sp>
      <p:cxnSp>
        <p:nvCxnSpPr>
          <p:cNvPr id="33" name="Straight Connector 32">
            <a:extLst>
              <a:ext uri="{FF2B5EF4-FFF2-40B4-BE49-F238E27FC236}">
                <a16:creationId xmlns:a16="http://schemas.microsoft.com/office/drawing/2014/main" id="{2582FA72-E6A0-48C0-A60D-714C4A218691}"/>
              </a:ext>
            </a:extLst>
          </p:cNvPr>
          <p:cNvCxnSpPr>
            <a:stCxn id="9" idx="4"/>
            <a:endCxn id="13" idx="2"/>
          </p:cNvCxnSpPr>
          <p:nvPr/>
        </p:nvCxnSpPr>
        <p:spPr>
          <a:xfrm>
            <a:off x="2863796" y="4014420"/>
            <a:ext cx="1668710" cy="630588"/>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34" name="TextBox 33">
            <a:extLst>
              <a:ext uri="{FF2B5EF4-FFF2-40B4-BE49-F238E27FC236}">
                <a16:creationId xmlns:a16="http://schemas.microsoft.com/office/drawing/2014/main" id="{012EC964-B786-47F9-9F1F-16CBEF869F6C}"/>
              </a:ext>
            </a:extLst>
          </p:cNvPr>
          <p:cNvSpPr txBox="1"/>
          <p:nvPr/>
        </p:nvSpPr>
        <p:spPr>
          <a:xfrm>
            <a:off x="3506766" y="4230492"/>
            <a:ext cx="503584" cy="215444"/>
          </a:xfrm>
          <a:prstGeom prst="rect">
            <a:avLst/>
          </a:prstGeom>
          <a:solidFill>
            <a:schemeClr val="accent4">
              <a:lumMod val="60000"/>
              <a:lumOff val="40000"/>
            </a:schemeClr>
          </a:solidFill>
        </p:spPr>
        <p:txBody>
          <a:bodyPr wrap="square" rtlCol="0">
            <a:spAutoFit/>
          </a:bodyPr>
          <a:lstStyle/>
          <a:p>
            <a:pPr algn="ctr"/>
            <a:r>
              <a:rPr lang="en-US" sz="800" dirty="0"/>
              <a:t>8</a:t>
            </a:r>
          </a:p>
        </p:txBody>
      </p:sp>
      <p:sp>
        <p:nvSpPr>
          <p:cNvPr id="38" name="TextBox 37">
            <a:extLst>
              <a:ext uri="{FF2B5EF4-FFF2-40B4-BE49-F238E27FC236}">
                <a16:creationId xmlns:a16="http://schemas.microsoft.com/office/drawing/2014/main" id="{28F42BF7-0354-425B-89B4-FA582EBBF32B}"/>
              </a:ext>
            </a:extLst>
          </p:cNvPr>
          <p:cNvSpPr txBox="1"/>
          <p:nvPr/>
        </p:nvSpPr>
        <p:spPr>
          <a:xfrm>
            <a:off x="3726595" y="2216077"/>
            <a:ext cx="4612230"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sz="1200" dirty="0"/>
              <a:t>While the edge numbers indicate the bandwidth each channel can accommodate, the allocation algorithm can still sometimes choose to attempt to allocate an application even if it requires a bandwidth higher than the channel can handle while sacrificing "quality of service“, but the allocation algorithm will not attempt to allocate an application that requires bandwidth lower than the specified threshold for quality of service (50% in our example).</a:t>
            </a:r>
          </a:p>
        </p:txBody>
      </p:sp>
      <p:sp>
        <p:nvSpPr>
          <p:cNvPr id="39" name="Oval 38">
            <a:extLst>
              <a:ext uri="{FF2B5EF4-FFF2-40B4-BE49-F238E27FC236}">
                <a16:creationId xmlns:a16="http://schemas.microsoft.com/office/drawing/2014/main" id="{E6AB8826-1740-4006-8646-F212D2AA0C3D}"/>
              </a:ext>
            </a:extLst>
          </p:cNvPr>
          <p:cNvSpPr/>
          <p:nvPr/>
        </p:nvSpPr>
        <p:spPr>
          <a:xfrm>
            <a:off x="8729555" y="3653203"/>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0</a:t>
            </a:r>
          </a:p>
        </p:txBody>
      </p:sp>
      <p:sp>
        <p:nvSpPr>
          <p:cNvPr id="40" name="Oval 39">
            <a:extLst>
              <a:ext uri="{FF2B5EF4-FFF2-40B4-BE49-F238E27FC236}">
                <a16:creationId xmlns:a16="http://schemas.microsoft.com/office/drawing/2014/main" id="{FD265770-7238-4E71-B2BD-CCDCC8031BBE}"/>
              </a:ext>
            </a:extLst>
          </p:cNvPr>
          <p:cNvSpPr/>
          <p:nvPr/>
        </p:nvSpPr>
        <p:spPr>
          <a:xfrm>
            <a:off x="6844558" y="4448509"/>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1</a:t>
            </a:r>
          </a:p>
        </p:txBody>
      </p:sp>
      <p:sp>
        <p:nvSpPr>
          <p:cNvPr id="41" name="Oval 40">
            <a:extLst>
              <a:ext uri="{FF2B5EF4-FFF2-40B4-BE49-F238E27FC236}">
                <a16:creationId xmlns:a16="http://schemas.microsoft.com/office/drawing/2014/main" id="{FE899212-F18D-4AB7-BC54-9AE2C8FC5CDD}"/>
              </a:ext>
            </a:extLst>
          </p:cNvPr>
          <p:cNvSpPr/>
          <p:nvPr/>
        </p:nvSpPr>
        <p:spPr>
          <a:xfrm>
            <a:off x="6844558" y="5550791"/>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2</a:t>
            </a:r>
          </a:p>
        </p:txBody>
      </p:sp>
      <p:sp>
        <p:nvSpPr>
          <p:cNvPr id="42" name="Oval 41">
            <a:extLst>
              <a:ext uri="{FF2B5EF4-FFF2-40B4-BE49-F238E27FC236}">
                <a16:creationId xmlns:a16="http://schemas.microsoft.com/office/drawing/2014/main" id="{5F7D4970-6284-4F53-95B7-B21B99908DB7}"/>
              </a:ext>
            </a:extLst>
          </p:cNvPr>
          <p:cNvSpPr/>
          <p:nvPr/>
        </p:nvSpPr>
        <p:spPr>
          <a:xfrm>
            <a:off x="8729555" y="6289526"/>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3</a:t>
            </a:r>
          </a:p>
        </p:txBody>
      </p:sp>
      <p:sp>
        <p:nvSpPr>
          <p:cNvPr id="43" name="Oval 42">
            <a:extLst>
              <a:ext uri="{FF2B5EF4-FFF2-40B4-BE49-F238E27FC236}">
                <a16:creationId xmlns:a16="http://schemas.microsoft.com/office/drawing/2014/main" id="{9642C350-6325-4076-9F48-A2641520558F}"/>
              </a:ext>
            </a:extLst>
          </p:cNvPr>
          <p:cNvSpPr/>
          <p:nvPr/>
        </p:nvSpPr>
        <p:spPr>
          <a:xfrm>
            <a:off x="10614555" y="4448509"/>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5</a:t>
            </a:r>
          </a:p>
        </p:txBody>
      </p:sp>
      <p:sp>
        <p:nvSpPr>
          <p:cNvPr id="44" name="Oval 43">
            <a:extLst>
              <a:ext uri="{FF2B5EF4-FFF2-40B4-BE49-F238E27FC236}">
                <a16:creationId xmlns:a16="http://schemas.microsoft.com/office/drawing/2014/main" id="{8E5B9705-7D2F-4310-9DAC-8635434ED0E9}"/>
              </a:ext>
            </a:extLst>
          </p:cNvPr>
          <p:cNvSpPr/>
          <p:nvPr/>
        </p:nvSpPr>
        <p:spPr>
          <a:xfrm>
            <a:off x="10614555" y="5550791"/>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4</a:t>
            </a:r>
          </a:p>
        </p:txBody>
      </p:sp>
      <p:cxnSp>
        <p:nvCxnSpPr>
          <p:cNvPr id="45" name="Straight Connector 44">
            <a:extLst>
              <a:ext uri="{FF2B5EF4-FFF2-40B4-BE49-F238E27FC236}">
                <a16:creationId xmlns:a16="http://schemas.microsoft.com/office/drawing/2014/main" id="{97A75099-7279-41C4-BAB9-05C0584EA18A}"/>
              </a:ext>
            </a:extLst>
          </p:cNvPr>
          <p:cNvCxnSpPr>
            <a:cxnSpLocks/>
            <a:stCxn id="39" idx="4"/>
            <a:endCxn id="41" idx="6"/>
          </p:cNvCxnSpPr>
          <p:nvPr/>
        </p:nvCxnSpPr>
        <p:spPr>
          <a:xfrm flipH="1">
            <a:off x="7277136" y="3982640"/>
            <a:ext cx="1668708" cy="1732869"/>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0BBDB1B-EDCA-4E15-9D31-7805713689A8}"/>
              </a:ext>
            </a:extLst>
          </p:cNvPr>
          <p:cNvCxnSpPr>
            <a:cxnSpLocks/>
            <a:stCxn id="39" idx="4"/>
            <a:endCxn id="44" idx="2"/>
          </p:cNvCxnSpPr>
          <p:nvPr/>
        </p:nvCxnSpPr>
        <p:spPr>
          <a:xfrm>
            <a:off x="8945845" y="3982640"/>
            <a:ext cx="1668710" cy="1732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AE1CFD8-B7FA-4EEF-BA5A-ABADF193FFB9}"/>
              </a:ext>
            </a:extLst>
          </p:cNvPr>
          <p:cNvCxnSpPr>
            <a:cxnSpLocks/>
            <a:stCxn id="43" idx="2"/>
            <a:endCxn id="41" idx="6"/>
          </p:cNvCxnSpPr>
          <p:nvPr/>
        </p:nvCxnSpPr>
        <p:spPr>
          <a:xfrm flipH="1">
            <a:off x="7277136" y="4613228"/>
            <a:ext cx="3337418" cy="1102281"/>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48" name="Straight Connector 47">
            <a:extLst>
              <a:ext uri="{FF2B5EF4-FFF2-40B4-BE49-F238E27FC236}">
                <a16:creationId xmlns:a16="http://schemas.microsoft.com/office/drawing/2014/main" id="{341A0B8F-BC98-4CF6-B599-0D5D284DF75D}"/>
              </a:ext>
            </a:extLst>
          </p:cNvPr>
          <p:cNvCxnSpPr>
            <a:cxnSpLocks/>
            <a:stCxn id="42" idx="0"/>
            <a:endCxn id="41" idx="6"/>
          </p:cNvCxnSpPr>
          <p:nvPr/>
        </p:nvCxnSpPr>
        <p:spPr>
          <a:xfrm flipH="1" flipV="1">
            <a:off x="7277136" y="5715509"/>
            <a:ext cx="1668708" cy="574018"/>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49" name="Straight Connector 48">
            <a:extLst>
              <a:ext uri="{FF2B5EF4-FFF2-40B4-BE49-F238E27FC236}">
                <a16:creationId xmlns:a16="http://schemas.microsoft.com/office/drawing/2014/main" id="{35077401-951D-4D46-AD07-407A72CF7391}"/>
              </a:ext>
            </a:extLst>
          </p:cNvPr>
          <p:cNvCxnSpPr>
            <a:cxnSpLocks/>
            <a:stCxn id="42" idx="0"/>
            <a:endCxn id="44" idx="2"/>
          </p:cNvCxnSpPr>
          <p:nvPr/>
        </p:nvCxnSpPr>
        <p:spPr>
          <a:xfrm flipV="1">
            <a:off x="8945844" y="5715509"/>
            <a:ext cx="1668711" cy="574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9ED41D8-40E8-47DE-B8B5-9BEB6DB7EECC}"/>
              </a:ext>
            </a:extLst>
          </p:cNvPr>
          <p:cNvCxnSpPr>
            <a:cxnSpLocks/>
            <a:stCxn id="42" idx="0"/>
            <a:endCxn id="43" idx="2"/>
          </p:cNvCxnSpPr>
          <p:nvPr/>
        </p:nvCxnSpPr>
        <p:spPr>
          <a:xfrm flipV="1">
            <a:off x="8945844" y="4613228"/>
            <a:ext cx="1668711" cy="1676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80EE252-F991-40AF-AD46-CEAB0F9AB0E8}"/>
              </a:ext>
            </a:extLst>
          </p:cNvPr>
          <p:cNvCxnSpPr>
            <a:cxnSpLocks/>
            <a:stCxn id="44" idx="0"/>
            <a:endCxn id="43" idx="4"/>
          </p:cNvCxnSpPr>
          <p:nvPr/>
        </p:nvCxnSpPr>
        <p:spPr>
          <a:xfrm flipV="1">
            <a:off x="10830845" y="4777946"/>
            <a:ext cx="0" cy="772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310F5D3-EDF3-4C7D-946A-46712D48F4A6}"/>
              </a:ext>
            </a:extLst>
          </p:cNvPr>
          <p:cNvCxnSpPr>
            <a:cxnSpLocks/>
            <a:stCxn id="40" idx="6"/>
            <a:endCxn id="43" idx="2"/>
          </p:cNvCxnSpPr>
          <p:nvPr/>
        </p:nvCxnSpPr>
        <p:spPr>
          <a:xfrm>
            <a:off x="7277136" y="4613228"/>
            <a:ext cx="33374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1B5A4E-D8D6-4EF7-8787-216E9A4B7042}"/>
              </a:ext>
            </a:extLst>
          </p:cNvPr>
          <p:cNvCxnSpPr>
            <a:cxnSpLocks/>
            <a:stCxn id="40" idx="6"/>
            <a:endCxn id="42" idx="0"/>
          </p:cNvCxnSpPr>
          <p:nvPr/>
        </p:nvCxnSpPr>
        <p:spPr>
          <a:xfrm>
            <a:off x="7277136" y="4613228"/>
            <a:ext cx="1668708" cy="1676298"/>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54" name="TextBox 53">
            <a:extLst>
              <a:ext uri="{FF2B5EF4-FFF2-40B4-BE49-F238E27FC236}">
                <a16:creationId xmlns:a16="http://schemas.microsoft.com/office/drawing/2014/main" id="{E249103B-5BFE-4849-9A9B-0E84FBB7A4C3}"/>
              </a:ext>
            </a:extLst>
          </p:cNvPr>
          <p:cNvSpPr txBox="1"/>
          <p:nvPr/>
        </p:nvSpPr>
        <p:spPr>
          <a:xfrm>
            <a:off x="7816915" y="5870244"/>
            <a:ext cx="372708" cy="215444"/>
          </a:xfrm>
          <a:prstGeom prst="rect">
            <a:avLst/>
          </a:prstGeom>
          <a:solidFill>
            <a:schemeClr val="accent4">
              <a:lumMod val="60000"/>
              <a:lumOff val="40000"/>
            </a:schemeClr>
          </a:solidFill>
        </p:spPr>
        <p:txBody>
          <a:bodyPr wrap="square" rtlCol="0">
            <a:spAutoFit/>
          </a:bodyPr>
          <a:lstStyle/>
          <a:p>
            <a:r>
              <a:rPr lang="en-US" sz="800" dirty="0"/>
              <a:t>16</a:t>
            </a:r>
          </a:p>
        </p:txBody>
      </p:sp>
      <p:sp>
        <p:nvSpPr>
          <p:cNvPr id="55" name="TextBox 54">
            <a:extLst>
              <a:ext uri="{FF2B5EF4-FFF2-40B4-BE49-F238E27FC236}">
                <a16:creationId xmlns:a16="http://schemas.microsoft.com/office/drawing/2014/main" id="{472EBB14-2433-4502-98DD-348A5A396C8A}"/>
              </a:ext>
            </a:extLst>
          </p:cNvPr>
          <p:cNvSpPr txBox="1"/>
          <p:nvPr/>
        </p:nvSpPr>
        <p:spPr>
          <a:xfrm>
            <a:off x="8111490" y="5502282"/>
            <a:ext cx="465826" cy="215444"/>
          </a:xfrm>
          <a:prstGeom prst="rect">
            <a:avLst/>
          </a:prstGeom>
          <a:solidFill>
            <a:schemeClr val="tx1">
              <a:lumMod val="50000"/>
              <a:lumOff val="50000"/>
            </a:schemeClr>
          </a:solidFill>
        </p:spPr>
        <p:txBody>
          <a:bodyPr wrap="square" rtlCol="0">
            <a:spAutoFit/>
          </a:bodyPr>
          <a:lstStyle/>
          <a:p>
            <a:pPr algn="ctr"/>
            <a:r>
              <a:rPr lang="en-US" sz="800" b="1" dirty="0">
                <a:solidFill>
                  <a:schemeClr val="bg1"/>
                </a:solidFill>
              </a:rPr>
              <a:t>0</a:t>
            </a:r>
          </a:p>
        </p:txBody>
      </p:sp>
      <p:sp>
        <p:nvSpPr>
          <p:cNvPr id="56" name="TextBox 55">
            <a:extLst>
              <a:ext uri="{FF2B5EF4-FFF2-40B4-BE49-F238E27FC236}">
                <a16:creationId xmlns:a16="http://schemas.microsoft.com/office/drawing/2014/main" id="{27FE54C2-B36F-4BAD-8F37-7776F3DF31D7}"/>
              </a:ext>
            </a:extLst>
          </p:cNvPr>
          <p:cNvSpPr txBox="1"/>
          <p:nvPr/>
        </p:nvSpPr>
        <p:spPr>
          <a:xfrm>
            <a:off x="8718268" y="5023425"/>
            <a:ext cx="465826" cy="215444"/>
          </a:xfrm>
          <a:prstGeom prst="rect">
            <a:avLst/>
          </a:prstGeom>
          <a:solidFill>
            <a:schemeClr val="accent4">
              <a:lumMod val="60000"/>
              <a:lumOff val="40000"/>
            </a:schemeClr>
          </a:solidFill>
        </p:spPr>
        <p:txBody>
          <a:bodyPr wrap="square" rtlCol="0">
            <a:spAutoFit/>
          </a:bodyPr>
          <a:lstStyle/>
          <a:p>
            <a:pPr algn="ctr"/>
            <a:r>
              <a:rPr lang="en-US" sz="800" dirty="0"/>
              <a:t>11</a:t>
            </a:r>
          </a:p>
        </p:txBody>
      </p:sp>
      <p:sp>
        <p:nvSpPr>
          <p:cNvPr id="57" name="TextBox 56">
            <a:extLst>
              <a:ext uri="{FF2B5EF4-FFF2-40B4-BE49-F238E27FC236}">
                <a16:creationId xmlns:a16="http://schemas.microsoft.com/office/drawing/2014/main" id="{F568493D-2594-4560-ADCB-545185E71C77}"/>
              </a:ext>
            </a:extLst>
          </p:cNvPr>
          <p:cNvSpPr txBox="1"/>
          <p:nvPr/>
        </p:nvSpPr>
        <p:spPr>
          <a:xfrm>
            <a:off x="7901537" y="4803672"/>
            <a:ext cx="465827" cy="215444"/>
          </a:xfrm>
          <a:prstGeom prst="rect">
            <a:avLst/>
          </a:prstGeom>
          <a:solidFill>
            <a:schemeClr val="accent4">
              <a:lumMod val="60000"/>
              <a:lumOff val="40000"/>
            </a:schemeClr>
          </a:solidFill>
        </p:spPr>
        <p:txBody>
          <a:bodyPr wrap="square" rtlCol="0">
            <a:spAutoFit/>
          </a:bodyPr>
          <a:lstStyle/>
          <a:p>
            <a:pPr algn="ctr"/>
            <a:r>
              <a:rPr lang="en-US" sz="800" b="1" dirty="0"/>
              <a:t>2</a:t>
            </a:r>
          </a:p>
        </p:txBody>
      </p:sp>
      <p:sp>
        <p:nvSpPr>
          <p:cNvPr id="58" name="TextBox 57">
            <a:extLst>
              <a:ext uri="{FF2B5EF4-FFF2-40B4-BE49-F238E27FC236}">
                <a16:creationId xmlns:a16="http://schemas.microsoft.com/office/drawing/2014/main" id="{F521F1E5-906E-4A0A-88EF-74868D02030A}"/>
              </a:ext>
            </a:extLst>
          </p:cNvPr>
          <p:cNvSpPr txBox="1"/>
          <p:nvPr/>
        </p:nvSpPr>
        <p:spPr>
          <a:xfrm>
            <a:off x="8742226" y="4500502"/>
            <a:ext cx="503975" cy="215444"/>
          </a:xfrm>
          <a:prstGeom prst="rect">
            <a:avLst/>
          </a:prstGeom>
          <a:solidFill>
            <a:schemeClr val="accent4">
              <a:lumMod val="60000"/>
              <a:lumOff val="40000"/>
            </a:schemeClr>
          </a:solidFill>
        </p:spPr>
        <p:txBody>
          <a:bodyPr wrap="square" rtlCol="0">
            <a:spAutoFit/>
          </a:bodyPr>
          <a:lstStyle/>
          <a:p>
            <a:pPr algn="ctr"/>
            <a:r>
              <a:rPr lang="en-US" sz="800" dirty="0"/>
              <a:t>2</a:t>
            </a:r>
          </a:p>
        </p:txBody>
      </p:sp>
      <p:sp>
        <p:nvSpPr>
          <p:cNvPr id="59" name="TextBox 58">
            <a:extLst>
              <a:ext uri="{FF2B5EF4-FFF2-40B4-BE49-F238E27FC236}">
                <a16:creationId xmlns:a16="http://schemas.microsoft.com/office/drawing/2014/main" id="{477C69BD-7A0E-44D8-B917-328C5B496DF5}"/>
              </a:ext>
            </a:extLst>
          </p:cNvPr>
          <p:cNvSpPr txBox="1"/>
          <p:nvPr/>
        </p:nvSpPr>
        <p:spPr>
          <a:xfrm>
            <a:off x="10625224" y="5012127"/>
            <a:ext cx="421906" cy="215444"/>
          </a:xfrm>
          <a:prstGeom prst="rect">
            <a:avLst/>
          </a:prstGeom>
          <a:solidFill>
            <a:schemeClr val="accent4">
              <a:lumMod val="60000"/>
              <a:lumOff val="40000"/>
            </a:schemeClr>
          </a:solidFill>
        </p:spPr>
        <p:txBody>
          <a:bodyPr wrap="square" rtlCol="0">
            <a:spAutoFit/>
          </a:bodyPr>
          <a:lstStyle/>
          <a:p>
            <a:pPr algn="ctr"/>
            <a:r>
              <a:rPr lang="en-US" sz="800" dirty="0"/>
              <a:t>7</a:t>
            </a:r>
          </a:p>
        </p:txBody>
      </p:sp>
      <p:sp>
        <p:nvSpPr>
          <p:cNvPr id="60" name="TextBox 59">
            <a:extLst>
              <a:ext uri="{FF2B5EF4-FFF2-40B4-BE49-F238E27FC236}">
                <a16:creationId xmlns:a16="http://schemas.microsoft.com/office/drawing/2014/main" id="{C9FEB234-0A86-42EC-ADDF-87C2593A5A9D}"/>
              </a:ext>
            </a:extLst>
          </p:cNvPr>
          <p:cNvSpPr txBox="1"/>
          <p:nvPr/>
        </p:nvSpPr>
        <p:spPr>
          <a:xfrm>
            <a:off x="10059264" y="5276001"/>
            <a:ext cx="427412" cy="215444"/>
          </a:xfrm>
          <a:prstGeom prst="rect">
            <a:avLst/>
          </a:prstGeom>
          <a:solidFill>
            <a:schemeClr val="accent4">
              <a:lumMod val="60000"/>
              <a:lumOff val="40000"/>
            </a:schemeClr>
          </a:solidFill>
        </p:spPr>
        <p:txBody>
          <a:bodyPr wrap="square" rtlCol="0">
            <a:spAutoFit/>
          </a:bodyPr>
          <a:lstStyle/>
          <a:p>
            <a:pPr algn="ctr"/>
            <a:r>
              <a:rPr lang="en-US" sz="800" dirty="0"/>
              <a:t>15</a:t>
            </a:r>
          </a:p>
        </p:txBody>
      </p:sp>
      <p:sp>
        <p:nvSpPr>
          <p:cNvPr id="61" name="TextBox 60">
            <a:extLst>
              <a:ext uri="{FF2B5EF4-FFF2-40B4-BE49-F238E27FC236}">
                <a16:creationId xmlns:a16="http://schemas.microsoft.com/office/drawing/2014/main" id="{04E1376B-3D10-4E24-A322-02F4C24BD4AF}"/>
              </a:ext>
            </a:extLst>
          </p:cNvPr>
          <p:cNvSpPr txBox="1"/>
          <p:nvPr/>
        </p:nvSpPr>
        <p:spPr>
          <a:xfrm>
            <a:off x="9378422" y="5495756"/>
            <a:ext cx="464552" cy="215444"/>
          </a:xfrm>
          <a:prstGeom prst="rect">
            <a:avLst/>
          </a:prstGeom>
          <a:solidFill>
            <a:schemeClr val="accent4">
              <a:lumMod val="60000"/>
              <a:lumOff val="40000"/>
            </a:schemeClr>
          </a:solidFill>
        </p:spPr>
        <p:txBody>
          <a:bodyPr wrap="square" rtlCol="0">
            <a:spAutoFit/>
          </a:bodyPr>
          <a:lstStyle/>
          <a:p>
            <a:pPr algn="ctr"/>
            <a:r>
              <a:rPr lang="en-US" sz="800" dirty="0"/>
              <a:t>5</a:t>
            </a:r>
          </a:p>
        </p:txBody>
      </p:sp>
      <p:sp>
        <p:nvSpPr>
          <p:cNvPr id="62" name="TextBox 61">
            <a:extLst>
              <a:ext uri="{FF2B5EF4-FFF2-40B4-BE49-F238E27FC236}">
                <a16:creationId xmlns:a16="http://schemas.microsoft.com/office/drawing/2014/main" id="{D0366B3D-EA0F-4864-8645-B3C0A78C9B78}"/>
              </a:ext>
            </a:extLst>
          </p:cNvPr>
          <p:cNvSpPr txBox="1"/>
          <p:nvPr/>
        </p:nvSpPr>
        <p:spPr>
          <a:xfrm>
            <a:off x="9627846" y="5892639"/>
            <a:ext cx="464552" cy="215444"/>
          </a:xfrm>
          <a:prstGeom prst="rect">
            <a:avLst/>
          </a:prstGeom>
          <a:solidFill>
            <a:schemeClr val="accent4">
              <a:lumMod val="60000"/>
              <a:lumOff val="40000"/>
            </a:schemeClr>
          </a:solidFill>
        </p:spPr>
        <p:txBody>
          <a:bodyPr wrap="square" rtlCol="0">
            <a:spAutoFit/>
          </a:bodyPr>
          <a:lstStyle/>
          <a:p>
            <a:pPr algn="ctr"/>
            <a:r>
              <a:rPr lang="en-US" sz="800" dirty="0"/>
              <a:t>5</a:t>
            </a:r>
          </a:p>
        </p:txBody>
      </p:sp>
      <p:cxnSp>
        <p:nvCxnSpPr>
          <p:cNvPr id="63" name="Straight Connector 62">
            <a:extLst>
              <a:ext uri="{FF2B5EF4-FFF2-40B4-BE49-F238E27FC236}">
                <a16:creationId xmlns:a16="http://schemas.microsoft.com/office/drawing/2014/main" id="{30AF07A0-2A3C-43A5-A2ED-2B836CAD84D8}"/>
              </a:ext>
            </a:extLst>
          </p:cNvPr>
          <p:cNvCxnSpPr>
            <a:stCxn id="39" idx="4"/>
            <a:endCxn id="43" idx="2"/>
          </p:cNvCxnSpPr>
          <p:nvPr/>
        </p:nvCxnSpPr>
        <p:spPr>
          <a:xfrm>
            <a:off x="8945844" y="3982640"/>
            <a:ext cx="1668710" cy="630588"/>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64" name="TextBox 63">
            <a:extLst>
              <a:ext uri="{FF2B5EF4-FFF2-40B4-BE49-F238E27FC236}">
                <a16:creationId xmlns:a16="http://schemas.microsoft.com/office/drawing/2014/main" id="{A2655206-5F1F-4B38-B841-B7D98F5C152F}"/>
              </a:ext>
            </a:extLst>
          </p:cNvPr>
          <p:cNvSpPr txBox="1"/>
          <p:nvPr/>
        </p:nvSpPr>
        <p:spPr>
          <a:xfrm>
            <a:off x="9588814" y="4198712"/>
            <a:ext cx="503584" cy="215444"/>
          </a:xfrm>
          <a:prstGeom prst="rect">
            <a:avLst/>
          </a:prstGeom>
          <a:solidFill>
            <a:schemeClr val="accent4">
              <a:lumMod val="60000"/>
              <a:lumOff val="40000"/>
            </a:schemeClr>
          </a:solidFill>
        </p:spPr>
        <p:txBody>
          <a:bodyPr wrap="square" rtlCol="0">
            <a:spAutoFit/>
          </a:bodyPr>
          <a:lstStyle/>
          <a:p>
            <a:pPr algn="ctr"/>
            <a:r>
              <a:rPr lang="en-US" sz="800" dirty="0"/>
              <a:t>8</a:t>
            </a:r>
          </a:p>
        </p:txBody>
      </p:sp>
      <p:sp>
        <p:nvSpPr>
          <p:cNvPr id="65" name="Arrow: Right 64">
            <a:extLst>
              <a:ext uri="{FF2B5EF4-FFF2-40B4-BE49-F238E27FC236}">
                <a16:creationId xmlns:a16="http://schemas.microsoft.com/office/drawing/2014/main" id="{BAD91E91-754C-48BA-A620-95D16954F6E0}"/>
              </a:ext>
            </a:extLst>
          </p:cNvPr>
          <p:cNvSpPr/>
          <p:nvPr/>
        </p:nvSpPr>
        <p:spPr>
          <a:xfrm>
            <a:off x="5495925" y="4933950"/>
            <a:ext cx="781047" cy="21544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8441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2" name="Rectangle 20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8" name="Picture 197" descr="Exclamation mark on a yellow background">
            <a:extLst>
              <a:ext uri="{FF2B5EF4-FFF2-40B4-BE49-F238E27FC236}">
                <a16:creationId xmlns:a16="http://schemas.microsoft.com/office/drawing/2014/main" id="{B1B45C96-B4D9-46E5-983D-144971F6A49B}"/>
              </a:ext>
            </a:extLst>
          </p:cNvPr>
          <p:cNvPicPr>
            <a:picLocks noChangeAspect="1"/>
          </p:cNvPicPr>
          <p:nvPr/>
        </p:nvPicPr>
        <p:blipFill rotWithShape="1">
          <a:blip r:embed="rId2"/>
          <a:srcRect r="5200"/>
          <a:stretch/>
        </p:blipFill>
        <p:spPr>
          <a:xfrm>
            <a:off x="3523488" y="10"/>
            <a:ext cx="8668512" cy="6857990"/>
          </a:xfrm>
          <a:prstGeom prst="rect">
            <a:avLst/>
          </a:prstGeom>
        </p:spPr>
      </p:pic>
      <p:sp>
        <p:nvSpPr>
          <p:cNvPr id="204" name="Rectangle 20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579158-FECC-42BB-847D-277EFEF57D3C}"/>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DISPATCHER</a:t>
            </a:r>
          </a:p>
        </p:txBody>
      </p:sp>
      <p:sp>
        <p:nvSpPr>
          <p:cNvPr id="206" name="Rectangle 20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8" name="Rectangle 20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7549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able 29">
            <a:extLst>
              <a:ext uri="{FF2B5EF4-FFF2-40B4-BE49-F238E27FC236}">
                <a16:creationId xmlns:a16="http://schemas.microsoft.com/office/drawing/2014/main" id="{4141BFB4-6609-4B79-96E0-911066B46200}"/>
              </a:ext>
            </a:extLst>
          </p:cNvPr>
          <p:cNvGraphicFramePr>
            <a:graphicFrameLocks noGrp="1"/>
          </p:cNvGraphicFramePr>
          <p:nvPr>
            <p:extLst>
              <p:ext uri="{D42A27DB-BD31-4B8C-83A1-F6EECF244321}">
                <p14:modId xmlns:p14="http://schemas.microsoft.com/office/powerpoint/2010/main" val="1437779696"/>
              </p:ext>
            </p:extLst>
          </p:nvPr>
        </p:nvGraphicFramePr>
        <p:xfrm>
          <a:off x="811029" y="510096"/>
          <a:ext cx="9304521" cy="376089"/>
        </p:xfrm>
        <a:graphic>
          <a:graphicData uri="http://schemas.openxmlformats.org/drawingml/2006/table">
            <a:tbl>
              <a:tblPr firstRow="1" bandRow="1">
                <a:tableStyleId>{5C22544A-7EE6-4342-B048-85BDC9FD1C3A}</a:tableStyleId>
              </a:tblPr>
              <a:tblGrid>
                <a:gridCol w="1262073">
                  <a:extLst>
                    <a:ext uri="{9D8B030D-6E8A-4147-A177-3AD203B41FA5}">
                      <a16:colId xmlns:a16="http://schemas.microsoft.com/office/drawing/2014/main" val="749677745"/>
                    </a:ext>
                  </a:extLst>
                </a:gridCol>
                <a:gridCol w="2010612">
                  <a:extLst>
                    <a:ext uri="{9D8B030D-6E8A-4147-A177-3AD203B41FA5}">
                      <a16:colId xmlns:a16="http://schemas.microsoft.com/office/drawing/2014/main" val="1546974028"/>
                    </a:ext>
                  </a:extLst>
                </a:gridCol>
                <a:gridCol w="2010612">
                  <a:extLst>
                    <a:ext uri="{9D8B030D-6E8A-4147-A177-3AD203B41FA5}">
                      <a16:colId xmlns:a16="http://schemas.microsoft.com/office/drawing/2014/main" val="2517539713"/>
                    </a:ext>
                  </a:extLst>
                </a:gridCol>
                <a:gridCol w="2010612">
                  <a:extLst>
                    <a:ext uri="{9D8B030D-6E8A-4147-A177-3AD203B41FA5}">
                      <a16:colId xmlns:a16="http://schemas.microsoft.com/office/drawing/2014/main" val="568056123"/>
                    </a:ext>
                  </a:extLst>
                </a:gridCol>
                <a:gridCol w="2010612">
                  <a:extLst>
                    <a:ext uri="{9D8B030D-6E8A-4147-A177-3AD203B41FA5}">
                      <a16:colId xmlns:a16="http://schemas.microsoft.com/office/drawing/2014/main" val="199964420"/>
                    </a:ext>
                  </a:extLst>
                </a:gridCol>
              </a:tblGrid>
              <a:tr h="376089">
                <a:tc>
                  <a:txBody>
                    <a:bodyPr/>
                    <a:lstStyle/>
                    <a:p>
                      <a:r>
                        <a:rPr lang="en-US" sz="1800" b="0" dirty="0">
                          <a:latin typeface="+mn-lt"/>
                        </a:rPr>
                        <a:t>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4</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2</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3</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5</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graphicFrame>
        <p:nvGraphicFramePr>
          <p:cNvPr id="31" name="Table 30">
            <a:extLst>
              <a:ext uri="{FF2B5EF4-FFF2-40B4-BE49-F238E27FC236}">
                <a16:creationId xmlns:a16="http://schemas.microsoft.com/office/drawing/2014/main" id="{F8914380-39B1-4B3B-A133-A9F01BCD7208}"/>
              </a:ext>
            </a:extLst>
          </p:cNvPr>
          <p:cNvGraphicFramePr>
            <a:graphicFrameLocks noGrp="1"/>
          </p:cNvGraphicFramePr>
          <p:nvPr>
            <p:extLst>
              <p:ext uri="{D42A27DB-BD31-4B8C-83A1-F6EECF244321}">
                <p14:modId xmlns:p14="http://schemas.microsoft.com/office/powerpoint/2010/main" val="4222434462"/>
              </p:ext>
            </p:extLst>
          </p:nvPr>
        </p:nvGraphicFramePr>
        <p:xfrm>
          <a:off x="718244" y="2177940"/>
          <a:ext cx="4660317" cy="2457414"/>
        </p:xfrm>
        <a:graphic>
          <a:graphicData uri="http://schemas.openxmlformats.org/drawingml/2006/table">
            <a:tbl>
              <a:tblPr firstRow="1" bandRow="1">
                <a:tableStyleId>{5C22544A-7EE6-4342-B048-85BDC9FD1C3A}</a:tableStyleId>
              </a:tblPr>
              <a:tblGrid>
                <a:gridCol w="1984229">
                  <a:extLst>
                    <a:ext uri="{9D8B030D-6E8A-4147-A177-3AD203B41FA5}">
                      <a16:colId xmlns:a16="http://schemas.microsoft.com/office/drawing/2014/main" val="3859145018"/>
                    </a:ext>
                  </a:extLst>
                </a:gridCol>
                <a:gridCol w="2676088">
                  <a:extLst>
                    <a:ext uri="{9D8B030D-6E8A-4147-A177-3AD203B41FA5}">
                      <a16:colId xmlns:a16="http://schemas.microsoft.com/office/drawing/2014/main" val="3714193604"/>
                    </a:ext>
                  </a:extLst>
                </a:gridCol>
              </a:tblGrid>
              <a:tr h="409569">
                <a:tc>
                  <a:txBody>
                    <a:bodyPr/>
                    <a:lstStyle/>
                    <a:p>
                      <a:pPr algn="ctr"/>
                      <a:r>
                        <a:rPr lang="en-US" b="0" dirty="0"/>
                        <a:t>Current Pool</a:t>
                      </a:r>
                    </a:p>
                  </a:txBody>
                  <a:tcPr/>
                </a:tc>
                <a:tc>
                  <a:txBody>
                    <a:bodyPr/>
                    <a:lstStyle/>
                    <a:p>
                      <a:pPr algn="ctr"/>
                      <a:r>
                        <a:rPr lang="en-US" b="0" dirty="0"/>
                        <a:t>Apps</a:t>
                      </a:r>
                    </a:p>
                  </a:txBody>
                  <a:tcPr/>
                </a:tc>
                <a:extLst>
                  <a:ext uri="{0D108BD9-81ED-4DB2-BD59-A6C34878D82A}">
                    <a16:rowId xmlns:a16="http://schemas.microsoft.com/office/drawing/2014/main" val="4098979963"/>
                  </a:ext>
                </a:extLst>
              </a:tr>
              <a:tr h="409569">
                <a:tc>
                  <a:txBody>
                    <a:bodyPr/>
                    <a:lstStyle/>
                    <a:p>
                      <a:pPr algn="ctr"/>
                      <a:r>
                        <a:rPr lang="en-US" b="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latin typeface="+mn-lt"/>
                      </a:endParaRPr>
                    </a:p>
                  </a:txBody>
                  <a:tcPr/>
                </a:tc>
                <a:extLst>
                  <a:ext uri="{0D108BD9-81ED-4DB2-BD59-A6C34878D82A}">
                    <a16:rowId xmlns:a16="http://schemas.microsoft.com/office/drawing/2014/main" val="1567345624"/>
                  </a:ext>
                </a:extLst>
              </a:tr>
              <a:tr h="409569">
                <a:tc>
                  <a:txBody>
                    <a:bodyPr/>
                    <a:lstStyle/>
                    <a:p>
                      <a:pPr algn="ctr"/>
                      <a:r>
                        <a:rPr lang="en-US" b="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391970106"/>
                  </a:ext>
                </a:extLst>
              </a:tr>
              <a:tr h="409569">
                <a:tc>
                  <a:txBody>
                    <a:bodyPr/>
                    <a:lstStyle/>
                    <a:p>
                      <a:pPr algn="ctr"/>
                      <a:r>
                        <a:rPr lang="en-US"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a:tc>
                <a:extLst>
                  <a:ext uri="{0D108BD9-81ED-4DB2-BD59-A6C34878D82A}">
                    <a16:rowId xmlns:a16="http://schemas.microsoft.com/office/drawing/2014/main" val="2562644046"/>
                  </a:ext>
                </a:extLst>
              </a:tr>
              <a:tr h="409569">
                <a:tc>
                  <a:txBody>
                    <a:bodyPr/>
                    <a:lstStyle/>
                    <a:p>
                      <a:pPr algn="ctr"/>
                      <a:r>
                        <a:rPr lang="en-US" b="0" dirty="0"/>
                        <a:t>3</a:t>
                      </a:r>
                    </a:p>
                  </a:txBody>
                  <a:tcPr/>
                </a:tc>
                <a:tc>
                  <a:txBody>
                    <a:bodyPr/>
                    <a:lstStyle/>
                    <a:p>
                      <a:pPr algn="ctr"/>
                      <a:endParaRPr lang="en-US" b="0" dirty="0"/>
                    </a:p>
                  </a:txBody>
                  <a:tcPr/>
                </a:tc>
                <a:extLst>
                  <a:ext uri="{0D108BD9-81ED-4DB2-BD59-A6C34878D82A}">
                    <a16:rowId xmlns:a16="http://schemas.microsoft.com/office/drawing/2014/main" val="1567167888"/>
                  </a:ext>
                </a:extLst>
              </a:tr>
              <a:tr h="409569">
                <a:tc>
                  <a:txBody>
                    <a:bodyPr/>
                    <a:lstStyle/>
                    <a:p>
                      <a:pPr algn="ctr"/>
                      <a:r>
                        <a:rPr lang="en-US" b="0" dirty="0"/>
                        <a:t>4</a:t>
                      </a:r>
                    </a:p>
                  </a:txBody>
                  <a:tcPr/>
                </a:tc>
                <a:tc>
                  <a:txBody>
                    <a:bodyPr/>
                    <a:lstStyle/>
                    <a:p>
                      <a:pPr algn="ctr"/>
                      <a:endParaRPr lang="en-US" b="0" dirty="0"/>
                    </a:p>
                  </a:txBody>
                  <a:tcPr/>
                </a:tc>
                <a:extLst>
                  <a:ext uri="{0D108BD9-81ED-4DB2-BD59-A6C34878D82A}">
                    <a16:rowId xmlns:a16="http://schemas.microsoft.com/office/drawing/2014/main" val="100240329"/>
                  </a:ext>
                </a:extLst>
              </a:tr>
            </a:tbl>
          </a:graphicData>
        </a:graphic>
      </p:graphicFrame>
      <p:cxnSp>
        <p:nvCxnSpPr>
          <p:cNvPr id="37" name="Straight Connector 36">
            <a:extLst>
              <a:ext uri="{FF2B5EF4-FFF2-40B4-BE49-F238E27FC236}">
                <a16:creationId xmlns:a16="http://schemas.microsoft.com/office/drawing/2014/main" id="{D4FE132F-7DA3-4531-B9C4-E24421A449DA}"/>
              </a:ext>
            </a:extLst>
          </p:cNvPr>
          <p:cNvCxnSpPr/>
          <p:nvPr/>
        </p:nvCxnSpPr>
        <p:spPr>
          <a:xfrm>
            <a:off x="807286" y="1895475"/>
            <a:ext cx="10460789"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8" name="Table 37">
            <a:extLst>
              <a:ext uri="{FF2B5EF4-FFF2-40B4-BE49-F238E27FC236}">
                <a16:creationId xmlns:a16="http://schemas.microsoft.com/office/drawing/2014/main" id="{841DB41C-F704-4B30-98C2-7D47D6193A38}"/>
              </a:ext>
            </a:extLst>
          </p:cNvPr>
          <p:cNvGraphicFramePr>
            <a:graphicFrameLocks noGrp="1"/>
          </p:cNvGraphicFramePr>
          <p:nvPr>
            <p:extLst>
              <p:ext uri="{D42A27DB-BD31-4B8C-83A1-F6EECF244321}">
                <p14:modId xmlns:p14="http://schemas.microsoft.com/office/powerpoint/2010/main" val="577573861"/>
              </p:ext>
            </p:extLst>
          </p:nvPr>
        </p:nvGraphicFramePr>
        <p:xfrm>
          <a:off x="811028" y="990055"/>
          <a:ext cx="6485122" cy="376091"/>
        </p:xfrm>
        <a:graphic>
          <a:graphicData uri="http://schemas.openxmlformats.org/drawingml/2006/table">
            <a:tbl>
              <a:tblPr firstRow="1" bandRow="1">
                <a:tableStyleId>{5C22544A-7EE6-4342-B048-85BDC9FD1C3A}</a:tableStyleId>
              </a:tblPr>
              <a:tblGrid>
                <a:gridCol w="1549166">
                  <a:extLst>
                    <a:ext uri="{9D8B030D-6E8A-4147-A177-3AD203B41FA5}">
                      <a16:colId xmlns:a16="http://schemas.microsoft.com/office/drawing/2014/main" val="749677745"/>
                    </a:ext>
                  </a:extLst>
                </a:gridCol>
                <a:gridCol w="2467978">
                  <a:extLst>
                    <a:ext uri="{9D8B030D-6E8A-4147-A177-3AD203B41FA5}">
                      <a16:colId xmlns:a16="http://schemas.microsoft.com/office/drawing/2014/main" val="1546974028"/>
                    </a:ext>
                  </a:extLst>
                </a:gridCol>
                <a:gridCol w="2467978">
                  <a:extLst>
                    <a:ext uri="{9D8B030D-6E8A-4147-A177-3AD203B41FA5}">
                      <a16:colId xmlns:a16="http://schemas.microsoft.com/office/drawing/2014/main" val="1052026424"/>
                    </a:ext>
                  </a:extLst>
                </a:gridCol>
              </a:tblGrid>
              <a:tr h="376091">
                <a:tc>
                  <a:txBody>
                    <a:bodyPr/>
                    <a:lstStyle/>
                    <a:p>
                      <a:r>
                        <a:rPr lang="en-US" sz="1800" b="0" dirty="0">
                          <a:latin typeface="+mn-lt"/>
                        </a:rPr>
                        <a:t>Unallocated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1</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6</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sp>
        <p:nvSpPr>
          <p:cNvPr id="39" name="TextBox 38">
            <a:extLst>
              <a:ext uri="{FF2B5EF4-FFF2-40B4-BE49-F238E27FC236}">
                <a16:creationId xmlns:a16="http://schemas.microsoft.com/office/drawing/2014/main" id="{E0F04458-BA1E-4681-B729-FAB782AD6E47}"/>
              </a:ext>
            </a:extLst>
          </p:cNvPr>
          <p:cNvSpPr txBox="1"/>
          <p:nvPr/>
        </p:nvSpPr>
        <p:spPr>
          <a:xfrm>
            <a:off x="6243286" y="2915094"/>
            <a:ext cx="4848226" cy="6463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b="1" dirty="0"/>
              <a:t>All applications in the Pools are now dequeued.</a:t>
            </a:r>
          </a:p>
        </p:txBody>
      </p:sp>
    </p:spTree>
    <p:extLst>
      <p:ext uri="{BB962C8B-B14F-4D97-AF65-F5344CB8AC3E}">
        <p14:creationId xmlns:p14="http://schemas.microsoft.com/office/powerpoint/2010/main" val="8377522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5E8F8EB-04FB-4FC7-AE1C-C1943DA93CC0}"/>
              </a:ext>
            </a:extLst>
          </p:cNvPr>
          <p:cNvSpPr txBox="1"/>
          <p:nvPr/>
        </p:nvSpPr>
        <p:spPr>
          <a:xfrm>
            <a:off x="643468" y="643467"/>
            <a:ext cx="4620584" cy="456713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a:latin typeface="+mj-lt"/>
                <a:ea typeface="+mj-ea"/>
                <a:cs typeface="+mj-cs"/>
              </a:rPr>
              <a:t>SECOND ITERATION</a:t>
            </a:r>
          </a:p>
        </p:txBody>
      </p:sp>
      <p:pic>
        <p:nvPicPr>
          <p:cNvPr id="20" name="Picture 5" descr="Analogue clock">
            <a:extLst>
              <a:ext uri="{FF2B5EF4-FFF2-40B4-BE49-F238E27FC236}">
                <a16:creationId xmlns:a16="http://schemas.microsoft.com/office/drawing/2014/main" id="{40B18C20-1471-4F25-B2D1-398F27DD5D5C}"/>
              </a:ext>
            </a:extLst>
          </p:cNvPr>
          <p:cNvPicPr>
            <a:picLocks noChangeAspect="1"/>
          </p:cNvPicPr>
          <p:nvPr/>
        </p:nvPicPr>
        <p:blipFill rotWithShape="1">
          <a:blip r:embed="rId2"/>
          <a:srcRect l="32011" r="9951"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3307817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12CEC238-63C7-4B57-826B-3E81697ABC38}"/>
              </a:ext>
            </a:extLst>
          </p:cNvPr>
          <p:cNvGraphicFramePr>
            <a:graphicFrameLocks noGrp="1"/>
          </p:cNvGraphicFramePr>
          <p:nvPr>
            <p:extLst>
              <p:ext uri="{D42A27DB-BD31-4B8C-83A1-F6EECF244321}">
                <p14:modId xmlns:p14="http://schemas.microsoft.com/office/powerpoint/2010/main" val="3152374568"/>
              </p:ext>
            </p:extLst>
          </p:nvPr>
        </p:nvGraphicFramePr>
        <p:xfrm>
          <a:off x="717246" y="2911365"/>
          <a:ext cx="4660317" cy="2457414"/>
        </p:xfrm>
        <a:graphic>
          <a:graphicData uri="http://schemas.openxmlformats.org/drawingml/2006/table">
            <a:tbl>
              <a:tblPr firstRow="1" bandRow="1">
                <a:tableStyleId>{5C22544A-7EE6-4342-B048-85BDC9FD1C3A}</a:tableStyleId>
              </a:tblPr>
              <a:tblGrid>
                <a:gridCol w="1984229">
                  <a:extLst>
                    <a:ext uri="{9D8B030D-6E8A-4147-A177-3AD203B41FA5}">
                      <a16:colId xmlns:a16="http://schemas.microsoft.com/office/drawing/2014/main" val="3859145018"/>
                    </a:ext>
                  </a:extLst>
                </a:gridCol>
                <a:gridCol w="2676088">
                  <a:extLst>
                    <a:ext uri="{9D8B030D-6E8A-4147-A177-3AD203B41FA5}">
                      <a16:colId xmlns:a16="http://schemas.microsoft.com/office/drawing/2014/main" val="3714193604"/>
                    </a:ext>
                  </a:extLst>
                </a:gridCol>
              </a:tblGrid>
              <a:tr h="409569">
                <a:tc>
                  <a:txBody>
                    <a:bodyPr/>
                    <a:lstStyle/>
                    <a:p>
                      <a:pPr algn="ctr"/>
                      <a:r>
                        <a:rPr lang="en-US" b="0" dirty="0"/>
                        <a:t>Current Pool</a:t>
                      </a:r>
                    </a:p>
                  </a:txBody>
                  <a:tcPr/>
                </a:tc>
                <a:tc>
                  <a:txBody>
                    <a:bodyPr/>
                    <a:lstStyle/>
                    <a:p>
                      <a:pPr algn="ctr"/>
                      <a:r>
                        <a:rPr lang="en-US" b="0" dirty="0"/>
                        <a:t>Apps</a:t>
                      </a:r>
                    </a:p>
                  </a:txBody>
                  <a:tcPr/>
                </a:tc>
                <a:extLst>
                  <a:ext uri="{0D108BD9-81ED-4DB2-BD59-A6C34878D82A}">
                    <a16:rowId xmlns:a16="http://schemas.microsoft.com/office/drawing/2014/main" val="4098979963"/>
                  </a:ext>
                </a:extLst>
              </a:tr>
              <a:tr h="409569">
                <a:tc>
                  <a:txBody>
                    <a:bodyPr/>
                    <a:lstStyle/>
                    <a:p>
                      <a:pPr algn="ctr"/>
                      <a:r>
                        <a:rPr lang="en-US" b="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1, 6</a:t>
                      </a:r>
                    </a:p>
                  </a:txBody>
                  <a:tcPr/>
                </a:tc>
                <a:extLst>
                  <a:ext uri="{0D108BD9-81ED-4DB2-BD59-A6C34878D82A}">
                    <a16:rowId xmlns:a16="http://schemas.microsoft.com/office/drawing/2014/main" val="1567345624"/>
                  </a:ext>
                </a:extLst>
              </a:tr>
              <a:tr h="409569">
                <a:tc>
                  <a:txBody>
                    <a:bodyPr/>
                    <a:lstStyle/>
                    <a:p>
                      <a:pPr algn="ctr"/>
                      <a:r>
                        <a:rPr lang="en-US" b="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391970106"/>
                  </a:ext>
                </a:extLst>
              </a:tr>
              <a:tr h="409569">
                <a:tc>
                  <a:txBody>
                    <a:bodyPr/>
                    <a:lstStyle/>
                    <a:p>
                      <a:pPr algn="ctr"/>
                      <a:r>
                        <a:rPr lang="en-US"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a:tc>
                <a:extLst>
                  <a:ext uri="{0D108BD9-81ED-4DB2-BD59-A6C34878D82A}">
                    <a16:rowId xmlns:a16="http://schemas.microsoft.com/office/drawing/2014/main" val="2562644046"/>
                  </a:ext>
                </a:extLst>
              </a:tr>
              <a:tr h="409569">
                <a:tc>
                  <a:txBody>
                    <a:bodyPr/>
                    <a:lstStyle/>
                    <a:p>
                      <a:pPr algn="ctr"/>
                      <a:r>
                        <a:rPr lang="en-US" b="0" dirty="0"/>
                        <a:t>3</a:t>
                      </a:r>
                    </a:p>
                  </a:txBody>
                  <a:tcPr/>
                </a:tc>
                <a:tc>
                  <a:txBody>
                    <a:bodyPr/>
                    <a:lstStyle/>
                    <a:p>
                      <a:pPr algn="ctr"/>
                      <a:endParaRPr lang="en-US" b="0" dirty="0"/>
                    </a:p>
                  </a:txBody>
                  <a:tcPr/>
                </a:tc>
                <a:extLst>
                  <a:ext uri="{0D108BD9-81ED-4DB2-BD59-A6C34878D82A}">
                    <a16:rowId xmlns:a16="http://schemas.microsoft.com/office/drawing/2014/main" val="1567167888"/>
                  </a:ext>
                </a:extLst>
              </a:tr>
              <a:tr h="409569">
                <a:tc>
                  <a:txBody>
                    <a:bodyPr/>
                    <a:lstStyle/>
                    <a:p>
                      <a:pPr algn="ctr"/>
                      <a:r>
                        <a:rPr lang="en-US" b="0" dirty="0"/>
                        <a:t>4</a:t>
                      </a:r>
                    </a:p>
                  </a:txBody>
                  <a:tcPr/>
                </a:tc>
                <a:tc>
                  <a:txBody>
                    <a:bodyPr/>
                    <a:lstStyle/>
                    <a:p>
                      <a:pPr algn="ctr"/>
                      <a:endParaRPr lang="en-US" b="0" dirty="0"/>
                    </a:p>
                  </a:txBody>
                  <a:tcPr/>
                </a:tc>
                <a:extLst>
                  <a:ext uri="{0D108BD9-81ED-4DB2-BD59-A6C34878D82A}">
                    <a16:rowId xmlns:a16="http://schemas.microsoft.com/office/drawing/2014/main" val="100240329"/>
                  </a:ext>
                </a:extLst>
              </a:tr>
            </a:tbl>
          </a:graphicData>
        </a:graphic>
      </p:graphicFrame>
      <p:sp>
        <p:nvSpPr>
          <p:cNvPr id="8" name="TextBox 7">
            <a:extLst>
              <a:ext uri="{FF2B5EF4-FFF2-40B4-BE49-F238E27FC236}">
                <a16:creationId xmlns:a16="http://schemas.microsoft.com/office/drawing/2014/main" id="{AB83FBAE-50BF-46E3-AF68-C1485C5940B5}"/>
              </a:ext>
            </a:extLst>
          </p:cNvPr>
          <p:cNvSpPr txBox="1"/>
          <p:nvPr/>
        </p:nvSpPr>
        <p:spPr>
          <a:xfrm>
            <a:off x="609600" y="1571625"/>
            <a:ext cx="4467225" cy="646331"/>
          </a:xfrm>
          <a:prstGeom prst="rect">
            <a:avLst/>
          </a:prstGeom>
          <a:noFill/>
        </p:spPr>
        <p:txBody>
          <a:bodyPr wrap="square" rtlCol="0">
            <a:spAutoFit/>
          </a:bodyPr>
          <a:lstStyle/>
          <a:p>
            <a:r>
              <a:rPr lang="en-US" dirty="0"/>
              <a:t>All unallocated  applications will be reintroduced to their respective pools.</a:t>
            </a:r>
          </a:p>
        </p:txBody>
      </p:sp>
      <p:graphicFrame>
        <p:nvGraphicFramePr>
          <p:cNvPr id="10" name="Table 9">
            <a:extLst>
              <a:ext uri="{FF2B5EF4-FFF2-40B4-BE49-F238E27FC236}">
                <a16:creationId xmlns:a16="http://schemas.microsoft.com/office/drawing/2014/main" id="{A7B86FCD-E2D3-41DD-8132-89EEB366EE35}"/>
              </a:ext>
            </a:extLst>
          </p:cNvPr>
          <p:cNvGraphicFramePr>
            <a:graphicFrameLocks noGrp="1"/>
          </p:cNvGraphicFramePr>
          <p:nvPr>
            <p:extLst>
              <p:ext uri="{D42A27DB-BD31-4B8C-83A1-F6EECF244321}">
                <p14:modId xmlns:p14="http://schemas.microsoft.com/office/powerpoint/2010/main" val="1741023195"/>
              </p:ext>
            </p:extLst>
          </p:nvPr>
        </p:nvGraphicFramePr>
        <p:xfrm>
          <a:off x="717246" y="502127"/>
          <a:ext cx="9304521" cy="376089"/>
        </p:xfrm>
        <a:graphic>
          <a:graphicData uri="http://schemas.openxmlformats.org/drawingml/2006/table">
            <a:tbl>
              <a:tblPr firstRow="1" bandRow="1">
                <a:tableStyleId>{5C22544A-7EE6-4342-B048-85BDC9FD1C3A}</a:tableStyleId>
              </a:tblPr>
              <a:tblGrid>
                <a:gridCol w="1262073">
                  <a:extLst>
                    <a:ext uri="{9D8B030D-6E8A-4147-A177-3AD203B41FA5}">
                      <a16:colId xmlns:a16="http://schemas.microsoft.com/office/drawing/2014/main" val="749677745"/>
                    </a:ext>
                  </a:extLst>
                </a:gridCol>
                <a:gridCol w="2010612">
                  <a:extLst>
                    <a:ext uri="{9D8B030D-6E8A-4147-A177-3AD203B41FA5}">
                      <a16:colId xmlns:a16="http://schemas.microsoft.com/office/drawing/2014/main" val="1546974028"/>
                    </a:ext>
                  </a:extLst>
                </a:gridCol>
                <a:gridCol w="2010612">
                  <a:extLst>
                    <a:ext uri="{9D8B030D-6E8A-4147-A177-3AD203B41FA5}">
                      <a16:colId xmlns:a16="http://schemas.microsoft.com/office/drawing/2014/main" val="2517539713"/>
                    </a:ext>
                  </a:extLst>
                </a:gridCol>
                <a:gridCol w="2010612">
                  <a:extLst>
                    <a:ext uri="{9D8B030D-6E8A-4147-A177-3AD203B41FA5}">
                      <a16:colId xmlns:a16="http://schemas.microsoft.com/office/drawing/2014/main" val="568056123"/>
                    </a:ext>
                  </a:extLst>
                </a:gridCol>
                <a:gridCol w="2010612">
                  <a:extLst>
                    <a:ext uri="{9D8B030D-6E8A-4147-A177-3AD203B41FA5}">
                      <a16:colId xmlns:a16="http://schemas.microsoft.com/office/drawing/2014/main" val="199964420"/>
                    </a:ext>
                  </a:extLst>
                </a:gridCol>
              </a:tblGrid>
              <a:tr h="376089">
                <a:tc>
                  <a:txBody>
                    <a:bodyPr/>
                    <a:lstStyle/>
                    <a:p>
                      <a:r>
                        <a:rPr lang="en-US" sz="1800" b="0" dirty="0">
                          <a:latin typeface="+mn-lt"/>
                        </a:rPr>
                        <a:t>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4</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2</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3</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5</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graphicFrame>
        <p:nvGraphicFramePr>
          <p:cNvPr id="14" name="Table 13">
            <a:extLst>
              <a:ext uri="{FF2B5EF4-FFF2-40B4-BE49-F238E27FC236}">
                <a16:creationId xmlns:a16="http://schemas.microsoft.com/office/drawing/2014/main" id="{45AC20EA-6C66-402C-92B5-344A0C238E55}"/>
              </a:ext>
            </a:extLst>
          </p:cNvPr>
          <p:cNvGraphicFramePr>
            <a:graphicFrameLocks noGrp="1"/>
          </p:cNvGraphicFramePr>
          <p:nvPr>
            <p:extLst>
              <p:ext uri="{D42A27DB-BD31-4B8C-83A1-F6EECF244321}">
                <p14:modId xmlns:p14="http://schemas.microsoft.com/office/powerpoint/2010/main" val="52408012"/>
              </p:ext>
            </p:extLst>
          </p:nvPr>
        </p:nvGraphicFramePr>
        <p:xfrm>
          <a:off x="717246" y="1036875"/>
          <a:ext cx="6485122" cy="376091"/>
        </p:xfrm>
        <a:graphic>
          <a:graphicData uri="http://schemas.openxmlformats.org/drawingml/2006/table">
            <a:tbl>
              <a:tblPr firstRow="1" bandRow="1">
                <a:tableStyleId>{5C22544A-7EE6-4342-B048-85BDC9FD1C3A}</a:tableStyleId>
              </a:tblPr>
              <a:tblGrid>
                <a:gridCol w="1549166">
                  <a:extLst>
                    <a:ext uri="{9D8B030D-6E8A-4147-A177-3AD203B41FA5}">
                      <a16:colId xmlns:a16="http://schemas.microsoft.com/office/drawing/2014/main" val="749677745"/>
                    </a:ext>
                  </a:extLst>
                </a:gridCol>
                <a:gridCol w="2467978">
                  <a:extLst>
                    <a:ext uri="{9D8B030D-6E8A-4147-A177-3AD203B41FA5}">
                      <a16:colId xmlns:a16="http://schemas.microsoft.com/office/drawing/2014/main" val="1546974028"/>
                    </a:ext>
                  </a:extLst>
                </a:gridCol>
                <a:gridCol w="2467978">
                  <a:extLst>
                    <a:ext uri="{9D8B030D-6E8A-4147-A177-3AD203B41FA5}">
                      <a16:colId xmlns:a16="http://schemas.microsoft.com/office/drawing/2014/main" val="1052026424"/>
                    </a:ext>
                  </a:extLst>
                </a:gridCol>
              </a:tblGrid>
              <a:tr h="376091">
                <a:tc>
                  <a:txBody>
                    <a:bodyPr/>
                    <a:lstStyle/>
                    <a:p>
                      <a:r>
                        <a:rPr lang="en-US" sz="1800" b="0" dirty="0">
                          <a:latin typeface="+mn-lt"/>
                        </a:rPr>
                        <a:t>Unallocated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1</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6</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spTree>
    <p:extLst>
      <p:ext uri="{BB962C8B-B14F-4D97-AF65-F5344CB8AC3E}">
        <p14:creationId xmlns:p14="http://schemas.microsoft.com/office/powerpoint/2010/main" val="17460328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E4B2CBF-061F-47F9-97D7-FBA363878326}"/>
              </a:ext>
            </a:extLst>
          </p:cNvPr>
          <p:cNvGraphicFramePr>
            <a:graphicFrameLocks noGrp="1"/>
          </p:cNvGraphicFramePr>
          <p:nvPr>
            <p:extLst>
              <p:ext uri="{D42A27DB-BD31-4B8C-83A1-F6EECF244321}">
                <p14:modId xmlns:p14="http://schemas.microsoft.com/office/powerpoint/2010/main" val="2833481767"/>
              </p:ext>
            </p:extLst>
          </p:nvPr>
        </p:nvGraphicFramePr>
        <p:xfrm>
          <a:off x="717246" y="240102"/>
          <a:ext cx="9304521" cy="376089"/>
        </p:xfrm>
        <a:graphic>
          <a:graphicData uri="http://schemas.openxmlformats.org/drawingml/2006/table">
            <a:tbl>
              <a:tblPr firstRow="1" bandRow="1">
                <a:tableStyleId>{5C22544A-7EE6-4342-B048-85BDC9FD1C3A}</a:tableStyleId>
              </a:tblPr>
              <a:tblGrid>
                <a:gridCol w="1262073">
                  <a:extLst>
                    <a:ext uri="{9D8B030D-6E8A-4147-A177-3AD203B41FA5}">
                      <a16:colId xmlns:a16="http://schemas.microsoft.com/office/drawing/2014/main" val="749677745"/>
                    </a:ext>
                  </a:extLst>
                </a:gridCol>
                <a:gridCol w="2010612">
                  <a:extLst>
                    <a:ext uri="{9D8B030D-6E8A-4147-A177-3AD203B41FA5}">
                      <a16:colId xmlns:a16="http://schemas.microsoft.com/office/drawing/2014/main" val="1546974028"/>
                    </a:ext>
                  </a:extLst>
                </a:gridCol>
                <a:gridCol w="2010612">
                  <a:extLst>
                    <a:ext uri="{9D8B030D-6E8A-4147-A177-3AD203B41FA5}">
                      <a16:colId xmlns:a16="http://schemas.microsoft.com/office/drawing/2014/main" val="2517539713"/>
                    </a:ext>
                  </a:extLst>
                </a:gridCol>
                <a:gridCol w="2010612">
                  <a:extLst>
                    <a:ext uri="{9D8B030D-6E8A-4147-A177-3AD203B41FA5}">
                      <a16:colId xmlns:a16="http://schemas.microsoft.com/office/drawing/2014/main" val="568056123"/>
                    </a:ext>
                  </a:extLst>
                </a:gridCol>
                <a:gridCol w="2010612">
                  <a:extLst>
                    <a:ext uri="{9D8B030D-6E8A-4147-A177-3AD203B41FA5}">
                      <a16:colId xmlns:a16="http://schemas.microsoft.com/office/drawing/2014/main" val="199964420"/>
                    </a:ext>
                  </a:extLst>
                </a:gridCol>
              </a:tblGrid>
              <a:tr h="376089">
                <a:tc>
                  <a:txBody>
                    <a:bodyPr/>
                    <a:lstStyle/>
                    <a:p>
                      <a:r>
                        <a:rPr lang="en-US" sz="1800" b="0" dirty="0">
                          <a:latin typeface="+mn-lt"/>
                        </a:rPr>
                        <a:t>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4</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2</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3</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5</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sp>
        <p:nvSpPr>
          <p:cNvPr id="5" name="TextBox 4">
            <a:extLst>
              <a:ext uri="{FF2B5EF4-FFF2-40B4-BE49-F238E27FC236}">
                <a16:creationId xmlns:a16="http://schemas.microsoft.com/office/drawing/2014/main" id="{DA30D260-BF0A-4DAF-A40B-7A3E30885305}"/>
              </a:ext>
            </a:extLst>
          </p:cNvPr>
          <p:cNvSpPr txBox="1"/>
          <p:nvPr/>
        </p:nvSpPr>
        <p:spPr>
          <a:xfrm>
            <a:off x="600075" y="1810887"/>
            <a:ext cx="4829175" cy="1384995"/>
          </a:xfrm>
          <a:prstGeom prst="rect">
            <a:avLst/>
          </a:prstGeom>
          <a:noFill/>
        </p:spPr>
        <p:txBody>
          <a:bodyPr wrap="square" rtlCol="0">
            <a:spAutoFit/>
          </a:bodyPr>
          <a:lstStyle/>
          <a:p>
            <a:pPr algn="just"/>
            <a:r>
              <a:rPr lang="en-US" sz="1400" dirty="0"/>
              <a:t>The applications will be popped from the "allocated" queue and have their resources released, ready for use by the next applications. We can reasonably guarantee that each popped application is the application with the shortest approximate execution time from earlier sorting steps.</a:t>
            </a:r>
          </a:p>
        </p:txBody>
      </p:sp>
      <p:sp>
        <p:nvSpPr>
          <p:cNvPr id="6" name="Arrow: Down 5">
            <a:extLst>
              <a:ext uri="{FF2B5EF4-FFF2-40B4-BE49-F238E27FC236}">
                <a16:creationId xmlns:a16="http://schemas.microsoft.com/office/drawing/2014/main" id="{20CB91CC-ED42-4EDC-845D-8D427C36A286}"/>
              </a:ext>
            </a:extLst>
          </p:cNvPr>
          <p:cNvSpPr/>
          <p:nvPr/>
        </p:nvSpPr>
        <p:spPr>
          <a:xfrm>
            <a:off x="4562475" y="654634"/>
            <a:ext cx="171450" cy="3169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a:extLst>
              <a:ext uri="{FF2B5EF4-FFF2-40B4-BE49-F238E27FC236}">
                <a16:creationId xmlns:a16="http://schemas.microsoft.com/office/drawing/2014/main" id="{4EAE1519-AF83-49CF-8EFB-F5EF6880816D}"/>
              </a:ext>
            </a:extLst>
          </p:cNvPr>
          <p:cNvGraphicFramePr>
            <a:graphicFrameLocks noGrp="1"/>
          </p:cNvGraphicFramePr>
          <p:nvPr>
            <p:extLst>
              <p:ext uri="{D42A27DB-BD31-4B8C-83A1-F6EECF244321}">
                <p14:modId xmlns:p14="http://schemas.microsoft.com/office/powerpoint/2010/main" val="3305012171"/>
              </p:ext>
            </p:extLst>
          </p:nvPr>
        </p:nvGraphicFramePr>
        <p:xfrm>
          <a:off x="717246" y="1020353"/>
          <a:ext cx="7293909" cy="376089"/>
        </p:xfrm>
        <a:graphic>
          <a:graphicData uri="http://schemas.openxmlformats.org/drawingml/2006/table">
            <a:tbl>
              <a:tblPr firstRow="1" bandRow="1">
                <a:tableStyleId>{5C22544A-7EE6-4342-B048-85BDC9FD1C3A}</a:tableStyleId>
              </a:tblPr>
              <a:tblGrid>
                <a:gridCol w="1262073">
                  <a:extLst>
                    <a:ext uri="{9D8B030D-6E8A-4147-A177-3AD203B41FA5}">
                      <a16:colId xmlns:a16="http://schemas.microsoft.com/office/drawing/2014/main" val="749677745"/>
                    </a:ext>
                  </a:extLst>
                </a:gridCol>
                <a:gridCol w="2010612">
                  <a:extLst>
                    <a:ext uri="{9D8B030D-6E8A-4147-A177-3AD203B41FA5}">
                      <a16:colId xmlns:a16="http://schemas.microsoft.com/office/drawing/2014/main" val="2517539713"/>
                    </a:ext>
                  </a:extLst>
                </a:gridCol>
                <a:gridCol w="2010612">
                  <a:extLst>
                    <a:ext uri="{9D8B030D-6E8A-4147-A177-3AD203B41FA5}">
                      <a16:colId xmlns:a16="http://schemas.microsoft.com/office/drawing/2014/main" val="568056123"/>
                    </a:ext>
                  </a:extLst>
                </a:gridCol>
                <a:gridCol w="2010612">
                  <a:extLst>
                    <a:ext uri="{9D8B030D-6E8A-4147-A177-3AD203B41FA5}">
                      <a16:colId xmlns:a16="http://schemas.microsoft.com/office/drawing/2014/main" val="199964420"/>
                    </a:ext>
                  </a:extLst>
                </a:gridCol>
              </a:tblGrid>
              <a:tr h="376089">
                <a:tc>
                  <a:txBody>
                    <a:bodyPr/>
                    <a:lstStyle/>
                    <a:p>
                      <a:r>
                        <a:rPr lang="en-US" sz="1800" b="0" dirty="0">
                          <a:latin typeface="+mn-lt"/>
                        </a:rPr>
                        <a:t>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2</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3</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5</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graphicFrame>
        <p:nvGraphicFramePr>
          <p:cNvPr id="8" name="Table 7">
            <a:extLst>
              <a:ext uri="{FF2B5EF4-FFF2-40B4-BE49-F238E27FC236}">
                <a16:creationId xmlns:a16="http://schemas.microsoft.com/office/drawing/2014/main" id="{63738762-A96F-4BCD-BD57-AE8768E3297C}"/>
              </a:ext>
            </a:extLst>
          </p:cNvPr>
          <p:cNvGraphicFramePr>
            <a:graphicFrameLocks noGrp="1"/>
          </p:cNvGraphicFramePr>
          <p:nvPr>
            <p:extLst>
              <p:ext uri="{D42A27DB-BD31-4B8C-83A1-F6EECF244321}">
                <p14:modId xmlns:p14="http://schemas.microsoft.com/office/powerpoint/2010/main" val="1976930909"/>
              </p:ext>
            </p:extLst>
          </p:nvPr>
        </p:nvGraphicFramePr>
        <p:xfrm>
          <a:off x="717246" y="3736678"/>
          <a:ext cx="3259710" cy="1307800"/>
        </p:xfrm>
        <a:graphic>
          <a:graphicData uri="http://schemas.openxmlformats.org/drawingml/2006/table">
            <a:tbl>
              <a:tblPr firstRow="1" bandRow="1">
                <a:tableStyleId>{00A15C55-8517-42AA-B614-E9B94910E393}</a:tableStyleId>
              </a:tblPr>
              <a:tblGrid>
                <a:gridCol w="1322716">
                  <a:extLst>
                    <a:ext uri="{9D8B030D-6E8A-4147-A177-3AD203B41FA5}">
                      <a16:colId xmlns:a16="http://schemas.microsoft.com/office/drawing/2014/main" val="339236312"/>
                    </a:ext>
                  </a:extLst>
                </a:gridCol>
                <a:gridCol w="968497">
                  <a:extLst>
                    <a:ext uri="{9D8B030D-6E8A-4147-A177-3AD203B41FA5}">
                      <a16:colId xmlns:a16="http://schemas.microsoft.com/office/drawing/2014/main" val="2676063915"/>
                    </a:ext>
                  </a:extLst>
                </a:gridCol>
                <a:gridCol w="968497">
                  <a:extLst>
                    <a:ext uri="{9D8B030D-6E8A-4147-A177-3AD203B41FA5}">
                      <a16:colId xmlns:a16="http://schemas.microsoft.com/office/drawing/2014/main" val="2620211194"/>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rgbClr val="FF0000"/>
                          </a:solidFill>
                          <a:latin typeface="Yu Gothic" panose="020B0400000000000000" pitchFamily="34" charset="-128"/>
                          <a:ea typeface="Yu Gothic" panose="020B0400000000000000" pitchFamily="34" charset="-128"/>
                          <a:sym typeface="Arial"/>
                        </a:rPr>
                        <a:t>Node</a:t>
                      </a:r>
                      <a:endParaRPr dirty="0">
                        <a:solidFill>
                          <a:srgbClr val="FF0000"/>
                        </a:solidFill>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349012025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24</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FF0000"/>
                          </a:solidFill>
                          <a:effectLst/>
                          <a:latin typeface="Yu Gothic" panose="020B0400000000000000" pitchFamily="34" charset="-128"/>
                          <a:ea typeface="Yu Gothic" panose="020B0400000000000000" pitchFamily="34" charset="-128"/>
                        </a:rPr>
                        <a:t>1</a:t>
                      </a:r>
                      <a:endParaRPr lang="en-US" sz="1100" b="0" i="0" u="none" strike="noStrike" dirty="0">
                        <a:solidFill>
                          <a:srgbClr val="FF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3830537457"/>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FF0000"/>
                          </a:solidFill>
                          <a:effectLst/>
                          <a:latin typeface="Yu Gothic" panose="020B0400000000000000" pitchFamily="34" charset="-128"/>
                          <a:ea typeface="Yu Gothic" panose="020B0400000000000000" pitchFamily="34" charset="-128"/>
                        </a:rPr>
                        <a:t>None</a:t>
                      </a:r>
                      <a:endParaRPr lang="en-US" sz="1100" b="0" i="0" u="none" strike="noStrike" dirty="0">
                        <a:solidFill>
                          <a:srgbClr val="FF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1805058894"/>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FF0000"/>
                          </a:solidFill>
                          <a:effectLst/>
                          <a:latin typeface="Yu Gothic" panose="020B0400000000000000" pitchFamily="34" charset="-128"/>
                          <a:ea typeface="Yu Gothic" panose="020B0400000000000000" pitchFamily="34" charset="-128"/>
                        </a:rPr>
                        <a:t>2</a:t>
                      </a:r>
                      <a:endParaRPr lang="en-US" sz="1100" b="0" i="0" u="none" strike="noStrike" dirty="0">
                        <a:solidFill>
                          <a:srgbClr val="FF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002552458"/>
                  </a:ext>
                </a:extLst>
              </a:tr>
            </a:tbl>
          </a:graphicData>
        </a:graphic>
      </p:graphicFrame>
      <p:graphicFrame>
        <p:nvGraphicFramePr>
          <p:cNvPr id="9" name="Table 8">
            <a:extLst>
              <a:ext uri="{FF2B5EF4-FFF2-40B4-BE49-F238E27FC236}">
                <a16:creationId xmlns:a16="http://schemas.microsoft.com/office/drawing/2014/main" id="{CA60EF04-DCF7-461F-89D5-2226E102A03A}"/>
              </a:ext>
            </a:extLst>
          </p:cNvPr>
          <p:cNvGraphicFramePr>
            <a:graphicFrameLocks noGrp="1"/>
          </p:cNvGraphicFramePr>
          <p:nvPr>
            <p:extLst>
              <p:ext uri="{D42A27DB-BD31-4B8C-83A1-F6EECF244321}">
                <p14:modId xmlns:p14="http://schemas.microsoft.com/office/powerpoint/2010/main" val="3499979999"/>
              </p:ext>
            </p:extLst>
          </p:nvPr>
        </p:nvGraphicFramePr>
        <p:xfrm>
          <a:off x="5697434" y="4029075"/>
          <a:ext cx="6333686" cy="2009082"/>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Node id</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4</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5</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Program id and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3,0.5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2,1.5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1,1</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Sharable no. of programs</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Memory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3.5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63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29</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Printer no.</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00B050"/>
                          </a:solidFill>
                          <a:latin typeface="+mn-lt"/>
                          <a:sym typeface="Arial"/>
                        </a:rPr>
                        <a:t>1</a:t>
                      </a:r>
                      <a:endParaRPr b="1" dirty="0">
                        <a:solidFill>
                          <a:srgbClr val="00B05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0</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Disk space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00B050"/>
                          </a:solidFill>
                          <a:latin typeface="+mn-lt"/>
                          <a:ea typeface="Yu Gothic" panose="020B0400000000000000" pitchFamily="34" charset="-128"/>
                          <a:sym typeface="Arial"/>
                        </a:rPr>
                        <a:t>26</a:t>
                      </a:r>
                      <a:endParaRPr lang="en-US" b="1" dirty="0">
                        <a:solidFill>
                          <a:srgbClr val="00B05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bl>
          </a:graphicData>
        </a:graphic>
      </p:graphicFrame>
      <p:graphicFrame>
        <p:nvGraphicFramePr>
          <p:cNvPr id="10" name="Table 9">
            <a:extLst>
              <a:ext uri="{FF2B5EF4-FFF2-40B4-BE49-F238E27FC236}">
                <a16:creationId xmlns:a16="http://schemas.microsoft.com/office/drawing/2014/main" id="{F4C875AE-9B72-47F5-AD5E-E795466C9E86}"/>
              </a:ext>
            </a:extLst>
          </p:cNvPr>
          <p:cNvGraphicFramePr>
            <a:graphicFrameLocks noGrp="1"/>
          </p:cNvGraphicFramePr>
          <p:nvPr>
            <p:extLst>
              <p:ext uri="{D42A27DB-BD31-4B8C-83A1-F6EECF244321}">
                <p14:modId xmlns:p14="http://schemas.microsoft.com/office/powerpoint/2010/main" val="2770363493"/>
              </p:ext>
            </p:extLst>
          </p:nvPr>
        </p:nvGraphicFramePr>
        <p:xfrm>
          <a:off x="5697434" y="1498843"/>
          <a:ext cx="6333686" cy="2009082"/>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Node id</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4</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5</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Program id and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3,0.5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2,1.5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1,1</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Sharable no. of programs</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Memory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3.5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63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29</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Printer no.</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0</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Disk space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bl>
          </a:graphicData>
        </a:graphic>
      </p:graphicFrame>
      <p:sp>
        <p:nvSpPr>
          <p:cNvPr id="11" name="Arrow: Down 10">
            <a:extLst>
              <a:ext uri="{FF2B5EF4-FFF2-40B4-BE49-F238E27FC236}">
                <a16:creationId xmlns:a16="http://schemas.microsoft.com/office/drawing/2014/main" id="{3C9625DD-97AB-4E4C-A2F9-345E697A93BA}"/>
              </a:ext>
            </a:extLst>
          </p:cNvPr>
          <p:cNvSpPr/>
          <p:nvPr/>
        </p:nvSpPr>
        <p:spPr>
          <a:xfrm>
            <a:off x="8692827" y="3594505"/>
            <a:ext cx="171450" cy="3169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12740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150EF84-6886-4A5E-9DD6-031CDAA936CB}"/>
              </a:ext>
            </a:extLst>
          </p:cNvPr>
          <p:cNvGrpSpPr/>
          <p:nvPr/>
        </p:nvGrpSpPr>
        <p:grpSpPr>
          <a:xfrm>
            <a:off x="498913" y="581668"/>
            <a:ext cx="4406109" cy="3580114"/>
            <a:chOff x="3214382" y="889232"/>
            <a:chExt cx="5785160" cy="4984461"/>
          </a:xfrm>
        </p:grpSpPr>
        <p:sp>
          <p:nvSpPr>
            <p:cNvPr id="5" name="Oval 4">
              <a:extLst>
                <a:ext uri="{FF2B5EF4-FFF2-40B4-BE49-F238E27FC236}">
                  <a16:creationId xmlns:a16="http://schemas.microsoft.com/office/drawing/2014/main" id="{73A71676-FDC6-4438-B64C-D3C6A3585274}"/>
                </a:ext>
              </a:extLst>
            </p:cNvPr>
            <p:cNvSpPr/>
            <p:nvPr/>
          </p:nvSpPr>
          <p:spPr>
            <a:xfrm>
              <a:off x="5799389" y="889232"/>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0</a:t>
              </a:r>
            </a:p>
          </p:txBody>
        </p:sp>
        <p:sp>
          <p:nvSpPr>
            <p:cNvPr id="6" name="Oval 5">
              <a:extLst>
                <a:ext uri="{FF2B5EF4-FFF2-40B4-BE49-F238E27FC236}">
                  <a16:creationId xmlns:a16="http://schemas.microsoft.com/office/drawing/2014/main" id="{9C4BFC6C-C059-4DE9-BFC8-8E1C038C7BC9}"/>
                </a:ext>
              </a:extLst>
            </p:cNvPr>
            <p:cNvSpPr/>
            <p:nvPr/>
          </p:nvSpPr>
          <p:spPr>
            <a:xfrm>
              <a:off x="3214382" y="222587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1</a:t>
              </a:r>
            </a:p>
          </p:txBody>
        </p:sp>
        <p:sp>
          <p:nvSpPr>
            <p:cNvPr id="7" name="Oval 6">
              <a:extLst>
                <a:ext uri="{FF2B5EF4-FFF2-40B4-BE49-F238E27FC236}">
                  <a16:creationId xmlns:a16="http://schemas.microsoft.com/office/drawing/2014/main" id="{4A486DCD-FB13-4CB4-9672-606E54B0D3A1}"/>
                </a:ext>
              </a:extLst>
            </p:cNvPr>
            <p:cNvSpPr/>
            <p:nvPr/>
          </p:nvSpPr>
          <p:spPr>
            <a:xfrm>
              <a:off x="3214382"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2</a:t>
              </a:r>
            </a:p>
          </p:txBody>
        </p:sp>
        <p:sp>
          <p:nvSpPr>
            <p:cNvPr id="8" name="Oval 7">
              <a:extLst>
                <a:ext uri="{FF2B5EF4-FFF2-40B4-BE49-F238E27FC236}">
                  <a16:creationId xmlns:a16="http://schemas.microsoft.com/office/drawing/2014/main" id="{EB7F81F3-996A-460B-8E41-63CB45706C20}"/>
                </a:ext>
              </a:extLst>
            </p:cNvPr>
            <p:cNvSpPr/>
            <p:nvPr/>
          </p:nvSpPr>
          <p:spPr>
            <a:xfrm>
              <a:off x="5799389" y="532001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3</a:t>
              </a:r>
            </a:p>
          </p:txBody>
        </p:sp>
        <p:sp>
          <p:nvSpPr>
            <p:cNvPr id="9" name="Oval 8">
              <a:extLst>
                <a:ext uri="{FF2B5EF4-FFF2-40B4-BE49-F238E27FC236}">
                  <a16:creationId xmlns:a16="http://schemas.microsoft.com/office/drawing/2014/main" id="{8AFC296A-3601-447D-80F0-3B05C99039FA}"/>
                </a:ext>
              </a:extLst>
            </p:cNvPr>
            <p:cNvSpPr/>
            <p:nvPr/>
          </p:nvSpPr>
          <p:spPr>
            <a:xfrm>
              <a:off x="8384400" y="2225878"/>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5</a:t>
              </a:r>
            </a:p>
          </p:txBody>
        </p:sp>
        <p:sp>
          <p:nvSpPr>
            <p:cNvPr id="10" name="Oval 9">
              <a:extLst>
                <a:ext uri="{FF2B5EF4-FFF2-40B4-BE49-F238E27FC236}">
                  <a16:creationId xmlns:a16="http://schemas.microsoft.com/office/drawing/2014/main" id="{A466D70C-5F21-4755-AB98-4202DFE83554}"/>
                </a:ext>
              </a:extLst>
            </p:cNvPr>
            <p:cNvSpPr/>
            <p:nvPr/>
          </p:nvSpPr>
          <p:spPr>
            <a:xfrm>
              <a:off x="8384400"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4</a:t>
              </a:r>
            </a:p>
          </p:txBody>
        </p:sp>
        <p:cxnSp>
          <p:nvCxnSpPr>
            <p:cNvPr id="11" name="Straight Connector 10">
              <a:extLst>
                <a:ext uri="{FF2B5EF4-FFF2-40B4-BE49-F238E27FC236}">
                  <a16:creationId xmlns:a16="http://schemas.microsoft.com/office/drawing/2014/main" id="{F2F70F03-7E08-4C60-85CF-B59625F1767F}"/>
                </a:ext>
              </a:extLst>
            </p:cNvPr>
            <p:cNvCxnSpPr>
              <a:cxnSpLocks/>
              <a:stCxn id="5" idx="4"/>
              <a:endCxn id="7" idx="6"/>
            </p:cNvCxnSpPr>
            <p:nvPr/>
          </p:nvCxnSpPr>
          <p:spPr>
            <a:xfrm flipH="1">
              <a:off x="3807602" y="1442906"/>
              <a:ext cx="2288397" cy="291238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F467768-39C6-41F2-8CC9-166A2C275659}"/>
                </a:ext>
              </a:extLst>
            </p:cNvPr>
            <p:cNvCxnSpPr>
              <a:cxnSpLocks/>
              <a:stCxn id="5" idx="4"/>
              <a:endCxn id="10" idx="2"/>
            </p:cNvCxnSpPr>
            <p:nvPr/>
          </p:nvCxnSpPr>
          <p:spPr>
            <a:xfrm>
              <a:off x="6096000" y="1442906"/>
              <a:ext cx="2288400" cy="291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C62917A-D727-46A6-9B18-47916091231D}"/>
                </a:ext>
              </a:extLst>
            </p:cNvPr>
            <p:cNvCxnSpPr>
              <a:cxnSpLocks/>
              <a:stCxn id="9" idx="2"/>
              <a:endCxn id="7" idx="6"/>
            </p:cNvCxnSpPr>
            <p:nvPr/>
          </p:nvCxnSpPr>
          <p:spPr>
            <a:xfrm flipH="1">
              <a:off x="3807602" y="2502716"/>
              <a:ext cx="4576798" cy="1852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4A0ADB9-C5BC-4317-AB6A-3C0B398AF707}"/>
                </a:ext>
              </a:extLst>
            </p:cNvPr>
            <p:cNvCxnSpPr>
              <a:cxnSpLocks/>
              <a:stCxn id="8" idx="0"/>
              <a:endCxn id="7" idx="6"/>
            </p:cNvCxnSpPr>
            <p:nvPr/>
          </p:nvCxnSpPr>
          <p:spPr>
            <a:xfrm flipH="1" flipV="1">
              <a:off x="3807602" y="4355286"/>
              <a:ext cx="2288397"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F87F4B8-CDAA-4908-BBFE-FDA72AE0713B}"/>
                </a:ext>
              </a:extLst>
            </p:cNvPr>
            <p:cNvCxnSpPr>
              <a:cxnSpLocks/>
              <a:stCxn id="8" idx="0"/>
              <a:endCxn id="10" idx="2"/>
            </p:cNvCxnSpPr>
            <p:nvPr/>
          </p:nvCxnSpPr>
          <p:spPr>
            <a:xfrm flipV="1">
              <a:off x="6095999" y="4355286"/>
              <a:ext cx="2288401"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963A118-AD77-4BC3-AAF2-FF72964C4BCF}"/>
                </a:ext>
              </a:extLst>
            </p:cNvPr>
            <p:cNvCxnSpPr>
              <a:cxnSpLocks/>
              <a:stCxn id="8" idx="0"/>
              <a:endCxn id="9" idx="2"/>
            </p:cNvCxnSpPr>
            <p:nvPr/>
          </p:nvCxnSpPr>
          <p:spPr>
            <a:xfrm flipV="1">
              <a:off x="6095999" y="2502716"/>
              <a:ext cx="2288401" cy="2817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27B5FC-5358-4B9C-A53A-FE07724FE416}"/>
                </a:ext>
              </a:extLst>
            </p:cNvPr>
            <p:cNvCxnSpPr>
              <a:cxnSpLocks/>
              <a:stCxn id="10" idx="0"/>
              <a:endCxn id="9" idx="4"/>
            </p:cNvCxnSpPr>
            <p:nvPr/>
          </p:nvCxnSpPr>
          <p:spPr>
            <a:xfrm flipV="1">
              <a:off x="8681012" y="2779552"/>
              <a:ext cx="0" cy="1298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57B17CD-14D8-420D-9FB0-7DEB921CD717}"/>
                </a:ext>
              </a:extLst>
            </p:cNvPr>
            <p:cNvCxnSpPr>
              <a:cxnSpLocks/>
              <a:stCxn id="6" idx="6"/>
              <a:endCxn id="9" idx="2"/>
            </p:cNvCxnSpPr>
            <p:nvPr/>
          </p:nvCxnSpPr>
          <p:spPr>
            <a:xfrm>
              <a:off x="3807602" y="2502716"/>
              <a:ext cx="4576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1A881A-3730-4725-AC68-93D09104C8C6}"/>
                </a:ext>
              </a:extLst>
            </p:cNvPr>
            <p:cNvCxnSpPr>
              <a:cxnSpLocks/>
              <a:stCxn id="6" idx="6"/>
              <a:endCxn id="8" idx="0"/>
            </p:cNvCxnSpPr>
            <p:nvPr/>
          </p:nvCxnSpPr>
          <p:spPr>
            <a:xfrm>
              <a:off x="3807602" y="2502716"/>
              <a:ext cx="2288397" cy="2817302"/>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0550002-6E5A-45D6-AB70-74162B592EB1}"/>
                </a:ext>
              </a:extLst>
            </p:cNvPr>
            <p:cNvSpPr txBox="1"/>
            <p:nvPr/>
          </p:nvSpPr>
          <p:spPr>
            <a:xfrm>
              <a:off x="4547832" y="4615345"/>
              <a:ext cx="460396" cy="322267"/>
            </a:xfrm>
            <a:prstGeom prst="rect">
              <a:avLst/>
            </a:prstGeom>
            <a:solidFill>
              <a:schemeClr val="accent4">
                <a:lumMod val="60000"/>
                <a:lumOff val="40000"/>
              </a:schemeClr>
            </a:solidFill>
          </p:spPr>
          <p:txBody>
            <a:bodyPr wrap="square" rtlCol="0">
              <a:spAutoFit/>
            </a:bodyPr>
            <a:lstStyle/>
            <a:p>
              <a:r>
                <a:rPr lang="en-US" sz="1050" dirty="0"/>
                <a:t>16</a:t>
              </a:r>
            </a:p>
          </p:txBody>
        </p:sp>
        <p:sp>
          <p:nvSpPr>
            <p:cNvPr id="21" name="TextBox 20">
              <a:extLst>
                <a:ext uri="{FF2B5EF4-FFF2-40B4-BE49-F238E27FC236}">
                  <a16:creationId xmlns:a16="http://schemas.microsoft.com/office/drawing/2014/main" id="{2C938550-D751-4E67-BD9C-D685E831C7CA}"/>
                </a:ext>
              </a:extLst>
            </p:cNvPr>
            <p:cNvSpPr txBox="1"/>
            <p:nvPr/>
          </p:nvSpPr>
          <p:spPr>
            <a:xfrm>
              <a:off x="4951800" y="3996922"/>
              <a:ext cx="460396" cy="353518"/>
            </a:xfrm>
            <a:prstGeom prst="rect">
              <a:avLst/>
            </a:prstGeom>
            <a:solidFill>
              <a:schemeClr val="accent4">
                <a:lumMod val="60000"/>
                <a:lumOff val="40000"/>
              </a:schemeClr>
            </a:solidFill>
          </p:spPr>
          <p:txBody>
            <a:bodyPr wrap="square" rtlCol="0">
              <a:spAutoFit/>
            </a:bodyPr>
            <a:lstStyle/>
            <a:p>
              <a:pPr algn="ctr"/>
              <a:r>
                <a:rPr lang="en-US" sz="1050" dirty="0"/>
                <a:t>0</a:t>
              </a:r>
            </a:p>
          </p:txBody>
        </p:sp>
        <p:sp>
          <p:nvSpPr>
            <p:cNvPr id="22" name="TextBox 21">
              <a:extLst>
                <a:ext uri="{FF2B5EF4-FFF2-40B4-BE49-F238E27FC236}">
                  <a16:creationId xmlns:a16="http://schemas.microsoft.com/office/drawing/2014/main" id="{24E09C30-26AC-4A84-B7B0-AACDC1212E72}"/>
                </a:ext>
              </a:extLst>
            </p:cNvPr>
            <p:cNvSpPr txBox="1"/>
            <p:nvPr/>
          </p:nvSpPr>
          <p:spPr>
            <a:xfrm>
              <a:off x="5783909" y="3192123"/>
              <a:ext cx="460396" cy="322267"/>
            </a:xfrm>
            <a:prstGeom prst="rect">
              <a:avLst/>
            </a:prstGeom>
            <a:solidFill>
              <a:schemeClr val="accent4">
                <a:lumMod val="60000"/>
                <a:lumOff val="40000"/>
              </a:schemeClr>
            </a:solidFill>
          </p:spPr>
          <p:txBody>
            <a:bodyPr wrap="square" rtlCol="0">
              <a:spAutoFit/>
            </a:bodyPr>
            <a:lstStyle/>
            <a:p>
              <a:pPr algn="ctr"/>
              <a:r>
                <a:rPr lang="en-US" sz="1050" dirty="0"/>
                <a:t>11</a:t>
              </a:r>
            </a:p>
          </p:txBody>
        </p:sp>
        <p:sp>
          <p:nvSpPr>
            <p:cNvPr id="23" name="TextBox 22">
              <a:extLst>
                <a:ext uri="{FF2B5EF4-FFF2-40B4-BE49-F238E27FC236}">
                  <a16:creationId xmlns:a16="http://schemas.microsoft.com/office/drawing/2014/main" id="{685E4841-ADB1-49AB-BC85-00C224D7F612}"/>
                </a:ext>
              </a:extLst>
            </p:cNvPr>
            <p:cNvSpPr txBox="1"/>
            <p:nvPr/>
          </p:nvSpPr>
          <p:spPr>
            <a:xfrm>
              <a:off x="4663879" y="2822789"/>
              <a:ext cx="460396" cy="353518"/>
            </a:xfrm>
            <a:prstGeom prst="rect">
              <a:avLst/>
            </a:prstGeom>
            <a:solidFill>
              <a:schemeClr val="accent4">
                <a:lumMod val="60000"/>
                <a:lumOff val="40000"/>
              </a:schemeClr>
            </a:solidFill>
          </p:spPr>
          <p:txBody>
            <a:bodyPr wrap="square" rtlCol="0">
              <a:spAutoFit/>
            </a:bodyPr>
            <a:lstStyle/>
            <a:p>
              <a:pPr algn="ctr"/>
              <a:r>
                <a:rPr lang="en-US" sz="1050" dirty="0"/>
                <a:t>2</a:t>
              </a:r>
            </a:p>
          </p:txBody>
        </p:sp>
        <p:sp>
          <p:nvSpPr>
            <p:cNvPr id="24" name="TextBox 23">
              <a:extLst>
                <a:ext uri="{FF2B5EF4-FFF2-40B4-BE49-F238E27FC236}">
                  <a16:creationId xmlns:a16="http://schemas.microsoft.com/office/drawing/2014/main" id="{94741D93-D08A-40F0-BD0C-E77995D69E34}"/>
                </a:ext>
              </a:extLst>
            </p:cNvPr>
            <p:cNvSpPr txBox="1"/>
            <p:nvPr/>
          </p:nvSpPr>
          <p:spPr>
            <a:xfrm>
              <a:off x="5816765" y="2313262"/>
              <a:ext cx="460396" cy="353518"/>
            </a:xfrm>
            <a:prstGeom prst="rect">
              <a:avLst/>
            </a:prstGeom>
            <a:solidFill>
              <a:schemeClr val="accent4">
                <a:lumMod val="60000"/>
                <a:lumOff val="40000"/>
              </a:schemeClr>
            </a:solidFill>
          </p:spPr>
          <p:txBody>
            <a:bodyPr wrap="square" rtlCol="0">
              <a:spAutoFit/>
            </a:bodyPr>
            <a:lstStyle/>
            <a:p>
              <a:pPr algn="ctr"/>
              <a:r>
                <a:rPr lang="en-US" sz="1050" dirty="0"/>
                <a:t>2</a:t>
              </a:r>
            </a:p>
          </p:txBody>
        </p:sp>
        <p:sp>
          <p:nvSpPr>
            <p:cNvPr id="25" name="TextBox 24">
              <a:extLst>
                <a:ext uri="{FF2B5EF4-FFF2-40B4-BE49-F238E27FC236}">
                  <a16:creationId xmlns:a16="http://schemas.microsoft.com/office/drawing/2014/main" id="{71B6D596-ACB2-4AA3-BB2C-CBC1729D7769}"/>
                </a:ext>
              </a:extLst>
            </p:cNvPr>
            <p:cNvSpPr txBox="1"/>
            <p:nvPr/>
          </p:nvSpPr>
          <p:spPr>
            <a:xfrm>
              <a:off x="8539146" y="3173136"/>
              <a:ext cx="460396" cy="322267"/>
            </a:xfrm>
            <a:prstGeom prst="rect">
              <a:avLst/>
            </a:prstGeom>
            <a:solidFill>
              <a:schemeClr val="accent4">
                <a:lumMod val="60000"/>
                <a:lumOff val="40000"/>
              </a:schemeClr>
            </a:solidFill>
          </p:spPr>
          <p:txBody>
            <a:bodyPr wrap="square" rtlCol="0">
              <a:spAutoFit/>
            </a:bodyPr>
            <a:lstStyle/>
            <a:p>
              <a:pPr algn="ctr"/>
              <a:r>
                <a:rPr lang="en-US" sz="1050" dirty="0"/>
                <a:t>7</a:t>
              </a:r>
            </a:p>
          </p:txBody>
        </p:sp>
        <p:sp>
          <p:nvSpPr>
            <p:cNvPr id="26" name="TextBox 25">
              <a:extLst>
                <a:ext uri="{FF2B5EF4-FFF2-40B4-BE49-F238E27FC236}">
                  <a16:creationId xmlns:a16="http://schemas.microsoft.com/office/drawing/2014/main" id="{034D9DB1-7415-4AEE-897F-F669ACADE2B5}"/>
                </a:ext>
              </a:extLst>
            </p:cNvPr>
            <p:cNvSpPr txBox="1"/>
            <p:nvPr/>
          </p:nvSpPr>
          <p:spPr>
            <a:xfrm>
              <a:off x="7748636" y="3616621"/>
              <a:ext cx="460396" cy="353518"/>
            </a:xfrm>
            <a:prstGeom prst="rect">
              <a:avLst/>
            </a:prstGeom>
            <a:solidFill>
              <a:schemeClr val="accent4">
                <a:lumMod val="60000"/>
                <a:lumOff val="40000"/>
              </a:schemeClr>
            </a:solidFill>
          </p:spPr>
          <p:txBody>
            <a:bodyPr wrap="square" rtlCol="0">
              <a:spAutoFit/>
            </a:bodyPr>
            <a:lstStyle/>
            <a:p>
              <a:pPr algn="ctr"/>
              <a:r>
                <a:rPr lang="en-US" sz="1050" dirty="0"/>
                <a:t>15</a:t>
              </a:r>
            </a:p>
          </p:txBody>
        </p:sp>
        <p:sp>
          <p:nvSpPr>
            <p:cNvPr id="27" name="TextBox 26">
              <a:extLst>
                <a:ext uri="{FF2B5EF4-FFF2-40B4-BE49-F238E27FC236}">
                  <a16:creationId xmlns:a16="http://schemas.microsoft.com/office/drawing/2014/main" id="{1D07D1CA-B722-480D-8889-8F1BF9EEEC93}"/>
                </a:ext>
              </a:extLst>
            </p:cNvPr>
            <p:cNvSpPr txBox="1"/>
            <p:nvPr/>
          </p:nvSpPr>
          <p:spPr>
            <a:xfrm>
              <a:off x="6865888" y="3985953"/>
              <a:ext cx="460396" cy="353518"/>
            </a:xfrm>
            <a:prstGeom prst="rect">
              <a:avLst/>
            </a:prstGeom>
            <a:solidFill>
              <a:schemeClr val="accent4">
                <a:lumMod val="60000"/>
                <a:lumOff val="40000"/>
              </a:schemeClr>
            </a:solidFill>
          </p:spPr>
          <p:txBody>
            <a:bodyPr wrap="square" rtlCol="0">
              <a:spAutoFit/>
            </a:bodyPr>
            <a:lstStyle/>
            <a:p>
              <a:pPr algn="ctr"/>
              <a:r>
                <a:rPr lang="en-US" sz="1050" dirty="0"/>
                <a:t>5</a:t>
              </a:r>
            </a:p>
          </p:txBody>
        </p:sp>
        <p:sp>
          <p:nvSpPr>
            <p:cNvPr id="28" name="TextBox 27">
              <a:extLst>
                <a:ext uri="{FF2B5EF4-FFF2-40B4-BE49-F238E27FC236}">
                  <a16:creationId xmlns:a16="http://schemas.microsoft.com/office/drawing/2014/main" id="{67DE4E50-F2FF-403F-9AD0-31DDE1BA419E}"/>
                </a:ext>
              </a:extLst>
            </p:cNvPr>
            <p:cNvSpPr txBox="1"/>
            <p:nvPr/>
          </p:nvSpPr>
          <p:spPr>
            <a:xfrm>
              <a:off x="7207941" y="4652985"/>
              <a:ext cx="460396" cy="322267"/>
            </a:xfrm>
            <a:prstGeom prst="rect">
              <a:avLst/>
            </a:prstGeom>
            <a:solidFill>
              <a:schemeClr val="accent4">
                <a:lumMod val="60000"/>
                <a:lumOff val="40000"/>
              </a:schemeClr>
            </a:solidFill>
          </p:spPr>
          <p:txBody>
            <a:bodyPr wrap="square" rtlCol="0">
              <a:spAutoFit/>
            </a:bodyPr>
            <a:lstStyle/>
            <a:p>
              <a:pPr algn="ctr"/>
              <a:r>
                <a:rPr lang="en-US" sz="1050" dirty="0"/>
                <a:t>5</a:t>
              </a:r>
            </a:p>
          </p:txBody>
        </p:sp>
        <p:cxnSp>
          <p:nvCxnSpPr>
            <p:cNvPr id="29" name="Straight Connector 28">
              <a:extLst>
                <a:ext uri="{FF2B5EF4-FFF2-40B4-BE49-F238E27FC236}">
                  <a16:creationId xmlns:a16="http://schemas.microsoft.com/office/drawing/2014/main" id="{46C02E87-792C-4CD0-B33D-CF5D8B307745}"/>
                </a:ext>
              </a:extLst>
            </p:cNvPr>
            <p:cNvCxnSpPr>
              <a:stCxn id="5" idx="4"/>
              <a:endCxn id="9" idx="2"/>
            </p:cNvCxnSpPr>
            <p:nvPr/>
          </p:nvCxnSpPr>
          <p:spPr>
            <a:xfrm>
              <a:off x="6095999" y="1442906"/>
              <a:ext cx="2288400" cy="105981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534DF8D-78AF-4CA8-93C3-A28539C39992}"/>
                </a:ext>
              </a:extLst>
            </p:cNvPr>
            <p:cNvSpPr txBox="1"/>
            <p:nvPr/>
          </p:nvSpPr>
          <p:spPr>
            <a:xfrm>
              <a:off x="6977743" y="1806054"/>
              <a:ext cx="460396" cy="322267"/>
            </a:xfrm>
            <a:prstGeom prst="rect">
              <a:avLst/>
            </a:prstGeom>
            <a:solidFill>
              <a:schemeClr val="accent4">
                <a:lumMod val="60000"/>
                <a:lumOff val="40000"/>
              </a:schemeClr>
            </a:solidFill>
          </p:spPr>
          <p:txBody>
            <a:bodyPr wrap="square" rtlCol="0">
              <a:spAutoFit/>
            </a:bodyPr>
            <a:lstStyle/>
            <a:p>
              <a:pPr algn="ctr"/>
              <a:r>
                <a:rPr lang="en-US" sz="1050" dirty="0"/>
                <a:t>8</a:t>
              </a:r>
            </a:p>
          </p:txBody>
        </p:sp>
      </p:grpSp>
      <p:grpSp>
        <p:nvGrpSpPr>
          <p:cNvPr id="84" name="Group 83">
            <a:extLst>
              <a:ext uri="{FF2B5EF4-FFF2-40B4-BE49-F238E27FC236}">
                <a16:creationId xmlns:a16="http://schemas.microsoft.com/office/drawing/2014/main" id="{D70A410F-4F1A-4E6E-BA57-5F1BF183D315}"/>
              </a:ext>
            </a:extLst>
          </p:cNvPr>
          <p:cNvGrpSpPr/>
          <p:nvPr/>
        </p:nvGrpSpPr>
        <p:grpSpPr>
          <a:xfrm>
            <a:off x="6894095" y="677144"/>
            <a:ext cx="4406109" cy="3580114"/>
            <a:chOff x="3214382" y="889232"/>
            <a:chExt cx="5785160" cy="4984461"/>
          </a:xfrm>
        </p:grpSpPr>
        <p:sp>
          <p:nvSpPr>
            <p:cNvPr id="85" name="Oval 84">
              <a:extLst>
                <a:ext uri="{FF2B5EF4-FFF2-40B4-BE49-F238E27FC236}">
                  <a16:creationId xmlns:a16="http://schemas.microsoft.com/office/drawing/2014/main" id="{59C82B81-5591-4C1D-ABDD-FF757B03400C}"/>
                </a:ext>
              </a:extLst>
            </p:cNvPr>
            <p:cNvSpPr/>
            <p:nvPr/>
          </p:nvSpPr>
          <p:spPr>
            <a:xfrm>
              <a:off x="5799389" y="889232"/>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0</a:t>
              </a:r>
            </a:p>
          </p:txBody>
        </p:sp>
        <p:sp>
          <p:nvSpPr>
            <p:cNvPr id="86" name="Oval 85">
              <a:extLst>
                <a:ext uri="{FF2B5EF4-FFF2-40B4-BE49-F238E27FC236}">
                  <a16:creationId xmlns:a16="http://schemas.microsoft.com/office/drawing/2014/main" id="{28AD8634-B2AA-4EB6-B50F-C7FCF96DFD81}"/>
                </a:ext>
              </a:extLst>
            </p:cNvPr>
            <p:cNvSpPr/>
            <p:nvPr/>
          </p:nvSpPr>
          <p:spPr>
            <a:xfrm>
              <a:off x="3214382" y="222587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1</a:t>
              </a:r>
            </a:p>
          </p:txBody>
        </p:sp>
        <p:sp>
          <p:nvSpPr>
            <p:cNvPr id="87" name="Oval 86">
              <a:extLst>
                <a:ext uri="{FF2B5EF4-FFF2-40B4-BE49-F238E27FC236}">
                  <a16:creationId xmlns:a16="http://schemas.microsoft.com/office/drawing/2014/main" id="{D6A86A5C-DBDF-4B57-89E6-EFDA3CD3E9F3}"/>
                </a:ext>
              </a:extLst>
            </p:cNvPr>
            <p:cNvSpPr/>
            <p:nvPr/>
          </p:nvSpPr>
          <p:spPr>
            <a:xfrm>
              <a:off x="3214382"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2</a:t>
              </a:r>
            </a:p>
          </p:txBody>
        </p:sp>
        <p:sp>
          <p:nvSpPr>
            <p:cNvPr id="88" name="Oval 87">
              <a:extLst>
                <a:ext uri="{FF2B5EF4-FFF2-40B4-BE49-F238E27FC236}">
                  <a16:creationId xmlns:a16="http://schemas.microsoft.com/office/drawing/2014/main" id="{653CBB12-DF5A-415A-8895-AC183210FC0B}"/>
                </a:ext>
              </a:extLst>
            </p:cNvPr>
            <p:cNvSpPr/>
            <p:nvPr/>
          </p:nvSpPr>
          <p:spPr>
            <a:xfrm>
              <a:off x="5799389" y="532001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3</a:t>
              </a:r>
            </a:p>
          </p:txBody>
        </p:sp>
        <p:sp>
          <p:nvSpPr>
            <p:cNvPr id="89" name="Oval 88">
              <a:extLst>
                <a:ext uri="{FF2B5EF4-FFF2-40B4-BE49-F238E27FC236}">
                  <a16:creationId xmlns:a16="http://schemas.microsoft.com/office/drawing/2014/main" id="{43ED6012-8971-45E0-9537-D3D2F70CD53B}"/>
                </a:ext>
              </a:extLst>
            </p:cNvPr>
            <p:cNvSpPr/>
            <p:nvPr/>
          </p:nvSpPr>
          <p:spPr>
            <a:xfrm>
              <a:off x="8384400" y="2225878"/>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5</a:t>
              </a:r>
            </a:p>
          </p:txBody>
        </p:sp>
        <p:sp>
          <p:nvSpPr>
            <p:cNvPr id="90" name="Oval 89">
              <a:extLst>
                <a:ext uri="{FF2B5EF4-FFF2-40B4-BE49-F238E27FC236}">
                  <a16:creationId xmlns:a16="http://schemas.microsoft.com/office/drawing/2014/main" id="{E8BA491C-61A4-4AA8-80A5-B83B67C5088C}"/>
                </a:ext>
              </a:extLst>
            </p:cNvPr>
            <p:cNvSpPr/>
            <p:nvPr/>
          </p:nvSpPr>
          <p:spPr>
            <a:xfrm>
              <a:off x="8384400"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4</a:t>
              </a:r>
            </a:p>
          </p:txBody>
        </p:sp>
        <p:cxnSp>
          <p:nvCxnSpPr>
            <p:cNvPr id="91" name="Straight Connector 90">
              <a:extLst>
                <a:ext uri="{FF2B5EF4-FFF2-40B4-BE49-F238E27FC236}">
                  <a16:creationId xmlns:a16="http://schemas.microsoft.com/office/drawing/2014/main" id="{F67078D4-9864-437D-BD1E-A08B1E9575D2}"/>
                </a:ext>
              </a:extLst>
            </p:cNvPr>
            <p:cNvCxnSpPr>
              <a:cxnSpLocks/>
              <a:stCxn id="85" idx="4"/>
              <a:endCxn id="87" idx="6"/>
            </p:cNvCxnSpPr>
            <p:nvPr/>
          </p:nvCxnSpPr>
          <p:spPr>
            <a:xfrm flipH="1">
              <a:off x="3807602" y="1442906"/>
              <a:ext cx="2288397" cy="291238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0BD88DA-BA0B-4995-A56D-6C164954E5D9}"/>
                </a:ext>
              </a:extLst>
            </p:cNvPr>
            <p:cNvCxnSpPr>
              <a:cxnSpLocks/>
              <a:stCxn id="85" idx="4"/>
              <a:endCxn id="90" idx="2"/>
            </p:cNvCxnSpPr>
            <p:nvPr/>
          </p:nvCxnSpPr>
          <p:spPr>
            <a:xfrm>
              <a:off x="6096000" y="1442906"/>
              <a:ext cx="2288400" cy="291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ADF22AB-6EDE-487F-BB8D-4679D65E8F28}"/>
                </a:ext>
              </a:extLst>
            </p:cNvPr>
            <p:cNvCxnSpPr>
              <a:cxnSpLocks/>
              <a:stCxn id="89" idx="2"/>
              <a:endCxn id="87" idx="6"/>
            </p:cNvCxnSpPr>
            <p:nvPr/>
          </p:nvCxnSpPr>
          <p:spPr>
            <a:xfrm flipH="1">
              <a:off x="3807602" y="2502716"/>
              <a:ext cx="4576798" cy="1852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0873EFC-D4F6-4E5E-9659-C473D5B91BED}"/>
                </a:ext>
              </a:extLst>
            </p:cNvPr>
            <p:cNvCxnSpPr>
              <a:cxnSpLocks/>
              <a:stCxn id="88" idx="0"/>
              <a:endCxn id="87" idx="6"/>
            </p:cNvCxnSpPr>
            <p:nvPr/>
          </p:nvCxnSpPr>
          <p:spPr>
            <a:xfrm flipH="1" flipV="1">
              <a:off x="3807602" y="4355286"/>
              <a:ext cx="2288397"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ED876C29-264B-4F3B-92B8-55121DD28720}"/>
                </a:ext>
              </a:extLst>
            </p:cNvPr>
            <p:cNvCxnSpPr>
              <a:cxnSpLocks/>
              <a:stCxn id="88" idx="0"/>
              <a:endCxn id="90" idx="2"/>
            </p:cNvCxnSpPr>
            <p:nvPr/>
          </p:nvCxnSpPr>
          <p:spPr>
            <a:xfrm flipV="1">
              <a:off x="6095999" y="4355286"/>
              <a:ext cx="2288401"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93C46BA-909F-4920-9665-178328E2B07C}"/>
                </a:ext>
              </a:extLst>
            </p:cNvPr>
            <p:cNvCxnSpPr>
              <a:cxnSpLocks/>
              <a:stCxn id="88" idx="0"/>
              <a:endCxn id="89" idx="2"/>
            </p:cNvCxnSpPr>
            <p:nvPr/>
          </p:nvCxnSpPr>
          <p:spPr>
            <a:xfrm flipV="1">
              <a:off x="6095999" y="2502716"/>
              <a:ext cx="2288401" cy="2817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16EF1EC-9621-41F0-BE39-2A78E46C2A30}"/>
                </a:ext>
              </a:extLst>
            </p:cNvPr>
            <p:cNvCxnSpPr>
              <a:cxnSpLocks/>
              <a:stCxn id="90" idx="0"/>
              <a:endCxn id="89" idx="4"/>
            </p:cNvCxnSpPr>
            <p:nvPr/>
          </p:nvCxnSpPr>
          <p:spPr>
            <a:xfrm flipV="1">
              <a:off x="8681012" y="2779552"/>
              <a:ext cx="0" cy="1298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FE57D67-53E1-4A1B-A962-B181970E464A}"/>
                </a:ext>
              </a:extLst>
            </p:cNvPr>
            <p:cNvCxnSpPr>
              <a:cxnSpLocks/>
              <a:stCxn id="86" idx="6"/>
              <a:endCxn id="89" idx="2"/>
            </p:cNvCxnSpPr>
            <p:nvPr/>
          </p:nvCxnSpPr>
          <p:spPr>
            <a:xfrm>
              <a:off x="3807602" y="2502716"/>
              <a:ext cx="4576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14929708-35BE-431A-BBD4-95FBED151225}"/>
                </a:ext>
              </a:extLst>
            </p:cNvPr>
            <p:cNvCxnSpPr>
              <a:cxnSpLocks/>
              <a:stCxn id="86" idx="6"/>
              <a:endCxn id="88" idx="0"/>
            </p:cNvCxnSpPr>
            <p:nvPr/>
          </p:nvCxnSpPr>
          <p:spPr>
            <a:xfrm>
              <a:off x="3807602" y="2502716"/>
              <a:ext cx="2288397" cy="2817302"/>
            </a:xfrm>
            <a:prstGeom prst="line">
              <a:avLst/>
            </a:prstGeom>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3C980588-CBD6-4D09-A2D2-D520DBF509A0}"/>
                </a:ext>
              </a:extLst>
            </p:cNvPr>
            <p:cNvSpPr txBox="1"/>
            <p:nvPr/>
          </p:nvSpPr>
          <p:spPr>
            <a:xfrm>
              <a:off x="4547832" y="4615345"/>
              <a:ext cx="460396" cy="322267"/>
            </a:xfrm>
            <a:prstGeom prst="rect">
              <a:avLst/>
            </a:prstGeom>
            <a:solidFill>
              <a:schemeClr val="accent4">
                <a:lumMod val="60000"/>
                <a:lumOff val="40000"/>
              </a:schemeClr>
            </a:solidFill>
          </p:spPr>
          <p:txBody>
            <a:bodyPr wrap="square" rtlCol="0">
              <a:spAutoFit/>
            </a:bodyPr>
            <a:lstStyle/>
            <a:p>
              <a:r>
                <a:rPr lang="en-US" sz="1050" dirty="0"/>
                <a:t>16</a:t>
              </a:r>
            </a:p>
          </p:txBody>
        </p:sp>
        <p:sp>
          <p:nvSpPr>
            <p:cNvPr id="101" name="TextBox 100">
              <a:extLst>
                <a:ext uri="{FF2B5EF4-FFF2-40B4-BE49-F238E27FC236}">
                  <a16:creationId xmlns:a16="http://schemas.microsoft.com/office/drawing/2014/main" id="{EC6CB515-D50D-4CA8-B861-F012DBD3198F}"/>
                </a:ext>
              </a:extLst>
            </p:cNvPr>
            <p:cNvSpPr txBox="1"/>
            <p:nvPr/>
          </p:nvSpPr>
          <p:spPr>
            <a:xfrm>
              <a:off x="4951800" y="3996922"/>
              <a:ext cx="460396" cy="353518"/>
            </a:xfrm>
            <a:prstGeom prst="rect">
              <a:avLst/>
            </a:prstGeom>
            <a:solidFill>
              <a:schemeClr val="accent4">
                <a:lumMod val="60000"/>
                <a:lumOff val="40000"/>
              </a:schemeClr>
            </a:solidFill>
          </p:spPr>
          <p:txBody>
            <a:bodyPr wrap="square" rtlCol="0">
              <a:spAutoFit/>
            </a:bodyPr>
            <a:lstStyle/>
            <a:p>
              <a:pPr algn="ctr"/>
              <a:r>
                <a:rPr lang="en-US" sz="1050" dirty="0"/>
                <a:t>0</a:t>
              </a:r>
            </a:p>
          </p:txBody>
        </p:sp>
        <p:sp>
          <p:nvSpPr>
            <p:cNvPr id="102" name="TextBox 101">
              <a:extLst>
                <a:ext uri="{FF2B5EF4-FFF2-40B4-BE49-F238E27FC236}">
                  <a16:creationId xmlns:a16="http://schemas.microsoft.com/office/drawing/2014/main" id="{FE1F42B1-DB6C-4DDB-A5FA-DF4362B7E826}"/>
                </a:ext>
              </a:extLst>
            </p:cNvPr>
            <p:cNvSpPr txBox="1"/>
            <p:nvPr/>
          </p:nvSpPr>
          <p:spPr>
            <a:xfrm>
              <a:off x="5783909" y="3192123"/>
              <a:ext cx="460396" cy="322267"/>
            </a:xfrm>
            <a:prstGeom prst="rect">
              <a:avLst/>
            </a:prstGeom>
            <a:solidFill>
              <a:schemeClr val="accent4">
                <a:lumMod val="60000"/>
                <a:lumOff val="40000"/>
              </a:schemeClr>
            </a:solidFill>
          </p:spPr>
          <p:txBody>
            <a:bodyPr wrap="square" rtlCol="0">
              <a:spAutoFit/>
            </a:bodyPr>
            <a:lstStyle/>
            <a:p>
              <a:pPr algn="ctr"/>
              <a:r>
                <a:rPr lang="en-US" sz="1050" dirty="0"/>
                <a:t>11</a:t>
              </a:r>
            </a:p>
          </p:txBody>
        </p:sp>
        <p:sp>
          <p:nvSpPr>
            <p:cNvPr id="103" name="TextBox 102">
              <a:extLst>
                <a:ext uri="{FF2B5EF4-FFF2-40B4-BE49-F238E27FC236}">
                  <a16:creationId xmlns:a16="http://schemas.microsoft.com/office/drawing/2014/main" id="{662890EE-2A14-48F4-A628-00525E1254A3}"/>
                </a:ext>
              </a:extLst>
            </p:cNvPr>
            <p:cNvSpPr txBox="1"/>
            <p:nvPr/>
          </p:nvSpPr>
          <p:spPr>
            <a:xfrm>
              <a:off x="4663879" y="2822789"/>
              <a:ext cx="460396" cy="353518"/>
            </a:xfrm>
            <a:prstGeom prst="rect">
              <a:avLst/>
            </a:prstGeom>
            <a:solidFill>
              <a:schemeClr val="accent6">
                <a:lumMod val="60000"/>
                <a:lumOff val="40000"/>
              </a:schemeClr>
            </a:solidFill>
          </p:spPr>
          <p:txBody>
            <a:bodyPr wrap="square" rtlCol="0">
              <a:spAutoFit/>
            </a:bodyPr>
            <a:lstStyle/>
            <a:p>
              <a:pPr algn="ctr"/>
              <a:r>
                <a:rPr lang="en-US" sz="1050" b="1" dirty="0"/>
                <a:t>3</a:t>
              </a:r>
            </a:p>
          </p:txBody>
        </p:sp>
        <p:sp>
          <p:nvSpPr>
            <p:cNvPr id="104" name="TextBox 103">
              <a:extLst>
                <a:ext uri="{FF2B5EF4-FFF2-40B4-BE49-F238E27FC236}">
                  <a16:creationId xmlns:a16="http://schemas.microsoft.com/office/drawing/2014/main" id="{0A8B2A7B-430E-47F6-98E2-47DCD19F323B}"/>
                </a:ext>
              </a:extLst>
            </p:cNvPr>
            <p:cNvSpPr txBox="1"/>
            <p:nvPr/>
          </p:nvSpPr>
          <p:spPr>
            <a:xfrm>
              <a:off x="5816765" y="2313262"/>
              <a:ext cx="460396" cy="353518"/>
            </a:xfrm>
            <a:prstGeom prst="rect">
              <a:avLst/>
            </a:prstGeom>
            <a:solidFill>
              <a:schemeClr val="accent6">
                <a:lumMod val="60000"/>
                <a:lumOff val="40000"/>
              </a:schemeClr>
            </a:solidFill>
          </p:spPr>
          <p:txBody>
            <a:bodyPr wrap="square" rtlCol="0">
              <a:spAutoFit/>
            </a:bodyPr>
            <a:lstStyle/>
            <a:p>
              <a:pPr algn="ctr"/>
              <a:r>
                <a:rPr lang="en-US" sz="1050" b="1" dirty="0"/>
                <a:t>10</a:t>
              </a:r>
            </a:p>
          </p:txBody>
        </p:sp>
        <p:sp>
          <p:nvSpPr>
            <p:cNvPr id="105" name="TextBox 104">
              <a:extLst>
                <a:ext uri="{FF2B5EF4-FFF2-40B4-BE49-F238E27FC236}">
                  <a16:creationId xmlns:a16="http://schemas.microsoft.com/office/drawing/2014/main" id="{3C6B8B8D-7FEA-41DB-8C55-042841685033}"/>
                </a:ext>
              </a:extLst>
            </p:cNvPr>
            <p:cNvSpPr txBox="1"/>
            <p:nvPr/>
          </p:nvSpPr>
          <p:spPr>
            <a:xfrm>
              <a:off x="8539146" y="3173136"/>
              <a:ext cx="460396" cy="322267"/>
            </a:xfrm>
            <a:prstGeom prst="rect">
              <a:avLst/>
            </a:prstGeom>
            <a:solidFill>
              <a:schemeClr val="accent4">
                <a:lumMod val="60000"/>
                <a:lumOff val="40000"/>
              </a:schemeClr>
            </a:solidFill>
          </p:spPr>
          <p:txBody>
            <a:bodyPr wrap="square" rtlCol="0">
              <a:spAutoFit/>
            </a:bodyPr>
            <a:lstStyle/>
            <a:p>
              <a:pPr algn="ctr"/>
              <a:r>
                <a:rPr lang="en-US" sz="1050" dirty="0"/>
                <a:t>7</a:t>
              </a:r>
            </a:p>
          </p:txBody>
        </p:sp>
        <p:sp>
          <p:nvSpPr>
            <p:cNvPr id="106" name="TextBox 105">
              <a:extLst>
                <a:ext uri="{FF2B5EF4-FFF2-40B4-BE49-F238E27FC236}">
                  <a16:creationId xmlns:a16="http://schemas.microsoft.com/office/drawing/2014/main" id="{F3F8E4B2-0CAE-43CB-8139-79FA30DFBA60}"/>
                </a:ext>
              </a:extLst>
            </p:cNvPr>
            <p:cNvSpPr txBox="1"/>
            <p:nvPr/>
          </p:nvSpPr>
          <p:spPr>
            <a:xfrm>
              <a:off x="7748636" y="3616621"/>
              <a:ext cx="460396" cy="353518"/>
            </a:xfrm>
            <a:prstGeom prst="rect">
              <a:avLst/>
            </a:prstGeom>
            <a:solidFill>
              <a:schemeClr val="accent4">
                <a:lumMod val="60000"/>
                <a:lumOff val="40000"/>
              </a:schemeClr>
            </a:solidFill>
          </p:spPr>
          <p:txBody>
            <a:bodyPr wrap="square" rtlCol="0">
              <a:spAutoFit/>
            </a:bodyPr>
            <a:lstStyle/>
            <a:p>
              <a:pPr algn="ctr"/>
              <a:r>
                <a:rPr lang="en-US" sz="1050" dirty="0"/>
                <a:t>15</a:t>
              </a:r>
            </a:p>
          </p:txBody>
        </p:sp>
        <p:sp>
          <p:nvSpPr>
            <p:cNvPr id="107" name="TextBox 106">
              <a:extLst>
                <a:ext uri="{FF2B5EF4-FFF2-40B4-BE49-F238E27FC236}">
                  <a16:creationId xmlns:a16="http://schemas.microsoft.com/office/drawing/2014/main" id="{89A9A02C-BA01-4E20-AC28-1C0F6B1A192A}"/>
                </a:ext>
              </a:extLst>
            </p:cNvPr>
            <p:cNvSpPr txBox="1"/>
            <p:nvPr/>
          </p:nvSpPr>
          <p:spPr>
            <a:xfrm>
              <a:off x="6865888" y="3985953"/>
              <a:ext cx="460396" cy="353518"/>
            </a:xfrm>
            <a:prstGeom prst="rect">
              <a:avLst/>
            </a:prstGeom>
            <a:solidFill>
              <a:schemeClr val="accent4">
                <a:lumMod val="60000"/>
                <a:lumOff val="40000"/>
              </a:schemeClr>
            </a:solidFill>
          </p:spPr>
          <p:txBody>
            <a:bodyPr wrap="square" rtlCol="0">
              <a:spAutoFit/>
            </a:bodyPr>
            <a:lstStyle/>
            <a:p>
              <a:pPr algn="ctr"/>
              <a:r>
                <a:rPr lang="en-US" sz="1050" dirty="0"/>
                <a:t>5</a:t>
              </a:r>
            </a:p>
          </p:txBody>
        </p:sp>
        <p:sp>
          <p:nvSpPr>
            <p:cNvPr id="108" name="TextBox 107">
              <a:extLst>
                <a:ext uri="{FF2B5EF4-FFF2-40B4-BE49-F238E27FC236}">
                  <a16:creationId xmlns:a16="http://schemas.microsoft.com/office/drawing/2014/main" id="{01A41C3B-D39F-45EF-A6BB-A0181D3971CB}"/>
                </a:ext>
              </a:extLst>
            </p:cNvPr>
            <p:cNvSpPr txBox="1"/>
            <p:nvPr/>
          </p:nvSpPr>
          <p:spPr>
            <a:xfrm>
              <a:off x="7207941" y="4652985"/>
              <a:ext cx="460396" cy="322267"/>
            </a:xfrm>
            <a:prstGeom prst="rect">
              <a:avLst/>
            </a:prstGeom>
            <a:solidFill>
              <a:schemeClr val="accent4">
                <a:lumMod val="60000"/>
                <a:lumOff val="40000"/>
              </a:schemeClr>
            </a:solidFill>
          </p:spPr>
          <p:txBody>
            <a:bodyPr wrap="square" rtlCol="0">
              <a:spAutoFit/>
            </a:bodyPr>
            <a:lstStyle/>
            <a:p>
              <a:pPr algn="ctr"/>
              <a:r>
                <a:rPr lang="en-US" sz="1050" dirty="0"/>
                <a:t>5</a:t>
              </a:r>
            </a:p>
          </p:txBody>
        </p:sp>
        <p:cxnSp>
          <p:nvCxnSpPr>
            <p:cNvPr id="109" name="Straight Connector 108">
              <a:extLst>
                <a:ext uri="{FF2B5EF4-FFF2-40B4-BE49-F238E27FC236}">
                  <a16:creationId xmlns:a16="http://schemas.microsoft.com/office/drawing/2014/main" id="{DB46E3BE-0917-4F33-8A8A-1A2E006498B4}"/>
                </a:ext>
              </a:extLst>
            </p:cNvPr>
            <p:cNvCxnSpPr>
              <a:stCxn id="85" idx="4"/>
              <a:endCxn id="89" idx="2"/>
            </p:cNvCxnSpPr>
            <p:nvPr/>
          </p:nvCxnSpPr>
          <p:spPr>
            <a:xfrm>
              <a:off x="6095999" y="1442906"/>
              <a:ext cx="2288400" cy="1059810"/>
            </a:xfrm>
            <a:prstGeom prst="line">
              <a:avLst/>
            </a:prstGeom>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D412CB14-C6E5-4DC1-B91D-A0170DB8EBF5}"/>
                </a:ext>
              </a:extLst>
            </p:cNvPr>
            <p:cNvSpPr txBox="1"/>
            <p:nvPr/>
          </p:nvSpPr>
          <p:spPr>
            <a:xfrm>
              <a:off x="6977743" y="1806054"/>
              <a:ext cx="460396" cy="322267"/>
            </a:xfrm>
            <a:prstGeom prst="rect">
              <a:avLst/>
            </a:prstGeom>
            <a:solidFill>
              <a:schemeClr val="accent4">
                <a:lumMod val="60000"/>
                <a:lumOff val="40000"/>
              </a:schemeClr>
            </a:solidFill>
          </p:spPr>
          <p:txBody>
            <a:bodyPr wrap="square" rtlCol="0">
              <a:spAutoFit/>
            </a:bodyPr>
            <a:lstStyle/>
            <a:p>
              <a:pPr algn="ctr"/>
              <a:r>
                <a:rPr lang="en-US" sz="1050" dirty="0"/>
                <a:t>8</a:t>
              </a:r>
            </a:p>
          </p:txBody>
        </p:sp>
      </p:grpSp>
      <p:sp>
        <p:nvSpPr>
          <p:cNvPr id="111" name="Arrow: Right 110">
            <a:extLst>
              <a:ext uri="{FF2B5EF4-FFF2-40B4-BE49-F238E27FC236}">
                <a16:creationId xmlns:a16="http://schemas.microsoft.com/office/drawing/2014/main" id="{5355ABB8-3681-4AB6-995B-8F5CF19239A8}"/>
              </a:ext>
            </a:extLst>
          </p:cNvPr>
          <p:cNvSpPr/>
          <p:nvPr/>
        </p:nvSpPr>
        <p:spPr>
          <a:xfrm>
            <a:off x="5357806" y="1980431"/>
            <a:ext cx="738189" cy="391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3" name="Table 112">
            <a:extLst>
              <a:ext uri="{FF2B5EF4-FFF2-40B4-BE49-F238E27FC236}">
                <a16:creationId xmlns:a16="http://schemas.microsoft.com/office/drawing/2014/main" id="{40745B64-8ED2-4EB8-8CDB-14466A138A3B}"/>
              </a:ext>
            </a:extLst>
          </p:cNvPr>
          <p:cNvGraphicFramePr>
            <a:graphicFrameLocks noGrp="1"/>
          </p:cNvGraphicFramePr>
          <p:nvPr>
            <p:extLst>
              <p:ext uri="{D42A27DB-BD31-4B8C-83A1-F6EECF244321}">
                <p14:modId xmlns:p14="http://schemas.microsoft.com/office/powerpoint/2010/main" val="1281153107"/>
              </p:ext>
            </p:extLst>
          </p:nvPr>
        </p:nvGraphicFramePr>
        <p:xfrm>
          <a:off x="2693618" y="5246984"/>
          <a:ext cx="6333686" cy="1004541"/>
        </p:xfrm>
        <a:graphic>
          <a:graphicData uri="http://schemas.openxmlformats.org/drawingml/2006/table">
            <a:tbl>
              <a:tblPr firstRow="1" bandRow="1">
                <a:tableStyleId>{69012ECD-51FC-41F1-AA8D-1B2483CD663E}</a:tableStyleId>
              </a:tblPr>
              <a:tblGrid>
                <a:gridCol w="2868076">
                  <a:extLst>
                    <a:ext uri="{9D8B030D-6E8A-4147-A177-3AD203B41FA5}">
                      <a16:colId xmlns:a16="http://schemas.microsoft.com/office/drawing/2014/main" val="2664572795"/>
                    </a:ext>
                  </a:extLst>
                </a:gridCol>
                <a:gridCol w="693122">
                  <a:extLst>
                    <a:ext uri="{9D8B030D-6E8A-4147-A177-3AD203B41FA5}">
                      <a16:colId xmlns:a16="http://schemas.microsoft.com/office/drawing/2014/main" val="2261322767"/>
                    </a:ext>
                  </a:extLst>
                </a:gridCol>
                <a:gridCol w="693122">
                  <a:extLst>
                    <a:ext uri="{9D8B030D-6E8A-4147-A177-3AD203B41FA5}">
                      <a16:colId xmlns:a16="http://schemas.microsoft.com/office/drawing/2014/main" val="1283353639"/>
                    </a:ext>
                  </a:extLst>
                </a:gridCol>
                <a:gridCol w="693122">
                  <a:extLst>
                    <a:ext uri="{9D8B030D-6E8A-4147-A177-3AD203B41FA5}">
                      <a16:colId xmlns:a16="http://schemas.microsoft.com/office/drawing/2014/main" val="3229679080"/>
                    </a:ext>
                  </a:extLst>
                </a:gridCol>
                <a:gridCol w="693122">
                  <a:extLst>
                    <a:ext uri="{9D8B030D-6E8A-4147-A177-3AD203B41FA5}">
                      <a16:colId xmlns:a16="http://schemas.microsoft.com/office/drawing/2014/main" val="2721618110"/>
                    </a:ext>
                  </a:extLst>
                </a:gridCol>
                <a:gridCol w="693122">
                  <a:extLst>
                    <a:ext uri="{9D8B030D-6E8A-4147-A177-3AD203B41FA5}">
                      <a16:colId xmlns:a16="http://schemas.microsoft.com/office/drawing/2014/main" val="301880244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Node id</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3</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5</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398344563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Disk</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8</a:t>
                      </a:r>
                      <a:endParaRPr dirty="0">
                        <a:latin typeface="Yu Gothic" panose="020B0400000000000000" pitchFamily="34" charset="-128"/>
                        <a:ea typeface="Yu Gothic" panose="020B0400000000000000" pitchFamily="34" charset="-128"/>
                      </a:endParaRPr>
                    </a:p>
                  </a:txBody>
                  <a:tcPr marL="91450" marR="91450" marT="45725" marB="45725">
                    <a:solidFill>
                      <a:schemeClr val="accent4">
                        <a:lumMod val="60000"/>
                        <a:lumOff val="4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10</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17</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9</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12</a:t>
                      </a:r>
                      <a:endParaRPr dirty="0">
                        <a:latin typeface="Yu Gothic" panose="020B0400000000000000" pitchFamily="34" charset="-128"/>
                        <a:ea typeface="Yu Gothic" panose="020B0400000000000000" pitchFamily="34" charset="-128"/>
                      </a:endParaRPr>
                    </a:p>
                  </a:txBody>
                  <a:tcPr marL="91450" marR="91450" marT="45725" marB="45725">
                    <a:noFill/>
                  </a:tcPr>
                </a:tc>
                <a:extLst>
                  <a:ext uri="{0D108BD9-81ED-4DB2-BD59-A6C34878D82A}">
                    <a16:rowId xmlns:a16="http://schemas.microsoft.com/office/drawing/2014/main" val="112367015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Printer</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solidFill>
                      <a:schemeClr val="accent4">
                        <a:lumMod val="60000"/>
                        <a:lumOff val="4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extLst>
                  <a:ext uri="{0D108BD9-81ED-4DB2-BD59-A6C34878D82A}">
                    <a16:rowId xmlns:a16="http://schemas.microsoft.com/office/drawing/2014/main" val="3711001943"/>
                  </a:ext>
                </a:extLst>
              </a:tr>
            </a:tbl>
          </a:graphicData>
        </a:graphic>
      </p:graphicFrame>
    </p:spTree>
    <p:extLst>
      <p:ext uri="{BB962C8B-B14F-4D97-AF65-F5344CB8AC3E}">
        <p14:creationId xmlns:p14="http://schemas.microsoft.com/office/powerpoint/2010/main" val="36127205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02B536B0-16D4-41F8-A876-EA3541CC055F}"/>
              </a:ext>
            </a:extLst>
          </p:cNvPr>
          <p:cNvGraphicFramePr>
            <a:graphicFrameLocks noGrp="1"/>
          </p:cNvGraphicFramePr>
          <p:nvPr>
            <p:extLst>
              <p:ext uri="{D42A27DB-BD31-4B8C-83A1-F6EECF244321}">
                <p14:modId xmlns:p14="http://schemas.microsoft.com/office/powerpoint/2010/main" val="2853262716"/>
              </p:ext>
            </p:extLst>
          </p:nvPr>
        </p:nvGraphicFramePr>
        <p:xfrm>
          <a:off x="718244" y="2411132"/>
          <a:ext cx="4660317" cy="2457414"/>
        </p:xfrm>
        <a:graphic>
          <a:graphicData uri="http://schemas.openxmlformats.org/drawingml/2006/table">
            <a:tbl>
              <a:tblPr firstRow="1" bandRow="1">
                <a:tableStyleId>{5C22544A-7EE6-4342-B048-85BDC9FD1C3A}</a:tableStyleId>
              </a:tblPr>
              <a:tblGrid>
                <a:gridCol w="1984229">
                  <a:extLst>
                    <a:ext uri="{9D8B030D-6E8A-4147-A177-3AD203B41FA5}">
                      <a16:colId xmlns:a16="http://schemas.microsoft.com/office/drawing/2014/main" val="3859145018"/>
                    </a:ext>
                  </a:extLst>
                </a:gridCol>
                <a:gridCol w="2676088">
                  <a:extLst>
                    <a:ext uri="{9D8B030D-6E8A-4147-A177-3AD203B41FA5}">
                      <a16:colId xmlns:a16="http://schemas.microsoft.com/office/drawing/2014/main" val="3714193604"/>
                    </a:ext>
                  </a:extLst>
                </a:gridCol>
              </a:tblGrid>
              <a:tr h="409569">
                <a:tc>
                  <a:txBody>
                    <a:bodyPr/>
                    <a:lstStyle/>
                    <a:p>
                      <a:pPr algn="ctr"/>
                      <a:r>
                        <a:rPr lang="en-US" b="0" dirty="0"/>
                        <a:t>Current Pool</a:t>
                      </a:r>
                    </a:p>
                  </a:txBody>
                  <a:tcPr/>
                </a:tc>
                <a:tc>
                  <a:txBody>
                    <a:bodyPr/>
                    <a:lstStyle/>
                    <a:p>
                      <a:pPr algn="ctr"/>
                      <a:r>
                        <a:rPr lang="en-US" b="0" dirty="0"/>
                        <a:t>Apps</a:t>
                      </a:r>
                    </a:p>
                  </a:txBody>
                  <a:tcPr/>
                </a:tc>
                <a:extLst>
                  <a:ext uri="{0D108BD9-81ED-4DB2-BD59-A6C34878D82A}">
                    <a16:rowId xmlns:a16="http://schemas.microsoft.com/office/drawing/2014/main" val="4098979963"/>
                  </a:ext>
                </a:extLst>
              </a:tr>
              <a:tr h="409569">
                <a:tc>
                  <a:txBody>
                    <a:bodyPr/>
                    <a:lstStyle/>
                    <a:p>
                      <a:pPr algn="ctr"/>
                      <a:r>
                        <a:rPr lang="en-US" b="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1,6</a:t>
                      </a:r>
                    </a:p>
                  </a:txBody>
                  <a:tcPr/>
                </a:tc>
                <a:extLst>
                  <a:ext uri="{0D108BD9-81ED-4DB2-BD59-A6C34878D82A}">
                    <a16:rowId xmlns:a16="http://schemas.microsoft.com/office/drawing/2014/main" val="1567345624"/>
                  </a:ext>
                </a:extLst>
              </a:tr>
              <a:tr h="409569">
                <a:tc>
                  <a:txBody>
                    <a:bodyPr/>
                    <a:lstStyle/>
                    <a:p>
                      <a:pPr algn="ctr"/>
                      <a:r>
                        <a:rPr lang="en-US" b="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391970106"/>
                  </a:ext>
                </a:extLst>
              </a:tr>
              <a:tr h="409569">
                <a:tc>
                  <a:txBody>
                    <a:bodyPr/>
                    <a:lstStyle/>
                    <a:p>
                      <a:pPr algn="ctr"/>
                      <a:r>
                        <a:rPr lang="en-US"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a:tc>
                <a:extLst>
                  <a:ext uri="{0D108BD9-81ED-4DB2-BD59-A6C34878D82A}">
                    <a16:rowId xmlns:a16="http://schemas.microsoft.com/office/drawing/2014/main" val="2562644046"/>
                  </a:ext>
                </a:extLst>
              </a:tr>
              <a:tr h="409569">
                <a:tc>
                  <a:txBody>
                    <a:bodyPr/>
                    <a:lstStyle/>
                    <a:p>
                      <a:pPr algn="ctr"/>
                      <a:r>
                        <a:rPr lang="en-US" b="0" dirty="0"/>
                        <a:t>3</a:t>
                      </a:r>
                    </a:p>
                  </a:txBody>
                  <a:tcPr/>
                </a:tc>
                <a:tc>
                  <a:txBody>
                    <a:bodyPr/>
                    <a:lstStyle/>
                    <a:p>
                      <a:pPr algn="ctr"/>
                      <a:endParaRPr lang="en-US" b="0" dirty="0"/>
                    </a:p>
                  </a:txBody>
                  <a:tcPr/>
                </a:tc>
                <a:extLst>
                  <a:ext uri="{0D108BD9-81ED-4DB2-BD59-A6C34878D82A}">
                    <a16:rowId xmlns:a16="http://schemas.microsoft.com/office/drawing/2014/main" val="1567167888"/>
                  </a:ext>
                </a:extLst>
              </a:tr>
              <a:tr h="409569">
                <a:tc>
                  <a:txBody>
                    <a:bodyPr/>
                    <a:lstStyle/>
                    <a:p>
                      <a:pPr algn="ctr"/>
                      <a:r>
                        <a:rPr lang="en-US" b="0" dirty="0"/>
                        <a:t>4</a:t>
                      </a:r>
                    </a:p>
                  </a:txBody>
                  <a:tcPr/>
                </a:tc>
                <a:tc>
                  <a:txBody>
                    <a:bodyPr/>
                    <a:lstStyle/>
                    <a:p>
                      <a:pPr algn="ctr"/>
                      <a:endParaRPr lang="en-US" b="0" dirty="0"/>
                    </a:p>
                  </a:txBody>
                  <a:tcPr/>
                </a:tc>
                <a:extLst>
                  <a:ext uri="{0D108BD9-81ED-4DB2-BD59-A6C34878D82A}">
                    <a16:rowId xmlns:a16="http://schemas.microsoft.com/office/drawing/2014/main" val="100240329"/>
                  </a:ext>
                </a:extLst>
              </a:tr>
            </a:tbl>
          </a:graphicData>
        </a:graphic>
      </p:graphicFrame>
      <p:graphicFrame>
        <p:nvGraphicFramePr>
          <p:cNvPr id="6" name="Table 5">
            <a:extLst>
              <a:ext uri="{FF2B5EF4-FFF2-40B4-BE49-F238E27FC236}">
                <a16:creationId xmlns:a16="http://schemas.microsoft.com/office/drawing/2014/main" id="{16829133-C7B3-4626-8980-BE91EE7E5E94}"/>
              </a:ext>
            </a:extLst>
          </p:cNvPr>
          <p:cNvGraphicFramePr>
            <a:graphicFrameLocks noGrp="1"/>
          </p:cNvGraphicFramePr>
          <p:nvPr>
            <p:extLst>
              <p:ext uri="{D42A27DB-BD31-4B8C-83A1-F6EECF244321}">
                <p14:modId xmlns:p14="http://schemas.microsoft.com/office/powerpoint/2010/main" val="514129811"/>
              </p:ext>
            </p:extLst>
          </p:nvPr>
        </p:nvGraphicFramePr>
        <p:xfrm>
          <a:off x="718244" y="5164658"/>
          <a:ext cx="2500618" cy="1307800"/>
        </p:xfrm>
        <a:graphic>
          <a:graphicData uri="http://schemas.openxmlformats.org/drawingml/2006/table">
            <a:tbl>
              <a:tblPr firstRow="1" bandRow="1">
                <a:tableStyleId>{00A15C55-8517-42AA-B614-E9B94910E393}</a:tableStyleId>
              </a:tblPr>
              <a:tblGrid>
                <a:gridCol w="1443605">
                  <a:extLst>
                    <a:ext uri="{9D8B030D-6E8A-4147-A177-3AD203B41FA5}">
                      <a16:colId xmlns:a16="http://schemas.microsoft.com/office/drawing/2014/main" val="548585004"/>
                    </a:ext>
                  </a:extLst>
                </a:gridCol>
                <a:gridCol w="1057013">
                  <a:extLst>
                    <a:ext uri="{9D8B030D-6E8A-4147-A177-3AD203B41FA5}">
                      <a16:colId xmlns:a16="http://schemas.microsoft.com/office/drawing/2014/main" val="3264279482"/>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035284714"/>
                  </a:ext>
                </a:extLst>
              </a:tr>
            </a:tbl>
          </a:graphicData>
        </a:graphic>
      </p:graphicFrame>
      <p:sp>
        <p:nvSpPr>
          <p:cNvPr id="7" name="Arrow: Right 6">
            <a:extLst>
              <a:ext uri="{FF2B5EF4-FFF2-40B4-BE49-F238E27FC236}">
                <a16:creationId xmlns:a16="http://schemas.microsoft.com/office/drawing/2014/main" id="{E2F0E25C-3794-4B49-8B4C-3E02648B0C07}"/>
              </a:ext>
            </a:extLst>
          </p:cNvPr>
          <p:cNvSpPr/>
          <p:nvPr/>
        </p:nvSpPr>
        <p:spPr>
          <a:xfrm>
            <a:off x="3455387" y="5654973"/>
            <a:ext cx="981512" cy="3271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7383BC0-4BF5-4834-8218-DB4F123DB54D}"/>
              </a:ext>
            </a:extLst>
          </p:cNvPr>
          <p:cNvSpPr txBox="1"/>
          <p:nvPr/>
        </p:nvSpPr>
        <p:spPr>
          <a:xfrm>
            <a:off x="4540015" y="5348504"/>
            <a:ext cx="2909347"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solidFill>
                  <a:srgbClr val="FF0000"/>
                </a:solidFill>
              </a:rPr>
              <a:t>NODE SELECTION </a:t>
            </a:r>
            <a:r>
              <a:rPr lang="en-US" dirty="0"/>
              <a:t>FOR EACH REQUESTED RESOURCES</a:t>
            </a:r>
          </a:p>
        </p:txBody>
      </p:sp>
      <p:sp>
        <p:nvSpPr>
          <p:cNvPr id="9" name="Arrow: Right 8">
            <a:extLst>
              <a:ext uri="{FF2B5EF4-FFF2-40B4-BE49-F238E27FC236}">
                <a16:creationId xmlns:a16="http://schemas.microsoft.com/office/drawing/2014/main" id="{24359DFD-536D-459C-98B6-8C0F4E0CDF4C}"/>
              </a:ext>
            </a:extLst>
          </p:cNvPr>
          <p:cNvSpPr/>
          <p:nvPr/>
        </p:nvSpPr>
        <p:spPr>
          <a:xfrm>
            <a:off x="7685887" y="5654973"/>
            <a:ext cx="981512" cy="3271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1C262D6-A43B-4FEB-96F6-8319083BE2F4}"/>
              </a:ext>
            </a:extLst>
          </p:cNvPr>
          <p:cNvSpPr txBox="1"/>
          <p:nvPr/>
        </p:nvSpPr>
        <p:spPr>
          <a:xfrm>
            <a:off x="8903924" y="5218393"/>
            <a:ext cx="2909347"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CHECKING OF BANDWIDTH USING </a:t>
            </a:r>
            <a:r>
              <a:rPr lang="en-US" dirty="0">
                <a:solidFill>
                  <a:srgbClr val="FF0000"/>
                </a:solidFill>
              </a:rPr>
              <a:t>VARIANT DIJKSTRA’S ALGORITHM</a:t>
            </a:r>
          </a:p>
        </p:txBody>
      </p:sp>
      <p:cxnSp>
        <p:nvCxnSpPr>
          <p:cNvPr id="11" name="Straight Connector 10">
            <a:extLst>
              <a:ext uri="{FF2B5EF4-FFF2-40B4-BE49-F238E27FC236}">
                <a16:creationId xmlns:a16="http://schemas.microsoft.com/office/drawing/2014/main" id="{2A564E5D-6EC9-4FB4-A9E4-FA8EF5226788}"/>
              </a:ext>
            </a:extLst>
          </p:cNvPr>
          <p:cNvCxnSpPr/>
          <p:nvPr/>
        </p:nvCxnSpPr>
        <p:spPr>
          <a:xfrm>
            <a:off x="807286" y="1895475"/>
            <a:ext cx="10460789"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3" name="Table 12">
            <a:extLst>
              <a:ext uri="{FF2B5EF4-FFF2-40B4-BE49-F238E27FC236}">
                <a16:creationId xmlns:a16="http://schemas.microsoft.com/office/drawing/2014/main" id="{3F2CB36B-74F1-4678-987B-A6D2C3599D28}"/>
              </a:ext>
            </a:extLst>
          </p:cNvPr>
          <p:cNvGraphicFramePr>
            <a:graphicFrameLocks noGrp="1"/>
          </p:cNvGraphicFramePr>
          <p:nvPr>
            <p:extLst>
              <p:ext uri="{D42A27DB-BD31-4B8C-83A1-F6EECF244321}">
                <p14:modId xmlns:p14="http://schemas.microsoft.com/office/powerpoint/2010/main" val="1314631026"/>
              </p:ext>
            </p:extLst>
          </p:nvPr>
        </p:nvGraphicFramePr>
        <p:xfrm>
          <a:off x="789944" y="443780"/>
          <a:ext cx="7293909" cy="376089"/>
        </p:xfrm>
        <a:graphic>
          <a:graphicData uri="http://schemas.openxmlformats.org/drawingml/2006/table">
            <a:tbl>
              <a:tblPr firstRow="1" bandRow="1">
                <a:tableStyleId>{5C22544A-7EE6-4342-B048-85BDC9FD1C3A}</a:tableStyleId>
              </a:tblPr>
              <a:tblGrid>
                <a:gridCol w="1262073">
                  <a:extLst>
                    <a:ext uri="{9D8B030D-6E8A-4147-A177-3AD203B41FA5}">
                      <a16:colId xmlns:a16="http://schemas.microsoft.com/office/drawing/2014/main" val="749677745"/>
                    </a:ext>
                  </a:extLst>
                </a:gridCol>
                <a:gridCol w="2010612">
                  <a:extLst>
                    <a:ext uri="{9D8B030D-6E8A-4147-A177-3AD203B41FA5}">
                      <a16:colId xmlns:a16="http://schemas.microsoft.com/office/drawing/2014/main" val="2517539713"/>
                    </a:ext>
                  </a:extLst>
                </a:gridCol>
                <a:gridCol w="2010612">
                  <a:extLst>
                    <a:ext uri="{9D8B030D-6E8A-4147-A177-3AD203B41FA5}">
                      <a16:colId xmlns:a16="http://schemas.microsoft.com/office/drawing/2014/main" val="568056123"/>
                    </a:ext>
                  </a:extLst>
                </a:gridCol>
                <a:gridCol w="2010612">
                  <a:extLst>
                    <a:ext uri="{9D8B030D-6E8A-4147-A177-3AD203B41FA5}">
                      <a16:colId xmlns:a16="http://schemas.microsoft.com/office/drawing/2014/main" val="199964420"/>
                    </a:ext>
                  </a:extLst>
                </a:gridCol>
              </a:tblGrid>
              <a:tr h="376089">
                <a:tc>
                  <a:txBody>
                    <a:bodyPr/>
                    <a:lstStyle/>
                    <a:p>
                      <a:r>
                        <a:rPr lang="en-US" sz="1800" b="0" dirty="0">
                          <a:latin typeface="+mn-lt"/>
                        </a:rPr>
                        <a:t>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2</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3</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5</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spTree>
    <p:extLst>
      <p:ext uri="{BB962C8B-B14F-4D97-AF65-F5344CB8AC3E}">
        <p14:creationId xmlns:p14="http://schemas.microsoft.com/office/powerpoint/2010/main" val="12995184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D212C0E-3FF6-473A-9417-34F64FEA1E9A}"/>
              </a:ext>
            </a:extLst>
          </p:cNvPr>
          <p:cNvGraphicFramePr>
            <a:graphicFrameLocks noGrp="1"/>
          </p:cNvGraphicFramePr>
          <p:nvPr>
            <p:extLst>
              <p:ext uri="{D42A27DB-BD31-4B8C-83A1-F6EECF244321}">
                <p14:modId xmlns:p14="http://schemas.microsoft.com/office/powerpoint/2010/main" val="4086665252"/>
              </p:ext>
            </p:extLst>
          </p:nvPr>
        </p:nvGraphicFramePr>
        <p:xfrm>
          <a:off x="599226" y="502082"/>
          <a:ext cx="2500618" cy="1334886"/>
        </p:xfrm>
        <a:graphic>
          <a:graphicData uri="http://schemas.openxmlformats.org/drawingml/2006/table">
            <a:tbl>
              <a:tblPr firstRow="1" bandRow="1">
                <a:tableStyleId>{00A15C55-8517-42AA-B614-E9B94910E393}</a:tableStyleId>
              </a:tblPr>
              <a:tblGrid>
                <a:gridCol w="1443605">
                  <a:extLst>
                    <a:ext uri="{9D8B030D-6E8A-4147-A177-3AD203B41FA5}">
                      <a16:colId xmlns:a16="http://schemas.microsoft.com/office/drawing/2014/main" val="548585004"/>
                    </a:ext>
                  </a:extLst>
                </a:gridCol>
                <a:gridCol w="1057013">
                  <a:extLst>
                    <a:ext uri="{9D8B030D-6E8A-4147-A177-3AD203B41FA5}">
                      <a16:colId xmlns:a16="http://schemas.microsoft.com/office/drawing/2014/main" val="3264279482"/>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194722863"/>
                  </a:ext>
                </a:extLst>
              </a:tr>
              <a:tr h="35403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5" name="Table 4">
            <a:extLst>
              <a:ext uri="{FF2B5EF4-FFF2-40B4-BE49-F238E27FC236}">
                <a16:creationId xmlns:a16="http://schemas.microsoft.com/office/drawing/2014/main" id="{70C826C3-CB5E-4463-B7BD-C6F75075D1C3}"/>
              </a:ext>
            </a:extLst>
          </p:cNvPr>
          <p:cNvGraphicFramePr>
            <a:graphicFrameLocks noGrp="1"/>
          </p:cNvGraphicFramePr>
          <p:nvPr>
            <p:extLst>
              <p:ext uri="{D42A27DB-BD31-4B8C-83A1-F6EECF244321}">
                <p14:modId xmlns:p14="http://schemas.microsoft.com/office/powerpoint/2010/main" val="2461554236"/>
              </p:ext>
            </p:extLst>
          </p:nvPr>
        </p:nvGraphicFramePr>
        <p:xfrm>
          <a:off x="5440259" y="353048"/>
          <a:ext cx="6333686" cy="2678776"/>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Node id</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4</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5</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Program id and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3,0.5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2,1.5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1,1</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Sharable no. of programs</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Memory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3.5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63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29</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Printer no.</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0</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Disk space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26</a:t>
                      </a:r>
                      <a:endParaRPr lang="en-US"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Disk</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9</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12</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Printer</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graphicFrame>
        <p:nvGraphicFramePr>
          <p:cNvPr id="6" name="Table 5">
            <a:extLst>
              <a:ext uri="{FF2B5EF4-FFF2-40B4-BE49-F238E27FC236}">
                <a16:creationId xmlns:a16="http://schemas.microsoft.com/office/drawing/2014/main" id="{36263091-3E7B-42EF-8464-8DB459D7B681}"/>
              </a:ext>
            </a:extLst>
          </p:cNvPr>
          <p:cNvGraphicFramePr>
            <a:graphicFrameLocks noGrp="1"/>
          </p:cNvGraphicFramePr>
          <p:nvPr>
            <p:extLst>
              <p:ext uri="{D42A27DB-BD31-4B8C-83A1-F6EECF244321}">
                <p14:modId xmlns:p14="http://schemas.microsoft.com/office/powerpoint/2010/main" val="2255706371"/>
              </p:ext>
            </p:extLst>
          </p:nvPr>
        </p:nvGraphicFramePr>
        <p:xfrm>
          <a:off x="599226" y="3822119"/>
          <a:ext cx="3259710" cy="1307800"/>
        </p:xfrm>
        <a:graphic>
          <a:graphicData uri="http://schemas.openxmlformats.org/drawingml/2006/table">
            <a:tbl>
              <a:tblPr firstRow="1" bandRow="1">
                <a:tableStyleId>{00A15C55-8517-42AA-B614-E9B94910E393}</a:tableStyleId>
              </a:tblPr>
              <a:tblGrid>
                <a:gridCol w="1322716">
                  <a:extLst>
                    <a:ext uri="{9D8B030D-6E8A-4147-A177-3AD203B41FA5}">
                      <a16:colId xmlns:a16="http://schemas.microsoft.com/office/drawing/2014/main" val="548585004"/>
                    </a:ext>
                  </a:extLst>
                </a:gridCol>
                <a:gridCol w="968497">
                  <a:extLst>
                    <a:ext uri="{9D8B030D-6E8A-4147-A177-3AD203B41FA5}">
                      <a16:colId xmlns:a16="http://schemas.microsoft.com/office/drawing/2014/main" val="3264279482"/>
                    </a:ext>
                  </a:extLst>
                </a:gridCol>
                <a:gridCol w="968497">
                  <a:extLst>
                    <a:ext uri="{9D8B030D-6E8A-4147-A177-3AD203B41FA5}">
                      <a16:colId xmlns:a16="http://schemas.microsoft.com/office/drawing/2014/main" val="1745830393"/>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rgbClr val="FF0000"/>
                          </a:solidFill>
                          <a:latin typeface="Yu Gothic" panose="020B0400000000000000" pitchFamily="34" charset="-128"/>
                          <a:ea typeface="Yu Gothic" panose="020B0400000000000000" pitchFamily="34" charset="-128"/>
                          <a:sym typeface="Arial"/>
                        </a:rPr>
                        <a:t>Node</a:t>
                      </a:r>
                      <a:endParaRPr dirty="0">
                        <a:solidFill>
                          <a:srgbClr val="FF0000"/>
                        </a:solidFill>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3</a:t>
                      </a: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3, 2</a:t>
                      </a: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2</a:t>
                      </a: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7" name="Table 6">
            <a:extLst>
              <a:ext uri="{FF2B5EF4-FFF2-40B4-BE49-F238E27FC236}">
                <a16:creationId xmlns:a16="http://schemas.microsoft.com/office/drawing/2014/main" id="{47FAA5B2-1961-4C8B-AA25-9E0061B93F37}"/>
              </a:ext>
            </a:extLst>
          </p:cNvPr>
          <p:cNvGraphicFramePr>
            <a:graphicFrameLocks noGrp="1"/>
          </p:cNvGraphicFramePr>
          <p:nvPr>
            <p:extLst>
              <p:ext uri="{D42A27DB-BD31-4B8C-83A1-F6EECF244321}">
                <p14:modId xmlns:p14="http://schemas.microsoft.com/office/powerpoint/2010/main" val="3362801612"/>
              </p:ext>
            </p:extLst>
          </p:nvPr>
        </p:nvGraphicFramePr>
        <p:xfrm>
          <a:off x="5440259" y="3529668"/>
          <a:ext cx="6333686" cy="2678776"/>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Node id</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4</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5</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Program id and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3,0.5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2,1.5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1,1</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Sharable no. of programs</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ea typeface="Yu Gothic" panose="020B0400000000000000" pitchFamily="34" charset="-128"/>
                          <a:sym typeface="Arial"/>
                        </a:rPr>
                        <a:t>0</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ea typeface="Yu Gothic" panose="020B0400000000000000" pitchFamily="34" charset="-128"/>
                          <a:sym typeface="Arial"/>
                        </a:rPr>
                        <a:t>1</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Memory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ea typeface="Yu Gothic" panose="020B0400000000000000" pitchFamily="34" charset="-128"/>
                          <a:sym typeface="Arial"/>
                        </a:rPr>
                        <a:t>3</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sym typeface="Arial"/>
                        </a:rPr>
                        <a:t>62</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29</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Printer no.</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sym typeface="Arial"/>
                        </a:rPr>
                        <a:t>0</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0</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Disk space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26</a:t>
                      </a:r>
                      <a:endParaRPr lang="en-US"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sym typeface="Arial"/>
                        </a:rPr>
                        <a:t>0</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Disk</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9</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12</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Printer</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spTree>
    <p:extLst>
      <p:ext uri="{BB962C8B-B14F-4D97-AF65-F5344CB8AC3E}">
        <p14:creationId xmlns:p14="http://schemas.microsoft.com/office/powerpoint/2010/main" val="34341968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Table 30">
            <a:extLst>
              <a:ext uri="{FF2B5EF4-FFF2-40B4-BE49-F238E27FC236}">
                <a16:creationId xmlns:a16="http://schemas.microsoft.com/office/drawing/2014/main" id="{A1FDDA1D-702F-49D8-8413-BC6275B49BE4}"/>
              </a:ext>
            </a:extLst>
          </p:cNvPr>
          <p:cNvGraphicFramePr>
            <a:graphicFrameLocks noGrp="1"/>
          </p:cNvGraphicFramePr>
          <p:nvPr>
            <p:extLst>
              <p:ext uri="{D42A27DB-BD31-4B8C-83A1-F6EECF244321}">
                <p14:modId xmlns:p14="http://schemas.microsoft.com/office/powerpoint/2010/main" val="3165960284"/>
              </p:ext>
            </p:extLst>
          </p:nvPr>
        </p:nvGraphicFramePr>
        <p:xfrm>
          <a:off x="1157469" y="4895551"/>
          <a:ext cx="9566275" cy="492125"/>
        </p:xfrm>
        <a:graphic>
          <a:graphicData uri="http://schemas.openxmlformats.org/drawingml/2006/table">
            <a:tbl>
              <a:tblPr firstRow="1" bandRow="1">
                <a:tableStyleId>{5C22544A-7EE6-4342-B048-85BDC9FD1C3A}</a:tableStyleId>
              </a:tblPr>
              <a:tblGrid>
                <a:gridCol w="991750">
                  <a:extLst>
                    <a:ext uri="{9D8B030D-6E8A-4147-A177-3AD203B41FA5}">
                      <a16:colId xmlns:a16="http://schemas.microsoft.com/office/drawing/2014/main" val="1528440037"/>
                    </a:ext>
                  </a:extLst>
                </a:gridCol>
                <a:gridCol w="1714905">
                  <a:extLst>
                    <a:ext uri="{9D8B030D-6E8A-4147-A177-3AD203B41FA5}">
                      <a16:colId xmlns:a16="http://schemas.microsoft.com/office/drawing/2014/main" val="4080113493"/>
                    </a:ext>
                  </a:extLst>
                </a:gridCol>
                <a:gridCol w="1714905">
                  <a:extLst>
                    <a:ext uri="{9D8B030D-6E8A-4147-A177-3AD203B41FA5}">
                      <a16:colId xmlns:a16="http://schemas.microsoft.com/office/drawing/2014/main" val="265164964"/>
                    </a:ext>
                  </a:extLst>
                </a:gridCol>
                <a:gridCol w="1714905">
                  <a:extLst>
                    <a:ext uri="{9D8B030D-6E8A-4147-A177-3AD203B41FA5}">
                      <a16:colId xmlns:a16="http://schemas.microsoft.com/office/drawing/2014/main" val="3261830676"/>
                    </a:ext>
                  </a:extLst>
                </a:gridCol>
                <a:gridCol w="1714905">
                  <a:extLst>
                    <a:ext uri="{9D8B030D-6E8A-4147-A177-3AD203B41FA5}">
                      <a16:colId xmlns:a16="http://schemas.microsoft.com/office/drawing/2014/main" val="2302006498"/>
                    </a:ext>
                  </a:extLst>
                </a:gridCol>
                <a:gridCol w="1714905">
                  <a:extLst>
                    <a:ext uri="{9D8B030D-6E8A-4147-A177-3AD203B41FA5}">
                      <a16:colId xmlns:a16="http://schemas.microsoft.com/office/drawing/2014/main" val="1115777246"/>
                    </a:ext>
                  </a:extLst>
                </a:gridCol>
              </a:tblGrid>
              <a:tr h="492125">
                <a:tc>
                  <a:txBody>
                    <a:bodyPr/>
                    <a:lstStyle/>
                    <a:p>
                      <a:pPr algn="ctr" rtl="0" fontAlgn="ctr"/>
                      <a:r>
                        <a:rPr lang="en-US" sz="1600" b="1" i="0" u="none" strike="noStrike" dirty="0">
                          <a:solidFill>
                            <a:schemeClr val="bg1"/>
                          </a:solidFill>
                          <a:effectLst/>
                          <a:latin typeface="+mn-lt"/>
                          <a:ea typeface="Yu Gothic" panose="020B0400000000000000" pitchFamily="34" charset="-128"/>
                        </a:rPr>
                        <a:t>Pre:</a:t>
                      </a: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1609108561"/>
                  </a:ext>
                </a:extLst>
              </a:tr>
            </a:tbl>
          </a:graphicData>
        </a:graphic>
      </p:graphicFrame>
      <p:grpSp>
        <p:nvGrpSpPr>
          <p:cNvPr id="32" name="Group 31">
            <a:extLst>
              <a:ext uri="{FF2B5EF4-FFF2-40B4-BE49-F238E27FC236}">
                <a16:creationId xmlns:a16="http://schemas.microsoft.com/office/drawing/2014/main" id="{167E621F-E6B0-4DC4-B70F-5A3E9C9AA426}"/>
              </a:ext>
            </a:extLst>
          </p:cNvPr>
          <p:cNvGrpSpPr/>
          <p:nvPr/>
        </p:nvGrpSpPr>
        <p:grpSpPr>
          <a:xfrm>
            <a:off x="3407945" y="248519"/>
            <a:ext cx="4406109" cy="3580114"/>
            <a:chOff x="3214382" y="889232"/>
            <a:chExt cx="5785160" cy="4984461"/>
          </a:xfrm>
        </p:grpSpPr>
        <p:sp>
          <p:nvSpPr>
            <p:cNvPr id="33" name="Oval 32">
              <a:extLst>
                <a:ext uri="{FF2B5EF4-FFF2-40B4-BE49-F238E27FC236}">
                  <a16:creationId xmlns:a16="http://schemas.microsoft.com/office/drawing/2014/main" id="{36A2929F-357E-44E5-B217-F0EB8B9EBD14}"/>
                </a:ext>
              </a:extLst>
            </p:cNvPr>
            <p:cNvSpPr/>
            <p:nvPr/>
          </p:nvSpPr>
          <p:spPr>
            <a:xfrm>
              <a:off x="5799389" y="889232"/>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0</a:t>
              </a:r>
            </a:p>
          </p:txBody>
        </p:sp>
        <p:sp>
          <p:nvSpPr>
            <p:cNvPr id="34" name="Oval 33">
              <a:extLst>
                <a:ext uri="{FF2B5EF4-FFF2-40B4-BE49-F238E27FC236}">
                  <a16:creationId xmlns:a16="http://schemas.microsoft.com/office/drawing/2014/main" id="{EE44034E-B4F3-4838-9B63-CACAE6E3A2C5}"/>
                </a:ext>
              </a:extLst>
            </p:cNvPr>
            <p:cNvSpPr/>
            <p:nvPr/>
          </p:nvSpPr>
          <p:spPr>
            <a:xfrm>
              <a:off x="3214382" y="222587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1</a:t>
              </a:r>
            </a:p>
          </p:txBody>
        </p:sp>
        <p:sp>
          <p:nvSpPr>
            <p:cNvPr id="35" name="Oval 34">
              <a:extLst>
                <a:ext uri="{FF2B5EF4-FFF2-40B4-BE49-F238E27FC236}">
                  <a16:creationId xmlns:a16="http://schemas.microsoft.com/office/drawing/2014/main" id="{39EC7FF3-BA82-4B51-9586-34A3EDC0E872}"/>
                </a:ext>
              </a:extLst>
            </p:cNvPr>
            <p:cNvSpPr/>
            <p:nvPr/>
          </p:nvSpPr>
          <p:spPr>
            <a:xfrm>
              <a:off x="3214382"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2</a:t>
              </a:r>
            </a:p>
          </p:txBody>
        </p:sp>
        <p:sp>
          <p:nvSpPr>
            <p:cNvPr id="36" name="Oval 35">
              <a:extLst>
                <a:ext uri="{FF2B5EF4-FFF2-40B4-BE49-F238E27FC236}">
                  <a16:creationId xmlns:a16="http://schemas.microsoft.com/office/drawing/2014/main" id="{D4F2B430-9521-4C90-8B39-4CF34C54AD66}"/>
                </a:ext>
              </a:extLst>
            </p:cNvPr>
            <p:cNvSpPr/>
            <p:nvPr/>
          </p:nvSpPr>
          <p:spPr>
            <a:xfrm>
              <a:off x="5799389" y="532001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3</a:t>
              </a:r>
            </a:p>
          </p:txBody>
        </p:sp>
        <p:sp>
          <p:nvSpPr>
            <p:cNvPr id="37" name="Oval 36">
              <a:extLst>
                <a:ext uri="{FF2B5EF4-FFF2-40B4-BE49-F238E27FC236}">
                  <a16:creationId xmlns:a16="http://schemas.microsoft.com/office/drawing/2014/main" id="{C16E66DB-F485-468D-8E06-3344D1774B5A}"/>
                </a:ext>
              </a:extLst>
            </p:cNvPr>
            <p:cNvSpPr/>
            <p:nvPr/>
          </p:nvSpPr>
          <p:spPr>
            <a:xfrm>
              <a:off x="8384400" y="2225878"/>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5</a:t>
              </a:r>
            </a:p>
          </p:txBody>
        </p:sp>
        <p:sp>
          <p:nvSpPr>
            <p:cNvPr id="38" name="Oval 37">
              <a:extLst>
                <a:ext uri="{FF2B5EF4-FFF2-40B4-BE49-F238E27FC236}">
                  <a16:creationId xmlns:a16="http://schemas.microsoft.com/office/drawing/2014/main" id="{63084EF5-0F6E-47C7-88EF-A7BB45B66ED1}"/>
                </a:ext>
              </a:extLst>
            </p:cNvPr>
            <p:cNvSpPr/>
            <p:nvPr/>
          </p:nvSpPr>
          <p:spPr>
            <a:xfrm>
              <a:off x="8384400"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4</a:t>
              </a:r>
            </a:p>
          </p:txBody>
        </p:sp>
        <p:cxnSp>
          <p:nvCxnSpPr>
            <p:cNvPr id="39" name="Straight Connector 38">
              <a:extLst>
                <a:ext uri="{FF2B5EF4-FFF2-40B4-BE49-F238E27FC236}">
                  <a16:creationId xmlns:a16="http://schemas.microsoft.com/office/drawing/2014/main" id="{E43BA76B-A9CF-46DB-9B61-A1FAD94C9F9C}"/>
                </a:ext>
              </a:extLst>
            </p:cNvPr>
            <p:cNvCxnSpPr>
              <a:cxnSpLocks/>
              <a:stCxn id="33" idx="4"/>
              <a:endCxn id="35" idx="6"/>
            </p:cNvCxnSpPr>
            <p:nvPr/>
          </p:nvCxnSpPr>
          <p:spPr>
            <a:xfrm flipH="1">
              <a:off x="3807602" y="1442906"/>
              <a:ext cx="2288397" cy="291238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93AD061-8725-4A89-A04F-04FB3E20EFC8}"/>
                </a:ext>
              </a:extLst>
            </p:cNvPr>
            <p:cNvCxnSpPr>
              <a:cxnSpLocks/>
              <a:stCxn id="33" idx="4"/>
              <a:endCxn id="38" idx="2"/>
            </p:cNvCxnSpPr>
            <p:nvPr/>
          </p:nvCxnSpPr>
          <p:spPr>
            <a:xfrm>
              <a:off x="6096000" y="1442906"/>
              <a:ext cx="2288400" cy="291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8307A90-A5D0-41E1-84EB-36112C66E008}"/>
                </a:ext>
              </a:extLst>
            </p:cNvPr>
            <p:cNvCxnSpPr>
              <a:cxnSpLocks/>
              <a:stCxn id="37" idx="2"/>
              <a:endCxn id="35" idx="6"/>
            </p:cNvCxnSpPr>
            <p:nvPr/>
          </p:nvCxnSpPr>
          <p:spPr>
            <a:xfrm flipH="1">
              <a:off x="3807602" y="2502716"/>
              <a:ext cx="4576798" cy="1852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24FC7AC-7BE6-4B13-AA74-91885165C66C}"/>
                </a:ext>
              </a:extLst>
            </p:cNvPr>
            <p:cNvCxnSpPr>
              <a:cxnSpLocks/>
              <a:stCxn id="36" idx="0"/>
              <a:endCxn id="35" idx="6"/>
            </p:cNvCxnSpPr>
            <p:nvPr/>
          </p:nvCxnSpPr>
          <p:spPr>
            <a:xfrm flipH="1" flipV="1">
              <a:off x="3807602" y="4355286"/>
              <a:ext cx="2288397"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1E1F7E6-25E7-4D77-8CC1-E4056E232DB0}"/>
                </a:ext>
              </a:extLst>
            </p:cNvPr>
            <p:cNvCxnSpPr>
              <a:cxnSpLocks/>
              <a:stCxn id="36" idx="0"/>
              <a:endCxn id="38" idx="2"/>
            </p:cNvCxnSpPr>
            <p:nvPr/>
          </p:nvCxnSpPr>
          <p:spPr>
            <a:xfrm flipV="1">
              <a:off x="6095999" y="4355286"/>
              <a:ext cx="2288401"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38F6E6A-2F05-4E3E-A2C5-BEB9005D5B16}"/>
                </a:ext>
              </a:extLst>
            </p:cNvPr>
            <p:cNvCxnSpPr>
              <a:cxnSpLocks/>
              <a:stCxn id="36" idx="0"/>
              <a:endCxn id="37" idx="2"/>
            </p:cNvCxnSpPr>
            <p:nvPr/>
          </p:nvCxnSpPr>
          <p:spPr>
            <a:xfrm flipV="1">
              <a:off x="6095999" y="2502716"/>
              <a:ext cx="2288401" cy="2817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35AC510-BA80-4BA9-8EC4-36036B47AD00}"/>
                </a:ext>
              </a:extLst>
            </p:cNvPr>
            <p:cNvCxnSpPr>
              <a:cxnSpLocks/>
              <a:stCxn id="38" idx="0"/>
              <a:endCxn id="37" idx="4"/>
            </p:cNvCxnSpPr>
            <p:nvPr/>
          </p:nvCxnSpPr>
          <p:spPr>
            <a:xfrm flipV="1">
              <a:off x="8681012" y="2779552"/>
              <a:ext cx="0" cy="1298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8094E31-709B-4CB2-9B8B-BD961E2B063E}"/>
                </a:ext>
              </a:extLst>
            </p:cNvPr>
            <p:cNvCxnSpPr>
              <a:cxnSpLocks/>
              <a:stCxn id="34" idx="6"/>
              <a:endCxn id="37" idx="2"/>
            </p:cNvCxnSpPr>
            <p:nvPr/>
          </p:nvCxnSpPr>
          <p:spPr>
            <a:xfrm>
              <a:off x="3807602" y="2502716"/>
              <a:ext cx="4576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7BB52BA-E4FB-41F2-AC87-29D3C74467B7}"/>
                </a:ext>
              </a:extLst>
            </p:cNvPr>
            <p:cNvCxnSpPr>
              <a:cxnSpLocks/>
              <a:stCxn id="34" idx="6"/>
              <a:endCxn id="36" idx="0"/>
            </p:cNvCxnSpPr>
            <p:nvPr/>
          </p:nvCxnSpPr>
          <p:spPr>
            <a:xfrm>
              <a:off x="3807602" y="2502716"/>
              <a:ext cx="2288397" cy="2817302"/>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7CFC2708-5B2E-4EF3-8C7D-E836078F40B8}"/>
                </a:ext>
              </a:extLst>
            </p:cNvPr>
            <p:cNvSpPr txBox="1"/>
            <p:nvPr/>
          </p:nvSpPr>
          <p:spPr>
            <a:xfrm>
              <a:off x="4547832" y="4615345"/>
              <a:ext cx="460396" cy="322267"/>
            </a:xfrm>
            <a:prstGeom prst="rect">
              <a:avLst/>
            </a:prstGeom>
            <a:solidFill>
              <a:schemeClr val="accent4">
                <a:lumMod val="60000"/>
                <a:lumOff val="40000"/>
              </a:schemeClr>
            </a:solidFill>
          </p:spPr>
          <p:txBody>
            <a:bodyPr wrap="square" rtlCol="0">
              <a:spAutoFit/>
            </a:bodyPr>
            <a:lstStyle/>
            <a:p>
              <a:r>
                <a:rPr lang="en-US" sz="1050" dirty="0"/>
                <a:t>16</a:t>
              </a:r>
            </a:p>
          </p:txBody>
        </p:sp>
        <p:sp>
          <p:nvSpPr>
            <p:cNvPr id="49" name="TextBox 48">
              <a:extLst>
                <a:ext uri="{FF2B5EF4-FFF2-40B4-BE49-F238E27FC236}">
                  <a16:creationId xmlns:a16="http://schemas.microsoft.com/office/drawing/2014/main" id="{3191E9AF-7851-44A6-9269-5586E502AB7E}"/>
                </a:ext>
              </a:extLst>
            </p:cNvPr>
            <p:cNvSpPr txBox="1"/>
            <p:nvPr/>
          </p:nvSpPr>
          <p:spPr>
            <a:xfrm>
              <a:off x="4951800" y="3996922"/>
              <a:ext cx="460396" cy="353518"/>
            </a:xfrm>
            <a:prstGeom prst="rect">
              <a:avLst/>
            </a:prstGeom>
            <a:solidFill>
              <a:schemeClr val="accent4">
                <a:lumMod val="60000"/>
                <a:lumOff val="40000"/>
              </a:schemeClr>
            </a:solidFill>
          </p:spPr>
          <p:txBody>
            <a:bodyPr wrap="square" rtlCol="0">
              <a:spAutoFit/>
            </a:bodyPr>
            <a:lstStyle/>
            <a:p>
              <a:pPr algn="ctr"/>
              <a:r>
                <a:rPr lang="en-US" sz="1050" dirty="0"/>
                <a:t>0</a:t>
              </a:r>
            </a:p>
          </p:txBody>
        </p:sp>
        <p:sp>
          <p:nvSpPr>
            <p:cNvPr id="50" name="TextBox 49">
              <a:extLst>
                <a:ext uri="{FF2B5EF4-FFF2-40B4-BE49-F238E27FC236}">
                  <a16:creationId xmlns:a16="http://schemas.microsoft.com/office/drawing/2014/main" id="{F27DDE88-6E3D-4148-98F4-AE7D639D22E1}"/>
                </a:ext>
              </a:extLst>
            </p:cNvPr>
            <p:cNvSpPr txBox="1"/>
            <p:nvPr/>
          </p:nvSpPr>
          <p:spPr>
            <a:xfrm>
              <a:off x="5783909" y="3192123"/>
              <a:ext cx="460396" cy="322267"/>
            </a:xfrm>
            <a:prstGeom prst="rect">
              <a:avLst/>
            </a:prstGeom>
            <a:solidFill>
              <a:schemeClr val="accent4">
                <a:lumMod val="60000"/>
                <a:lumOff val="40000"/>
              </a:schemeClr>
            </a:solidFill>
          </p:spPr>
          <p:txBody>
            <a:bodyPr wrap="square" rtlCol="0">
              <a:spAutoFit/>
            </a:bodyPr>
            <a:lstStyle/>
            <a:p>
              <a:pPr algn="ctr"/>
              <a:r>
                <a:rPr lang="en-US" sz="1050" dirty="0"/>
                <a:t>11</a:t>
              </a:r>
            </a:p>
          </p:txBody>
        </p:sp>
        <p:sp>
          <p:nvSpPr>
            <p:cNvPr id="51" name="TextBox 50">
              <a:extLst>
                <a:ext uri="{FF2B5EF4-FFF2-40B4-BE49-F238E27FC236}">
                  <a16:creationId xmlns:a16="http://schemas.microsoft.com/office/drawing/2014/main" id="{C07B2F89-2DDB-4CCE-B290-9BF82589BB2B}"/>
                </a:ext>
              </a:extLst>
            </p:cNvPr>
            <p:cNvSpPr txBox="1"/>
            <p:nvPr/>
          </p:nvSpPr>
          <p:spPr>
            <a:xfrm>
              <a:off x="4663879" y="2822789"/>
              <a:ext cx="460396" cy="353518"/>
            </a:xfrm>
            <a:prstGeom prst="rect">
              <a:avLst/>
            </a:prstGeom>
            <a:solidFill>
              <a:schemeClr val="accent4">
                <a:lumMod val="60000"/>
                <a:lumOff val="40000"/>
              </a:schemeClr>
            </a:solidFill>
          </p:spPr>
          <p:txBody>
            <a:bodyPr wrap="square" rtlCol="0">
              <a:spAutoFit/>
            </a:bodyPr>
            <a:lstStyle/>
            <a:p>
              <a:pPr algn="ctr"/>
              <a:r>
                <a:rPr lang="en-US" sz="1050" dirty="0"/>
                <a:t>3</a:t>
              </a:r>
            </a:p>
          </p:txBody>
        </p:sp>
        <p:sp>
          <p:nvSpPr>
            <p:cNvPr id="52" name="TextBox 51">
              <a:extLst>
                <a:ext uri="{FF2B5EF4-FFF2-40B4-BE49-F238E27FC236}">
                  <a16:creationId xmlns:a16="http://schemas.microsoft.com/office/drawing/2014/main" id="{058B5E83-DAFF-452B-BC44-D0767D3F87AA}"/>
                </a:ext>
              </a:extLst>
            </p:cNvPr>
            <p:cNvSpPr txBox="1"/>
            <p:nvPr/>
          </p:nvSpPr>
          <p:spPr>
            <a:xfrm>
              <a:off x="5816765" y="2313262"/>
              <a:ext cx="460396" cy="353518"/>
            </a:xfrm>
            <a:prstGeom prst="rect">
              <a:avLst/>
            </a:prstGeom>
            <a:solidFill>
              <a:schemeClr val="accent4">
                <a:lumMod val="60000"/>
                <a:lumOff val="40000"/>
              </a:schemeClr>
            </a:solidFill>
          </p:spPr>
          <p:txBody>
            <a:bodyPr wrap="square" rtlCol="0">
              <a:spAutoFit/>
            </a:bodyPr>
            <a:lstStyle/>
            <a:p>
              <a:pPr algn="ctr"/>
              <a:r>
                <a:rPr lang="en-US" sz="1050" dirty="0"/>
                <a:t>10</a:t>
              </a:r>
            </a:p>
          </p:txBody>
        </p:sp>
        <p:sp>
          <p:nvSpPr>
            <p:cNvPr id="53" name="TextBox 52">
              <a:extLst>
                <a:ext uri="{FF2B5EF4-FFF2-40B4-BE49-F238E27FC236}">
                  <a16:creationId xmlns:a16="http://schemas.microsoft.com/office/drawing/2014/main" id="{1604B446-51B9-464C-8944-925B683DBF9E}"/>
                </a:ext>
              </a:extLst>
            </p:cNvPr>
            <p:cNvSpPr txBox="1"/>
            <p:nvPr/>
          </p:nvSpPr>
          <p:spPr>
            <a:xfrm>
              <a:off x="8539146" y="3173136"/>
              <a:ext cx="460396" cy="322267"/>
            </a:xfrm>
            <a:prstGeom prst="rect">
              <a:avLst/>
            </a:prstGeom>
            <a:solidFill>
              <a:schemeClr val="accent4">
                <a:lumMod val="60000"/>
                <a:lumOff val="40000"/>
              </a:schemeClr>
            </a:solidFill>
          </p:spPr>
          <p:txBody>
            <a:bodyPr wrap="square" rtlCol="0">
              <a:spAutoFit/>
            </a:bodyPr>
            <a:lstStyle/>
            <a:p>
              <a:pPr algn="ctr"/>
              <a:r>
                <a:rPr lang="en-US" sz="1050" dirty="0"/>
                <a:t>7</a:t>
              </a:r>
            </a:p>
          </p:txBody>
        </p:sp>
        <p:sp>
          <p:nvSpPr>
            <p:cNvPr id="54" name="TextBox 53">
              <a:extLst>
                <a:ext uri="{FF2B5EF4-FFF2-40B4-BE49-F238E27FC236}">
                  <a16:creationId xmlns:a16="http://schemas.microsoft.com/office/drawing/2014/main" id="{E64B78CC-8118-47DC-AB69-81E087D31FA1}"/>
                </a:ext>
              </a:extLst>
            </p:cNvPr>
            <p:cNvSpPr txBox="1"/>
            <p:nvPr/>
          </p:nvSpPr>
          <p:spPr>
            <a:xfrm>
              <a:off x="7748636" y="3616621"/>
              <a:ext cx="460396" cy="353518"/>
            </a:xfrm>
            <a:prstGeom prst="rect">
              <a:avLst/>
            </a:prstGeom>
            <a:solidFill>
              <a:schemeClr val="accent4">
                <a:lumMod val="60000"/>
                <a:lumOff val="40000"/>
              </a:schemeClr>
            </a:solidFill>
          </p:spPr>
          <p:txBody>
            <a:bodyPr wrap="square" rtlCol="0">
              <a:spAutoFit/>
            </a:bodyPr>
            <a:lstStyle/>
            <a:p>
              <a:pPr algn="ctr"/>
              <a:r>
                <a:rPr lang="en-US" sz="1050" dirty="0"/>
                <a:t>15</a:t>
              </a:r>
            </a:p>
          </p:txBody>
        </p:sp>
        <p:sp>
          <p:nvSpPr>
            <p:cNvPr id="55" name="TextBox 54">
              <a:extLst>
                <a:ext uri="{FF2B5EF4-FFF2-40B4-BE49-F238E27FC236}">
                  <a16:creationId xmlns:a16="http://schemas.microsoft.com/office/drawing/2014/main" id="{C552F636-2B66-4E3C-BAEB-BAF06A4211B2}"/>
                </a:ext>
              </a:extLst>
            </p:cNvPr>
            <p:cNvSpPr txBox="1"/>
            <p:nvPr/>
          </p:nvSpPr>
          <p:spPr>
            <a:xfrm>
              <a:off x="6865888" y="3985953"/>
              <a:ext cx="460396" cy="353518"/>
            </a:xfrm>
            <a:prstGeom prst="rect">
              <a:avLst/>
            </a:prstGeom>
            <a:solidFill>
              <a:schemeClr val="accent4">
                <a:lumMod val="60000"/>
                <a:lumOff val="40000"/>
              </a:schemeClr>
            </a:solidFill>
          </p:spPr>
          <p:txBody>
            <a:bodyPr wrap="square" rtlCol="0">
              <a:spAutoFit/>
            </a:bodyPr>
            <a:lstStyle/>
            <a:p>
              <a:pPr algn="ctr"/>
              <a:r>
                <a:rPr lang="en-US" sz="1050" dirty="0"/>
                <a:t>5</a:t>
              </a:r>
            </a:p>
          </p:txBody>
        </p:sp>
        <p:sp>
          <p:nvSpPr>
            <p:cNvPr id="56" name="TextBox 55">
              <a:extLst>
                <a:ext uri="{FF2B5EF4-FFF2-40B4-BE49-F238E27FC236}">
                  <a16:creationId xmlns:a16="http://schemas.microsoft.com/office/drawing/2014/main" id="{0AB1965A-5665-492C-ADF3-57D90B13B865}"/>
                </a:ext>
              </a:extLst>
            </p:cNvPr>
            <p:cNvSpPr txBox="1"/>
            <p:nvPr/>
          </p:nvSpPr>
          <p:spPr>
            <a:xfrm>
              <a:off x="7207941" y="4652985"/>
              <a:ext cx="460396" cy="322267"/>
            </a:xfrm>
            <a:prstGeom prst="rect">
              <a:avLst/>
            </a:prstGeom>
            <a:solidFill>
              <a:schemeClr val="accent4">
                <a:lumMod val="60000"/>
                <a:lumOff val="40000"/>
              </a:schemeClr>
            </a:solidFill>
          </p:spPr>
          <p:txBody>
            <a:bodyPr wrap="square" rtlCol="0">
              <a:spAutoFit/>
            </a:bodyPr>
            <a:lstStyle/>
            <a:p>
              <a:pPr algn="ctr"/>
              <a:r>
                <a:rPr lang="en-US" sz="1050" dirty="0"/>
                <a:t>5</a:t>
              </a:r>
            </a:p>
          </p:txBody>
        </p:sp>
        <p:cxnSp>
          <p:nvCxnSpPr>
            <p:cNvPr id="57" name="Straight Connector 56">
              <a:extLst>
                <a:ext uri="{FF2B5EF4-FFF2-40B4-BE49-F238E27FC236}">
                  <a16:creationId xmlns:a16="http://schemas.microsoft.com/office/drawing/2014/main" id="{92EB6859-9CA1-45DB-A87A-2213005EAB91}"/>
                </a:ext>
              </a:extLst>
            </p:cNvPr>
            <p:cNvCxnSpPr>
              <a:stCxn id="33" idx="4"/>
              <a:endCxn id="37" idx="2"/>
            </p:cNvCxnSpPr>
            <p:nvPr/>
          </p:nvCxnSpPr>
          <p:spPr>
            <a:xfrm>
              <a:off x="6095999" y="1442906"/>
              <a:ext cx="2288400" cy="1059810"/>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741543E2-06C2-4261-BB24-0BE08B87D581}"/>
                </a:ext>
              </a:extLst>
            </p:cNvPr>
            <p:cNvSpPr txBox="1"/>
            <p:nvPr/>
          </p:nvSpPr>
          <p:spPr>
            <a:xfrm>
              <a:off x="6977743" y="1806054"/>
              <a:ext cx="460396" cy="322267"/>
            </a:xfrm>
            <a:prstGeom prst="rect">
              <a:avLst/>
            </a:prstGeom>
            <a:solidFill>
              <a:schemeClr val="accent4">
                <a:lumMod val="60000"/>
                <a:lumOff val="40000"/>
              </a:schemeClr>
            </a:solidFill>
          </p:spPr>
          <p:txBody>
            <a:bodyPr wrap="square" rtlCol="0">
              <a:spAutoFit/>
            </a:bodyPr>
            <a:lstStyle/>
            <a:p>
              <a:pPr algn="ctr"/>
              <a:r>
                <a:rPr lang="en-US" sz="1050" dirty="0"/>
                <a:t>8</a:t>
              </a:r>
            </a:p>
          </p:txBody>
        </p:sp>
      </p:grpSp>
    </p:spTree>
    <p:extLst>
      <p:ext uri="{BB962C8B-B14F-4D97-AF65-F5344CB8AC3E}">
        <p14:creationId xmlns:p14="http://schemas.microsoft.com/office/powerpoint/2010/main" val="33669007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098F73E-B445-4825-9701-FA3550B9A7D1}"/>
              </a:ext>
            </a:extLst>
          </p:cNvPr>
          <p:cNvGraphicFramePr>
            <a:graphicFrameLocks noGrp="1"/>
          </p:cNvGraphicFramePr>
          <p:nvPr>
            <p:extLst>
              <p:ext uri="{D42A27DB-BD31-4B8C-83A1-F6EECF244321}">
                <p14:modId xmlns:p14="http://schemas.microsoft.com/office/powerpoint/2010/main" val="2949264445"/>
              </p:ext>
            </p:extLst>
          </p:nvPr>
        </p:nvGraphicFramePr>
        <p:xfrm>
          <a:off x="8163419" y="1309893"/>
          <a:ext cx="3259710" cy="1307800"/>
        </p:xfrm>
        <a:graphic>
          <a:graphicData uri="http://schemas.openxmlformats.org/drawingml/2006/table">
            <a:tbl>
              <a:tblPr firstRow="1" bandRow="1">
                <a:tableStyleId>{00A15C55-8517-42AA-B614-E9B94910E393}</a:tableStyleId>
              </a:tblPr>
              <a:tblGrid>
                <a:gridCol w="1322716">
                  <a:extLst>
                    <a:ext uri="{9D8B030D-6E8A-4147-A177-3AD203B41FA5}">
                      <a16:colId xmlns:a16="http://schemas.microsoft.com/office/drawing/2014/main" val="548585004"/>
                    </a:ext>
                  </a:extLst>
                </a:gridCol>
                <a:gridCol w="968497">
                  <a:extLst>
                    <a:ext uri="{9D8B030D-6E8A-4147-A177-3AD203B41FA5}">
                      <a16:colId xmlns:a16="http://schemas.microsoft.com/office/drawing/2014/main" val="3264279482"/>
                    </a:ext>
                  </a:extLst>
                </a:gridCol>
                <a:gridCol w="968497">
                  <a:extLst>
                    <a:ext uri="{9D8B030D-6E8A-4147-A177-3AD203B41FA5}">
                      <a16:colId xmlns:a16="http://schemas.microsoft.com/office/drawing/2014/main" val="1745830393"/>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rgbClr val="FF0000"/>
                          </a:solidFill>
                          <a:latin typeface="Yu Gothic" panose="020B0400000000000000" pitchFamily="34" charset="-128"/>
                          <a:ea typeface="Yu Gothic" panose="020B0400000000000000" pitchFamily="34" charset="-128"/>
                          <a:sym typeface="Arial"/>
                        </a:rPr>
                        <a:t>Node</a:t>
                      </a:r>
                      <a:endParaRPr dirty="0">
                        <a:solidFill>
                          <a:srgbClr val="FF0000"/>
                        </a:solidFill>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3</a:t>
                      </a: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3, 2</a:t>
                      </a: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2</a:t>
                      </a: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6" name="Table 5">
            <a:extLst>
              <a:ext uri="{FF2B5EF4-FFF2-40B4-BE49-F238E27FC236}">
                <a16:creationId xmlns:a16="http://schemas.microsoft.com/office/drawing/2014/main" id="{F95E5360-3929-4792-975F-D9244B794436}"/>
              </a:ext>
            </a:extLst>
          </p:cNvPr>
          <p:cNvGraphicFramePr>
            <a:graphicFrameLocks noGrp="1"/>
          </p:cNvGraphicFramePr>
          <p:nvPr>
            <p:extLst>
              <p:ext uri="{D42A27DB-BD31-4B8C-83A1-F6EECF244321}">
                <p14:modId xmlns:p14="http://schemas.microsoft.com/office/powerpoint/2010/main" val="205552139"/>
              </p:ext>
            </p:extLst>
          </p:nvPr>
        </p:nvGraphicFramePr>
        <p:xfrm>
          <a:off x="496231" y="1918855"/>
          <a:ext cx="6333686" cy="1004541"/>
        </p:xfrm>
        <a:graphic>
          <a:graphicData uri="http://schemas.openxmlformats.org/drawingml/2006/table">
            <a:tbl>
              <a:tblPr firstRow="1" bandRow="1">
                <a:tableStyleId>{69012ECD-51FC-41F1-AA8D-1B2483CD663E}</a:tableStyleId>
              </a:tblPr>
              <a:tblGrid>
                <a:gridCol w="2868076">
                  <a:extLst>
                    <a:ext uri="{9D8B030D-6E8A-4147-A177-3AD203B41FA5}">
                      <a16:colId xmlns:a16="http://schemas.microsoft.com/office/drawing/2014/main" val="2664572795"/>
                    </a:ext>
                  </a:extLst>
                </a:gridCol>
                <a:gridCol w="693122">
                  <a:extLst>
                    <a:ext uri="{9D8B030D-6E8A-4147-A177-3AD203B41FA5}">
                      <a16:colId xmlns:a16="http://schemas.microsoft.com/office/drawing/2014/main" val="2261322767"/>
                    </a:ext>
                  </a:extLst>
                </a:gridCol>
                <a:gridCol w="693122">
                  <a:extLst>
                    <a:ext uri="{9D8B030D-6E8A-4147-A177-3AD203B41FA5}">
                      <a16:colId xmlns:a16="http://schemas.microsoft.com/office/drawing/2014/main" val="1283353639"/>
                    </a:ext>
                  </a:extLst>
                </a:gridCol>
                <a:gridCol w="693122">
                  <a:extLst>
                    <a:ext uri="{9D8B030D-6E8A-4147-A177-3AD203B41FA5}">
                      <a16:colId xmlns:a16="http://schemas.microsoft.com/office/drawing/2014/main" val="3229679080"/>
                    </a:ext>
                  </a:extLst>
                </a:gridCol>
                <a:gridCol w="693122">
                  <a:extLst>
                    <a:ext uri="{9D8B030D-6E8A-4147-A177-3AD203B41FA5}">
                      <a16:colId xmlns:a16="http://schemas.microsoft.com/office/drawing/2014/main" val="2721618110"/>
                    </a:ext>
                  </a:extLst>
                </a:gridCol>
                <a:gridCol w="693122">
                  <a:extLst>
                    <a:ext uri="{9D8B030D-6E8A-4147-A177-3AD203B41FA5}">
                      <a16:colId xmlns:a16="http://schemas.microsoft.com/office/drawing/2014/main" val="301880244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Node id</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3</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5</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398344563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Disk</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8</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10</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17</a:t>
                      </a:r>
                      <a:endParaRPr dirty="0">
                        <a:latin typeface="Yu Gothic" panose="020B0400000000000000" pitchFamily="34" charset="-128"/>
                        <a:ea typeface="Yu Gothic" panose="020B0400000000000000" pitchFamily="34" charset="-128"/>
                      </a:endParaRPr>
                    </a:p>
                  </a:txBody>
                  <a:tcPr marL="91450" marR="91450" marT="45725" marB="45725">
                    <a:solidFill>
                      <a:schemeClr val="accent6">
                        <a:lumMod val="60000"/>
                        <a:lumOff val="4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9</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12</a:t>
                      </a:r>
                      <a:endParaRPr dirty="0">
                        <a:latin typeface="Yu Gothic" panose="020B0400000000000000" pitchFamily="34" charset="-128"/>
                        <a:ea typeface="Yu Gothic" panose="020B0400000000000000" pitchFamily="34" charset="-128"/>
                      </a:endParaRPr>
                    </a:p>
                  </a:txBody>
                  <a:tcPr marL="91450" marR="91450" marT="45725" marB="45725">
                    <a:noFill/>
                  </a:tcPr>
                </a:tc>
                <a:extLst>
                  <a:ext uri="{0D108BD9-81ED-4DB2-BD59-A6C34878D82A}">
                    <a16:rowId xmlns:a16="http://schemas.microsoft.com/office/drawing/2014/main" val="112367015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Printer</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solidFill>
                      <a:schemeClr val="accent6">
                        <a:lumMod val="60000"/>
                        <a:lumOff val="4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extLst>
                  <a:ext uri="{0D108BD9-81ED-4DB2-BD59-A6C34878D82A}">
                    <a16:rowId xmlns:a16="http://schemas.microsoft.com/office/drawing/2014/main" val="3711001943"/>
                  </a:ext>
                </a:extLst>
              </a:tr>
            </a:tbl>
          </a:graphicData>
        </a:graphic>
      </p:graphicFrame>
      <p:sp>
        <p:nvSpPr>
          <p:cNvPr id="7" name="Oval 6">
            <a:extLst>
              <a:ext uri="{FF2B5EF4-FFF2-40B4-BE49-F238E27FC236}">
                <a16:creationId xmlns:a16="http://schemas.microsoft.com/office/drawing/2014/main" id="{1DFC402F-04F3-4974-B400-9404BA46C4D5}"/>
              </a:ext>
            </a:extLst>
          </p:cNvPr>
          <p:cNvSpPr/>
          <p:nvPr/>
        </p:nvSpPr>
        <p:spPr>
          <a:xfrm>
            <a:off x="2476478" y="3596011"/>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0</a:t>
            </a:r>
          </a:p>
        </p:txBody>
      </p:sp>
      <p:sp>
        <p:nvSpPr>
          <p:cNvPr id="8" name="Oval 7">
            <a:extLst>
              <a:ext uri="{FF2B5EF4-FFF2-40B4-BE49-F238E27FC236}">
                <a16:creationId xmlns:a16="http://schemas.microsoft.com/office/drawing/2014/main" id="{3965BDD7-E29C-437B-B4BA-60AD095E2700}"/>
              </a:ext>
            </a:extLst>
          </p:cNvPr>
          <p:cNvSpPr/>
          <p:nvPr/>
        </p:nvSpPr>
        <p:spPr>
          <a:xfrm>
            <a:off x="591481" y="4391317"/>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1</a:t>
            </a:r>
          </a:p>
        </p:txBody>
      </p:sp>
      <p:sp>
        <p:nvSpPr>
          <p:cNvPr id="9" name="Oval 8">
            <a:extLst>
              <a:ext uri="{FF2B5EF4-FFF2-40B4-BE49-F238E27FC236}">
                <a16:creationId xmlns:a16="http://schemas.microsoft.com/office/drawing/2014/main" id="{220D4C68-D875-4F5F-9D69-41DFA6E7612A}"/>
              </a:ext>
            </a:extLst>
          </p:cNvPr>
          <p:cNvSpPr/>
          <p:nvPr/>
        </p:nvSpPr>
        <p:spPr>
          <a:xfrm>
            <a:off x="591481" y="5493599"/>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2</a:t>
            </a:r>
          </a:p>
        </p:txBody>
      </p:sp>
      <p:sp>
        <p:nvSpPr>
          <p:cNvPr id="10" name="Oval 9">
            <a:extLst>
              <a:ext uri="{FF2B5EF4-FFF2-40B4-BE49-F238E27FC236}">
                <a16:creationId xmlns:a16="http://schemas.microsoft.com/office/drawing/2014/main" id="{0FAA2AFB-1A19-4671-99E0-26EF901D55D8}"/>
              </a:ext>
            </a:extLst>
          </p:cNvPr>
          <p:cNvSpPr/>
          <p:nvPr/>
        </p:nvSpPr>
        <p:spPr>
          <a:xfrm>
            <a:off x="2476478" y="6232334"/>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3</a:t>
            </a:r>
          </a:p>
        </p:txBody>
      </p:sp>
      <p:sp>
        <p:nvSpPr>
          <p:cNvPr id="11" name="Oval 10">
            <a:extLst>
              <a:ext uri="{FF2B5EF4-FFF2-40B4-BE49-F238E27FC236}">
                <a16:creationId xmlns:a16="http://schemas.microsoft.com/office/drawing/2014/main" id="{7B9E249B-A3D4-4F4A-86E3-06AE858154F8}"/>
              </a:ext>
            </a:extLst>
          </p:cNvPr>
          <p:cNvSpPr/>
          <p:nvPr/>
        </p:nvSpPr>
        <p:spPr>
          <a:xfrm>
            <a:off x="4361478" y="4391317"/>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5</a:t>
            </a:r>
          </a:p>
        </p:txBody>
      </p:sp>
      <p:sp>
        <p:nvSpPr>
          <p:cNvPr id="12" name="Oval 11">
            <a:extLst>
              <a:ext uri="{FF2B5EF4-FFF2-40B4-BE49-F238E27FC236}">
                <a16:creationId xmlns:a16="http://schemas.microsoft.com/office/drawing/2014/main" id="{CA5DF70B-1526-4632-96DE-0AD246242DFC}"/>
              </a:ext>
            </a:extLst>
          </p:cNvPr>
          <p:cNvSpPr/>
          <p:nvPr/>
        </p:nvSpPr>
        <p:spPr>
          <a:xfrm>
            <a:off x="4361478" y="5493599"/>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4</a:t>
            </a:r>
          </a:p>
        </p:txBody>
      </p:sp>
      <p:cxnSp>
        <p:nvCxnSpPr>
          <p:cNvPr id="13" name="Straight Connector 12">
            <a:extLst>
              <a:ext uri="{FF2B5EF4-FFF2-40B4-BE49-F238E27FC236}">
                <a16:creationId xmlns:a16="http://schemas.microsoft.com/office/drawing/2014/main" id="{CEEC7922-F011-4E67-9237-C64DB588210C}"/>
              </a:ext>
            </a:extLst>
          </p:cNvPr>
          <p:cNvCxnSpPr>
            <a:cxnSpLocks/>
            <a:stCxn id="7" idx="4"/>
            <a:endCxn id="9" idx="6"/>
          </p:cNvCxnSpPr>
          <p:nvPr/>
        </p:nvCxnSpPr>
        <p:spPr>
          <a:xfrm flipH="1">
            <a:off x="1024059" y="3925448"/>
            <a:ext cx="1668708" cy="1732869"/>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9E9882B-9A0E-4A45-8239-2CABCB90638B}"/>
              </a:ext>
            </a:extLst>
          </p:cNvPr>
          <p:cNvCxnSpPr>
            <a:cxnSpLocks/>
            <a:stCxn id="7" idx="4"/>
            <a:endCxn id="12" idx="2"/>
          </p:cNvCxnSpPr>
          <p:nvPr/>
        </p:nvCxnSpPr>
        <p:spPr>
          <a:xfrm>
            <a:off x="2692768" y="3925448"/>
            <a:ext cx="1668710" cy="1732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E935748-0E5C-4947-85CD-E90059481CAF}"/>
              </a:ext>
            </a:extLst>
          </p:cNvPr>
          <p:cNvCxnSpPr>
            <a:cxnSpLocks/>
            <a:stCxn id="11" idx="2"/>
            <a:endCxn id="9" idx="6"/>
          </p:cNvCxnSpPr>
          <p:nvPr/>
        </p:nvCxnSpPr>
        <p:spPr>
          <a:xfrm flipH="1">
            <a:off x="1024059" y="4556036"/>
            <a:ext cx="3337418" cy="1102281"/>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1316602-79CA-49FE-AA93-F35A42CB1550}"/>
              </a:ext>
            </a:extLst>
          </p:cNvPr>
          <p:cNvCxnSpPr>
            <a:cxnSpLocks/>
            <a:stCxn id="10" idx="0"/>
            <a:endCxn id="9" idx="6"/>
          </p:cNvCxnSpPr>
          <p:nvPr/>
        </p:nvCxnSpPr>
        <p:spPr>
          <a:xfrm flipH="1" flipV="1">
            <a:off x="1024059" y="5658317"/>
            <a:ext cx="1668708" cy="57401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3C34ED9-1CBC-4639-A553-72256C370B37}"/>
              </a:ext>
            </a:extLst>
          </p:cNvPr>
          <p:cNvCxnSpPr>
            <a:cxnSpLocks/>
            <a:stCxn id="10" idx="0"/>
            <a:endCxn id="12" idx="2"/>
          </p:cNvCxnSpPr>
          <p:nvPr/>
        </p:nvCxnSpPr>
        <p:spPr>
          <a:xfrm flipV="1">
            <a:off x="2692767" y="5658317"/>
            <a:ext cx="1668711" cy="574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425251B-9999-4DC2-9AA1-882391224E61}"/>
              </a:ext>
            </a:extLst>
          </p:cNvPr>
          <p:cNvCxnSpPr>
            <a:cxnSpLocks/>
            <a:stCxn id="10" idx="0"/>
            <a:endCxn id="11" idx="2"/>
          </p:cNvCxnSpPr>
          <p:nvPr/>
        </p:nvCxnSpPr>
        <p:spPr>
          <a:xfrm flipV="1">
            <a:off x="2692767" y="4556036"/>
            <a:ext cx="1668711" cy="1676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3D04F-0DE2-45C7-A9D3-DBDE61D91E27}"/>
              </a:ext>
            </a:extLst>
          </p:cNvPr>
          <p:cNvCxnSpPr>
            <a:cxnSpLocks/>
            <a:stCxn id="12" idx="0"/>
            <a:endCxn id="11" idx="4"/>
          </p:cNvCxnSpPr>
          <p:nvPr/>
        </p:nvCxnSpPr>
        <p:spPr>
          <a:xfrm flipV="1">
            <a:off x="4577768" y="4720754"/>
            <a:ext cx="0" cy="772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D315DB2-320F-4E57-A56A-B33486AD8147}"/>
              </a:ext>
            </a:extLst>
          </p:cNvPr>
          <p:cNvCxnSpPr>
            <a:cxnSpLocks/>
            <a:stCxn id="8" idx="6"/>
            <a:endCxn id="11" idx="2"/>
          </p:cNvCxnSpPr>
          <p:nvPr/>
        </p:nvCxnSpPr>
        <p:spPr>
          <a:xfrm>
            <a:off x="1024059" y="4556036"/>
            <a:ext cx="33374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652431-35F4-4AFF-B9B5-224CE73E554D}"/>
              </a:ext>
            </a:extLst>
          </p:cNvPr>
          <p:cNvCxnSpPr>
            <a:cxnSpLocks/>
            <a:stCxn id="8" idx="6"/>
            <a:endCxn id="10" idx="0"/>
          </p:cNvCxnSpPr>
          <p:nvPr/>
        </p:nvCxnSpPr>
        <p:spPr>
          <a:xfrm>
            <a:off x="1024059" y="4556036"/>
            <a:ext cx="1668708" cy="1676298"/>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6DC401B-80BB-4FA4-B211-6E81EF423E69}"/>
              </a:ext>
            </a:extLst>
          </p:cNvPr>
          <p:cNvSpPr txBox="1"/>
          <p:nvPr/>
        </p:nvSpPr>
        <p:spPr>
          <a:xfrm>
            <a:off x="1563838" y="5813052"/>
            <a:ext cx="372708" cy="215444"/>
          </a:xfrm>
          <a:prstGeom prst="rect">
            <a:avLst/>
          </a:prstGeom>
          <a:solidFill>
            <a:schemeClr val="accent4">
              <a:lumMod val="60000"/>
              <a:lumOff val="40000"/>
            </a:schemeClr>
          </a:solidFill>
        </p:spPr>
        <p:txBody>
          <a:bodyPr wrap="square" rtlCol="0">
            <a:spAutoFit/>
          </a:bodyPr>
          <a:lstStyle/>
          <a:p>
            <a:r>
              <a:rPr lang="en-US" sz="800" dirty="0"/>
              <a:t>16</a:t>
            </a:r>
          </a:p>
        </p:txBody>
      </p:sp>
      <p:sp>
        <p:nvSpPr>
          <p:cNvPr id="23" name="TextBox 22">
            <a:extLst>
              <a:ext uri="{FF2B5EF4-FFF2-40B4-BE49-F238E27FC236}">
                <a16:creationId xmlns:a16="http://schemas.microsoft.com/office/drawing/2014/main" id="{2C12A628-BB37-4477-8E18-47C0C75522F2}"/>
              </a:ext>
            </a:extLst>
          </p:cNvPr>
          <p:cNvSpPr txBox="1"/>
          <p:nvPr/>
        </p:nvSpPr>
        <p:spPr>
          <a:xfrm>
            <a:off x="1858413" y="5445090"/>
            <a:ext cx="465826" cy="215444"/>
          </a:xfrm>
          <a:prstGeom prst="rect">
            <a:avLst/>
          </a:prstGeom>
          <a:solidFill>
            <a:schemeClr val="accent4">
              <a:lumMod val="60000"/>
              <a:lumOff val="40000"/>
            </a:schemeClr>
          </a:solidFill>
        </p:spPr>
        <p:txBody>
          <a:bodyPr wrap="square" rtlCol="0">
            <a:spAutoFit/>
          </a:bodyPr>
          <a:lstStyle/>
          <a:p>
            <a:pPr algn="ctr"/>
            <a:r>
              <a:rPr lang="en-US" sz="800" dirty="0"/>
              <a:t>0</a:t>
            </a:r>
          </a:p>
        </p:txBody>
      </p:sp>
      <p:sp>
        <p:nvSpPr>
          <p:cNvPr id="24" name="TextBox 23">
            <a:extLst>
              <a:ext uri="{FF2B5EF4-FFF2-40B4-BE49-F238E27FC236}">
                <a16:creationId xmlns:a16="http://schemas.microsoft.com/office/drawing/2014/main" id="{C675636A-2BD4-4D07-AD23-1E65C2E533ED}"/>
              </a:ext>
            </a:extLst>
          </p:cNvPr>
          <p:cNvSpPr txBox="1"/>
          <p:nvPr/>
        </p:nvSpPr>
        <p:spPr>
          <a:xfrm>
            <a:off x="2465191" y="4966233"/>
            <a:ext cx="465826" cy="215444"/>
          </a:xfrm>
          <a:prstGeom prst="rect">
            <a:avLst/>
          </a:prstGeom>
          <a:solidFill>
            <a:schemeClr val="accent4">
              <a:lumMod val="60000"/>
              <a:lumOff val="40000"/>
            </a:schemeClr>
          </a:solidFill>
        </p:spPr>
        <p:txBody>
          <a:bodyPr wrap="square" rtlCol="0">
            <a:spAutoFit/>
          </a:bodyPr>
          <a:lstStyle/>
          <a:p>
            <a:pPr algn="ctr"/>
            <a:r>
              <a:rPr lang="en-US" sz="800" dirty="0"/>
              <a:t>11</a:t>
            </a:r>
          </a:p>
        </p:txBody>
      </p:sp>
      <p:sp>
        <p:nvSpPr>
          <p:cNvPr id="25" name="TextBox 24">
            <a:extLst>
              <a:ext uri="{FF2B5EF4-FFF2-40B4-BE49-F238E27FC236}">
                <a16:creationId xmlns:a16="http://schemas.microsoft.com/office/drawing/2014/main" id="{65C68447-7D84-45CD-9064-33A9DF4A5619}"/>
              </a:ext>
            </a:extLst>
          </p:cNvPr>
          <p:cNvSpPr txBox="1"/>
          <p:nvPr/>
        </p:nvSpPr>
        <p:spPr>
          <a:xfrm>
            <a:off x="1648460" y="4746480"/>
            <a:ext cx="465827" cy="215444"/>
          </a:xfrm>
          <a:prstGeom prst="rect">
            <a:avLst/>
          </a:prstGeom>
          <a:solidFill>
            <a:schemeClr val="accent4">
              <a:lumMod val="60000"/>
              <a:lumOff val="40000"/>
            </a:schemeClr>
          </a:solidFill>
        </p:spPr>
        <p:txBody>
          <a:bodyPr wrap="square" rtlCol="0">
            <a:spAutoFit/>
          </a:bodyPr>
          <a:lstStyle/>
          <a:p>
            <a:pPr algn="ctr"/>
            <a:r>
              <a:rPr lang="en-US" sz="800" dirty="0"/>
              <a:t>3</a:t>
            </a:r>
          </a:p>
        </p:txBody>
      </p:sp>
      <p:sp>
        <p:nvSpPr>
          <p:cNvPr id="26" name="TextBox 25">
            <a:extLst>
              <a:ext uri="{FF2B5EF4-FFF2-40B4-BE49-F238E27FC236}">
                <a16:creationId xmlns:a16="http://schemas.microsoft.com/office/drawing/2014/main" id="{4EDC110A-2ECB-4FBA-88B9-2FF72841AAF2}"/>
              </a:ext>
            </a:extLst>
          </p:cNvPr>
          <p:cNvSpPr txBox="1"/>
          <p:nvPr/>
        </p:nvSpPr>
        <p:spPr>
          <a:xfrm>
            <a:off x="2489149" y="4443310"/>
            <a:ext cx="503975" cy="215444"/>
          </a:xfrm>
          <a:prstGeom prst="rect">
            <a:avLst/>
          </a:prstGeom>
          <a:solidFill>
            <a:schemeClr val="accent4">
              <a:lumMod val="60000"/>
              <a:lumOff val="40000"/>
            </a:schemeClr>
          </a:solidFill>
        </p:spPr>
        <p:txBody>
          <a:bodyPr wrap="square" rtlCol="0">
            <a:spAutoFit/>
          </a:bodyPr>
          <a:lstStyle/>
          <a:p>
            <a:pPr algn="ctr"/>
            <a:r>
              <a:rPr lang="en-US" sz="800" dirty="0"/>
              <a:t>2</a:t>
            </a:r>
          </a:p>
        </p:txBody>
      </p:sp>
      <p:sp>
        <p:nvSpPr>
          <p:cNvPr id="27" name="TextBox 26">
            <a:extLst>
              <a:ext uri="{FF2B5EF4-FFF2-40B4-BE49-F238E27FC236}">
                <a16:creationId xmlns:a16="http://schemas.microsoft.com/office/drawing/2014/main" id="{6870FB21-3C82-463F-87D8-B44249F00BC6}"/>
              </a:ext>
            </a:extLst>
          </p:cNvPr>
          <p:cNvSpPr txBox="1"/>
          <p:nvPr/>
        </p:nvSpPr>
        <p:spPr>
          <a:xfrm>
            <a:off x="4372147" y="4954935"/>
            <a:ext cx="421906" cy="215444"/>
          </a:xfrm>
          <a:prstGeom prst="rect">
            <a:avLst/>
          </a:prstGeom>
          <a:solidFill>
            <a:schemeClr val="accent4">
              <a:lumMod val="60000"/>
              <a:lumOff val="40000"/>
            </a:schemeClr>
          </a:solidFill>
        </p:spPr>
        <p:txBody>
          <a:bodyPr wrap="square" rtlCol="0">
            <a:spAutoFit/>
          </a:bodyPr>
          <a:lstStyle/>
          <a:p>
            <a:pPr algn="ctr"/>
            <a:r>
              <a:rPr lang="en-US" sz="800" dirty="0"/>
              <a:t>7</a:t>
            </a:r>
          </a:p>
        </p:txBody>
      </p:sp>
      <p:sp>
        <p:nvSpPr>
          <p:cNvPr id="28" name="TextBox 27">
            <a:extLst>
              <a:ext uri="{FF2B5EF4-FFF2-40B4-BE49-F238E27FC236}">
                <a16:creationId xmlns:a16="http://schemas.microsoft.com/office/drawing/2014/main" id="{1D10B70E-ED08-44D0-A78E-E50CD4ED8863}"/>
              </a:ext>
            </a:extLst>
          </p:cNvPr>
          <p:cNvSpPr txBox="1"/>
          <p:nvPr/>
        </p:nvSpPr>
        <p:spPr>
          <a:xfrm>
            <a:off x="3806187" y="5218809"/>
            <a:ext cx="427412" cy="215444"/>
          </a:xfrm>
          <a:prstGeom prst="rect">
            <a:avLst/>
          </a:prstGeom>
          <a:solidFill>
            <a:schemeClr val="accent4">
              <a:lumMod val="60000"/>
              <a:lumOff val="40000"/>
            </a:schemeClr>
          </a:solidFill>
        </p:spPr>
        <p:txBody>
          <a:bodyPr wrap="square" rtlCol="0">
            <a:spAutoFit/>
          </a:bodyPr>
          <a:lstStyle/>
          <a:p>
            <a:pPr algn="ctr"/>
            <a:r>
              <a:rPr lang="en-US" sz="800" dirty="0"/>
              <a:t>15</a:t>
            </a:r>
          </a:p>
        </p:txBody>
      </p:sp>
      <p:sp>
        <p:nvSpPr>
          <p:cNvPr id="29" name="TextBox 28">
            <a:extLst>
              <a:ext uri="{FF2B5EF4-FFF2-40B4-BE49-F238E27FC236}">
                <a16:creationId xmlns:a16="http://schemas.microsoft.com/office/drawing/2014/main" id="{E23B956F-4264-48F6-A4E2-A82C4CF0392B}"/>
              </a:ext>
            </a:extLst>
          </p:cNvPr>
          <p:cNvSpPr txBox="1"/>
          <p:nvPr/>
        </p:nvSpPr>
        <p:spPr>
          <a:xfrm>
            <a:off x="3125345" y="5438564"/>
            <a:ext cx="464552" cy="215444"/>
          </a:xfrm>
          <a:prstGeom prst="rect">
            <a:avLst/>
          </a:prstGeom>
          <a:solidFill>
            <a:schemeClr val="accent4">
              <a:lumMod val="60000"/>
              <a:lumOff val="40000"/>
            </a:schemeClr>
          </a:solidFill>
        </p:spPr>
        <p:txBody>
          <a:bodyPr wrap="square" rtlCol="0">
            <a:spAutoFit/>
          </a:bodyPr>
          <a:lstStyle/>
          <a:p>
            <a:pPr algn="ctr"/>
            <a:r>
              <a:rPr lang="en-US" sz="800" dirty="0"/>
              <a:t>5</a:t>
            </a:r>
          </a:p>
        </p:txBody>
      </p:sp>
      <p:sp>
        <p:nvSpPr>
          <p:cNvPr id="30" name="TextBox 29">
            <a:extLst>
              <a:ext uri="{FF2B5EF4-FFF2-40B4-BE49-F238E27FC236}">
                <a16:creationId xmlns:a16="http://schemas.microsoft.com/office/drawing/2014/main" id="{6417B7CB-C8CF-40AB-896F-447765ADD330}"/>
              </a:ext>
            </a:extLst>
          </p:cNvPr>
          <p:cNvSpPr txBox="1"/>
          <p:nvPr/>
        </p:nvSpPr>
        <p:spPr>
          <a:xfrm>
            <a:off x="3374769" y="5835447"/>
            <a:ext cx="464552" cy="215444"/>
          </a:xfrm>
          <a:prstGeom prst="rect">
            <a:avLst/>
          </a:prstGeom>
          <a:solidFill>
            <a:schemeClr val="accent4">
              <a:lumMod val="60000"/>
              <a:lumOff val="40000"/>
            </a:schemeClr>
          </a:solidFill>
        </p:spPr>
        <p:txBody>
          <a:bodyPr wrap="square" rtlCol="0">
            <a:spAutoFit/>
          </a:bodyPr>
          <a:lstStyle/>
          <a:p>
            <a:pPr algn="ctr"/>
            <a:r>
              <a:rPr lang="en-US" sz="800" dirty="0"/>
              <a:t>5</a:t>
            </a:r>
          </a:p>
        </p:txBody>
      </p:sp>
      <p:cxnSp>
        <p:nvCxnSpPr>
          <p:cNvPr id="31" name="Straight Connector 30">
            <a:extLst>
              <a:ext uri="{FF2B5EF4-FFF2-40B4-BE49-F238E27FC236}">
                <a16:creationId xmlns:a16="http://schemas.microsoft.com/office/drawing/2014/main" id="{0371FA65-BEDE-4930-9B07-4C64C45E3CC8}"/>
              </a:ext>
            </a:extLst>
          </p:cNvPr>
          <p:cNvCxnSpPr>
            <a:stCxn id="7" idx="4"/>
            <a:endCxn id="11" idx="2"/>
          </p:cNvCxnSpPr>
          <p:nvPr/>
        </p:nvCxnSpPr>
        <p:spPr>
          <a:xfrm>
            <a:off x="2692767" y="3925448"/>
            <a:ext cx="1668710" cy="630588"/>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32" name="TextBox 31">
            <a:extLst>
              <a:ext uri="{FF2B5EF4-FFF2-40B4-BE49-F238E27FC236}">
                <a16:creationId xmlns:a16="http://schemas.microsoft.com/office/drawing/2014/main" id="{9935C6B4-3331-4345-BD33-693102AE40C9}"/>
              </a:ext>
            </a:extLst>
          </p:cNvPr>
          <p:cNvSpPr txBox="1"/>
          <p:nvPr/>
        </p:nvSpPr>
        <p:spPr>
          <a:xfrm>
            <a:off x="3335737" y="4141520"/>
            <a:ext cx="503584" cy="215444"/>
          </a:xfrm>
          <a:prstGeom prst="rect">
            <a:avLst/>
          </a:prstGeom>
          <a:solidFill>
            <a:srgbClr val="FF0000"/>
          </a:solidFill>
        </p:spPr>
        <p:txBody>
          <a:bodyPr wrap="square" rtlCol="0">
            <a:spAutoFit/>
          </a:bodyPr>
          <a:lstStyle/>
          <a:p>
            <a:pPr algn="ctr"/>
            <a:r>
              <a:rPr lang="en-US" sz="800" b="1" dirty="0">
                <a:solidFill>
                  <a:schemeClr val="bg1">
                    <a:lumMod val="95000"/>
                  </a:schemeClr>
                </a:solidFill>
              </a:rPr>
              <a:t>8</a:t>
            </a:r>
          </a:p>
        </p:txBody>
      </p:sp>
      <p:graphicFrame>
        <p:nvGraphicFramePr>
          <p:cNvPr id="34" name="Table 33">
            <a:extLst>
              <a:ext uri="{FF2B5EF4-FFF2-40B4-BE49-F238E27FC236}">
                <a16:creationId xmlns:a16="http://schemas.microsoft.com/office/drawing/2014/main" id="{7AC8AE14-021A-4E57-8603-D15880ADF5A2}"/>
              </a:ext>
            </a:extLst>
          </p:cNvPr>
          <p:cNvGraphicFramePr>
            <a:graphicFrameLocks noGrp="1"/>
          </p:cNvGraphicFramePr>
          <p:nvPr>
            <p:extLst>
              <p:ext uri="{D42A27DB-BD31-4B8C-83A1-F6EECF244321}">
                <p14:modId xmlns:p14="http://schemas.microsoft.com/office/powerpoint/2010/main" val="842639754"/>
              </p:ext>
            </p:extLst>
          </p:nvPr>
        </p:nvGraphicFramePr>
        <p:xfrm>
          <a:off x="591480" y="1262098"/>
          <a:ext cx="5284895" cy="422576"/>
        </p:xfrm>
        <a:graphic>
          <a:graphicData uri="http://schemas.openxmlformats.org/drawingml/2006/table">
            <a:tbl>
              <a:tblPr firstRow="1" bandRow="1">
                <a:tableStyleId>{5C22544A-7EE6-4342-B048-85BDC9FD1C3A}</a:tableStyleId>
              </a:tblPr>
              <a:tblGrid>
                <a:gridCol w="1047003">
                  <a:extLst>
                    <a:ext uri="{9D8B030D-6E8A-4147-A177-3AD203B41FA5}">
                      <a16:colId xmlns:a16="http://schemas.microsoft.com/office/drawing/2014/main" val="162151421"/>
                    </a:ext>
                  </a:extLst>
                </a:gridCol>
                <a:gridCol w="1284044">
                  <a:extLst>
                    <a:ext uri="{9D8B030D-6E8A-4147-A177-3AD203B41FA5}">
                      <a16:colId xmlns:a16="http://schemas.microsoft.com/office/drawing/2014/main" val="1863924277"/>
                    </a:ext>
                  </a:extLst>
                </a:gridCol>
                <a:gridCol w="1476924">
                  <a:extLst>
                    <a:ext uri="{9D8B030D-6E8A-4147-A177-3AD203B41FA5}">
                      <a16:colId xmlns:a16="http://schemas.microsoft.com/office/drawing/2014/main" val="690343489"/>
                    </a:ext>
                  </a:extLst>
                </a:gridCol>
                <a:gridCol w="1476924">
                  <a:extLst>
                    <a:ext uri="{9D8B030D-6E8A-4147-A177-3AD203B41FA5}">
                      <a16:colId xmlns:a16="http://schemas.microsoft.com/office/drawing/2014/main" val="1967753820"/>
                    </a:ext>
                  </a:extLst>
                </a:gridCol>
              </a:tblGrid>
              <a:tr h="422576">
                <a:tc>
                  <a:txBody>
                    <a:bodyPr/>
                    <a:lstStyle/>
                    <a:p>
                      <a:pPr algn="ctr" rtl="0" fontAlgn="ctr"/>
                      <a:r>
                        <a:rPr lang="en-US" sz="1600" b="1" i="0" u="none" strike="noStrike" dirty="0">
                          <a:solidFill>
                            <a:schemeClr val="bg1"/>
                          </a:solidFill>
                          <a:effectLst/>
                          <a:latin typeface="+mn-lt"/>
                          <a:ea typeface="Yu Gothic" panose="020B0400000000000000" pitchFamily="34" charset="-128"/>
                        </a:rPr>
                        <a:t>Path (V</a:t>
                      </a:r>
                      <a:r>
                        <a:rPr lang="en-US" sz="1600" b="1" i="0" u="none" strike="noStrike" baseline="-25000" dirty="0">
                          <a:solidFill>
                            <a:schemeClr val="bg1"/>
                          </a:solidFill>
                          <a:effectLst/>
                          <a:latin typeface="+mn-lt"/>
                          <a:ea typeface="Yu Gothic" panose="020B0400000000000000" pitchFamily="34" charset="-128"/>
                        </a:rPr>
                        <a:t>2</a:t>
                      </a:r>
                      <a:r>
                        <a:rPr lang="en-US" sz="1600" b="1" i="0" u="none" strike="noStrike" baseline="0" dirty="0">
                          <a:solidFill>
                            <a:schemeClr val="bg1"/>
                          </a:solidFill>
                          <a:effectLst/>
                          <a:latin typeface="+mn-lt"/>
                          <a:ea typeface="Yu Gothic" panose="020B0400000000000000" pitchFamily="34" charset="-128"/>
                        </a:rPr>
                        <a:t>)</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2686243240"/>
                  </a:ext>
                </a:extLst>
              </a:tr>
            </a:tbl>
          </a:graphicData>
        </a:graphic>
      </p:graphicFrame>
      <p:graphicFrame>
        <p:nvGraphicFramePr>
          <p:cNvPr id="36" name="Table 35">
            <a:extLst>
              <a:ext uri="{FF2B5EF4-FFF2-40B4-BE49-F238E27FC236}">
                <a16:creationId xmlns:a16="http://schemas.microsoft.com/office/drawing/2014/main" id="{9D2FEC82-9CE6-4722-BF3D-DB16BD59E833}"/>
              </a:ext>
            </a:extLst>
          </p:cNvPr>
          <p:cNvGraphicFramePr>
            <a:graphicFrameLocks noGrp="1"/>
          </p:cNvGraphicFramePr>
          <p:nvPr>
            <p:extLst>
              <p:ext uri="{D42A27DB-BD31-4B8C-83A1-F6EECF244321}">
                <p14:modId xmlns:p14="http://schemas.microsoft.com/office/powerpoint/2010/main" val="1762643926"/>
              </p:ext>
            </p:extLst>
          </p:nvPr>
        </p:nvGraphicFramePr>
        <p:xfrm>
          <a:off x="591479" y="823676"/>
          <a:ext cx="6771346" cy="398785"/>
        </p:xfrm>
        <a:graphic>
          <a:graphicData uri="http://schemas.openxmlformats.org/drawingml/2006/table">
            <a:tbl>
              <a:tblPr firstRow="1" bandRow="1">
                <a:tableStyleId>{5C22544A-7EE6-4342-B048-85BDC9FD1C3A}</a:tableStyleId>
              </a:tblPr>
              <a:tblGrid>
                <a:gridCol w="1048478">
                  <a:extLst>
                    <a:ext uri="{9D8B030D-6E8A-4147-A177-3AD203B41FA5}">
                      <a16:colId xmlns:a16="http://schemas.microsoft.com/office/drawing/2014/main" val="162151421"/>
                    </a:ext>
                  </a:extLst>
                </a:gridCol>
                <a:gridCol w="1285853">
                  <a:extLst>
                    <a:ext uri="{9D8B030D-6E8A-4147-A177-3AD203B41FA5}">
                      <a16:colId xmlns:a16="http://schemas.microsoft.com/office/drawing/2014/main" val="1863924277"/>
                    </a:ext>
                  </a:extLst>
                </a:gridCol>
                <a:gridCol w="1479005">
                  <a:extLst>
                    <a:ext uri="{9D8B030D-6E8A-4147-A177-3AD203B41FA5}">
                      <a16:colId xmlns:a16="http://schemas.microsoft.com/office/drawing/2014/main" val="690343489"/>
                    </a:ext>
                  </a:extLst>
                </a:gridCol>
                <a:gridCol w="1479005">
                  <a:extLst>
                    <a:ext uri="{9D8B030D-6E8A-4147-A177-3AD203B41FA5}">
                      <a16:colId xmlns:a16="http://schemas.microsoft.com/office/drawing/2014/main" val="1967753820"/>
                    </a:ext>
                  </a:extLst>
                </a:gridCol>
                <a:gridCol w="1479005">
                  <a:extLst>
                    <a:ext uri="{9D8B030D-6E8A-4147-A177-3AD203B41FA5}">
                      <a16:colId xmlns:a16="http://schemas.microsoft.com/office/drawing/2014/main" val="2732578440"/>
                    </a:ext>
                  </a:extLst>
                </a:gridCol>
              </a:tblGrid>
              <a:tr h="398785">
                <a:tc>
                  <a:txBody>
                    <a:bodyPr/>
                    <a:lstStyle/>
                    <a:p>
                      <a:pPr algn="ctr" rtl="0" fontAlgn="ctr"/>
                      <a:r>
                        <a:rPr lang="en-US" sz="1600" b="1" i="0" u="none" strike="noStrike" dirty="0">
                          <a:solidFill>
                            <a:schemeClr val="bg1"/>
                          </a:solidFill>
                          <a:effectLst/>
                          <a:latin typeface="+mn-lt"/>
                          <a:ea typeface="Yu Gothic" panose="020B0400000000000000" pitchFamily="34" charset="-128"/>
                        </a:rPr>
                        <a:t>Path (V</a:t>
                      </a:r>
                      <a:r>
                        <a:rPr lang="en-US" sz="1600" b="1" i="0" u="none" strike="noStrike" baseline="-25000" dirty="0">
                          <a:solidFill>
                            <a:schemeClr val="bg1"/>
                          </a:solidFill>
                          <a:effectLst/>
                          <a:latin typeface="+mn-lt"/>
                          <a:ea typeface="Yu Gothic" panose="020B0400000000000000" pitchFamily="34" charset="-128"/>
                        </a:rPr>
                        <a:t>3</a:t>
                      </a:r>
                      <a:r>
                        <a:rPr lang="en-US" sz="1600" b="1" i="0" u="none" strike="noStrike" baseline="0" dirty="0">
                          <a:solidFill>
                            <a:schemeClr val="bg1"/>
                          </a:solidFill>
                          <a:effectLst/>
                          <a:latin typeface="+mn-lt"/>
                          <a:ea typeface="Yu Gothic" panose="020B0400000000000000" pitchFamily="34" charset="-128"/>
                        </a:rPr>
                        <a:t>)</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mn-lt"/>
                          <a:ea typeface="Yu Gothic" panose="020B0400000000000000" pitchFamily="34" charset="-128"/>
                        </a:rPr>
                        <a:t>V</a:t>
                      </a:r>
                      <a:r>
                        <a:rPr lang="en-US" sz="1600" b="1" i="0" u="none" strike="noStrike" baseline="-25000" dirty="0">
                          <a:solidFill>
                            <a:schemeClr val="bg1"/>
                          </a:solidFill>
                          <a:effectLst/>
                          <a:latin typeface="+mn-lt"/>
                          <a:ea typeface="Yu Gothic" panose="020B0400000000000000" pitchFamily="34" charset="-128"/>
                        </a:rPr>
                        <a:t>3</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2686243240"/>
                  </a:ext>
                </a:extLst>
              </a:tr>
            </a:tbl>
          </a:graphicData>
        </a:graphic>
      </p:graphicFrame>
      <p:sp>
        <p:nvSpPr>
          <p:cNvPr id="37" name="TextBox 36">
            <a:extLst>
              <a:ext uri="{FF2B5EF4-FFF2-40B4-BE49-F238E27FC236}">
                <a16:creationId xmlns:a16="http://schemas.microsoft.com/office/drawing/2014/main" id="{F0D737C8-B298-4B2A-A953-201D0973466A}"/>
              </a:ext>
            </a:extLst>
          </p:cNvPr>
          <p:cNvSpPr txBox="1"/>
          <p:nvPr/>
        </p:nvSpPr>
        <p:spPr>
          <a:xfrm>
            <a:off x="5813896" y="3619790"/>
            <a:ext cx="5167610" cy="12003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just"/>
            <a:r>
              <a:rPr lang="en-US" dirty="0"/>
              <a:t>The assigned "bandwidth" value for a path is taken from the edge in the path with the smallest bandwidth value, i.e., the "weakest link" of the path.</a:t>
            </a:r>
          </a:p>
        </p:txBody>
      </p:sp>
      <p:sp>
        <p:nvSpPr>
          <p:cNvPr id="38" name="TextBox 37">
            <a:extLst>
              <a:ext uri="{FF2B5EF4-FFF2-40B4-BE49-F238E27FC236}">
                <a16:creationId xmlns:a16="http://schemas.microsoft.com/office/drawing/2014/main" id="{96395A3C-E744-441C-B60E-E0D0362DED7A}"/>
              </a:ext>
            </a:extLst>
          </p:cNvPr>
          <p:cNvSpPr txBox="1"/>
          <p:nvPr/>
        </p:nvSpPr>
        <p:spPr>
          <a:xfrm>
            <a:off x="5802609" y="5147673"/>
            <a:ext cx="5167610" cy="12003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just"/>
            <a:r>
              <a:rPr lang="en-US" b="0" i="0" dirty="0">
                <a:solidFill>
                  <a:srgbClr val="DCDDDE"/>
                </a:solidFill>
                <a:effectLst/>
                <a:latin typeface="Whitney"/>
              </a:rPr>
              <a:t>The application cannot be allocated since the bandwidth value of the path is less than the threshold for the quality of service, which is 50% (Band[Path] = 8 &lt; 8.5 = 17 * 0.5).</a:t>
            </a:r>
            <a:endParaRPr lang="en-US" dirty="0"/>
          </a:p>
        </p:txBody>
      </p:sp>
    </p:spTree>
    <p:extLst>
      <p:ext uri="{BB962C8B-B14F-4D97-AF65-F5344CB8AC3E}">
        <p14:creationId xmlns:p14="http://schemas.microsoft.com/office/powerpoint/2010/main" val="31251633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B0BAE92-3030-4639-A184-AC7F77F1CBD0}"/>
              </a:ext>
            </a:extLst>
          </p:cNvPr>
          <p:cNvGraphicFramePr>
            <a:graphicFrameLocks noGrp="1"/>
          </p:cNvGraphicFramePr>
          <p:nvPr>
            <p:extLst>
              <p:ext uri="{D42A27DB-BD31-4B8C-83A1-F6EECF244321}">
                <p14:modId xmlns:p14="http://schemas.microsoft.com/office/powerpoint/2010/main" val="483611639"/>
              </p:ext>
            </p:extLst>
          </p:nvPr>
        </p:nvGraphicFramePr>
        <p:xfrm>
          <a:off x="507532" y="484464"/>
          <a:ext cx="6333686" cy="2678776"/>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Node id</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4</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5</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Program id and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3,0.5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2,1.5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1,1</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Sharable no. of programs</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rgbClr val="FF0000"/>
                          </a:solidFill>
                          <a:latin typeface="+mn-lt"/>
                          <a:ea typeface="Yu Gothic" panose="020B0400000000000000" pitchFamily="34" charset="-128"/>
                          <a:sym typeface="Arial"/>
                        </a:rPr>
                        <a:t>0</a:t>
                      </a:r>
                      <a:endParaRPr b="0"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rgbClr val="FF0000"/>
                          </a:solidFill>
                          <a:latin typeface="+mn-lt"/>
                          <a:ea typeface="Yu Gothic" panose="020B0400000000000000" pitchFamily="34" charset="-128"/>
                          <a:sym typeface="Arial"/>
                        </a:rPr>
                        <a:t>1</a:t>
                      </a:r>
                      <a:endParaRPr b="0"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Memory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rgbClr val="FF0000"/>
                          </a:solidFill>
                          <a:latin typeface="+mn-lt"/>
                          <a:ea typeface="Yu Gothic" panose="020B0400000000000000" pitchFamily="34" charset="-128"/>
                          <a:sym typeface="Arial"/>
                        </a:rPr>
                        <a:t>3</a:t>
                      </a:r>
                      <a:endParaRPr b="0"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rgbClr val="FF0000"/>
                          </a:solidFill>
                          <a:latin typeface="+mn-lt"/>
                          <a:sym typeface="Arial"/>
                        </a:rPr>
                        <a:t>62</a:t>
                      </a:r>
                      <a:endParaRPr b="0"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29</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Printer no.</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rgbClr val="FF0000"/>
                          </a:solidFill>
                          <a:latin typeface="+mn-lt"/>
                          <a:sym typeface="Arial"/>
                        </a:rPr>
                        <a:t>0</a:t>
                      </a:r>
                      <a:endParaRPr b="0"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0</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Disk space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26</a:t>
                      </a:r>
                      <a:endParaRPr lang="en-US"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rgbClr val="FF0000"/>
                          </a:solidFill>
                          <a:latin typeface="+mn-lt"/>
                          <a:sym typeface="Arial"/>
                        </a:rPr>
                        <a:t>0</a:t>
                      </a:r>
                      <a:endParaRPr b="0"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Disk</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9</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12</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Printer</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graphicFrame>
        <p:nvGraphicFramePr>
          <p:cNvPr id="5" name="Table 4">
            <a:extLst>
              <a:ext uri="{FF2B5EF4-FFF2-40B4-BE49-F238E27FC236}">
                <a16:creationId xmlns:a16="http://schemas.microsoft.com/office/drawing/2014/main" id="{2F76496D-061D-4878-BBDC-28A61A00473C}"/>
              </a:ext>
            </a:extLst>
          </p:cNvPr>
          <p:cNvGraphicFramePr>
            <a:graphicFrameLocks noGrp="1"/>
          </p:cNvGraphicFramePr>
          <p:nvPr>
            <p:extLst>
              <p:ext uri="{D42A27DB-BD31-4B8C-83A1-F6EECF244321}">
                <p14:modId xmlns:p14="http://schemas.microsoft.com/office/powerpoint/2010/main" val="164934841"/>
              </p:ext>
            </p:extLst>
          </p:nvPr>
        </p:nvGraphicFramePr>
        <p:xfrm>
          <a:off x="5045977" y="3549253"/>
          <a:ext cx="6333686" cy="2678776"/>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Node id</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4</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5</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Program id and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3,0.5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2,1.5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1,1</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Sharable no. of programs</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00B050"/>
                          </a:solidFill>
                          <a:latin typeface="+mn-lt"/>
                          <a:sym typeface="Arial"/>
                        </a:rPr>
                        <a:t>1</a:t>
                      </a:r>
                      <a:endParaRPr b="1" dirty="0">
                        <a:solidFill>
                          <a:srgbClr val="00B05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00B050"/>
                          </a:solidFill>
                          <a:latin typeface="+mn-lt"/>
                          <a:ea typeface="Yu Gothic" panose="020B0400000000000000" pitchFamily="34" charset="-128"/>
                          <a:sym typeface="Arial"/>
                        </a:rPr>
                        <a:t>2</a:t>
                      </a:r>
                      <a:endParaRPr b="1" dirty="0">
                        <a:solidFill>
                          <a:srgbClr val="00B05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Memory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00B050"/>
                          </a:solidFill>
                          <a:latin typeface="+mn-lt"/>
                          <a:ea typeface="Yu Gothic" panose="020B0400000000000000" pitchFamily="34" charset="-128"/>
                          <a:sym typeface="Arial"/>
                        </a:rPr>
                        <a:t>3.5</a:t>
                      </a:r>
                      <a:endParaRPr b="1" dirty="0">
                        <a:solidFill>
                          <a:srgbClr val="00B05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00B050"/>
                          </a:solidFill>
                          <a:latin typeface="+mn-lt"/>
                          <a:sym typeface="Arial"/>
                        </a:rPr>
                        <a:t>63</a:t>
                      </a:r>
                      <a:endParaRPr b="1" dirty="0">
                        <a:solidFill>
                          <a:srgbClr val="00B05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29</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Printer no.</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00B050"/>
                          </a:solidFill>
                          <a:latin typeface="+mn-lt"/>
                          <a:sym typeface="Arial"/>
                        </a:rPr>
                        <a:t>1</a:t>
                      </a:r>
                      <a:endParaRPr b="1" dirty="0">
                        <a:solidFill>
                          <a:srgbClr val="00B05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0</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Disk space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26</a:t>
                      </a:r>
                      <a:endParaRPr lang="en-US"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00B050"/>
                          </a:solidFill>
                          <a:latin typeface="+mn-lt"/>
                          <a:sym typeface="Arial"/>
                        </a:rPr>
                        <a:t>5</a:t>
                      </a:r>
                      <a:endParaRPr b="1" dirty="0">
                        <a:solidFill>
                          <a:srgbClr val="00B05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Disk</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9</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12</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Printer</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cxnSp>
        <p:nvCxnSpPr>
          <p:cNvPr id="12" name="Connector: Elbow 11">
            <a:extLst>
              <a:ext uri="{FF2B5EF4-FFF2-40B4-BE49-F238E27FC236}">
                <a16:creationId xmlns:a16="http://schemas.microsoft.com/office/drawing/2014/main" id="{4A3DAB7D-8C91-4AC1-97B8-72C881065F30}"/>
              </a:ext>
            </a:extLst>
          </p:cNvPr>
          <p:cNvCxnSpPr>
            <a:endCxn id="5" idx="1"/>
          </p:cNvCxnSpPr>
          <p:nvPr/>
        </p:nvCxnSpPr>
        <p:spPr>
          <a:xfrm rot="16200000" flipH="1">
            <a:off x="3329697" y="3172360"/>
            <a:ext cx="1725401" cy="1707159"/>
          </a:xfrm>
          <a:prstGeom prst="bentConnector2">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7912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73E1BDA1-B0A5-4674-959C-87EF74A12F54}"/>
              </a:ext>
            </a:extLst>
          </p:cNvPr>
          <p:cNvGraphicFramePr>
            <a:graphicFrameLocks noGrp="1"/>
          </p:cNvGraphicFramePr>
          <p:nvPr>
            <p:extLst>
              <p:ext uri="{D42A27DB-BD31-4B8C-83A1-F6EECF244321}">
                <p14:modId xmlns:p14="http://schemas.microsoft.com/office/powerpoint/2010/main" val="310208646"/>
              </p:ext>
            </p:extLst>
          </p:nvPr>
        </p:nvGraphicFramePr>
        <p:xfrm>
          <a:off x="748485" y="536895"/>
          <a:ext cx="10424162" cy="461332"/>
        </p:xfrm>
        <a:graphic>
          <a:graphicData uri="http://schemas.openxmlformats.org/drawingml/2006/table">
            <a:tbl>
              <a:tblPr firstRow="1" bandRow="1">
                <a:tableStyleId>{5C22544A-7EE6-4342-B048-85BDC9FD1C3A}</a:tableStyleId>
              </a:tblPr>
              <a:tblGrid>
                <a:gridCol w="1575266">
                  <a:extLst>
                    <a:ext uri="{9D8B030D-6E8A-4147-A177-3AD203B41FA5}">
                      <a16:colId xmlns:a16="http://schemas.microsoft.com/office/drawing/2014/main" val="1534482269"/>
                    </a:ext>
                  </a:extLst>
                </a:gridCol>
                <a:gridCol w="1403066">
                  <a:extLst>
                    <a:ext uri="{9D8B030D-6E8A-4147-A177-3AD203B41FA5}">
                      <a16:colId xmlns:a16="http://schemas.microsoft.com/office/drawing/2014/main" val="3164824599"/>
                    </a:ext>
                  </a:extLst>
                </a:gridCol>
                <a:gridCol w="1489166">
                  <a:extLst>
                    <a:ext uri="{9D8B030D-6E8A-4147-A177-3AD203B41FA5}">
                      <a16:colId xmlns:a16="http://schemas.microsoft.com/office/drawing/2014/main" val="745490678"/>
                    </a:ext>
                  </a:extLst>
                </a:gridCol>
                <a:gridCol w="1489166">
                  <a:extLst>
                    <a:ext uri="{9D8B030D-6E8A-4147-A177-3AD203B41FA5}">
                      <a16:colId xmlns:a16="http://schemas.microsoft.com/office/drawing/2014/main" val="959185079"/>
                    </a:ext>
                  </a:extLst>
                </a:gridCol>
                <a:gridCol w="1489166">
                  <a:extLst>
                    <a:ext uri="{9D8B030D-6E8A-4147-A177-3AD203B41FA5}">
                      <a16:colId xmlns:a16="http://schemas.microsoft.com/office/drawing/2014/main" val="2558577439"/>
                    </a:ext>
                  </a:extLst>
                </a:gridCol>
                <a:gridCol w="1489166">
                  <a:extLst>
                    <a:ext uri="{9D8B030D-6E8A-4147-A177-3AD203B41FA5}">
                      <a16:colId xmlns:a16="http://schemas.microsoft.com/office/drawing/2014/main" val="3962594907"/>
                    </a:ext>
                  </a:extLst>
                </a:gridCol>
                <a:gridCol w="1489166">
                  <a:extLst>
                    <a:ext uri="{9D8B030D-6E8A-4147-A177-3AD203B41FA5}">
                      <a16:colId xmlns:a16="http://schemas.microsoft.com/office/drawing/2014/main" val="4036698352"/>
                    </a:ext>
                  </a:extLst>
                </a:gridCol>
              </a:tblGrid>
              <a:tr h="461332">
                <a:tc>
                  <a:txBody>
                    <a:bodyPr/>
                    <a:lstStyle/>
                    <a:p>
                      <a:r>
                        <a:rPr lang="en-US" sz="1800" b="0" dirty="0">
                          <a:latin typeface="+mn-lt"/>
                        </a:rPr>
                        <a:t>Applications: </a:t>
                      </a:r>
                    </a:p>
                  </a:txBody>
                  <a:tcPr/>
                </a:tc>
                <a:tc>
                  <a:txBody>
                    <a:bodyPr/>
                    <a:lstStyle/>
                    <a:p>
                      <a:pPr algn="ctr"/>
                      <a:r>
                        <a:rPr lang="en-US" sz="1800" b="0" dirty="0">
                          <a:latin typeface="+mn-lt"/>
                        </a:rPr>
                        <a:t>App 1</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2</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3</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4</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5</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6</a:t>
                      </a:r>
                    </a:p>
                  </a:txBody>
                  <a:tcPr>
                    <a:solidFill>
                      <a:schemeClr val="tx2">
                        <a:lumMod val="75000"/>
                      </a:schemeClr>
                    </a:solidFill>
                  </a:tcPr>
                </a:tc>
                <a:extLst>
                  <a:ext uri="{0D108BD9-81ED-4DB2-BD59-A6C34878D82A}">
                    <a16:rowId xmlns:a16="http://schemas.microsoft.com/office/drawing/2014/main" val="2338131649"/>
                  </a:ext>
                </a:extLst>
              </a:tr>
            </a:tbl>
          </a:graphicData>
        </a:graphic>
      </p:graphicFrame>
      <p:graphicFrame>
        <p:nvGraphicFramePr>
          <p:cNvPr id="6" name="Table 2">
            <a:extLst>
              <a:ext uri="{FF2B5EF4-FFF2-40B4-BE49-F238E27FC236}">
                <a16:creationId xmlns:a16="http://schemas.microsoft.com/office/drawing/2014/main" id="{012EE719-6BDD-4B9A-976F-901A8308E84F}"/>
              </a:ext>
            </a:extLst>
          </p:cNvPr>
          <p:cNvGraphicFramePr>
            <a:graphicFrameLocks noGrp="1"/>
          </p:cNvGraphicFramePr>
          <p:nvPr>
            <p:extLst>
              <p:ext uri="{D42A27DB-BD31-4B8C-83A1-F6EECF244321}">
                <p14:modId xmlns:p14="http://schemas.microsoft.com/office/powerpoint/2010/main" val="1390157738"/>
              </p:ext>
            </p:extLst>
          </p:nvPr>
        </p:nvGraphicFramePr>
        <p:xfrm>
          <a:off x="748485" y="1319294"/>
          <a:ext cx="9628164" cy="830078"/>
        </p:xfrm>
        <a:graphic>
          <a:graphicData uri="http://schemas.openxmlformats.org/drawingml/2006/table">
            <a:tbl>
              <a:tblPr firstRow="1" bandRow="1">
                <a:tableStyleId>{5C22544A-7EE6-4342-B048-85BDC9FD1C3A}</a:tableStyleId>
              </a:tblPr>
              <a:tblGrid>
                <a:gridCol w="1697473">
                  <a:extLst>
                    <a:ext uri="{9D8B030D-6E8A-4147-A177-3AD203B41FA5}">
                      <a16:colId xmlns:a16="http://schemas.microsoft.com/office/drawing/2014/main" val="1534482269"/>
                    </a:ext>
                  </a:extLst>
                </a:gridCol>
                <a:gridCol w="1511915">
                  <a:extLst>
                    <a:ext uri="{9D8B030D-6E8A-4147-A177-3AD203B41FA5}">
                      <a16:colId xmlns:a16="http://schemas.microsoft.com/office/drawing/2014/main" val="3164824599"/>
                    </a:ext>
                  </a:extLst>
                </a:gridCol>
                <a:gridCol w="1604694">
                  <a:extLst>
                    <a:ext uri="{9D8B030D-6E8A-4147-A177-3AD203B41FA5}">
                      <a16:colId xmlns:a16="http://schemas.microsoft.com/office/drawing/2014/main" val="745490678"/>
                    </a:ext>
                  </a:extLst>
                </a:gridCol>
                <a:gridCol w="1604694">
                  <a:extLst>
                    <a:ext uri="{9D8B030D-6E8A-4147-A177-3AD203B41FA5}">
                      <a16:colId xmlns:a16="http://schemas.microsoft.com/office/drawing/2014/main" val="959185079"/>
                    </a:ext>
                  </a:extLst>
                </a:gridCol>
                <a:gridCol w="1604694">
                  <a:extLst>
                    <a:ext uri="{9D8B030D-6E8A-4147-A177-3AD203B41FA5}">
                      <a16:colId xmlns:a16="http://schemas.microsoft.com/office/drawing/2014/main" val="2558577439"/>
                    </a:ext>
                  </a:extLst>
                </a:gridCol>
                <a:gridCol w="1604694">
                  <a:extLst>
                    <a:ext uri="{9D8B030D-6E8A-4147-A177-3AD203B41FA5}">
                      <a16:colId xmlns:a16="http://schemas.microsoft.com/office/drawing/2014/main" val="3962594907"/>
                    </a:ext>
                  </a:extLst>
                </a:gridCol>
              </a:tblGrid>
              <a:tr h="415039">
                <a:tc>
                  <a:txBody>
                    <a:bodyPr/>
                    <a:lstStyle/>
                    <a:p>
                      <a:r>
                        <a:rPr lang="en-US" sz="1800" b="0" dirty="0">
                          <a:latin typeface="+mn-lt"/>
                        </a:rPr>
                        <a:t>Priority</a:t>
                      </a:r>
                    </a:p>
                  </a:txBody>
                  <a:tcPr/>
                </a:tc>
                <a:tc>
                  <a:txBody>
                    <a:bodyPr/>
                    <a:lstStyle/>
                    <a:p>
                      <a:pPr algn="ctr"/>
                      <a:r>
                        <a:rPr lang="en-US" sz="1800" b="0" dirty="0">
                          <a:latin typeface="+mn-lt"/>
                        </a:rPr>
                        <a:t>0</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0</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0</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0</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0</a:t>
                      </a:r>
                    </a:p>
                  </a:txBody>
                  <a:tcPr>
                    <a:solidFill>
                      <a:schemeClr val="tx2">
                        <a:lumMod val="75000"/>
                      </a:schemeClr>
                    </a:solidFill>
                  </a:tcPr>
                </a:tc>
                <a:extLst>
                  <a:ext uri="{0D108BD9-81ED-4DB2-BD59-A6C34878D82A}">
                    <a16:rowId xmlns:a16="http://schemas.microsoft.com/office/drawing/2014/main" val="2338131649"/>
                  </a:ext>
                </a:extLst>
              </a:tr>
              <a:tr h="415039">
                <a:tc>
                  <a:txBody>
                    <a:bodyPr/>
                    <a:lstStyle/>
                    <a:p>
                      <a:r>
                        <a:rPr lang="en-US" sz="1800" b="0" dirty="0">
                          <a:latin typeface="+mn-lt"/>
                        </a:rPr>
                        <a:t>Resource type</a:t>
                      </a:r>
                    </a:p>
                  </a:txBody>
                  <a:tcPr/>
                </a:tc>
                <a:tc>
                  <a:txBody>
                    <a:bodyPr/>
                    <a:lstStyle/>
                    <a:p>
                      <a:pPr algn="ctr"/>
                      <a:r>
                        <a:rPr lang="en-US" sz="1800" b="0" dirty="0">
                          <a:solidFill>
                            <a:schemeClr val="bg1"/>
                          </a:solidFill>
                          <a:latin typeface="+mn-lt"/>
                        </a:rPr>
                        <a:t>Hard disk</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n-lt"/>
                        </a:rPr>
                        <a:t>Program 1</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n-lt"/>
                        </a:rPr>
                        <a:t>Program 2</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n-lt"/>
                        </a:rPr>
                        <a:t>Program 3</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n-lt"/>
                        </a:rPr>
                        <a:t>Printer</a:t>
                      </a:r>
                    </a:p>
                  </a:txBody>
                  <a:tcPr>
                    <a:solidFill>
                      <a:schemeClr val="tx2">
                        <a:lumMod val="75000"/>
                      </a:schemeClr>
                    </a:solidFill>
                  </a:tcPr>
                </a:tc>
                <a:extLst>
                  <a:ext uri="{0D108BD9-81ED-4DB2-BD59-A6C34878D82A}">
                    <a16:rowId xmlns:a16="http://schemas.microsoft.com/office/drawing/2014/main" val="3796603744"/>
                  </a:ext>
                </a:extLst>
              </a:tr>
            </a:tbl>
          </a:graphicData>
        </a:graphic>
      </p:graphicFrame>
      <p:graphicFrame>
        <p:nvGraphicFramePr>
          <p:cNvPr id="9" name="Table 8">
            <a:extLst>
              <a:ext uri="{FF2B5EF4-FFF2-40B4-BE49-F238E27FC236}">
                <a16:creationId xmlns:a16="http://schemas.microsoft.com/office/drawing/2014/main" id="{ECE5B092-772D-4389-9D60-DB8FEB71926B}"/>
              </a:ext>
            </a:extLst>
          </p:cNvPr>
          <p:cNvGraphicFramePr>
            <a:graphicFrameLocks noGrp="1"/>
          </p:cNvGraphicFramePr>
          <p:nvPr>
            <p:extLst>
              <p:ext uri="{D42A27DB-BD31-4B8C-83A1-F6EECF244321}">
                <p14:modId xmlns:p14="http://schemas.microsoft.com/office/powerpoint/2010/main" val="2697790135"/>
              </p:ext>
            </p:extLst>
          </p:nvPr>
        </p:nvGraphicFramePr>
        <p:xfrm>
          <a:off x="5503178" y="2329140"/>
          <a:ext cx="6400800" cy="1307800"/>
        </p:xfrm>
        <a:graphic>
          <a:graphicData uri="http://schemas.openxmlformats.org/drawingml/2006/table">
            <a:tbl>
              <a:tblPr firstRow="1" bandRow="1">
                <a:tableStyleId>{00A15C55-8517-42AA-B614-E9B94910E393}</a:tableStyleId>
              </a:tblPr>
              <a:tblGrid>
                <a:gridCol w="2612562">
                  <a:extLst>
                    <a:ext uri="{9D8B030D-6E8A-4147-A177-3AD203B41FA5}">
                      <a16:colId xmlns:a16="http://schemas.microsoft.com/office/drawing/2014/main" val="702615739"/>
                    </a:ext>
                  </a:extLst>
                </a:gridCol>
                <a:gridCol w="631373">
                  <a:extLst>
                    <a:ext uri="{9D8B030D-6E8A-4147-A177-3AD203B41FA5}">
                      <a16:colId xmlns:a16="http://schemas.microsoft.com/office/drawing/2014/main" val="3462921630"/>
                    </a:ext>
                  </a:extLst>
                </a:gridCol>
                <a:gridCol w="631373">
                  <a:extLst>
                    <a:ext uri="{9D8B030D-6E8A-4147-A177-3AD203B41FA5}">
                      <a16:colId xmlns:a16="http://schemas.microsoft.com/office/drawing/2014/main" val="1680034158"/>
                    </a:ext>
                  </a:extLst>
                </a:gridCol>
                <a:gridCol w="631373">
                  <a:extLst>
                    <a:ext uri="{9D8B030D-6E8A-4147-A177-3AD203B41FA5}">
                      <a16:colId xmlns:a16="http://schemas.microsoft.com/office/drawing/2014/main" val="4154340425"/>
                    </a:ext>
                  </a:extLst>
                </a:gridCol>
                <a:gridCol w="631373">
                  <a:extLst>
                    <a:ext uri="{9D8B030D-6E8A-4147-A177-3AD203B41FA5}">
                      <a16:colId xmlns:a16="http://schemas.microsoft.com/office/drawing/2014/main" val="4029082808"/>
                    </a:ext>
                  </a:extLst>
                </a:gridCol>
                <a:gridCol w="631373">
                  <a:extLst>
                    <a:ext uri="{9D8B030D-6E8A-4147-A177-3AD203B41FA5}">
                      <a16:colId xmlns:a16="http://schemas.microsoft.com/office/drawing/2014/main" val="3695499058"/>
                    </a:ext>
                  </a:extLst>
                </a:gridCol>
                <a:gridCol w="631373">
                  <a:extLst>
                    <a:ext uri="{9D8B030D-6E8A-4147-A177-3AD203B41FA5}">
                      <a16:colId xmlns:a16="http://schemas.microsoft.com/office/drawing/2014/main" val="32779591"/>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3</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5</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6</a:t>
                      </a:r>
                      <a:endParaRPr dirty="0">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852759504"/>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24</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14</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30</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14228387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[1,2]</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27716127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000000"/>
                          </a:solidFill>
                          <a:effectLst/>
                          <a:latin typeface="Yu Gothic" panose="020B0400000000000000" pitchFamily="34" charset="-128"/>
                          <a:ea typeface="Yu Gothic" panose="020B0400000000000000" pitchFamily="34" charset="-128"/>
                        </a:rPr>
                        <a:t>0</a:t>
                      </a: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000000"/>
                          </a:solidFill>
                          <a:effectLst/>
                          <a:latin typeface="Yu Gothic" panose="020B0400000000000000" pitchFamily="34" charset="-128"/>
                          <a:ea typeface="Yu Gothic" panose="020B0400000000000000" pitchFamily="34" charset="-128"/>
                        </a:rPr>
                        <a:t>0</a:t>
                      </a: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723083218"/>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0DCB5EC-DEEB-4538-BD46-7C0BCF25691B}"/>
                  </a:ext>
                </a:extLst>
              </p:cNvPr>
              <p:cNvSpPr txBox="1"/>
              <p:nvPr/>
            </p:nvSpPr>
            <p:spPr>
              <a:xfrm>
                <a:off x="499333" y="2754395"/>
                <a:ext cx="5251508" cy="3741089"/>
              </a:xfrm>
              <a:prstGeom prst="rect">
                <a:avLst/>
              </a:prstGeom>
              <a:noFill/>
            </p:spPr>
            <p:txBody>
              <a:bodyPr wrap="square" rtlCol="0">
                <a:spAutoFit/>
              </a:bodyPr>
              <a:lstStyle/>
              <a:p>
                <a:r>
                  <a:rPr lang="en-US" dirty="0"/>
                  <a:t>Priority[0]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5+25+13+24+14+30</m:t>
                        </m:r>
                      </m:num>
                      <m:den>
                        <m:r>
                          <a:rPr lang="en-US" i="1">
                            <a:latin typeface="Cambria Math" panose="02040503050406030204" pitchFamily="18" charset="0"/>
                          </a:rPr>
                          <m:t>40+20+5+10+30</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111</m:t>
                        </m:r>
                      </m:num>
                      <m:den>
                        <m:r>
                          <a:rPr lang="en-US" b="0" i="1" smtClean="0">
                            <a:latin typeface="Cambria Math" panose="02040503050406030204" pitchFamily="18" charset="0"/>
                          </a:rPr>
                          <m:t>105</m:t>
                        </m:r>
                      </m:den>
                    </m:f>
                    <m:r>
                      <a:rPr lang="en-US" i="1">
                        <a:latin typeface="Cambria Math" panose="02040503050406030204" pitchFamily="18" charset="0"/>
                      </a:rPr>
                      <m:t>=1.057</m:t>
                    </m:r>
                  </m:oMath>
                </a14:m>
                <a:endParaRPr lang="en-US" dirty="0"/>
              </a:p>
              <a:p>
                <a:endParaRPr lang="en-US" dirty="0"/>
              </a:p>
              <a:p>
                <a:r>
                  <a:rPr lang="en-US" dirty="0"/>
                  <a:t>Priority[1]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3+1</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4</m:t>
                        </m:r>
                      </m:den>
                    </m:f>
                    <m:r>
                      <a:rPr lang="en-US" i="1">
                        <a:latin typeface="Cambria Math" panose="02040503050406030204" pitchFamily="18" charset="0"/>
                      </a:rPr>
                      <m:t>=</m:t>
                    </m:r>
                    <m:r>
                      <a:rPr lang="en-US" b="0" i="1" smtClean="0">
                        <a:latin typeface="Cambria Math" panose="02040503050406030204" pitchFamily="18" charset="0"/>
                      </a:rPr>
                      <m:t>0.5</m:t>
                    </m:r>
                  </m:oMath>
                </a14:m>
                <a:endParaRPr lang="en-US" dirty="0"/>
              </a:p>
              <a:p>
                <a:endParaRPr lang="en-US" dirty="0"/>
              </a:p>
              <a:p>
                <a:r>
                  <a:rPr lang="en-US" dirty="0"/>
                  <a:t>Priority[2]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r>
                      <a:rPr lang="en-US" b="0" i="1" smtClean="0">
                        <a:latin typeface="Cambria Math" panose="02040503050406030204" pitchFamily="18" charset="0"/>
                      </a:rPr>
                      <m:t>=0.75</m:t>
                    </m:r>
                  </m:oMath>
                </a14:m>
                <a:endParaRPr lang="en-US" dirty="0"/>
              </a:p>
              <a:p>
                <a:endParaRPr lang="en-US" dirty="0"/>
              </a:p>
              <a:p>
                <a:r>
                  <a:rPr lang="en-US" dirty="0"/>
                  <a:t>Priority[3]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2</m:t>
                        </m:r>
                      </m:den>
                    </m:f>
                    <m:r>
                      <a:rPr lang="en-US" i="1">
                        <a:latin typeface="Cambria Math" panose="02040503050406030204" pitchFamily="18" charset="0"/>
                      </a:rPr>
                      <m:t>=</m:t>
                    </m:r>
                    <m:r>
                      <a:rPr lang="en-US" b="0" i="1" smtClean="0">
                        <a:latin typeface="Cambria Math" panose="02040503050406030204" pitchFamily="18" charset="0"/>
                      </a:rPr>
                      <m:t>1.5</m:t>
                    </m:r>
                  </m:oMath>
                </a14:m>
                <a:endParaRPr lang="en-US" dirty="0"/>
              </a:p>
              <a:p>
                <a:endParaRPr lang="en-US" dirty="0"/>
              </a:p>
              <a:p>
                <a:r>
                  <a:rPr lang="en-US" dirty="0"/>
                  <a:t>Priority[4]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1+1+0+1+0+1</m:t>
                        </m:r>
                      </m:num>
                      <m:den>
                        <m:r>
                          <a:rPr lang="en-US" b="0" i="1" smtClean="0">
                            <a:latin typeface="Cambria Math" panose="02040503050406030204" pitchFamily="18" charset="0"/>
                          </a:rPr>
                          <m:t>1+1</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2</m:t>
                        </m:r>
                      </m:den>
                    </m:f>
                    <m:r>
                      <a:rPr lang="en-US" i="1">
                        <a:latin typeface="Cambria Math" panose="02040503050406030204" pitchFamily="18" charset="0"/>
                      </a:rPr>
                      <m:t>=</m:t>
                    </m:r>
                    <m:r>
                      <a:rPr lang="en-US" b="0" i="1" smtClean="0">
                        <a:latin typeface="Cambria Math" panose="02040503050406030204" pitchFamily="18" charset="0"/>
                      </a:rPr>
                      <m:t>2</m:t>
                    </m:r>
                  </m:oMath>
                </a14:m>
                <a:endParaRPr lang="en-US" dirty="0"/>
              </a:p>
              <a:p>
                <a:endParaRPr lang="en-US" dirty="0"/>
              </a:p>
              <a:p>
                <a:endParaRPr lang="en-US" dirty="0"/>
              </a:p>
            </p:txBody>
          </p:sp>
        </mc:Choice>
        <mc:Fallback xmlns="">
          <p:sp>
            <p:nvSpPr>
              <p:cNvPr id="10" name="TextBox 9">
                <a:extLst>
                  <a:ext uri="{FF2B5EF4-FFF2-40B4-BE49-F238E27FC236}">
                    <a16:creationId xmlns:a16="http://schemas.microsoft.com/office/drawing/2014/main" id="{60DCB5EC-DEEB-4538-BD46-7C0BCF25691B}"/>
                  </a:ext>
                </a:extLst>
              </p:cNvPr>
              <p:cNvSpPr txBox="1">
                <a:spLocks noRot="1" noChangeAspect="1" noMove="1" noResize="1" noEditPoints="1" noAdjustHandles="1" noChangeArrowheads="1" noChangeShapeType="1" noTextEdit="1"/>
              </p:cNvSpPr>
              <p:nvPr/>
            </p:nvSpPr>
            <p:spPr>
              <a:xfrm>
                <a:off x="499333" y="2754395"/>
                <a:ext cx="5251508" cy="3741089"/>
              </a:xfrm>
              <a:prstGeom prst="rect">
                <a:avLst/>
              </a:prstGeom>
              <a:blipFill>
                <a:blip r:embed="rId2"/>
                <a:stretch>
                  <a:fillRect l="-1045"/>
                </a:stretch>
              </a:blipFill>
            </p:spPr>
            <p:txBody>
              <a:bodyPr/>
              <a:lstStyle/>
              <a:p>
                <a:r>
                  <a:rPr lang="en-US">
                    <a:noFill/>
                  </a:rPr>
                  <a:t> </a:t>
                </a:r>
              </a:p>
            </p:txBody>
          </p:sp>
        </mc:Fallback>
      </mc:AlternateContent>
      <p:graphicFrame>
        <p:nvGraphicFramePr>
          <p:cNvPr id="11" name="Table 10">
            <a:extLst>
              <a:ext uri="{FF2B5EF4-FFF2-40B4-BE49-F238E27FC236}">
                <a16:creationId xmlns:a16="http://schemas.microsoft.com/office/drawing/2014/main" id="{E28A0D71-C270-4BC8-8F2C-85FB0FFF3914}"/>
              </a:ext>
            </a:extLst>
          </p:cNvPr>
          <p:cNvGraphicFramePr>
            <a:graphicFrameLocks noGrp="1"/>
          </p:cNvGraphicFramePr>
          <p:nvPr>
            <p:extLst>
              <p:ext uri="{D42A27DB-BD31-4B8C-83A1-F6EECF244321}">
                <p14:modId xmlns:p14="http://schemas.microsoft.com/office/powerpoint/2010/main" val="2596524035"/>
              </p:ext>
            </p:extLst>
          </p:nvPr>
        </p:nvGraphicFramePr>
        <p:xfrm>
          <a:off x="5503178" y="3816708"/>
          <a:ext cx="6333686" cy="2678776"/>
        </p:xfrm>
        <a:graphic>
          <a:graphicData uri="http://schemas.openxmlformats.org/drawingml/2006/table">
            <a:tbl>
              <a:tblPr firstRow="1" bandRow="1">
                <a:tableStyleId>{69012ECD-51FC-41F1-AA8D-1B2483CD663E}</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Node id</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3</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5</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Program id and size (MB)</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Yu Gothic" panose="020B0400000000000000" pitchFamily="34" charset="-128"/>
                          <a:ea typeface="Yu Gothic" panose="020B0400000000000000" pitchFamily="34" charset="-128"/>
                          <a:sym typeface="Arial"/>
                        </a:rPr>
                        <a:t>-,-</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Yu Gothic" panose="020B0400000000000000" pitchFamily="34" charset="-128"/>
                          <a:ea typeface="Yu Gothic" panose="020B0400000000000000" pitchFamily="34" charset="-128"/>
                          <a:sym typeface="Arial"/>
                        </a:rPr>
                        <a:t>3,0.5</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Yu Gothic" panose="020B0400000000000000" pitchFamily="34" charset="-128"/>
                          <a:ea typeface="Yu Gothic" panose="020B0400000000000000" pitchFamily="34" charset="-128"/>
                          <a:sym typeface="Arial"/>
                        </a:rPr>
                        <a:t>2,1.5</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1,1</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Sharable no. of programs</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3</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Memory size (MB)</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16</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Yu Gothic" panose="020B0400000000000000" pitchFamily="34" charset="-128"/>
                          <a:ea typeface="Yu Gothic" panose="020B0400000000000000" pitchFamily="34" charset="-128"/>
                          <a:sym typeface="Arial"/>
                        </a:rPr>
                        <a:t>64</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Yu Gothic" panose="020B0400000000000000" pitchFamily="34" charset="-128"/>
                          <a:ea typeface="Yu Gothic" panose="020B0400000000000000" pitchFamily="34" charset="-128"/>
                          <a:sym typeface="Arial"/>
                        </a:rPr>
                        <a:t>32</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8</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Yu Gothic" panose="020B0400000000000000" pitchFamily="34" charset="-128"/>
                          <a:ea typeface="Yu Gothic" panose="020B0400000000000000" pitchFamily="34" charset="-128"/>
                          <a:sym typeface="Arial"/>
                        </a:rPr>
                        <a:t>Printer no.</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0</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0</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0</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Disk space (MB)</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40</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20</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5</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10</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30</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Disk</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8</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10</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17</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9</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12</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Printer</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spTree>
    <p:extLst>
      <p:ext uri="{BB962C8B-B14F-4D97-AF65-F5344CB8AC3E}">
        <p14:creationId xmlns:p14="http://schemas.microsoft.com/office/powerpoint/2010/main" val="16089285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E7965B0-F480-4DA9-B859-79DD22DF949B}"/>
              </a:ext>
            </a:extLst>
          </p:cNvPr>
          <p:cNvGraphicFramePr>
            <a:graphicFrameLocks noGrp="1"/>
          </p:cNvGraphicFramePr>
          <p:nvPr>
            <p:extLst>
              <p:ext uri="{D42A27DB-BD31-4B8C-83A1-F6EECF244321}">
                <p14:modId xmlns:p14="http://schemas.microsoft.com/office/powerpoint/2010/main" val="1087754439"/>
              </p:ext>
            </p:extLst>
          </p:nvPr>
        </p:nvGraphicFramePr>
        <p:xfrm>
          <a:off x="718244" y="2411132"/>
          <a:ext cx="4660317" cy="2457414"/>
        </p:xfrm>
        <a:graphic>
          <a:graphicData uri="http://schemas.openxmlformats.org/drawingml/2006/table">
            <a:tbl>
              <a:tblPr firstRow="1" bandRow="1">
                <a:tableStyleId>{5C22544A-7EE6-4342-B048-85BDC9FD1C3A}</a:tableStyleId>
              </a:tblPr>
              <a:tblGrid>
                <a:gridCol w="1984229">
                  <a:extLst>
                    <a:ext uri="{9D8B030D-6E8A-4147-A177-3AD203B41FA5}">
                      <a16:colId xmlns:a16="http://schemas.microsoft.com/office/drawing/2014/main" val="3859145018"/>
                    </a:ext>
                  </a:extLst>
                </a:gridCol>
                <a:gridCol w="2676088">
                  <a:extLst>
                    <a:ext uri="{9D8B030D-6E8A-4147-A177-3AD203B41FA5}">
                      <a16:colId xmlns:a16="http://schemas.microsoft.com/office/drawing/2014/main" val="3714193604"/>
                    </a:ext>
                  </a:extLst>
                </a:gridCol>
              </a:tblGrid>
              <a:tr h="409569">
                <a:tc>
                  <a:txBody>
                    <a:bodyPr/>
                    <a:lstStyle/>
                    <a:p>
                      <a:pPr algn="ctr"/>
                      <a:r>
                        <a:rPr lang="en-US" b="0" dirty="0"/>
                        <a:t>Current Pool</a:t>
                      </a:r>
                    </a:p>
                  </a:txBody>
                  <a:tcPr/>
                </a:tc>
                <a:tc>
                  <a:txBody>
                    <a:bodyPr/>
                    <a:lstStyle/>
                    <a:p>
                      <a:pPr algn="ctr"/>
                      <a:r>
                        <a:rPr lang="en-US" b="0" dirty="0"/>
                        <a:t>Apps</a:t>
                      </a:r>
                    </a:p>
                  </a:txBody>
                  <a:tcPr/>
                </a:tc>
                <a:extLst>
                  <a:ext uri="{0D108BD9-81ED-4DB2-BD59-A6C34878D82A}">
                    <a16:rowId xmlns:a16="http://schemas.microsoft.com/office/drawing/2014/main" val="4098979963"/>
                  </a:ext>
                </a:extLst>
              </a:tr>
              <a:tr h="409569">
                <a:tc>
                  <a:txBody>
                    <a:bodyPr/>
                    <a:lstStyle/>
                    <a:p>
                      <a:pPr algn="ctr"/>
                      <a:r>
                        <a:rPr lang="en-US" b="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6</a:t>
                      </a:r>
                    </a:p>
                  </a:txBody>
                  <a:tcPr/>
                </a:tc>
                <a:extLst>
                  <a:ext uri="{0D108BD9-81ED-4DB2-BD59-A6C34878D82A}">
                    <a16:rowId xmlns:a16="http://schemas.microsoft.com/office/drawing/2014/main" val="1567345624"/>
                  </a:ext>
                </a:extLst>
              </a:tr>
              <a:tr h="409569">
                <a:tc>
                  <a:txBody>
                    <a:bodyPr/>
                    <a:lstStyle/>
                    <a:p>
                      <a:pPr algn="ctr"/>
                      <a:r>
                        <a:rPr lang="en-US" b="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391970106"/>
                  </a:ext>
                </a:extLst>
              </a:tr>
              <a:tr h="409569">
                <a:tc>
                  <a:txBody>
                    <a:bodyPr/>
                    <a:lstStyle/>
                    <a:p>
                      <a:pPr algn="ctr"/>
                      <a:r>
                        <a:rPr lang="en-US"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a:tc>
                <a:extLst>
                  <a:ext uri="{0D108BD9-81ED-4DB2-BD59-A6C34878D82A}">
                    <a16:rowId xmlns:a16="http://schemas.microsoft.com/office/drawing/2014/main" val="2562644046"/>
                  </a:ext>
                </a:extLst>
              </a:tr>
              <a:tr h="409569">
                <a:tc>
                  <a:txBody>
                    <a:bodyPr/>
                    <a:lstStyle/>
                    <a:p>
                      <a:pPr algn="ctr"/>
                      <a:r>
                        <a:rPr lang="en-US" b="0" dirty="0"/>
                        <a:t>3</a:t>
                      </a:r>
                    </a:p>
                  </a:txBody>
                  <a:tcPr/>
                </a:tc>
                <a:tc>
                  <a:txBody>
                    <a:bodyPr/>
                    <a:lstStyle/>
                    <a:p>
                      <a:pPr algn="ctr"/>
                      <a:endParaRPr lang="en-US" b="0" dirty="0"/>
                    </a:p>
                  </a:txBody>
                  <a:tcPr/>
                </a:tc>
                <a:extLst>
                  <a:ext uri="{0D108BD9-81ED-4DB2-BD59-A6C34878D82A}">
                    <a16:rowId xmlns:a16="http://schemas.microsoft.com/office/drawing/2014/main" val="1567167888"/>
                  </a:ext>
                </a:extLst>
              </a:tr>
              <a:tr h="409569">
                <a:tc>
                  <a:txBody>
                    <a:bodyPr/>
                    <a:lstStyle/>
                    <a:p>
                      <a:pPr algn="ctr"/>
                      <a:r>
                        <a:rPr lang="en-US" b="0" dirty="0"/>
                        <a:t>4</a:t>
                      </a:r>
                    </a:p>
                  </a:txBody>
                  <a:tcPr/>
                </a:tc>
                <a:tc>
                  <a:txBody>
                    <a:bodyPr/>
                    <a:lstStyle/>
                    <a:p>
                      <a:pPr algn="ctr"/>
                      <a:endParaRPr lang="en-US" b="0" dirty="0"/>
                    </a:p>
                  </a:txBody>
                  <a:tcPr/>
                </a:tc>
                <a:extLst>
                  <a:ext uri="{0D108BD9-81ED-4DB2-BD59-A6C34878D82A}">
                    <a16:rowId xmlns:a16="http://schemas.microsoft.com/office/drawing/2014/main" val="100240329"/>
                  </a:ext>
                </a:extLst>
              </a:tr>
            </a:tbl>
          </a:graphicData>
        </a:graphic>
      </p:graphicFrame>
      <p:graphicFrame>
        <p:nvGraphicFramePr>
          <p:cNvPr id="5" name="Table 4">
            <a:extLst>
              <a:ext uri="{FF2B5EF4-FFF2-40B4-BE49-F238E27FC236}">
                <a16:creationId xmlns:a16="http://schemas.microsoft.com/office/drawing/2014/main" id="{DE684FC0-F0D0-42F5-BAB3-60A1E5E136B2}"/>
              </a:ext>
            </a:extLst>
          </p:cNvPr>
          <p:cNvGraphicFramePr>
            <a:graphicFrameLocks noGrp="1"/>
          </p:cNvGraphicFramePr>
          <p:nvPr>
            <p:extLst>
              <p:ext uri="{D42A27DB-BD31-4B8C-83A1-F6EECF244321}">
                <p14:modId xmlns:p14="http://schemas.microsoft.com/office/powerpoint/2010/main" val="3769496334"/>
              </p:ext>
            </p:extLst>
          </p:nvPr>
        </p:nvGraphicFramePr>
        <p:xfrm>
          <a:off x="718244" y="5164658"/>
          <a:ext cx="2500618" cy="1307800"/>
        </p:xfrm>
        <a:graphic>
          <a:graphicData uri="http://schemas.openxmlformats.org/drawingml/2006/table">
            <a:tbl>
              <a:tblPr firstRow="1" bandRow="1">
                <a:tableStyleId>{00A15C55-8517-42AA-B614-E9B94910E393}</a:tableStyleId>
              </a:tblPr>
              <a:tblGrid>
                <a:gridCol w="1443605">
                  <a:extLst>
                    <a:ext uri="{9D8B030D-6E8A-4147-A177-3AD203B41FA5}">
                      <a16:colId xmlns:a16="http://schemas.microsoft.com/office/drawing/2014/main" val="548585004"/>
                    </a:ext>
                  </a:extLst>
                </a:gridCol>
                <a:gridCol w="1057013">
                  <a:extLst>
                    <a:ext uri="{9D8B030D-6E8A-4147-A177-3AD203B41FA5}">
                      <a16:colId xmlns:a16="http://schemas.microsoft.com/office/drawing/2014/main" val="3264279482"/>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6</a:t>
                      </a:r>
                      <a:endParaRPr dirty="0">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30</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035284714"/>
                  </a:ext>
                </a:extLst>
              </a:tr>
            </a:tbl>
          </a:graphicData>
        </a:graphic>
      </p:graphicFrame>
      <p:sp>
        <p:nvSpPr>
          <p:cNvPr id="6" name="Arrow: Right 5">
            <a:extLst>
              <a:ext uri="{FF2B5EF4-FFF2-40B4-BE49-F238E27FC236}">
                <a16:creationId xmlns:a16="http://schemas.microsoft.com/office/drawing/2014/main" id="{71AD02A6-D53B-46BF-9B64-6305032DEDDA}"/>
              </a:ext>
            </a:extLst>
          </p:cNvPr>
          <p:cNvSpPr/>
          <p:nvPr/>
        </p:nvSpPr>
        <p:spPr>
          <a:xfrm>
            <a:off x="3455387" y="5654973"/>
            <a:ext cx="981512" cy="3271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FB6C383-E9BF-4216-99EB-7DBC91598DBB}"/>
              </a:ext>
            </a:extLst>
          </p:cNvPr>
          <p:cNvSpPr txBox="1"/>
          <p:nvPr/>
        </p:nvSpPr>
        <p:spPr>
          <a:xfrm>
            <a:off x="4540015" y="5348504"/>
            <a:ext cx="2909347"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solidFill>
                  <a:srgbClr val="FF0000"/>
                </a:solidFill>
              </a:rPr>
              <a:t>NODE SELECTION </a:t>
            </a:r>
            <a:r>
              <a:rPr lang="en-US" dirty="0"/>
              <a:t>FOR EACH REQUESTED RESOURCES</a:t>
            </a:r>
          </a:p>
        </p:txBody>
      </p:sp>
      <p:sp>
        <p:nvSpPr>
          <p:cNvPr id="8" name="Arrow: Right 7">
            <a:extLst>
              <a:ext uri="{FF2B5EF4-FFF2-40B4-BE49-F238E27FC236}">
                <a16:creationId xmlns:a16="http://schemas.microsoft.com/office/drawing/2014/main" id="{EAEAA96E-DA31-46E8-BCF6-630D3FD22A34}"/>
              </a:ext>
            </a:extLst>
          </p:cNvPr>
          <p:cNvSpPr/>
          <p:nvPr/>
        </p:nvSpPr>
        <p:spPr>
          <a:xfrm>
            <a:off x="7685887" y="5654973"/>
            <a:ext cx="981512" cy="3271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9933BCC-A946-4BFD-9043-6C3183DCB9FE}"/>
              </a:ext>
            </a:extLst>
          </p:cNvPr>
          <p:cNvSpPr txBox="1"/>
          <p:nvPr/>
        </p:nvSpPr>
        <p:spPr>
          <a:xfrm>
            <a:off x="8903924" y="5218393"/>
            <a:ext cx="2909347"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CHECKING OF BANDWIDTH USING </a:t>
            </a:r>
            <a:r>
              <a:rPr lang="en-US" dirty="0">
                <a:solidFill>
                  <a:srgbClr val="FF0000"/>
                </a:solidFill>
              </a:rPr>
              <a:t>VARIANT DIJKSTRA’S ALGORITHM</a:t>
            </a:r>
          </a:p>
        </p:txBody>
      </p:sp>
      <p:cxnSp>
        <p:nvCxnSpPr>
          <p:cNvPr id="10" name="Straight Connector 9">
            <a:extLst>
              <a:ext uri="{FF2B5EF4-FFF2-40B4-BE49-F238E27FC236}">
                <a16:creationId xmlns:a16="http://schemas.microsoft.com/office/drawing/2014/main" id="{0BD7E2B2-E80C-4127-99A5-798EA9B21B84}"/>
              </a:ext>
            </a:extLst>
          </p:cNvPr>
          <p:cNvCxnSpPr/>
          <p:nvPr/>
        </p:nvCxnSpPr>
        <p:spPr>
          <a:xfrm>
            <a:off x="807286" y="1895475"/>
            <a:ext cx="10460789"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2" name="Table 11">
            <a:extLst>
              <a:ext uri="{FF2B5EF4-FFF2-40B4-BE49-F238E27FC236}">
                <a16:creationId xmlns:a16="http://schemas.microsoft.com/office/drawing/2014/main" id="{C3CE02D2-9060-42F0-8B2F-CF81A1C11728}"/>
              </a:ext>
            </a:extLst>
          </p:cNvPr>
          <p:cNvGraphicFramePr>
            <a:graphicFrameLocks noGrp="1"/>
          </p:cNvGraphicFramePr>
          <p:nvPr>
            <p:extLst>
              <p:ext uri="{D42A27DB-BD31-4B8C-83A1-F6EECF244321}">
                <p14:modId xmlns:p14="http://schemas.microsoft.com/office/powerpoint/2010/main" val="1901994274"/>
              </p:ext>
            </p:extLst>
          </p:nvPr>
        </p:nvGraphicFramePr>
        <p:xfrm>
          <a:off x="789944" y="443780"/>
          <a:ext cx="7293909" cy="376089"/>
        </p:xfrm>
        <a:graphic>
          <a:graphicData uri="http://schemas.openxmlformats.org/drawingml/2006/table">
            <a:tbl>
              <a:tblPr firstRow="1" bandRow="1">
                <a:tableStyleId>{5C22544A-7EE6-4342-B048-85BDC9FD1C3A}</a:tableStyleId>
              </a:tblPr>
              <a:tblGrid>
                <a:gridCol w="1262073">
                  <a:extLst>
                    <a:ext uri="{9D8B030D-6E8A-4147-A177-3AD203B41FA5}">
                      <a16:colId xmlns:a16="http://schemas.microsoft.com/office/drawing/2014/main" val="749677745"/>
                    </a:ext>
                  </a:extLst>
                </a:gridCol>
                <a:gridCol w="2010612">
                  <a:extLst>
                    <a:ext uri="{9D8B030D-6E8A-4147-A177-3AD203B41FA5}">
                      <a16:colId xmlns:a16="http://schemas.microsoft.com/office/drawing/2014/main" val="2517539713"/>
                    </a:ext>
                  </a:extLst>
                </a:gridCol>
                <a:gridCol w="2010612">
                  <a:extLst>
                    <a:ext uri="{9D8B030D-6E8A-4147-A177-3AD203B41FA5}">
                      <a16:colId xmlns:a16="http://schemas.microsoft.com/office/drawing/2014/main" val="568056123"/>
                    </a:ext>
                  </a:extLst>
                </a:gridCol>
                <a:gridCol w="2010612">
                  <a:extLst>
                    <a:ext uri="{9D8B030D-6E8A-4147-A177-3AD203B41FA5}">
                      <a16:colId xmlns:a16="http://schemas.microsoft.com/office/drawing/2014/main" val="199964420"/>
                    </a:ext>
                  </a:extLst>
                </a:gridCol>
              </a:tblGrid>
              <a:tr h="376089">
                <a:tc>
                  <a:txBody>
                    <a:bodyPr/>
                    <a:lstStyle/>
                    <a:p>
                      <a:r>
                        <a:rPr lang="en-US" sz="1800" b="0" dirty="0">
                          <a:latin typeface="+mn-lt"/>
                        </a:rPr>
                        <a:t>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2</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3</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5</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graphicFrame>
        <p:nvGraphicFramePr>
          <p:cNvPr id="13" name="Table 12">
            <a:extLst>
              <a:ext uri="{FF2B5EF4-FFF2-40B4-BE49-F238E27FC236}">
                <a16:creationId xmlns:a16="http://schemas.microsoft.com/office/drawing/2014/main" id="{2DC98D97-3D55-49A8-AC9D-689D23856FFE}"/>
              </a:ext>
            </a:extLst>
          </p:cNvPr>
          <p:cNvGraphicFramePr>
            <a:graphicFrameLocks noGrp="1"/>
          </p:cNvGraphicFramePr>
          <p:nvPr>
            <p:extLst>
              <p:ext uri="{D42A27DB-BD31-4B8C-83A1-F6EECF244321}">
                <p14:modId xmlns:p14="http://schemas.microsoft.com/office/powerpoint/2010/main" val="1083324619"/>
              </p:ext>
            </p:extLst>
          </p:nvPr>
        </p:nvGraphicFramePr>
        <p:xfrm>
          <a:off x="807286" y="927936"/>
          <a:ext cx="3272685" cy="376089"/>
        </p:xfrm>
        <a:graphic>
          <a:graphicData uri="http://schemas.openxmlformats.org/drawingml/2006/table">
            <a:tbl>
              <a:tblPr firstRow="1" bandRow="1">
                <a:tableStyleId>{5C22544A-7EE6-4342-B048-85BDC9FD1C3A}</a:tableStyleId>
              </a:tblPr>
              <a:tblGrid>
                <a:gridCol w="1457742">
                  <a:extLst>
                    <a:ext uri="{9D8B030D-6E8A-4147-A177-3AD203B41FA5}">
                      <a16:colId xmlns:a16="http://schemas.microsoft.com/office/drawing/2014/main" val="749677745"/>
                    </a:ext>
                  </a:extLst>
                </a:gridCol>
                <a:gridCol w="1814943">
                  <a:extLst>
                    <a:ext uri="{9D8B030D-6E8A-4147-A177-3AD203B41FA5}">
                      <a16:colId xmlns:a16="http://schemas.microsoft.com/office/drawing/2014/main" val="2517539713"/>
                    </a:ext>
                  </a:extLst>
                </a:gridCol>
              </a:tblGrid>
              <a:tr h="376089">
                <a:tc>
                  <a:txBody>
                    <a:bodyPr/>
                    <a:lstStyle/>
                    <a:p>
                      <a:r>
                        <a:rPr lang="en-US" sz="1800" b="0" dirty="0">
                          <a:latin typeface="+mn-lt"/>
                        </a:rPr>
                        <a:t>Unallocated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1</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sp>
        <p:nvSpPr>
          <p:cNvPr id="14" name="TextBox 13">
            <a:extLst>
              <a:ext uri="{FF2B5EF4-FFF2-40B4-BE49-F238E27FC236}">
                <a16:creationId xmlns:a16="http://schemas.microsoft.com/office/drawing/2014/main" id="{FE4605BD-E98C-4AA9-8239-AC2FF3509952}"/>
              </a:ext>
            </a:extLst>
          </p:cNvPr>
          <p:cNvSpPr txBox="1"/>
          <p:nvPr/>
        </p:nvSpPr>
        <p:spPr>
          <a:xfrm>
            <a:off x="6243286" y="2915094"/>
            <a:ext cx="4848226" cy="175432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b="1" dirty="0"/>
              <a:t>Application 6 will be allocated in a similar manner. The available bandwidth is also less than the minimum bandwidth required by application 6, so it is also left un-allocated until resources from the other applications are released.</a:t>
            </a:r>
          </a:p>
        </p:txBody>
      </p:sp>
    </p:spTree>
    <p:extLst>
      <p:ext uri="{BB962C8B-B14F-4D97-AF65-F5344CB8AC3E}">
        <p14:creationId xmlns:p14="http://schemas.microsoft.com/office/powerpoint/2010/main" val="13925743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AE9C697-9810-4BBA-B445-6D63F5867A69}"/>
              </a:ext>
            </a:extLst>
          </p:cNvPr>
          <p:cNvGraphicFramePr>
            <a:graphicFrameLocks noGrp="1"/>
          </p:cNvGraphicFramePr>
          <p:nvPr>
            <p:extLst>
              <p:ext uri="{D42A27DB-BD31-4B8C-83A1-F6EECF244321}">
                <p14:modId xmlns:p14="http://schemas.microsoft.com/office/powerpoint/2010/main" val="1002187136"/>
              </p:ext>
            </p:extLst>
          </p:nvPr>
        </p:nvGraphicFramePr>
        <p:xfrm>
          <a:off x="717246" y="2911365"/>
          <a:ext cx="4660317" cy="2457414"/>
        </p:xfrm>
        <a:graphic>
          <a:graphicData uri="http://schemas.openxmlformats.org/drawingml/2006/table">
            <a:tbl>
              <a:tblPr firstRow="1" bandRow="1">
                <a:tableStyleId>{5C22544A-7EE6-4342-B048-85BDC9FD1C3A}</a:tableStyleId>
              </a:tblPr>
              <a:tblGrid>
                <a:gridCol w="1984229">
                  <a:extLst>
                    <a:ext uri="{9D8B030D-6E8A-4147-A177-3AD203B41FA5}">
                      <a16:colId xmlns:a16="http://schemas.microsoft.com/office/drawing/2014/main" val="3859145018"/>
                    </a:ext>
                  </a:extLst>
                </a:gridCol>
                <a:gridCol w="2676088">
                  <a:extLst>
                    <a:ext uri="{9D8B030D-6E8A-4147-A177-3AD203B41FA5}">
                      <a16:colId xmlns:a16="http://schemas.microsoft.com/office/drawing/2014/main" val="3714193604"/>
                    </a:ext>
                  </a:extLst>
                </a:gridCol>
              </a:tblGrid>
              <a:tr h="409569">
                <a:tc>
                  <a:txBody>
                    <a:bodyPr/>
                    <a:lstStyle/>
                    <a:p>
                      <a:pPr algn="ctr"/>
                      <a:r>
                        <a:rPr lang="en-US" b="0" dirty="0"/>
                        <a:t>Current Pool</a:t>
                      </a:r>
                    </a:p>
                  </a:txBody>
                  <a:tcPr/>
                </a:tc>
                <a:tc>
                  <a:txBody>
                    <a:bodyPr/>
                    <a:lstStyle/>
                    <a:p>
                      <a:pPr algn="ctr"/>
                      <a:r>
                        <a:rPr lang="en-US" b="0" dirty="0"/>
                        <a:t>Apps</a:t>
                      </a:r>
                    </a:p>
                  </a:txBody>
                  <a:tcPr/>
                </a:tc>
                <a:extLst>
                  <a:ext uri="{0D108BD9-81ED-4DB2-BD59-A6C34878D82A}">
                    <a16:rowId xmlns:a16="http://schemas.microsoft.com/office/drawing/2014/main" val="4098979963"/>
                  </a:ext>
                </a:extLst>
              </a:tr>
              <a:tr h="409569">
                <a:tc>
                  <a:txBody>
                    <a:bodyPr/>
                    <a:lstStyle/>
                    <a:p>
                      <a:pPr algn="ctr"/>
                      <a:r>
                        <a:rPr lang="en-US" b="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1, 6</a:t>
                      </a:r>
                    </a:p>
                  </a:txBody>
                  <a:tcPr/>
                </a:tc>
                <a:extLst>
                  <a:ext uri="{0D108BD9-81ED-4DB2-BD59-A6C34878D82A}">
                    <a16:rowId xmlns:a16="http://schemas.microsoft.com/office/drawing/2014/main" val="1567345624"/>
                  </a:ext>
                </a:extLst>
              </a:tr>
              <a:tr h="409569">
                <a:tc>
                  <a:txBody>
                    <a:bodyPr/>
                    <a:lstStyle/>
                    <a:p>
                      <a:pPr algn="ctr"/>
                      <a:r>
                        <a:rPr lang="en-US" b="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391970106"/>
                  </a:ext>
                </a:extLst>
              </a:tr>
              <a:tr h="409569">
                <a:tc>
                  <a:txBody>
                    <a:bodyPr/>
                    <a:lstStyle/>
                    <a:p>
                      <a:pPr algn="ctr"/>
                      <a:r>
                        <a:rPr lang="en-US"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a:tc>
                <a:extLst>
                  <a:ext uri="{0D108BD9-81ED-4DB2-BD59-A6C34878D82A}">
                    <a16:rowId xmlns:a16="http://schemas.microsoft.com/office/drawing/2014/main" val="2562644046"/>
                  </a:ext>
                </a:extLst>
              </a:tr>
              <a:tr h="409569">
                <a:tc>
                  <a:txBody>
                    <a:bodyPr/>
                    <a:lstStyle/>
                    <a:p>
                      <a:pPr algn="ctr"/>
                      <a:r>
                        <a:rPr lang="en-US" b="0" dirty="0"/>
                        <a:t>3</a:t>
                      </a:r>
                    </a:p>
                  </a:txBody>
                  <a:tcPr/>
                </a:tc>
                <a:tc>
                  <a:txBody>
                    <a:bodyPr/>
                    <a:lstStyle/>
                    <a:p>
                      <a:pPr algn="ctr"/>
                      <a:endParaRPr lang="en-US" b="0" dirty="0"/>
                    </a:p>
                  </a:txBody>
                  <a:tcPr/>
                </a:tc>
                <a:extLst>
                  <a:ext uri="{0D108BD9-81ED-4DB2-BD59-A6C34878D82A}">
                    <a16:rowId xmlns:a16="http://schemas.microsoft.com/office/drawing/2014/main" val="1567167888"/>
                  </a:ext>
                </a:extLst>
              </a:tr>
              <a:tr h="409569">
                <a:tc>
                  <a:txBody>
                    <a:bodyPr/>
                    <a:lstStyle/>
                    <a:p>
                      <a:pPr algn="ctr"/>
                      <a:r>
                        <a:rPr lang="en-US" b="0" dirty="0"/>
                        <a:t>4</a:t>
                      </a:r>
                    </a:p>
                  </a:txBody>
                  <a:tcPr/>
                </a:tc>
                <a:tc>
                  <a:txBody>
                    <a:bodyPr/>
                    <a:lstStyle/>
                    <a:p>
                      <a:pPr algn="ctr"/>
                      <a:endParaRPr lang="en-US" b="0" dirty="0"/>
                    </a:p>
                  </a:txBody>
                  <a:tcPr/>
                </a:tc>
                <a:extLst>
                  <a:ext uri="{0D108BD9-81ED-4DB2-BD59-A6C34878D82A}">
                    <a16:rowId xmlns:a16="http://schemas.microsoft.com/office/drawing/2014/main" val="100240329"/>
                  </a:ext>
                </a:extLst>
              </a:tr>
            </a:tbl>
          </a:graphicData>
        </a:graphic>
      </p:graphicFrame>
      <p:sp>
        <p:nvSpPr>
          <p:cNvPr id="5" name="TextBox 4">
            <a:extLst>
              <a:ext uri="{FF2B5EF4-FFF2-40B4-BE49-F238E27FC236}">
                <a16:creationId xmlns:a16="http://schemas.microsoft.com/office/drawing/2014/main" id="{47DB772E-CFF7-464D-A0D8-DE31D597B02C}"/>
              </a:ext>
            </a:extLst>
          </p:cNvPr>
          <p:cNvSpPr txBox="1"/>
          <p:nvPr/>
        </p:nvSpPr>
        <p:spPr>
          <a:xfrm>
            <a:off x="609600" y="1571625"/>
            <a:ext cx="4467225" cy="646331"/>
          </a:xfrm>
          <a:prstGeom prst="rect">
            <a:avLst/>
          </a:prstGeom>
          <a:noFill/>
        </p:spPr>
        <p:txBody>
          <a:bodyPr wrap="square" rtlCol="0">
            <a:spAutoFit/>
          </a:bodyPr>
          <a:lstStyle/>
          <a:p>
            <a:r>
              <a:rPr lang="en-US" dirty="0"/>
              <a:t>All unallocated  applications will be reintroduced to their respective pools.</a:t>
            </a:r>
          </a:p>
        </p:txBody>
      </p:sp>
      <p:graphicFrame>
        <p:nvGraphicFramePr>
          <p:cNvPr id="6" name="Table 5">
            <a:extLst>
              <a:ext uri="{FF2B5EF4-FFF2-40B4-BE49-F238E27FC236}">
                <a16:creationId xmlns:a16="http://schemas.microsoft.com/office/drawing/2014/main" id="{04FDBCB4-BC05-46F2-827C-EC550590FA92}"/>
              </a:ext>
            </a:extLst>
          </p:cNvPr>
          <p:cNvGraphicFramePr>
            <a:graphicFrameLocks noGrp="1"/>
          </p:cNvGraphicFramePr>
          <p:nvPr>
            <p:extLst>
              <p:ext uri="{D42A27DB-BD31-4B8C-83A1-F6EECF244321}">
                <p14:modId xmlns:p14="http://schemas.microsoft.com/office/powerpoint/2010/main" val="3860650896"/>
              </p:ext>
            </p:extLst>
          </p:nvPr>
        </p:nvGraphicFramePr>
        <p:xfrm>
          <a:off x="717246" y="502127"/>
          <a:ext cx="7293909" cy="376089"/>
        </p:xfrm>
        <a:graphic>
          <a:graphicData uri="http://schemas.openxmlformats.org/drawingml/2006/table">
            <a:tbl>
              <a:tblPr firstRow="1" bandRow="1">
                <a:tableStyleId>{5C22544A-7EE6-4342-B048-85BDC9FD1C3A}</a:tableStyleId>
              </a:tblPr>
              <a:tblGrid>
                <a:gridCol w="1262073">
                  <a:extLst>
                    <a:ext uri="{9D8B030D-6E8A-4147-A177-3AD203B41FA5}">
                      <a16:colId xmlns:a16="http://schemas.microsoft.com/office/drawing/2014/main" val="749677745"/>
                    </a:ext>
                  </a:extLst>
                </a:gridCol>
                <a:gridCol w="2010612">
                  <a:extLst>
                    <a:ext uri="{9D8B030D-6E8A-4147-A177-3AD203B41FA5}">
                      <a16:colId xmlns:a16="http://schemas.microsoft.com/office/drawing/2014/main" val="2517539713"/>
                    </a:ext>
                  </a:extLst>
                </a:gridCol>
                <a:gridCol w="2010612">
                  <a:extLst>
                    <a:ext uri="{9D8B030D-6E8A-4147-A177-3AD203B41FA5}">
                      <a16:colId xmlns:a16="http://schemas.microsoft.com/office/drawing/2014/main" val="568056123"/>
                    </a:ext>
                  </a:extLst>
                </a:gridCol>
                <a:gridCol w="2010612">
                  <a:extLst>
                    <a:ext uri="{9D8B030D-6E8A-4147-A177-3AD203B41FA5}">
                      <a16:colId xmlns:a16="http://schemas.microsoft.com/office/drawing/2014/main" val="199964420"/>
                    </a:ext>
                  </a:extLst>
                </a:gridCol>
              </a:tblGrid>
              <a:tr h="376089">
                <a:tc>
                  <a:txBody>
                    <a:bodyPr/>
                    <a:lstStyle/>
                    <a:p>
                      <a:r>
                        <a:rPr lang="en-US" sz="1800" b="0" dirty="0">
                          <a:latin typeface="+mn-lt"/>
                        </a:rPr>
                        <a:t>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2</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3</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5</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graphicFrame>
        <p:nvGraphicFramePr>
          <p:cNvPr id="7" name="Table 6">
            <a:extLst>
              <a:ext uri="{FF2B5EF4-FFF2-40B4-BE49-F238E27FC236}">
                <a16:creationId xmlns:a16="http://schemas.microsoft.com/office/drawing/2014/main" id="{87BADD3A-3FC1-4766-8C3D-4C25BD8AE8D2}"/>
              </a:ext>
            </a:extLst>
          </p:cNvPr>
          <p:cNvGraphicFramePr>
            <a:graphicFrameLocks noGrp="1"/>
          </p:cNvGraphicFramePr>
          <p:nvPr>
            <p:extLst>
              <p:ext uri="{D42A27DB-BD31-4B8C-83A1-F6EECF244321}">
                <p14:modId xmlns:p14="http://schemas.microsoft.com/office/powerpoint/2010/main" val="745256548"/>
              </p:ext>
            </p:extLst>
          </p:nvPr>
        </p:nvGraphicFramePr>
        <p:xfrm>
          <a:off x="717246" y="1036875"/>
          <a:ext cx="6485122" cy="376091"/>
        </p:xfrm>
        <a:graphic>
          <a:graphicData uri="http://schemas.openxmlformats.org/drawingml/2006/table">
            <a:tbl>
              <a:tblPr firstRow="1" bandRow="1">
                <a:tableStyleId>{5C22544A-7EE6-4342-B048-85BDC9FD1C3A}</a:tableStyleId>
              </a:tblPr>
              <a:tblGrid>
                <a:gridCol w="1549166">
                  <a:extLst>
                    <a:ext uri="{9D8B030D-6E8A-4147-A177-3AD203B41FA5}">
                      <a16:colId xmlns:a16="http://schemas.microsoft.com/office/drawing/2014/main" val="749677745"/>
                    </a:ext>
                  </a:extLst>
                </a:gridCol>
                <a:gridCol w="2467978">
                  <a:extLst>
                    <a:ext uri="{9D8B030D-6E8A-4147-A177-3AD203B41FA5}">
                      <a16:colId xmlns:a16="http://schemas.microsoft.com/office/drawing/2014/main" val="1546974028"/>
                    </a:ext>
                  </a:extLst>
                </a:gridCol>
                <a:gridCol w="2467978">
                  <a:extLst>
                    <a:ext uri="{9D8B030D-6E8A-4147-A177-3AD203B41FA5}">
                      <a16:colId xmlns:a16="http://schemas.microsoft.com/office/drawing/2014/main" val="1052026424"/>
                    </a:ext>
                  </a:extLst>
                </a:gridCol>
              </a:tblGrid>
              <a:tr h="376091">
                <a:tc>
                  <a:txBody>
                    <a:bodyPr/>
                    <a:lstStyle/>
                    <a:p>
                      <a:r>
                        <a:rPr lang="en-US" sz="1800" b="0" dirty="0">
                          <a:latin typeface="+mn-lt"/>
                        </a:rPr>
                        <a:t>Unallocated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1</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6</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spTree>
    <p:extLst>
      <p:ext uri="{BB962C8B-B14F-4D97-AF65-F5344CB8AC3E}">
        <p14:creationId xmlns:p14="http://schemas.microsoft.com/office/powerpoint/2010/main" val="6107929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4BF981C-BD7C-4472-82B0-901B2CFAC9E8}"/>
              </a:ext>
            </a:extLst>
          </p:cNvPr>
          <p:cNvGraphicFramePr>
            <a:graphicFrameLocks noGrp="1"/>
          </p:cNvGraphicFramePr>
          <p:nvPr>
            <p:extLst>
              <p:ext uri="{D42A27DB-BD31-4B8C-83A1-F6EECF244321}">
                <p14:modId xmlns:p14="http://schemas.microsoft.com/office/powerpoint/2010/main" val="2431679711"/>
              </p:ext>
            </p:extLst>
          </p:nvPr>
        </p:nvGraphicFramePr>
        <p:xfrm>
          <a:off x="717246" y="240102"/>
          <a:ext cx="7293909" cy="376089"/>
        </p:xfrm>
        <a:graphic>
          <a:graphicData uri="http://schemas.openxmlformats.org/drawingml/2006/table">
            <a:tbl>
              <a:tblPr firstRow="1" bandRow="1">
                <a:tableStyleId>{5C22544A-7EE6-4342-B048-85BDC9FD1C3A}</a:tableStyleId>
              </a:tblPr>
              <a:tblGrid>
                <a:gridCol w="1262073">
                  <a:extLst>
                    <a:ext uri="{9D8B030D-6E8A-4147-A177-3AD203B41FA5}">
                      <a16:colId xmlns:a16="http://schemas.microsoft.com/office/drawing/2014/main" val="749677745"/>
                    </a:ext>
                  </a:extLst>
                </a:gridCol>
                <a:gridCol w="2010612">
                  <a:extLst>
                    <a:ext uri="{9D8B030D-6E8A-4147-A177-3AD203B41FA5}">
                      <a16:colId xmlns:a16="http://schemas.microsoft.com/office/drawing/2014/main" val="2517539713"/>
                    </a:ext>
                  </a:extLst>
                </a:gridCol>
                <a:gridCol w="2010612">
                  <a:extLst>
                    <a:ext uri="{9D8B030D-6E8A-4147-A177-3AD203B41FA5}">
                      <a16:colId xmlns:a16="http://schemas.microsoft.com/office/drawing/2014/main" val="568056123"/>
                    </a:ext>
                  </a:extLst>
                </a:gridCol>
                <a:gridCol w="2010612">
                  <a:extLst>
                    <a:ext uri="{9D8B030D-6E8A-4147-A177-3AD203B41FA5}">
                      <a16:colId xmlns:a16="http://schemas.microsoft.com/office/drawing/2014/main" val="199964420"/>
                    </a:ext>
                  </a:extLst>
                </a:gridCol>
              </a:tblGrid>
              <a:tr h="376089">
                <a:tc>
                  <a:txBody>
                    <a:bodyPr/>
                    <a:lstStyle/>
                    <a:p>
                      <a:r>
                        <a:rPr lang="en-US" sz="1800" b="0" dirty="0">
                          <a:latin typeface="+mn-lt"/>
                        </a:rPr>
                        <a:t>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2</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3</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5</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sp>
        <p:nvSpPr>
          <p:cNvPr id="6" name="Arrow: Down 5">
            <a:extLst>
              <a:ext uri="{FF2B5EF4-FFF2-40B4-BE49-F238E27FC236}">
                <a16:creationId xmlns:a16="http://schemas.microsoft.com/office/drawing/2014/main" id="{A6B89C12-C585-44B5-A4DA-673DD095FF99}"/>
              </a:ext>
            </a:extLst>
          </p:cNvPr>
          <p:cNvSpPr/>
          <p:nvPr/>
        </p:nvSpPr>
        <p:spPr>
          <a:xfrm>
            <a:off x="4562475" y="654634"/>
            <a:ext cx="171450" cy="3169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a:extLst>
              <a:ext uri="{FF2B5EF4-FFF2-40B4-BE49-F238E27FC236}">
                <a16:creationId xmlns:a16="http://schemas.microsoft.com/office/drawing/2014/main" id="{1A1C12C8-7C3D-48B7-AE6A-1E7AEA4FA1C3}"/>
              </a:ext>
            </a:extLst>
          </p:cNvPr>
          <p:cNvGraphicFramePr>
            <a:graphicFrameLocks noGrp="1"/>
          </p:cNvGraphicFramePr>
          <p:nvPr>
            <p:extLst>
              <p:ext uri="{D42A27DB-BD31-4B8C-83A1-F6EECF244321}">
                <p14:modId xmlns:p14="http://schemas.microsoft.com/office/powerpoint/2010/main" val="1485133604"/>
              </p:ext>
            </p:extLst>
          </p:nvPr>
        </p:nvGraphicFramePr>
        <p:xfrm>
          <a:off x="717246" y="1020353"/>
          <a:ext cx="5283297" cy="376089"/>
        </p:xfrm>
        <a:graphic>
          <a:graphicData uri="http://schemas.openxmlformats.org/drawingml/2006/table">
            <a:tbl>
              <a:tblPr firstRow="1" bandRow="1">
                <a:tableStyleId>{5C22544A-7EE6-4342-B048-85BDC9FD1C3A}</a:tableStyleId>
              </a:tblPr>
              <a:tblGrid>
                <a:gridCol w="1262073">
                  <a:extLst>
                    <a:ext uri="{9D8B030D-6E8A-4147-A177-3AD203B41FA5}">
                      <a16:colId xmlns:a16="http://schemas.microsoft.com/office/drawing/2014/main" val="749677745"/>
                    </a:ext>
                  </a:extLst>
                </a:gridCol>
                <a:gridCol w="2010612">
                  <a:extLst>
                    <a:ext uri="{9D8B030D-6E8A-4147-A177-3AD203B41FA5}">
                      <a16:colId xmlns:a16="http://schemas.microsoft.com/office/drawing/2014/main" val="568056123"/>
                    </a:ext>
                  </a:extLst>
                </a:gridCol>
                <a:gridCol w="2010612">
                  <a:extLst>
                    <a:ext uri="{9D8B030D-6E8A-4147-A177-3AD203B41FA5}">
                      <a16:colId xmlns:a16="http://schemas.microsoft.com/office/drawing/2014/main" val="199964420"/>
                    </a:ext>
                  </a:extLst>
                </a:gridCol>
              </a:tblGrid>
              <a:tr h="376089">
                <a:tc>
                  <a:txBody>
                    <a:bodyPr/>
                    <a:lstStyle/>
                    <a:p>
                      <a:r>
                        <a:rPr lang="en-US" sz="1800" b="0" dirty="0">
                          <a:latin typeface="+mn-lt"/>
                        </a:rPr>
                        <a:t>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3</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5</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graphicFrame>
        <p:nvGraphicFramePr>
          <p:cNvPr id="8" name="Table 7">
            <a:extLst>
              <a:ext uri="{FF2B5EF4-FFF2-40B4-BE49-F238E27FC236}">
                <a16:creationId xmlns:a16="http://schemas.microsoft.com/office/drawing/2014/main" id="{DCFE8910-6640-486A-8059-D965FF4257A8}"/>
              </a:ext>
            </a:extLst>
          </p:cNvPr>
          <p:cNvGraphicFramePr>
            <a:graphicFrameLocks noGrp="1"/>
          </p:cNvGraphicFramePr>
          <p:nvPr>
            <p:extLst>
              <p:ext uri="{D42A27DB-BD31-4B8C-83A1-F6EECF244321}">
                <p14:modId xmlns:p14="http://schemas.microsoft.com/office/powerpoint/2010/main" val="734847178"/>
              </p:ext>
            </p:extLst>
          </p:nvPr>
        </p:nvGraphicFramePr>
        <p:xfrm>
          <a:off x="717246" y="3736678"/>
          <a:ext cx="3259710" cy="1307800"/>
        </p:xfrm>
        <a:graphic>
          <a:graphicData uri="http://schemas.openxmlformats.org/drawingml/2006/table">
            <a:tbl>
              <a:tblPr firstRow="1" bandRow="1">
                <a:tableStyleId>{00A15C55-8517-42AA-B614-E9B94910E393}</a:tableStyleId>
              </a:tblPr>
              <a:tblGrid>
                <a:gridCol w="1322716">
                  <a:extLst>
                    <a:ext uri="{9D8B030D-6E8A-4147-A177-3AD203B41FA5}">
                      <a16:colId xmlns:a16="http://schemas.microsoft.com/office/drawing/2014/main" val="339236312"/>
                    </a:ext>
                  </a:extLst>
                </a:gridCol>
                <a:gridCol w="968497">
                  <a:extLst>
                    <a:ext uri="{9D8B030D-6E8A-4147-A177-3AD203B41FA5}">
                      <a16:colId xmlns:a16="http://schemas.microsoft.com/office/drawing/2014/main" val="2676063915"/>
                    </a:ext>
                  </a:extLst>
                </a:gridCol>
                <a:gridCol w="968497">
                  <a:extLst>
                    <a:ext uri="{9D8B030D-6E8A-4147-A177-3AD203B41FA5}">
                      <a16:colId xmlns:a16="http://schemas.microsoft.com/office/drawing/2014/main" val="2620211194"/>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rgbClr val="FF0000"/>
                          </a:solidFill>
                          <a:latin typeface="Yu Gothic" panose="020B0400000000000000" pitchFamily="34" charset="-128"/>
                          <a:ea typeface="Yu Gothic" panose="020B0400000000000000" pitchFamily="34" charset="-128"/>
                          <a:sym typeface="Arial"/>
                        </a:rPr>
                        <a:t>Node</a:t>
                      </a:r>
                      <a:endParaRPr dirty="0">
                        <a:solidFill>
                          <a:srgbClr val="FF0000"/>
                        </a:solidFill>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349012025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5</a:t>
                      </a:r>
                    </a:p>
                  </a:txBody>
                  <a:tcPr marL="9525" marR="9525" marT="9525" marB="0" anchor="ctr"/>
                </a:tc>
                <a:extLst>
                  <a:ext uri="{0D108BD9-81ED-4DB2-BD59-A6C34878D82A}">
                    <a16:rowId xmlns:a16="http://schemas.microsoft.com/office/drawing/2014/main" val="3830537457"/>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[1,2]</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3, 4</a:t>
                      </a:r>
                    </a:p>
                  </a:txBody>
                  <a:tcPr marL="9525" marR="9525" marT="9525" marB="0" anchor="ctr"/>
                </a:tc>
                <a:extLst>
                  <a:ext uri="{0D108BD9-81ED-4DB2-BD59-A6C34878D82A}">
                    <a16:rowId xmlns:a16="http://schemas.microsoft.com/office/drawing/2014/main" val="1805058894"/>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4</a:t>
                      </a:r>
                    </a:p>
                  </a:txBody>
                  <a:tcPr marL="9525" marR="9525" marT="9525" marB="0" anchor="ctr"/>
                </a:tc>
                <a:extLst>
                  <a:ext uri="{0D108BD9-81ED-4DB2-BD59-A6C34878D82A}">
                    <a16:rowId xmlns:a16="http://schemas.microsoft.com/office/drawing/2014/main" val="4002552458"/>
                  </a:ext>
                </a:extLst>
              </a:tr>
            </a:tbl>
          </a:graphicData>
        </a:graphic>
      </p:graphicFrame>
      <p:graphicFrame>
        <p:nvGraphicFramePr>
          <p:cNvPr id="9" name="Table 8">
            <a:extLst>
              <a:ext uri="{FF2B5EF4-FFF2-40B4-BE49-F238E27FC236}">
                <a16:creationId xmlns:a16="http://schemas.microsoft.com/office/drawing/2014/main" id="{984C8A84-7151-4ADB-BF07-8C82FDD856B8}"/>
              </a:ext>
            </a:extLst>
          </p:cNvPr>
          <p:cNvGraphicFramePr>
            <a:graphicFrameLocks noGrp="1"/>
          </p:cNvGraphicFramePr>
          <p:nvPr>
            <p:extLst>
              <p:ext uri="{D42A27DB-BD31-4B8C-83A1-F6EECF244321}">
                <p14:modId xmlns:p14="http://schemas.microsoft.com/office/powerpoint/2010/main" val="2226176490"/>
              </p:ext>
            </p:extLst>
          </p:nvPr>
        </p:nvGraphicFramePr>
        <p:xfrm>
          <a:off x="5697434" y="4029075"/>
          <a:ext cx="6333686" cy="2009082"/>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Node id</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4</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5</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Program id and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3,0.5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2,1.5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1,1</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Sharable no. of programs</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00B050"/>
                          </a:solidFill>
                          <a:latin typeface="+mn-lt"/>
                          <a:ea typeface="Yu Gothic" panose="020B0400000000000000" pitchFamily="34" charset="-128"/>
                          <a:sym typeface="Arial"/>
                        </a:rPr>
                        <a:t>3</a:t>
                      </a:r>
                      <a:endParaRPr b="1" dirty="0">
                        <a:solidFill>
                          <a:srgbClr val="00B05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00B050"/>
                          </a:solidFill>
                          <a:latin typeface="+mn-lt"/>
                          <a:ea typeface="Yu Gothic" panose="020B0400000000000000" pitchFamily="34" charset="-128"/>
                          <a:sym typeface="Arial"/>
                        </a:rPr>
                        <a:t>3</a:t>
                      </a:r>
                      <a:endParaRPr b="1" dirty="0">
                        <a:solidFill>
                          <a:srgbClr val="00B05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Memory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3.5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00B050"/>
                          </a:solidFill>
                          <a:latin typeface="+mn-lt"/>
                          <a:sym typeface="Arial"/>
                        </a:rPr>
                        <a:t>64</a:t>
                      </a:r>
                      <a:endParaRPr b="1" dirty="0">
                        <a:solidFill>
                          <a:srgbClr val="00B05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00B050"/>
                          </a:solidFill>
                          <a:latin typeface="+mn-lt"/>
                          <a:ea typeface="Yu Gothic" panose="020B0400000000000000" pitchFamily="34" charset="-128"/>
                          <a:sym typeface="Arial"/>
                        </a:rPr>
                        <a:t>30.5</a:t>
                      </a:r>
                      <a:endParaRPr b="1" dirty="0">
                        <a:solidFill>
                          <a:srgbClr val="00B05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Printer no.</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00B050"/>
                          </a:solidFill>
                          <a:latin typeface="+mn-lt"/>
                          <a:sym typeface="Arial"/>
                        </a:rPr>
                        <a:t>1</a:t>
                      </a:r>
                      <a:endParaRPr b="1" dirty="0">
                        <a:solidFill>
                          <a:srgbClr val="00B05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0</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Disk space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26</a:t>
                      </a:r>
                      <a:endParaRPr lang="en-US"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00B050"/>
                          </a:solidFill>
                          <a:latin typeface="+mn-lt"/>
                          <a:ea typeface="Yu Gothic" panose="020B0400000000000000" pitchFamily="34" charset="-128"/>
                          <a:sym typeface="Arial"/>
                        </a:rPr>
                        <a:t>30</a:t>
                      </a:r>
                      <a:endParaRPr b="1" dirty="0">
                        <a:solidFill>
                          <a:srgbClr val="00B050"/>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bl>
          </a:graphicData>
        </a:graphic>
      </p:graphicFrame>
      <p:graphicFrame>
        <p:nvGraphicFramePr>
          <p:cNvPr id="10" name="Table 9">
            <a:extLst>
              <a:ext uri="{FF2B5EF4-FFF2-40B4-BE49-F238E27FC236}">
                <a16:creationId xmlns:a16="http://schemas.microsoft.com/office/drawing/2014/main" id="{35A9DE1E-8EDE-432C-BEE4-654828CC0003}"/>
              </a:ext>
            </a:extLst>
          </p:cNvPr>
          <p:cNvGraphicFramePr>
            <a:graphicFrameLocks noGrp="1"/>
          </p:cNvGraphicFramePr>
          <p:nvPr>
            <p:extLst>
              <p:ext uri="{D42A27DB-BD31-4B8C-83A1-F6EECF244321}">
                <p14:modId xmlns:p14="http://schemas.microsoft.com/office/powerpoint/2010/main" val="2203182894"/>
              </p:ext>
            </p:extLst>
          </p:nvPr>
        </p:nvGraphicFramePr>
        <p:xfrm>
          <a:off x="5697434" y="1498843"/>
          <a:ext cx="6333686" cy="2009082"/>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Node id</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4</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5</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Program id and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3,0.5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2,1.5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1,1</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Sharable no. of programs</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Memory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3.5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63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29</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Printer no.</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0</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Disk space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26</a:t>
                      </a:r>
                      <a:endParaRPr lang="en-US"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bl>
          </a:graphicData>
        </a:graphic>
      </p:graphicFrame>
      <p:sp>
        <p:nvSpPr>
          <p:cNvPr id="11" name="Arrow: Down 10">
            <a:extLst>
              <a:ext uri="{FF2B5EF4-FFF2-40B4-BE49-F238E27FC236}">
                <a16:creationId xmlns:a16="http://schemas.microsoft.com/office/drawing/2014/main" id="{929FA10A-EBE1-4ACE-A2AD-82B7A7B8F7D3}"/>
              </a:ext>
            </a:extLst>
          </p:cNvPr>
          <p:cNvSpPr/>
          <p:nvPr/>
        </p:nvSpPr>
        <p:spPr>
          <a:xfrm>
            <a:off x="8692827" y="3594505"/>
            <a:ext cx="171450" cy="3169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39013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CEFC0D5-6669-4A1B-B1F5-2EA50FB30809}"/>
              </a:ext>
            </a:extLst>
          </p:cNvPr>
          <p:cNvGrpSpPr/>
          <p:nvPr/>
        </p:nvGrpSpPr>
        <p:grpSpPr>
          <a:xfrm>
            <a:off x="528257" y="606475"/>
            <a:ext cx="4406109" cy="3580114"/>
            <a:chOff x="3214382" y="889232"/>
            <a:chExt cx="5785160" cy="4984461"/>
          </a:xfrm>
        </p:grpSpPr>
        <p:sp>
          <p:nvSpPr>
            <p:cNvPr id="5" name="Oval 4">
              <a:extLst>
                <a:ext uri="{FF2B5EF4-FFF2-40B4-BE49-F238E27FC236}">
                  <a16:creationId xmlns:a16="http://schemas.microsoft.com/office/drawing/2014/main" id="{CFABEF01-87F0-47D7-8EB6-232977823B0E}"/>
                </a:ext>
              </a:extLst>
            </p:cNvPr>
            <p:cNvSpPr/>
            <p:nvPr/>
          </p:nvSpPr>
          <p:spPr>
            <a:xfrm>
              <a:off x="5799389" y="889232"/>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0</a:t>
              </a:r>
            </a:p>
          </p:txBody>
        </p:sp>
        <p:sp>
          <p:nvSpPr>
            <p:cNvPr id="6" name="Oval 5">
              <a:extLst>
                <a:ext uri="{FF2B5EF4-FFF2-40B4-BE49-F238E27FC236}">
                  <a16:creationId xmlns:a16="http://schemas.microsoft.com/office/drawing/2014/main" id="{CE49CC18-014B-462E-8B71-B369802C0EB0}"/>
                </a:ext>
              </a:extLst>
            </p:cNvPr>
            <p:cNvSpPr/>
            <p:nvPr/>
          </p:nvSpPr>
          <p:spPr>
            <a:xfrm>
              <a:off x="3214382" y="222587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1</a:t>
              </a:r>
            </a:p>
          </p:txBody>
        </p:sp>
        <p:sp>
          <p:nvSpPr>
            <p:cNvPr id="7" name="Oval 6">
              <a:extLst>
                <a:ext uri="{FF2B5EF4-FFF2-40B4-BE49-F238E27FC236}">
                  <a16:creationId xmlns:a16="http://schemas.microsoft.com/office/drawing/2014/main" id="{3DE67466-E958-4B20-B939-27BFD6D2C065}"/>
                </a:ext>
              </a:extLst>
            </p:cNvPr>
            <p:cNvSpPr/>
            <p:nvPr/>
          </p:nvSpPr>
          <p:spPr>
            <a:xfrm>
              <a:off x="3214382"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2</a:t>
              </a:r>
            </a:p>
          </p:txBody>
        </p:sp>
        <p:sp>
          <p:nvSpPr>
            <p:cNvPr id="8" name="Oval 7">
              <a:extLst>
                <a:ext uri="{FF2B5EF4-FFF2-40B4-BE49-F238E27FC236}">
                  <a16:creationId xmlns:a16="http://schemas.microsoft.com/office/drawing/2014/main" id="{4421585A-7314-431F-B9FB-DD7DAFF0A83A}"/>
                </a:ext>
              </a:extLst>
            </p:cNvPr>
            <p:cNvSpPr/>
            <p:nvPr/>
          </p:nvSpPr>
          <p:spPr>
            <a:xfrm>
              <a:off x="5799389" y="532001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3</a:t>
              </a:r>
            </a:p>
          </p:txBody>
        </p:sp>
        <p:sp>
          <p:nvSpPr>
            <p:cNvPr id="9" name="Oval 8">
              <a:extLst>
                <a:ext uri="{FF2B5EF4-FFF2-40B4-BE49-F238E27FC236}">
                  <a16:creationId xmlns:a16="http://schemas.microsoft.com/office/drawing/2014/main" id="{5D5EE0E3-E262-4685-A59A-26C70330FBC2}"/>
                </a:ext>
              </a:extLst>
            </p:cNvPr>
            <p:cNvSpPr/>
            <p:nvPr/>
          </p:nvSpPr>
          <p:spPr>
            <a:xfrm>
              <a:off x="8384400" y="2225878"/>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5</a:t>
              </a:r>
            </a:p>
          </p:txBody>
        </p:sp>
        <p:sp>
          <p:nvSpPr>
            <p:cNvPr id="10" name="Oval 9">
              <a:extLst>
                <a:ext uri="{FF2B5EF4-FFF2-40B4-BE49-F238E27FC236}">
                  <a16:creationId xmlns:a16="http://schemas.microsoft.com/office/drawing/2014/main" id="{E12DBAC1-3A93-41B1-9844-D0030BE6EF65}"/>
                </a:ext>
              </a:extLst>
            </p:cNvPr>
            <p:cNvSpPr/>
            <p:nvPr/>
          </p:nvSpPr>
          <p:spPr>
            <a:xfrm>
              <a:off x="8384400"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4</a:t>
              </a:r>
            </a:p>
          </p:txBody>
        </p:sp>
        <p:cxnSp>
          <p:nvCxnSpPr>
            <p:cNvPr id="11" name="Straight Connector 10">
              <a:extLst>
                <a:ext uri="{FF2B5EF4-FFF2-40B4-BE49-F238E27FC236}">
                  <a16:creationId xmlns:a16="http://schemas.microsoft.com/office/drawing/2014/main" id="{08EA1BCF-EB1E-438D-9A6F-E92AF6BEDC4F}"/>
                </a:ext>
              </a:extLst>
            </p:cNvPr>
            <p:cNvCxnSpPr>
              <a:cxnSpLocks/>
              <a:stCxn id="5" idx="4"/>
              <a:endCxn id="7" idx="6"/>
            </p:cNvCxnSpPr>
            <p:nvPr/>
          </p:nvCxnSpPr>
          <p:spPr>
            <a:xfrm flipH="1">
              <a:off x="3807602" y="1442906"/>
              <a:ext cx="2288397" cy="291238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68BAFC8-4E9C-497E-97BC-887000411BD5}"/>
                </a:ext>
              </a:extLst>
            </p:cNvPr>
            <p:cNvCxnSpPr>
              <a:cxnSpLocks/>
              <a:stCxn id="5" idx="4"/>
              <a:endCxn id="10" idx="2"/>
            </p:cNvCxnSpPr>
            <p:nvPr/>
          </p:nvCxnSpPr>
          <p:spPr>
            <a:xfrm>
              <a:off x="6096000" y="1442906"/>
              <a:ext cx="2288400" cy="291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9E234AD-5980-442D-A0BA-D6DBF2D7E785}"/>
                </a:ext>
              </a:extLst>
            </p:cNvPr>
            <p:cNvCxnSpPr>
              <a:cxnSpLocks/>
              <a:stCxn id="9" idx="2"/>
              <a:endCxn id="7" idx="6"/>
            </p:cNvCxnSpPr>
            <p:nvPr/>
          </p:nvCxnSpPr>
          <p:spPr>
            <a:xfrm flipH="1">
              <a:off x="3807602" y="2502716"/>
              <a:ext cx="4576798" cy="1852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432A474-4323-45E9-8C6F-5EF3F4D797FA}"/>
                </a:ext>
              </a:extLst>
            </p:cNvPr>
            <p:cNvCxnSpPr>
              <a:cxnSpLocks/>
              <a:stCxn id="8" idx="0"/>
              <a:endCxn id="7" idx="6"/>
            </p:cNvCxnSpPr>
            <p:nvPr/>
          </p:nvCxnSpPr>
          <p:spPr>
            <a:xfrm flipH="1" flipV="1">
              <a:off x="3807602" y="4355286"/>
              <a:ext cx="2288397"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A78420C-5B0E-4D4E-AD80-10B1B0E95B2E}"/>
                </a:ext>
              </a:extLst>
            </p:cNvPr>
            <p:cNvCxnSpPr>
              <a:cxnSpLocks/>
              <a:stCxn id="8" idx="0"/>
              <a:endCxn id="10" idx="2"/>
            </p:cNvCxnSpPr>
            <p:nvPr/>
          </p:nvCxnSpPr>
          <p:spPr>
            <a:xfrm flipV="1">
              <a:off x="6095999" y="4355286"/>
              <a:ext cx="2288401"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893311A-E01A-4EFE-88D4-1C1F5A079F04}"/>
                </a:ext>
              </a:extLst>
            </p:cNvPr>
            <p:cNvCxnSpPr>
              <a:cxnSpLocks/>
              <a:stCxn id="8" idx="0"/>
              <a:endCxn id="9" idx="2"/>
            </p:cNvCxnSpPr>
            <p:nvPr/>
          </p:nvCxnSpPr>
          <p:spPr>
            <a:xfrm flipV="1">
              <a:off x="6095999" y="2502716"/>
              <a:ext cx="2288401" cy="2817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EF008D7-EC24-43E5-96EE-83778039D5E8}"/>
                </a:ext>
              </a:extLst>
            </p:cNvPr>
            <p:cNvCxnSpPr>
              <a:cxnSpLocks/>
              <a:stCxn id="10" idx="0"/>
              <a:endCxn id="9" idx="4"/>
            </p:cNvCxnSpPr>
            <p:nvPr/>
          </p:nvCxnSpPr>
          <p:spPr>
            <a:xfrm flipV="1">
              <a:off x="8681012" y="2779552"/>
              <a:ext cx="0" cy="1298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7DE7BEB-34D4-4CEA-ADA1-2D13565C484F}"/>
                </a:ext>
              </a:extLst>
            </p:cNvPr>
            <p:cNvCxnSpPr>
              <a:cxnSpLocks/>
              <a:stCxn id="6" idx="6"/>
              <a:endCxn id="9" idx="2"/>
            </p:cNvCxnSpPr>
            <p:nvPr/>
          </p:nvCxnSpPr>
          <p:spPr>
            <a:xfrm>
              <a:off x="3807602" y="2502716"/>
              <a:ext cx="4576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39BA6B1-F578-49B3-922C-CF114A0F14CC}"/>
                </a:ext>
              </a:extLst>
            </p:cNvPr>
            <p:cNvCxnSpPr>
              <a:cxnSpLocks/>
              <a:stCxn id="6" idx="6"/>
              <a:endCxn id="8" idx="0"/>
            </p:cNvCxnSpPr>
            <p:nvPr/>
          </p:nvCxnSpPr>
          <p:spPr>
            <a:xfrm>
              <a:off x="3807602" y="2502716"/>
              <a:ext cx="2288397" cy="2817302"/>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8A134F9-9105-452D-B7FA-64ED92B9D3CA}"/>
                </a:ext>
              </a:extLst>
            </p:cNvPr>
            <p:cNvSpPr txBox="1"/>
            <p:nvPr/>
          </p:nvSpPr>
          <p:spPr>
            <a:xfrm>
              <a:off x="4547832" y="4615345"/>
              <a:ext cx="460396" cy="322267"/>
            </a:xfrm>
            <a:prstGeom prst="rect">
              <a:avLst/>
            </a:prstGeom>
            <a:solidFill>
              <a:schemeClr val="accent4">
                <a:lumMod val="60000"/>
                <a:lumOff val="40000"/>
              </a:schemeClr>
            </a:solidFill>
          </p:spPr>
          <p:txBody>
            <a:bodyPr wrap="square" rtlCol="0">
              <a:spAutoFit/>
            </a:bodyPr>
            <a:lstStyle/>
            <a:p>
              <a:r>
                <a:rPr lang="en-US" sz="1050" dirty="0"/>
                <a:t>16</a:t>
              </a:r>
            </a:p>
          </p:txBody>
        </p:sp>
        <p:sp>
          <p:nvSpPr>
            <p:cNvPr id="21" name="TextBox 20">
              <a:extLst>
                <a:ext uri="{FF2B5EF4-FFF2-40B4-BE49-F238E27FC236}">
                  <a16:creationId xmlns:a16="http://schemas.microsoft.com/office/drawing/2014/main" id="{27D827AB-1BD5-4100-9E9C-EF1D641D9711}"/>
                </a:ext>
              </a:extLst>
            </p:cNvPr>
            <p:cNvSpPr txBox="1"/>
            <p:nvPr/>
          </p:nvSpPr>
          <p:spPr>
            <a:xfrm>
              <a:off x="4951800" y="3996922"/>
              <a:ext cx="460396" cy="353518"/>
            </a:xfrm>
            <a:prstGeom prst="rect">
              <a:avLst/>
            </a:prstGeom>
            <a:solidFill>
              <a:schemeClr val="accent4">
                <a:lumMod val="60000"/>
                <a:lumOff val="40000"/>
              </a:schemeClr>
            </a:solidFill>
          </p:spPr>
          <p:txBody>
            <a:bodyPr wrap="square" rtlCol="0">
              <a:spAutoFit/>
            </a:bodyPr>
            <a:lstStyle/>
            <a:p>
              <a:pPr algn="ctr"/>
              <a:r>
                <a:rPr lang="en-US" sz="1050" dirty="0"/>
                <a:t>0</a:t>
              </a:r>
            </a:p>
          </p:txBody>
        </p:sp>
        <p:sp>
          <p:nvSpPr>
            <p:cNvPr id="22" name="TextBox 21">
              <a:extLst>
                <a:ext uri="{FF2B5EF4-FFF2-40B4-BE49-F238E27FC236}">
                  <a16:creationId xmlns:a16="http://schemas.microsoft.com/office/drawing/2014/main" id="{C8A78520-7EBB-4080-9FAA-27C57E3ED053}"/>
                </a:ext>
              </a:extLst>
            </p:cNvPr>
            <p:cNvSpPr txBox="1"/>
            <p:nvPr/>
          </p:nvSpPr>
          <p:spPr>
            <a:xfrm>
              <a:off x="5783909" y="3192123"/>
              <a:ext cx="460396" cy="322267"/>
            </a:xfrm>
            <a:prstGeom prst="rect">
              <a:avLst/>
            </a:prstGeom>
            <a:solidFill>
              <a:schemeClr val="accent4">
                <a:lumMod val="60000"/>
                <a:lumOff val="40000"/>
              </a:schemeClr>
            </a:solidFill>
          </p:spPr>
          <p:txBody>
            <a:bodyPr wrap="square" rtlCol="0">
              <a:spAutoFit/>
            </a:bodyPr>
            <a:lstStyle/>
            <a:p>
              <a:pPr algn="ctr"/>
              <a:r>
                <a:rPr lang="en-US" sz="1050" dirty="0"/>
                <a:t>11</a:t>
              </a:r>
            </a:p>
          </p:txBody>
        </p:sp>
        <p:sp>
          <p:nvSpPr>
            <p:cNvPr id="23" name="TextBox 22">
              <a:extLst>
                <a:ext uri="{FF2B5EF4-FFF2-40B4-BE49-F238E27FC236}">
                  <a16:creationId xmlns:a16="http://schemas.microsoft.com/office/drawing/2014/main" id="{253F33D1-F187-4A41-B897-C53B3258BA7C}"/>
                </a:ext>
              </a:extLst>
            </p:cNvPr>
            <p:cNvSpPr txBox="1"/>
            <p:nvPr/>
          </p:nvSpPr>
          <p:spPr>
            <a:xfrm>
              <a:off x="4663879" y="2822789"/>
              <a:ext cx="460396" cy="353518"/>
            </a:xfrm>
            <a:prstGeom prst="rect">
              <a:avLst/>
            </a:prstGeom>
            <a:solidFill>
              <a:schemeClr val="accent4">
                <a:lumMod val="60000"/>
                <a:lumOff val="40000"/>
              </a:schemeClr>
            </a:solidFill>
          </p:spPr>
          <p:txBody>
            <a:bodyPr wrap="square" rtlCol="0">
              <a:spAutoFit/>
            </a:bodyPr>
            <a:lstStyle/>
            <a:p>
              <a:pPr algn="ctr"/>
              <a:r>
                <a:rPr lang="en-US" sz="1050" dirty="0"/>
                <a:t>3</a:t>
              </a:r>
            </a:p>
          </p:txBody>
        </p:sp>
        <p:sp>
          <p:nvSpPr>
            <p:cNvPr id="24" name="TextBox 23">
              <a:extLst>
                <a:ext uri="{FF2B5EF4-FFF2-40B4-BE49-F238E27FC236}">
                  <a16:creationId xmlns:a16="http://schemas.microsoft.com/office/drawing/2014/main" id="{D88AB6D6-5035-4A21-A18C-9116776CBA0A}"/>
                </a:ext>
              </a:extLst>
            </p:cNvPr>
            <p:cNvSpPr txBox="1"/>
            <p:nvPr/>
          </p:nvSpPr>
          <p:spPr>
            <a:xfrm>
              <a:off x="5816765" y="2313262"/>
              <a:ext cx="460396" cy="353518"/>
            </a:xfrm>
            <a:prstGeom prst="rect">
              <a:avLst/>
            </a:prstGeom>
            <a:solidFill>
              <a:schemeClr val="accent4">
                <a:lumMod val="60000"/>
                <a:lumOff val="40000"/>
              </a:schemeClr>
            </a:solidFill>
          </p:spPr>
          <p:txBody>
            <a:bodyPr wrap="square" rtlCol="0">
              <a:spAutoFit/>
            </a:bodyPr>
            <a:lstStyle/>
            <a:p>
              <a:pPr algn="ctr"/>
              <a:r>
                <a:rPr lang="en-US" sz="1050" dirty="0"/>
                <a:t>10</a:t>
              </a:r>
            </a:p>
          </p:txBody>
        </p:sp>
        <p:sp>
          <p:nvSpPr>
            <p:cNvPr id="25" name="TextBox 24">
              <a:extLst>
                <a:ext uri="{FF2B5EF4-FFF2-40B4-BE49-F238E27FC236}">
                  <a16:creationId xmlns:a16="http://schemas.microsoft.com/office/drawing/2014/main" id="{FCE67599-8C6B-4778-8D09-CB301EDB73CD}"/>
                </a:ext>
              </a:extLst>
            </p:cNvPr>
            <p:cNvSpPr txBox="1"/>
            <p:nvPr/>
          </p:nvSpPr>
          <p:spPr>
            <a:xfrm>
              <a:off x="8539146" y="3173136"/>
              <a:ext cx="460396" cy="322267"/>
            </a:xfrm>
            <a:prstGeom prst="rect">
              <a:avLst/>
            </a:prstGeom>
            <a:solidFill>
              <a:schemeClr val="accent4">
                <a:lumMod val="60000"/>
                <a:lumOff val="40000"/>
              </a:schemeClr>
            </a:solidFill>
          </p:spPr>
          <p:txBody>
            <a:bodyPr wrap="square" rtlCol="0">
              <a:spAutoFit/>
            </a:bodyPr>
            <a:lstStyle/>
            <a:p>
              <a:pPr algn="ctr"/>
              <a:r>
                <a:rPr lang="en-US" sz="1050" dirty="0"/>
                <a:t>7</a:t>
              </a:r>
            </a:p>
          </p:txBody>
        </p:sp>
        <p:sp>
          <p:nvSpPr>
            <p:cNvPr id="26" name="TextBox 25">
              <a:extLst>
                <a:ext uri="{FF2B5EF4-FFF2-40B4-BE49-F238E27FC236}">
                  <a16:creationId xmlns:a16="http://schemas.microsoft.com/office/drawing/2014/main" id="{26A8809A-1FE9-4F1D-80F3-3C3F40AA56E1}"/>
                </a:ext>
              </a:extLst>
            </p:cNvPr>
            <p:cNvSpPr txBox="1"/>
            <p:nvPr/>
          </p:nvSpPr>
          <p:spPr>
            <a:xfrm>
              <a:off x="7748636" y="3616621"/>
              <a:ext cx="460396" cy="353518"/>
            </a:xfrm>
            <a:prstGeom prst="rect">
              <a:avLst/>
            </a:prstGeom>
            <a:solidFill>
              <a:schemeClr val="accent4">
                <a:lumMod val="60000"/>
                <a:lumOff val="40000"/>
              </a:schemeClr>
            </a:solidFill>
          </p:spPr>
          <p:txBody>
            <a:bodyPr wrap="square" rtlCol="0">
              <a:spAutoFit/>
            </a:bodyPr>
            <a:lstStyle/>
            <a:p>
              <a:pPr algn="ctr"/>
              <a:r>
                <a:rPr lang="en-US" sz="1050" dirty="0"/>
                <a:t>15</a:t>
              </a:r>
            </a:p>
          </p:txBody>
        </p:sp>
        <p:sp>
          <p:nvSpPr>
            <p:cNvPr id="27" name="TextBox 26">
              <a:extLst>
                <a:ext uri="{FF2B5EF4-FFF2-40B4-BE49-F238E27FC236}">
                  <a16:creationId xmlns:a16="http://schemas.microsoft.com/office/drawing/2014/main" id="{3EDE4AA7-DE71-4F7D-A390-00AFCA10FDAF}"/>
                </a:ext>
              </a:extLst>
            </p:cNvPr>
            <p:cNvSpPr txBox="1"/>
            <p:nvPr/>
          </p:nvSpPr>
          <p:spPr>
            <a:xfrm>
              <a:off x="6865888" y="3985953"/>
              <a:ext cx="460396" cy="353518"/>
            </a:xfrm>
            <a:prstGeom prst="rect">
              <a:avLst/>
            </a:prstGeom>
            <a:solidFill>
              <a:schemeClr val="accent4">
                <a:lumMod val="60000"/>
                <a:lumOff val="40000"/>
              </a:schemeClr>
            </a:solidFill>
          </p:spPr>
          <p:txBody>
            <a:bodyPr wrap="square" rtlCol="0">
              <a:spAutoFit/>
            </a:bodyPr>
            <a:lstStyle/>
            <a:p>
              <a:pPr algn="ctr"/>
              <a:r>
                <a:rPr lang="en-US" sz="1050" dirty="0"/>
                <a:t>5</a:t>
              </a:r>
            </a:p>
          </p:txBody>
        </p:sp>
        <p:sp>
          <p:nvSpPr>
            <p:cNvPr id="28" name="TextBox 27">
              <a:extLst>
                <a:ext uri="{FF2B5EF4-FFF2-40B4-BE49-F238E27FC236}">
                  <a16:creationId xmlns:a16="http://schemas.microsoft.com/office/drawing/2014/main" id="{25E4F817-40E4-42AD-BA40-D354FA77BB35}"/>
                </a:ext>
              </a:extLst>
            </p:cNvPr>
            <p:cNvSpPr txBox="1"/>
            <p:nvPr/>
          </p:nvSpPr>
          <p:spPr>
            <a:xfrm>
              <a:off x="7207941" y="4652985"/>
              <a:ext cx="460396" cy="322267"/>
            </a:xfrm>
            <a:prstGeom prst="rect">
              <a:avLst/>
            </a:prstGeom>
            <a:solidFill>
              <a:schemeClr val="accent4">
                <a:lumMod val="60000"/>
                <a:lumOff val="40000"/>
              </a:schemeClr>
            </a:solidFill>
          </p:spPr>
          <p:txBody>
            <a:bodyPr wrap="square" rtlCol="0">
              <a:spAutoFit/>
            </a:bodyPr>
            <a:lstStyle/>
            <a:p>
              <a:pPr algn="ctr"/>
              <a:r>
                <a:rPr lang="en-US" sz="1050" dirty="0"/>
                <a:t>5</a:t>
              </a:r>
            </a:p>
          </p:txBody>
        </p:sp>
        <p:cxnSp>
          <p:nvCxnSpPr>
            <p:cNvPr id="29" name="Straight Connector 28">
              <a:extLst>
                <a:ext uri="{FF2B5EF4-FFF2-40B4-BE49-F238E27FC236}">
                  <a16:creationId xmlns:a16="http://schemas.microsoft.com/office/drawing/2014/main" id="{A02B5E99-3570-41CA-B1CB-E3578BACC7FA}"/>
                </a:ext>
              </a:extLst>
            </p:cNvPr>
            <p:cNvCxnSpPr>
              <a:stCxn id="5" idx="4"/>
              <a:endCxn id="9" idx="2"/>
            </p:cNvCxnSpPr>
            <p:nvPr/>
          </p:nvCxnSpPr>
          <p:spPr>
            <a:xfrm>
              <a:off x="6095999" y="1442906"/>
              <a:ext cx="2288400" cy="105981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9499BA46-D140-4407-B374-C7DE391DE86D}"/>
                </a:ext>
              </a:extLst>
            </p:cNvPr>
            <p:cNvSpPr txBox="1"/>
            <p:nvPr/>
          </p:nvSpPr>
          <p:spPr>
            <a:xfrm>
              <a:off x="6977743" y="1806054"/>
              <a:ext cx="460396" cy="322267"/>
            </a:xfrm>
            <a:prstGeom prst="rect">
              <a:avLst/>
            </a:prstGeom>
            <a:solidFill>
              <a:schemeClr val="accent4">
                <a:lumMod val="60000"/>
                <a:lumOff val="40000"/>
              </a:schemeClr>
            </a:solidFill>
          </p:spPr>
          <p:txBody>
            <a:bodyPr wrap="square" rtlCol="0">
              <a:spAutoFit/>
            </a:bodyPr>
            <a:lstStyle/>
            <a:p>
              <a:pPr algn="ctr"/>
              <a:r>
                <a:rPr lang="en-US" sz="1050" dirty="0"/>
                <a:t>8</a:t>
              </a:r>
            </a:p>
          </p:txBody>
        </p:sp>
      </p:grpSp>
      <p:sp>
        <p:nvSpPr>
          <p:cNvPr id="58" name="Arrow: Right 57">
            <a:extLst>
              <a:ext uri="{FF2B5EF4-FFF2-40B4-BE49-F238E27FC236}">
                <a16:creationId xmlns:a16="http://schemas.microsoft.com/office/drawing/2014/main" id="{B7E74789-AE51-4862-9FE1-FBC17E5E0188}"/>
              </a:ext>
            </a:extLst>
          </p:cNvPr>
          <p:cNvSpPr/>
          <p:nvPr/>
        </p:nvSpPr>
        <p:spPr>
          <a:xfrm>
            <a:off x="5357806" y="1980431"/>
            <a:ext cx="738189" cy="391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9" name="Table 58">
            <a:extLst>
              <a:ext uri="{FF2B5EF4-FFF2-40B4-BE49-F238E27FC236}">
                <a16:creationId xmlns:a16="http://schemas.microsoft.com/office/drawing/2014/main" id="{108814CB-2B13-4C23-BFA6-E35AB79D68FF}"/>
              </a:ext>
            </a:extLst>
          </p:cNvPr>
          <p:cNvGraphicFramePr>
            <a:graphicFrameLocks noGrp="1"/>
          </p:cNvGraphicFramePr>
          <p:nvPr>
            <p:extLst>
              <p:ext uri="{D42A27DB-BD31-4B8C-83A1-F6EECF244321}">
                <p14:modId xmlns:p14="http://schemas.microsoft.com/office/powerpoint/2010/main" val="2576649275"/>
              </p:ext>
            </p:extLst>
          </p:nvPr>
        </p:nvGraphicFramePr>
        <p:xfrm>
          <a:off x="2693618" y="5246984"/>
          <a:ext cx="6333686" cy="1004541"/>
        </p:xfrm>
        <a:graphic>
          <a:graphicData uri="http://schemas.openxmlformats.org/drawingml/2006/table">
            <a:tbl>
              <a:tblPr firstRow="1" bandRow="1">
                <a:tableStyleId>{69012ECD-51FC-41F1-AA8D-1B2483CD663E}</a:tableStyleId>
              </a:tblPr>
              <a:tblGrid>
                <a:gridCol w="2868076">
                  <a:extLst>
                    <a:ext uri="{9D8B030D-6E8A-4147-A177-3AD203B41FA5}">
                      <a16:colId xmlns:a16="http://schemas.microsoft.com/office/drawing/2014/main" val="2664572795"/>
                    </a:ext>
                  </a:extLst>
                </a:gridCol>
                <a:gridCol w="693122">
                  <a:extLst>
                    <a:ext uri="{9D8B030D-6E8A-4147-A177-3AD203B41FA5}">
                      <a16:colId xmlns:a16="http://schemas.microsoft.com/office/drawing/2014/main" val="2261322767"/>
                    </a:ext>
                  </a:extLst>
                </a:gridCol>
                <a:gridCol w="693122">
                  <a:extLst>
                    <a:ext uri="{9D8B030D-6E8A-4147-A177-3AD203B41FA5}">
                      <a16:colId xmlns:a16="http://schemas.microsoft.com/office/drawing/2014/main" val="1283353639"/>
                    </a:ext>
                  </a:extLst>
                </a:gridCol>
                <a:gridCol w="693122">
                  <a:extLst>
                    <a:ext uri="{9D8B030D-6E8A-4147-A177-3AD203B41FA5}">
                      <a16:colId xmlns:a16="http://schemas.microsoft.com/office/drawing/2014/main" val="3229679080"/>
                    </a:ext>
                  </a:extLst>
                </a:gridCol>
                <a:gridCol w="693122">
                  <a:extLst>
                    <a:ext uri="{9D8B030D-6E8A-4147-A177-3AD203B41FA5}">
                      <a16:colId xmlns:a16="http://schemas.microsoft.com/office/drawing/2014/main" val="2721618110"/>
                    </a:ext>
                  </a:extLst>
                </a:gridCol>
                <a:gridCol w="693122">
                  <a:extLst>
                    <a:ext uri="{9D8B030D-6E8A-4147-A177-3AD203B41FA5}">
                      <a16:colId xmlns:a16="http://schemas.microsoft.com/office/drawing/2014/main" val="301880244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Node id</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3</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5</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398344563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Disk</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8</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10</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17</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9</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12</a:t>
                      </a:r>
                      <a:endParaRPr dirty="0">
                        <a:latin typeface="Yu Gothic" panose="020B0400000000000000" pitchFamily="34" charset="-128"/>
                        <a:ea typeface="Yu Gothic" panose="020B0400000000000000" pitchFamily="34" charset="-128"/>
                      </a:endParaRPr>
                    </a:p>
                  </a:txBody>
                  <a:tcPr marL="91450" marR="91450" marT="45725" marB="45725">
                    <a:noFill/>
                  </a:tcPr>
                </a:tc>
                <a:extLst>
                  <a:ext uri="{0D108BD9-81ED-4DB2-BD59-A6C34878D82A}">
                    <a16:rowId xmlns:a16="http://schemas.microsoft.com/office/drawing/2014/main" val="112367015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Printer</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extLst>
                  <a:ext uri="{0D108BD9-81ED-4DB2-BD59-A6C34878D82A}">
                    <a16:rowId xmlns:a16="http://schemas.microsoft.com/office/drawing/2014/main" val="3711001943"/>
                  </a:ext>
                </a:extLst>
              </a:tr>
            </a:tbl>
          </a:graphicData>
        </a:graphic>
      </p:graphicFrame>
      <p:grpSp>
        <p:nvGrpSpPr>
          <p:cNvPr id="61" name="Group 60">
            <a:extLst>
              <a:ext uri="{FF2B5EF4-FFF2-40B4-BE49-F238E27FC236}">
                <a16:creationId xmlns:a16="http://schemas.microsoft.com/office/drawing/2014/main" id="{F358424C-A79A-499B-A03D-4ECC926BB769}"/>
              </a:ext>
            </a:extLst>
          </p:cNvPr>
          <p:cNvGrpSpPr/>
          <p:nvPr/>
        </p:nvGrpSpPr>
        <p:grpSpPr>
          <a:xfrm>
            <a:off x="6901112" y="388768"/>
            <a:ext cx="4406109" cy="3580114"/>
            <a:chOff x="3214382" y="889232"/>
            <a:chExt cx="5785160" cy="4984461"/>
          </a:xfrm>
        </p:grpSpPr>
        <p:sp>
          <p:nvSpPr>
            <p:cNvPr id="62" name="Oval 61">
              <a:extLst>
                <a:ext uri="{FF2B5EF4-FFF2-40B4-BE49-F238E27FC236}">
                  <a16:creationId xmlns:a16="http://schemas.microsoft.com/office/drawing/2014/main" id="{6863BC6B-EFF3-4132-907C-E5CC8FC7F9DE}"/>
                </a:ext>
              </a:extLst>
            </p:cNvPr>
            <p:cNvSpPr/>
            <p:nvPr/>
          </p:nvSpPr>
          <p:spPr>
            <a:xfrm>
              <a:off x="5799389" y="889232"/>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0</a:t>
              </a:r>
            </a:p>
          </p:txBody>
        </p:sp>
        <p:sp>
          <p:nvSpPr>
            <p:cNvPr id="63" name="Oval 62">
              <a:extLst>
                <a:ext uri="{FF2B5EF4-FFF2-40B4-BE49-F238E27FC236}">
                  <a16:creationId xmlns:a16="http://schemas.microsoft.com/office/drawing/2014/main" id="{EB015D75-BBF4-43AA-A445-AD56C2B077A7}"/>
                </a:ext>
              </a:extLst>
            </p:cNvPr>
            <p:cNvSpPr/>
            <p:nvPr/>
          </p:nvSpPr>
          <p:spPr>
            <a:xfrm>
              <a:off x="3214382" y="222587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1</a:t>
              </a:r>
            </a:p>
          </p:txBody>
        </p:sp>
        <p:sp>
          <p:nvSpPr>
            <p:cNvPr id="64" name="Oval 63">
              <a:extLst>
                <a:ext uri="{FF2B5EF4-FFF2-40B4-BE49-F238E27FC236}">
                  <a16:creationId xmlns:a16="http://schemas.microsoft.com/office/drawing/2014/main" id="{CC934B46-2734-4D3F-93BB-5AC393DFEC3A}"/>
                </a:ext>
              </a:extLst>
            </p:cNvPr>
            <p:cNvSpPr/>
            <p:nvPr/>
          </p:nvSpPr>
          <p:spPr>
            <a:xfrm>
              <a:off x="3214382"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2</a:t>
              </a:r>
            </a:p>
          </p:txBody>
        </p:sp>
        <p:sp>
          <p:nvSpPr>
            <p:cNvPr id="65" name="Oval 64">
              <a:extLst>
                <a:ext uri="{FF2B5EF4-FFF2-40B4-BE49-F238E27FC236}">
                  <a16:creationId xmlns:a16="http://schemas.microsoft.com/office/drawing/2014/main" id="{97868D1A-166B-43CC-8CF6-D3A383FBA222}"/>
                </a:ext>
              </a:extLst>
            </p:cNvPr>
            <p:cNvSpPr/>
            <p:nvPr/>
          </p:nvSpPr>
          <p:spPr>
            <a:xfrm>
              <a:off x="5799389" y="532001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3</a:t>
              </a:r>
            </a:p>
          </p:txBody>
        </p:sp>
        <p:sp>
          <p:nvSpPr>
            <p:cNvPr id="66" name="Oval 65">
              <a:extLst>
                <a:ext uri="{FF2B5EF4-FFF2-40B4-BE49-F238E27FC236}">
                  <a16:creationId xmlns:a16="http://schemas.microsoft.com/office/drawing/2014/main" id="{A81EBE9C-81B2-4104-8C18-393EEF30B398}"/>
                </a:ext>
              </a:extLst>
            </p:cNvPr>
            <p:cNvSpPr/>
            <p:nvPr/>
          </p:nvSpPr>
          <p:spPr>
            <a:xfrm>
              <a:off x="8384400" y="2225878"/>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5</a:t>
              </a:r>
            </a:p>
          </p:txBody>
        </p:sp>
        <p:sp>
          <p:nvSpPr>
            <p:cNvPr id="67" name="Oval 66">
              <a:extLst>
                <a:ext uri="{FF2B5EF4-FFF2-40B4-BE49-F238E27FC236}">
                  <a16:creationId xmlns:a16="http://schemas.microsoft.com/office/drawing/2014/main" id="{27B114CF-A1C5-4C15-9E7F-D54B483BAD17}"/>
                </a:ext>
              </a:extLst>
            </p:cNvPr>
            <p:cNvSpPr/>
            <p:nvPr/>
          </p:nvSpPr>
          <p:spPr>
            <a:xfrm>
              <a:off x="8384400"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4</a:t>
              </a:r>
            </a:p>
          </p:txBody>
        </p:sp>
        <p:cxnSp>
          <p:nvCxnSpPr>
            <p:cNvPr id="68" name="Straight Connector 67">
              <a:extLst>
                <a:ext uri="{FF2B5EF4-FFF2-40B4-BE49-F238E27FC236}">
                  <a16:creationId xmlns:a16="http://schemas.microsoft.com/office/drawing/2014/main" id="{53D16555-3E07-4229-BB48-E18F8EA1688B}"/>
                </a:ext>
              </a:extLst>
            </p:cNvPr>
            <p:cNvCxnSpPr>
              <a:cxnSpLocks/>
              <a:stCxn id="62" idx="4"/>
              <a:endCxn id="64" idx="6"/>
            </p:cNvCxnSpPr>
            <p:nvPr/>
          </p:nvCxnSpPr>
          <p:spPr>
            <a:xfrm flipH="1">
              <a:off x="3807602" y="1442906"/>
              <a:ext cx="2288397" cy="291238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C887BD6-2A00-41BE-BE2B-2CC2B6D7062F}"/>
                </a:ext>
              </a:extLst>
            </p:cNvPr>
            <p:cNvCxnSpPr>
              <a:cxnSpLocks/>
              <a:stCxn id="62" idx="4"/>
              <a:endCxn id="67" idx="2"/>
            </p:cNvCxnSpPr>
            <p:nvPr/>
          </p:nvCxnSpPr>
          <p:spPr>
            <a:xfrm>
              <a:off x="6096000" y="1442906"/>
              <a:ext cx="2288400" cy="291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CD80D1C-F869-46AE-AC36-E19795585BC5}"/>
                </a:ext>
              </a:extLst>
            </p:cNvPr>
            <p:cNvCxnSpPr>
              <a:cxnSpLocks/>
              <a:stCxn id="66" idx="2"/>
              <a:endCxn id="64" idx="6"/>
            </p:cNvCxnSpPr>
            <p:nvPr/>
          </p:nvCxnSpPr>
          <p:spPr>
            <a:xfrm flipH="1">
              <a:off x="3807602" y="2502716"/>
              <a:ext cx="4576798" cy="1852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8FF29E2-4D39-4AB0-8936-4CCAE0CF9E3E}"/>
                </a:ext>
              </a:extLst>
            </p:cNvPr>
            <p:cNvCxnSpPr>
              <a:cxnSpLocks/>
              <a:stCxn id="65" idx="0"/>
              <a:endCxn id="64" idx="6"/>
            </p:cNvCxnSpPr>
            <p:nvPr/>
          </p:nvCxnSpPr>
          <p:spPr>
            <a:xfrm flipH="1" flipV="1">
              <a:off x="3807602" y="4355286"/>
              <a:ext cx="2288397"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634FFF7-7F37-4944-B39A-7676C80C81B7}"/>
                </a:ext>
              </a:extLst>
            </p:cNvPr>
            <p:cNvCxnSpPr>
              <a:cxnSpLocks/>
              <a:stCxn id="65" idx="0"/>
              <a:endCxn id="67" idx="2"/>
            </p:cNvCxnSpPr>
            <p:nvPr/>
          </p:nvCxnSpPr>
          <p:spPr>
            <a:xfrm flipV="1">
              <a:off x="6095999" y="4355286"/>
              <a:ext cx="2288401"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E2D76BC-1E78-4FE6-BC5B-C635E58BBB82}"/>
                </a:ext>
              </a:extLst>
            </p:cNvPr>
            <p:cNvCxnSpPr>
              <a:cxnSpLocks/>
              <a:stCxn id="65" idx="0"/>
              <a:endCxn id="66" idx="2"/>
            </p:cNvCxnSpPr>
            <p:nvPr/>
          </p:nvCxnSpPr>
          <p:spPr>
            <a:xfrm flipV="1">
              <a:off x="6095999" y="2502716"/>
              <a:ext cx="2288401" cy="2817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BDD37B8-3D1D-4483-9385-5636A3FFE589}"/>
                </a:ext>
              </a:extLst>
            </p:cNvPr>
            <p:cNvCxnSpPr>
              <a:cxnSpLocks/>
              <a:stCxn id="67" idx="0"/>
              <a:endCxn id="66" idx="4"/>
            </p:cNvCxnSpPr>
            <p:nvPr/>
          </p:nvCxnSpPr>
          <p:spPr>
            <a:xfrm flipV="1">
              <a:off x="8681012" y="2779552"/>
              <a:ext cx="0" cy="1298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8AE877C-B914-4F64-85C0-FAFA6E42D058}"/>
                </a:ext>
              </a:extLst>
            </p:cNvPr>
            <p:cNvCxnSpPr>
              <a:cxnSpLocks/>
              <a:stCxn id="63" idx="6"/>
              <a:endCxn id="66" idx="2"/>
            </p:cNvCxnSpPr>
            <p:nvPr/>
          </p:nvCxnSpPr>
          <p:spPr>
            <a:xfrm>
              <a:off x="3807602" y="2502716"/>
              <a:ext cx="4576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C65065C-F938-426A-BB98-ED0588F772C9}"/>
                </a:ext>
              </a:extLst>
            </p:cNvPr>
            <p:cNvCxnSpPr>
              <a:cxnSpLocks/>
              <a:stCxn id="63" idx="6"/>
              <a:endCxn id="65" idx="0"/>
            </p:cNvCxnSpPr>
            <p:nvPr/>
          </p:nvCxnSpPr>
          <p:spPr>
            <a:xfrm>
              <a:off x="3807602" y="2502716"/>
              <a:ext cx="2288397" cy="2817302"/>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5497377F-9DB5-49FE-97C2-88A00EF52C39}"/>
                </a:ext>
              </a:extLst>
            </p:cNvPr>
            <p:cNvSpPr txBox="1"/>
            <p:nvPr/>
          </p:nvSpPr>
          <p:spPr>
            <a:xfrm>
              <a:off x="4547832" y="4615345"/>
              <a:ext cx="460396" cy="322267"/>
            </a:xfrm>
            <a:prstGeom prst="rect">
              <a:avLst/>
            </a:prstGeom>
            <a:solidFill>
              <a:schemeClr val="accent4">
                <a:lumMod val="60000"/>
                <a:lumOff val="40000"/>
              </a:schemeClr>
            </a:solidFill>
          </p:spPr>
          <p:txBody>
            <a:bodyPr wrap="square" rtlCol="0">
              <a:spAutoFit/>
            </a:bodyPr>
            <a:lstStyle/>
            <a:p>
              <a:r>
                <a:rPr lang="en-US" sz="1050" dirty="0"/>
                <a:t>16</a:t>
              </a:r>
            </a:p>
          </p:txBody>
        </p:sp>
        <p:sp>
          <p:nvSpPr>
            <p:cNvPr id="78" name="TextBox 77">
              <a:extLst>
                <a:ext uri="{FF2B5EF4-FFF2-40B4-BE49-F238E27FC236}">
                  <a16:creationId xmlns:a16="http://schemas.microsoft.com/office/drawing/2014/main" id="{23E4B7DF-1494-4D46-82E7-16BA13E8B42C}"/>
                </a:ext>
              </a:extLst>
            </p:cNvPr>
            <p:cNvSpPr txBox="1"/>
            <p:nvPr/>
          </p:nvSpPr>
          <p:spPr>
            <a:xfrm>
              <a:off x="4951800" y="3996922"/>
              <a:ext cx="460396" cy="353518"/>
            </a:xfrm>
            <a:prstGeom prst="rect">
              <a:avLst/>
            </a:prstGeom>
            <a:solidFill>
              <a:schemeClr val="accent4">
                <a:lumMod val="60000"/>
                <a:lumOff val="40000"/>
              </a:schemeClr>
            </a:solidFill>
          </p:spPr>
          <p:txBody>
            <a:bodyPr wrap="square" rtlCol="0">
              <a:spAutoFit/>
            </a:bodyPr>
            <a:lstStyle/>
            <a:p>
              <a:pPr algn="ctr"/>
              <a:r>
                <a:rPr lang="en-US" sz="1050" dirty="0"/>
                <a:t>0</a:t>
              </a:r>
            </a:p>
          </p:txBody>
        </p:sp>
        <p:sp>
          <p:nvSpPr>
            <p:cNvPr id="79" name="TextBox 78">
              <a:extLst>
                <a:ext uri="{FF2B5EF4-FFF2-40B4-BE49-F238E27FC236}">
                  <a16:creationId xmlns:a16="http://schemas.microsoft.com/office/drawing/2014/main" id="{2EF7940A-97B1-43D7-B8EA-635F39D1EB11}"/>
                </a:ext>
              </a:extLst>
            </p:cNvPr>
            <p:cNvSpPr txBox="1"/>
            <p:nvPr/>
          </p:nvSpPr>
          <p:spPr>
            <a:xfrm>
              <a:off x="5783909" y="3192123"/>
              <a:ext cx="460396" cy="322267"/>
            </a:xfrm>
            <a:prstGeom prst="rect">
              <a:avLst/>
            </a:prstGeom>
            <a:solidFill>
              <a:schemeClr val="accent4">
                <a:lumMod val="60000"/>
                <a:lumOff val="40000"/>
              </a:schemeClr>
            </a:solidFill>
          </p:spPr>
          <p:txBody>
            <a:bodyPr wrap="square" rtlCol="0">
              <a:spAutoFit/>
            </a:bodyPr>
            <a:lstStyle/>
            <a:p>
              <a:pPr algn="ctr"/>
              <a:r>
                <a:rPr lang="en-US" sz="1050" dirty="0"/>
                <a:t>11</a:t>
              </a:r>
            </a:p>
          </p:txBody>
        </p:sp>
        <p:sp>
          <p:nvSpPr>
            <p:cNvPr id="80" name="TextBox 79">
              <a:extLst>
                <a:ext uri="{FF2B5EF4-FFF2-40B4-BE49-F238E27FC236}">
                  <a16:creationId xmlns:a16="http://schemas.microsoft.com/office/drawing/2014/main" id="{9F62281B-9B2C-460C-8CCC-DC5E5C5B7DC9}"/>
                </a:ext>
              </a:extLst>
            </p:cNvPr>
            <p:cNvSpPr txBox="1"/>
            <p:nvPr/>
          </p:nvSpPr>
          <p:spPr>
            <a:xfrm>
              <a:off x="4663879" y="2822789"/>
              <a:ext cx="460396" cy="353518"/>
            </a:xfrm>
            <a:prstGeom prst="rect">
              <a:avLst/>
            </a:prstGeom>
            <a:solidFill>
              <a:schemeClr val="accent4">
                <a:lumMod val="60000"/>
                <a:lumOff val="40000"/>
              </a:schemeClr>
            </a:solidFill>
          </p:spPr>
          <p:txBody>
            <a:bodyPr wrap="square" rtlCol="0">
              <a:spAutoFit/>
            </a:bodyPr>
            <a:lstStyle/>
            <a:p>
              <a:pPr algn="ctr"/>
              <a:r>
                <a:rPr lang="en-US" sz="1050" dirty="0"/>
                <a:t>3</a:t>
              </a:r>
            </a:p>
          </p:txBody>
        </p:sp>
        <p:sp>
          <p:nvSpPr>
            <p:cNvPr id="81" name="TextBox 80">
              <a:extLst>
                <a:ext uri="{FF2B5EF4-FFF2-40B4-BE49-F238E27FC236}">
                  <a16:creationId xmlns:a16="http://schemas.microsoft.com/office/drawing/2014/main" id="{9C054819-44F7-4D8D-9172-F0279EA90717}"/>
                </a:ext>
              </a:extLst>
            </p:cNvPr>
            <p:cNvSpPr txBox="1"/>
            <p:nvPr/>
          </p:nvSpPr>
          <p:spPr>
            <a:xfrm>
              <a:off x="5816765" y="2313262"/>
              <a:ext cx="460396" cy="353518"/>
            </a:xfrm>
            <a:prstGeom prst="rect">
              <a:avLst/>
            </a:prstGeom>
            <a:solidFill>
              <a:schemeClr val="accent4">
                <a:lumMod val="60000"/>
                <a:lumOff val="40000"/>
              </a:schemeClr>
            </a:solidFill>
          </p:spPr>
          <p:txBody>
            <a:bodyPr wrap="square" rtlCol="0">
              <a:spAutoFit/>
            </a:bodyPr>
            <a:lstStyle/>
            <a:p>
              <a:pPr algn="ctr"/>
              <a:r>
                <a:rPr lang="en-US" sz="1050" dirty="0"/>
                <a:t>10</a:t>
              </a:r>
            </a:p>
          </p:txBody>
        </p:sp>
        <p:sp>
          <p:nvSpPr>
            <p:cNvPr id="82" name="TextBox 81">
              <a:extLst>
                <a:ext uri="{FF2B5EF4-FFF2-40B4-BE49-F238E27FC236}">
                  <a16:creationId xmlns:a16="http://schemas.microsoft.com/office/drawing/2014/main" id="{99C21A1E-DD00-4E69-A166-0DF8D088FBE0}"/>
                </a:ext>
              </a:extLst>
            </p:cNvPr>
            <p:cNvSpPr txBox="1"/>
            <p:nvPr/>
          </p:nvSpPr>
          <p:spPr>
            <a:xfrm>
              <a:off x="8539146" y="3173136"/>
              <a:ext cx="460396" cy="322267"/>
            </a:xfrm>
            <a:prstGeom prst="rect">
              <a:avLst/>
            </a:prstGeom>
            <a:solidFill>
              <a:schemeClr val="accent4">
                <a:lumMod val="60000"/>
                <a:lumOff val="40000"/>
              </a:schemeClr>
            </a:solidFill>
          </p:spPr>
          <p:txBody>
            <a:bodyPr wrap="square" rtlCol="0">
              <a:spAutoFit/>
            </a:bodyPr>
            <a:lstStyle/>
            <a:p>
              <a:pPr algn="ctr"/>
              <a:r>
                <a:rPr lang="en-US" sz="1050" dirty="0"/>
                <a:t>7</a:t>
              </a:r>
            </a:p>
          </p:txBody>
        </p:sp>
        <p:sp>
          <p:nvSpPr>
            <p:cNvPr id="83" name="TextBox 82">
              <a:extLst>
                <a:ext uri="{FF2B5EF4-FFF2-40B4-BE49-F238E27FC236}">
                  <a16:creationId xmlns:a16="http://schemas.microsoft.com/office/drawing/2014/main" id="{A15BF675-5A72-4A22-931D-7FA04F3FBF2C}"/>
                </a:ext>
              </a:extLst>
            </p:cNvPr>
            <p:cNvSpPr txBox="1"/>
            <p:nvPr/>
          </p:nvSpPr>
          <p:spPr>
            <a:xfrm>
              <a:off x="7748636" y="3616621"/>
              <a:ext cx="460396" cy="353518"/>
            </a:xfrm>
            <a:prstGeom prst="rect">
              <a:avLst/>
            </a:prstGeom>
            <a:solidFill>
              <a:srgbClr val="00B050"/>
            </a:solidFill>
          </p:spPr>
          <p:txBody>
            <a:bodyPr wrap="square" rtlCol="0">
              <a:spAutoFit/>
            </a:bodyPr>
            <a:lstStyle/>
            <a:p>
              <a:pPr algn="ctr"/>
              <a:r>
                <a:rPr lang="en-US" sz="1050" dirty="0"/>
                <a:t>16</a:t>
              </a:r>
            </a:p>
          </p:txBody>
        </p:sp>
        <p:sp>
          <p:nvSpPr>
            <p:cNvPr id="84" name="TextBox 83">
              <a:extLst>
                <a:ext uri="{FF2B5EF4-FFF2-40B4-BE49-F238E27FC236}">
                  <a16:creationId xmlns:a16="http://schemas.microsoft.com/office/drawing/2014/main" id="{E1E3C3AD-BF02-490B-9343-197EBF9CD183}"/>
                </a:ext>
              </a:extLst>
            </p:cNvPr>
            <p:cNvSpPr txBox="1"/>
            <p:nvPr/>
          </p:nvSpPr>
          <p:spPr>
            <a:xfrm>
              <a:off x="6865888" y="3985953"/>
              <a:ext cx="460396" cy="353518"/>
            </a:xfrm>
            <a:prstGeom prst="rect">
              <a:avLst/>
            </a:prstGeom>
            <a:solidFill>
              <a:srgbClr val="00B050"/>
            </a:solidFill>
          </p:spPr>
          <p:txBody>
            <a:bodyPr wrap="square" rtlCol="0">
              <a:spAutoFit/>
            </a:bodyPr>
            <a:lstStyle/>
            <a:p>
              <a:pPr algn="ctr"/>
              <a:r>
                <a:rPr lang="en-US" sz="1050" dirty="0"/>
                <a:t>17</a:t>
              </a:r>
            </a:p>
          </p:txBody>
        </p:sp>
        <p:sp>
          <p:nvSpPr>
            <p:cNvPr id="85" name="TextBox 84">
              <a:extLst>
                <a:ext uri="{FF2B5EF4-FFF2-40B4-BE49-F238E27FC236}">
                  <a16:creationId xmlns:a16="http://schemas.microsoft.com/office/drawing/2014/main" id="{67C8272C-10DB-4409-B44A-BE1B5C53522E}"/>
                </a:ext>
              </a:extLst>
            </p:cNvPr>
            <p:cNvSpPr txBox="1"/>
            <p:nvPr/>
          </p:nvSpPr>
          <p:spPr>
            <a:xfrm>
              <a:off x="7207941" y="4652985"/>
              <a:ext cx="460396" cy="322267"/>
            </a:xfrm>
            <a:prstGeom prst="rect">
              <a:avLst/>
            </a:prstGeom>
            <a:solidFill>
              <a:schemeClr val="accent4">
                <a:lumMod val="60000"/>
                <a:lumOff val="40000"/>
              </a:schemeClr>
            </a:solidFill>
          </p:spPr>
          <p:txBody>
            <a:bodyPr wrap="square" rtlCol="0">
              <a:spAutoFit/>
            </a:bodyPr>
            <a:lstStyle/>
            <a:p>
              <a:pPr algn="ctr"/>
              <a:r>
                <a:rPr lang="en-US" sz="1050" dirty="0"/>
                <a:t>5</a:t>
              </a:r>
            </a:p>
          </p:txBody>
        </p:sp>
        <p:cxnSp>
          <p:nvCxnSpPr>
            <p:cNvPr id="86" name="Straight Connector 85">
              <a:extLst>
                <a:ext uri="{FF2B5EF4-FFF2-40B4-BE49-F238E27FC236}">
                  <a16:creationId xmlns:a16="http://schemas.microsoft.com/office/drawing/2014/main" id="{12260605-FEEF-4238-A937-C60C18796B45}"/>
                </a:ext>
              </a:extLst>
            </p:cNvPr>
            <p:cNvCxnSpPr>
              <a:stCxn id="62" idx="4"/>
              <a:endCxn id="66" idx="2"/>
            </p:cNvCxnSpPr>
            <p:nvPr/>
          </p:nvCxnSpPr>
          <p:spPr>
            <a:xfrm>
              <a:off x="6095999" y="1442906"/>
              <a:ext cx="2288400" cy="1059810"/>
            </a:xfrm>
            <a:prstGeom prst="line">
              <a:avLst/>
            </a:prstGeom>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E35A254E-176B-466E-AD9F-C16AA77A1BF9}"/>
                </a:ext>
              </a:extLst>
            </p:cNvPr>
            <p:cNvSpPr txBox="1"/>
            <p:nvPr/>
          </p:nvSpPr>
          <p:spPr>
            <a:xfrm>
              <a:off x="6977743" y="1806054"/>
              <a:ext cx="460396" cy="322267"/>
            </a:xfrm>
            <a:prstGeom prst="rect">
              <a:avLst/>
            </a:prstGeom>
            <a:solidFill>
              <a:schemeClr val="accent4">
                <a:lumMod val="60000"/>
                <a:lumOff val="40000"/>
              </a:schemeClr>
            </a:solidFill>
          </p:spPr>
          <p:txBody>
            <a:bodyPr wrap="square" rtlCol="0">
              <a:spAutoFit/>
            </a:bodyPr>
            <a:lstStyle/>
            <a:p>
              <a:pPr algn="ctr"/>
              <a:r>
                <a:rPr lang="en-US" sz="1050" dirty="0"/>
                <a:t>8</a:t>
              </a:r>
            </a:p>
          </p:txBody>
        </p:sp>
      </p:grpSp>
    </p:spTree>
    <p:extLst>
      <p:ext uri="{BB962C8B-B14F-4D97-AF65-F5344CB8AC3E}">
        <p14:creationId xmlns:p14="http://schemas.microsoft.com/office/powerpoint/2010/main" val="31219707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4B908EC-8C0B-4886-828B-50E211FD7171}"/>
              </a:ext>
            </a:extLst>
          </p:cNvPr>
          <p:cNvSpPr txBox="1"/>
          <p:nvPr/>
        </p:nvSpPr>
        <p:spPr>
          <a:xfrm>
            <a:off x="643468" y="643467"/>
            <a:ext cx="4620584" cy="456713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a:latin typeface="+mj-lt"/>
                <a:ea typeface="+mj-ea"/>
                <a:cs typeface="+mj-cs"/>
              </a:rPr>
              <a:t>THIRD ITERATION</a:t>
            </a:r>
          </a:p>
        </p:txBody>
      </p:sp>
      <p:pic>
        <p:nvPicPr>
          <p:cNvPr id="5" name="Picture 5" descr="Analogue clock">
            <a:extLst>
              <a:ext uri="{FF2B5EF4-FFF2-40B4-BE49-F238E27FC236}">
                <a16:creationId xmlns:a16="http://schemas.microsoft.com/office/drawing/2014/main" id="{5F5CE0CB-621A-435C-A924-92B121E57824}"/>
              </a:ext>
            </a:extLst>
          </p:cNvPr>
          <p:cNvPicPr>
            <a:picLocks noChangeAspect="1"/>
          </p:cNvPicPr>
          <p:nvPr/>
        </p:nvPicPr>
        <p:blipFill rotWithShape="1">
          <a:blip r:embed="rId2"/>
          <a:srcRect l="32011" r="9951"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5057112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CCF1299-0FE5-4F04-9659-92A3FD29C490}"/>
              </a:ext>
            </a:extLst>
          </p:cNvPr>
          <p:cNvGraphicFramePr>
            <a:graphicFrameLocks noGrp="1"/>
          </p:cNvGraphicFramePr>
          <p:nvPr>
            <p:extLst>
              <p:ext uri="{D42A27DB-BD31-4B8C-83A1-F6EECF244321}">
                <p14:modId xmlns:p14="http://schemas.microsoft.com/office/powerpoint/2010/main" val="4203500123"/>
              </p:ext>
            </p:extLst>
          </p:nvPr>
        </p:nvGraphicFramePr>
        <p:xfrm>
          <a:off x="811029" y="510097"/>
          <a:ext cx="5434361" cy="376092"/>
        </p:xfrm>
        <a:graphic>
          <a:graphicData uri="http://schemas.openxmlformats.org/drawingml/2006/table">
            <a:tbl>
              <a:tblPr firstRow="1" bandRow="1">
                <a:tableStyleId>{5C22544A-7EE6-4342-B048-85BDC9FD1C3A}</a:tableStyleId>
              </a:tblPr>
              <a:tblGrid>
                <a:gridCol w="1298159">
                  <a:extLst>
                    <a:ext uri="{9D8B030D-6E8A-4147-A177-3AD203B41FA5}">
                      <a16:colId xmlns:a16="http://schemas.microsoft.com/office/drawing/2014/main" val="749677745"/>
                    </a:ext>
                  </a:extLst>
                </a:gridCol>
                <a:gridCol w="2068101">
                  <a:extLst>
                    <a:ext uri="{9D8B030D-6E8A-4147-A177-3AD203B41FA5}">
                      <a16:colId xmlns:a16="http://schemas.microsoft.com/office/drawing/2014/main" val="2517539713"/>
                    </a:ext>
                  </a:extLst>
                </a:gridCol>
                <a:gridCol w="2068101">
                  <a:extLst>
                    <a:ext uri="{9D8B030D-6E8A-4147-A177-3AD203B41FA5}">
                      <a16:colId xmlns:a16="http://schemas.microsoft.com/office/drawing/2014/main" val="568056123"/>
                    </a:ext>
                  </a:extLst>
                </a:gridCol>
              </a:tblGrid>
              <a:tr h="376092">
                <a:tc>
                  <a:txBody>
                    <a:bodyPr/>
                    <a:lstStyle/>
                    <a:p>
                      <a:r>
                        <a:rPr lang="en-US" sz="1800" b="0" dirty="0">
                          <a:latin typeface="+mn-lt"/>
                        </a:rPr>
                        <a:t>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3</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5</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graphicFrame>
        <p:nvGraphicFramePr>
          <p:cNvPr id="5" name="Table 4">
            <a:extLst>
              <a:ext uri="{FF2B5EF4-FFF2-40B4-BE49-F238E27FC236}">
                <a16:creationId xmlns:a16="http://schemas.microsoft.com/office/drawing/2014/main" id="{540D5DC8-AD19-4A8E-A676-CCD6349A59C1}"/>
              </a:ext>
            </a:extLst>
          </p:cNvPr>
          <p:cNvGraphicFramePr>
            <a:graphicFrameLocks noGrp="1"/>
          </p:cNvGraphicFramePr>
          <p:nvPr>
            <p:extLst>
              <p:ext uri="{D42A27DB-BD31-4B8C-83A1-F6EECF244321}">
                <p14:modId xmlns:p14="http://schemas.microsoft.com/office/powerpoint/2010/main" val="2982553941"/>
              </p:ext>
            </p:extLst>
          </p:nvPr>
        </p:nvGraphicFramePr>
        <p:xfrm>
          <a:off x="718244" y="2177940"/>
          <a:ext cx="4660317" cy="2457414"/>
        </p:xfrm>
        <a:graphic>
          <a:graphicData uri="http://schemas.openxmlformats.org/drawingml/2006/table">
            <a:tbl>
              <a:tblPr firstRow="1" bandRow="1">
                <a:tableStyleId>{5C22544A-7EE6-4342-B048-85BDC9FD1C3A}</a:tableStyleId>
              </a:tblPr>
              <a:tblGrid>
                <a:gridCol w="1984229">
                  <a:extLst>
                    <a:ext uri="{9D8B030D-6E8A-4147-A177-3AD203B41FA5}">
                      <a16:colId xmlns:a16="http://schemas.microsoft.com/office/drawing/2014/main" val="3859145018"/>
                    </a:ext>
                  </a:extLst>
                </a:gridCol>
                <a:gridCol w="2676088">
                  <a:extLst>
                    <a:ext uri="{9D8B030D-6E8A-4147-A177-3AD203B41FA5}">
                      <a16:colId xmlns:a16="http://schemas.microsoft.com/office/drawing/2014/main" val="3714193604"/>
                    </a:ext>
                  </a:extLst>
                </a:gridCol>
              </a:tblGrid>
              <a:tr h="409569">
                <a:tc>
                  <a:txBody>
                    <a:bodyPr/>
                    <a:lstStyle/>
                    <a:p>
                      <a:pPr algn="ctr"/>
                      <a:r>
                        <a:rPr lang="en-US" b="0" dirty="0"/>
                        <a:t>Current Pool</a:t>
                      </a:r>
                    </a:p>
                  </a:txBody>
                  <a:tcPr/>
                </a:tc>
                <a:tc>
                  <a:txBody>
                    <a:bodyPr/>
                    <a:lstStyle/>
                    <a:p>
                      <a:pPr algn="ctr"/>
                      <a:r>
                        <a:rPr lang="en-US" b="0" dirty="0"/>
                        <a:t>Apps</a:t>
                      </a:r>
                    </a:p>
                  </a:txBody>
                  <a:tcPr/>
                </a:tc>
                <a:extLst>
                  <a:ext uri="{0D108BD9-81ED-4DB2-BD59-A6C34878D82A}">
                    <a16:rowId xmlns:a16="http://schemas.microsoft.com/office/drawing/2014/main" val="4098979963"/>
                  </a:ext>
                </a:extLst>
              </a:tr>
              <a:tr h="409569">
                <a:tc>
                  <a:txBody>
                    <a:bodyPr/>
                    <a:lstStyle/>
                    <a:p>
                      <a:pPr algn="ctr"/>
                      <a:r>
                        <a:rPr lang="en-US" b="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1, 6</a:t>
                      </a:r>
                    </a:p>
                  </a:txBody>
                  <a:tcPr/>
                </a:tc>
                <a:extLst>
                  <a:ext uri="{0D108BD9-81ED-4DB2-BD59-A6C34878D82A}">
                    <a16:rowId xmlns:a16="http://schemas.microsoft.com/office/drawing/2014/main" val="1567345624"/>
                  </a:ext>
                </a:extLst>
              </a:tr>
              <a:tr h="409569">
                <a:tc>
                  <a:txBody>
                    <a:bodyPr/>
                    <a:lstStyle/>
                    <a:p>
                      <a:pPr algn="ctr"/>
                      <a:r>
                        <a:rPr lang="en-US" b="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391970106"/>
                  </a:ext>
                </a:extLst>
              </a:tr>
              <a:tr h="409569">
                <a:tc>
                  <a:txBody>
                    <a:bodyPr/>
                    <a:lstStyle/>
                    <a:p>
                      <a:pPr algn="ctr"/>
                      <a:r>
                        <a:rPr lang="en-US"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a:tc>
                <a:extLst>
                  <a:ext uri="{0D108BD9-81ED-4DB2-BD59-A6C34878D82A}">
                    <a16:rowId xmlns:a16="http://schemas.microsoft.com/office/drawing/2014/main" val="2562644046"/>
                  </a:ext>
                </a:extLst>
              </a:tr>
              <a:tr h="409569">
                <a:tc>
                  <a:txBody>
                    <a:bodyPr/>
                    <a:lstStyle/>
                    <a:p>
                      <a:pPr algn="ctr"/>
                      <a:r>
                        <a:rPr lang="en-US" b="0" dirty="0"/>
                        <a:t>3</a:t>
                      </a:r>
                    </a:p>
                  </a:txBody>
                  <a:tcPr/>
                </a:tc>
                <a:tc>
                  <a:txBody>
                    <a:bodyPr/>
                    <a:lstStyle/>
                    <a:p>
                      <a:pPr algn="ctr"/>
                      <a:endParaRPr lang="en-US" b="0" dirty="0"/>
                    </a:p>
                  </a:txBody>
                  <a:tcPr/>
                </a:tc>
                <a:extLst>
                  <a:ext uri="{0D108BD9-81ED-4DB2-BD59-A6C34878D82A}">
                    <a16:rowId xmlns:a16="http://schemas.microsoft.com/office/drawing/2014/main" val="1567167888"/>
                  </a:ext>
                </a:extLst>
              </a:tr>
              <a:tr h="409569">
                <a:tc>
                  <a:txBody>
                    <a:bodyPr/>
                    <a:lstStyle/>
                    <a:p>
                      <a:pPr algn="ctr"/>
                      <a:r>
                        <a:rPr lang="en-US" b="0" dirty="0"/>
                        <a:t>4</a:t>
                      </a:r>
                    </a:p>
                  </a:txBody>
                  <a:tcPr/>
                </a:tc>
                <a:tc>
                  <a:txBody>
                    <a:bodyPr/>
                    <a:lstStyle/>
                    <a:p>
                      <a:pPr algn="ctr"/>
                      <a:endParaRPr lang="en-US" b="0" dirty="0"/>
                    </a:p>
                  </a:txBody>
                  <a:tcPr/>
                </a:tc>
                <a:extLst>
                  <a:ext uri="{0D108BD9-81ED-4DB2-BD59-A6C34878D82A}">
                    <a16:rowId xmlns:a16="http://schemas.microsoft.com/office/drawing/2014/main" val="100240329"/>
                  </a:ext>
                </a:extLst>
              </a:tr>
            </a:tbl>
          </a:graphicData>
        </a:graphic>
      </p:graphicFrame>
      <p:graphicFrame>
        <p:nvGraphicFramePr>
          <p:cNvPr id="6" name="Table 5">
            <a:extLst>
              <a:ext uri="{FF2B5EF4-FFF2-40B4-BE49-F238E27FC236}">
                <a16:creationId xmlns:a16="http://schemas.microsoft.com/office/drawing/2014/main" id="{8F822982-36E4-4380-9DF8-4FC25FCBFC6D}"/>
              </a:ext>
            </a:extLst>
          </p:cNvPr>
          <p:cNvGraphicFramePr>
            <a:graphicFrameLocks noGrp="1"/>
          </p:cNvGraphicFramePr>
          <p:nvPr>
            <p:extLst>
              <p:ext uri="{D42A27DB-BD31-4B8C-83A1-F6EECF244321}">
                <p14:modId xmlns:p14="http://schemas.microsoft.com/office/powerpoint/2010/main" val="1811527984"/>
              </p:ext>
            </p:extLst>
          </p:nvPr>
        </p:nvGraphicFramePr>
        <p:xfrm>
          <a:off x="718244" y="5164658"/>
          <a:ext cx="2500618" cy="1307800"/>
        </p:xfrm>
        <a:graphic>
          <a:graphicData uri="http://schemas.openxmlformats.org/drawingml/2006/table">
            <a:tbl>
              <a:tblPr firstRow="1" bandRow="1">
                <a:tableStyleId>{00A15C55-8517-42AA-B614-E9B94910E393}</a:tableStyleId>
              </a:tblPr>
              <a:tblGrid>
                <a:gridCol w="1443605">
                  <a:extLst>
                    <a:ext uri="{9D8B030D-6E8A-4147-A177-3AD203B41FA5}">
                      <a16:colId xmlns:a16="http://schemas.microsoft.com/office/drawing/2014/main" val="548585004"/>
                    </a:ext>
                  </a:extLst>
                </a:gridCol>
                <a:gridCol w="1057013">
                  <a:extLst>
                    <a:ext uri="{9D8B030D-6E8A-4147-A177-3AD203B41FA5}">
                      <a16:colId xmlns:a16="http://schemas.microsoft.com/office/drawing/2014/main" val="3264279482"/>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035284714"/>
                  </a:ext>
                </a:extLst>
              </a:tr>
            </a:tbl>
          </a:graphicData>
        </a:graphic>
      </p:graphicFrame>
      <p:sp>
        <p:nvSpPr>
          <p:cNvPr id="7" name="Arrow: Right 6">
            <a:extLst>
              <a:ext uri="{FF2B5EF4-FFF2-40B4-BE49-F238E27FC236}">
                <a16:creationId xmlns:a16="http://schemas.microsoft.com/office/drawing/2014/main" id="{7AC43875-B208-4580-8833-18A969AB6558}"/>
              </a:ext>
            </a:extLst>
          </p:cNvPr>
          <p:cNvSpPr/>
          <p:nvPr/>
        </p:nvSpPr>
        <p:spPr>
          <a:xfrm>
            <a:off x="3455387" y="5654973"/>
            <a:ext cx="981512" cy="3271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B95E78E-9939-431C-B080-7600D8F6629C}"/>
              </a:ext>
            </a:extLst>
          </p:cNvPr>
          <p:cNvSpPr txBox="1"/>
          <p:nvPr/>
        </p:nvSpPr>
        <p:spPr>
          <a:xfrm>
            <a:off x="4540015" y="5348504"/>
            <a:ext cx="2909347"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solidFill>
                  <a:srgbClr val="FF0000"/>
                </a:solidFill>
              </a:rPr>
              <a:t>NODE SELECTION </a:t>
            </a:r>
            <a:r>
              <a:rPr lang="en-US" dirty="0"/>
              <a:t>FOR EACH REQUESTED RESOURCES</a:t>
            </a:r>
          </a:p>
        </p:txBody>
      </p:sp>
      <p:sp>
        <p:nvSpPr>
          <p:cNvPr id="9" name="Arrow: Right 8">
            <a:extLst>
              <a:ext uri="{FF2B5EF4-FFF2-40B4-BE49-F238E27FC236}">
                <a16:creationId xmlns:a16="http://schemas.microsoft.com/office/drawing/2014/main" id="{9650C13B-75CF-4350-A621-1A31C11A174B}"/>
              </a:ext>
            </a:extLst>
          </p:cNvPr>
          <p:cNvSpPr/>
          <p:nvPr/>
        </p:nvSpPr>
        <p:spPr>
          <a:xfrm>
            <a:off x="7685887" y="5654973"/>
            <a:ext cx="981512" cy="3271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D200CDE-5464-4F4B-9A5D-46134AE3B17D}"/>
              </a:ext>
            </a:extLst>
          </p:cNvPr>
          <p:cNvSpPr txBox="1"/>
          <p:nvPr/>
        </p:nvSpPr>
        <p:spPr>
          <a:xfrm>
            <a:off x="8903924" y="5218393"/>
            <a:ext cx="2909347"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CHECKING OF BANDWIDTH USING </a:t>
            </a:r>
            <a:r>
              <a:rPr lang="en-US" dirty="0">
                <a:solidFill>
                  <a:srgbClr val="FF0000"/>
                </a:solidFill>
              </a:rPr>
              <a:t>VARIANT DIJKSTRA’S ALGORITHM</a:t>
            </a:r>
          </a:p>
        </p:txBody>
      </p:sp>
      <p:cxnSp>
        <p:nvCxnSpPr>
          <p:cNvPr id="11" name="Straight Connector 10">
            <a:extLst>
              <a:ext uri="{FF2B5EF4-FFF2-40B4-BE49-F238E27FC236}">
                <a16:creationId xmlns:a16="http://schemas.microsoft.com/office/drawing/2014/main" id="{0AB7FB2A-4D6F-495C-9E26-CEAF12F8A861}"/>
              </a:ext>
            </a:extLst>
          </p:cNvPr>
          <p:cNvCxnSpPr/>
          <p:nvPr/>
        </p:nvCxnSpPr>
        <p:spPr>
          <a:xfrm>
            <a:off x="807286" y="1895475"/>
            <a:ext cx="1046078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44582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E67353C-EF57-4C37-93AD-D1FD2FA933F2}"/>
              </a:ext>
            </a:extLst>
          </p:cNvPr>
          <p:cNvGraphicFramePr>
            <a:graphicFrameLocks noGrp="1"/>
          </p:cNvGraphicFramePr>
          <p:nvPr>
            <p:extLst>
              <p:ext uri="{D42A27DB-BD31-4B8C-83A1-F6EECF244321}">
                <p14:modId xmlns:p14="http://schemas.microsoft.com/office/powerpoint/2010/main" val="497969931"/>
              </p:ext>
            </p:extLst>
          </p:nvPr>
        </p:nvGraphicFramePr>
        <p:xfrm>
          <a:off x="599226" y="502082"/>
          <a:ext cx="2500618" cy="1307800"/>
        </p:xfrm>
        <a:graphic>
          <a:graphicData uri="http://schemas.openxmlformats.org/drawingml/2006/table">
            <a:tbl>
              <a:tblPr firstRow="1" bandRow="1">
                <a:tableStyleId>{00A15C55-8517-42AA-B614-E9B94910E393}</a:tableStyleId>
              </a:tblPr>
              <a:tblGrid>
                <a:gridCol w="1443605">
                  <a:extLst>
                    <a:ext uri="{9D8B030D-6E8A-4147-A177-3AD203B41FA5}">
                      <a16:colId xmlns:a16="http://schemas.microsoft.com/office/drawing/2014/main" val="548585004"/>
                    </a:ext>
                  </a:extLst>
                </a:gridCol>
                <a:gridCol w="1057013">
                  <a:extLst>
                    <a:ext uri="{9D8B030D-6E8A-4147-A177-3AD203B41FA5}">
                      <a16:colId xmlns:a16="http://schemas.microsoft.com/office/drawing/2014/main" val="3264279482"/>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5" name="Table 4">
            <a:extLst>
              <a:ext uri="{FF2B5EF4-FFF2-40B4-BE49-F238E27FC236}">
                <a16:creationId xmlns:a16="http://schemas.microsoft.com/office/drawing/2014/main" id="{D4AED923-9B2C-4BCB-A3AA-754E71243A4C}"/>
              </a:ext>
            </a:extLst>
          </p:cNvPr>
          <p:cNvGraphicFramePr>
            <a:graphicFrameLocks noGrp="1"/>
          </p:cNvGraphicFramePr>
          <p:nvPr>
            <p:extLst>
              <p:ext uri="{D42A27DB-BD31-4B8C-83A1-F6EECF244321}">
                <p14:modId xmlns:p14="http://schemas.microsoft.com/office/powerpoint/2010/main" val="3377577348"/>
              </p:ext>
            </p:extLst>
          </p:nvPr>
        </p:nvGraphicFramePr>
        <p:xfrm>
          <a:off x="5440259" y="353048"/>
          <a:ext cx="6333686" cy="2678776"/>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Node id</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4</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5</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Program id and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3,0.5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2,1.5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1,1</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Sharable no. of programs</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Memory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3.5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64</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30.5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Printer no.</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Disk space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26</a:t>
                      </a:r>
                      <a:endParaRPr lang="en-US"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30</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Disk</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9</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12</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Printer</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graphicFrame>
        <p:nvGraphicFramePr>
          <p:cNvPr id="6" name="Table 5">
            <a:extLst>
              <a:ext uri="{FF2B5EF4-FFF2-40B4-BE49-F238E27FC236}">
                <a16:creationId xmlns:a16="http://schemas.microsoft.com/office/drawing/2014/main" id="{B464C7E7-3695-4444-B898-15E101E393FE}"/>
              </a:ext>
            </a:extLst>
          </p:cNvPr>
          <p:cNvGraphicFramePr>
            <a:graphicFrameLocks noGrp="1"/>
          </p:cNvGraphicFramePr>
          <p:nvPr>
            <p:extLst>
              <p:ext uri="{D42A27DB-BD31-4B8C-83A1-F6EECF244321}">
                <p14:modId xmlns:p14="http://schemas.microsoft.com/office/powerpoint/2010/main" val="1230552094"/>
              </p:ext>
            </p:extLst>
          </p:nvPr>
        </p:nvGraphicFramePr>
        <p:xfrm>
          <a:off x="599226" y="3822119"/>
          <a:ext cx="3259710" cy="1307800"/>
        </p:xfrm>
        <a:graphic>
          <a:graphicData uri="http://schemas.openxmlformats.org/drawingml/2006/table">
            <a:tbl>
              <a:tblPr firstRow="1" bandRow="1">
                <a:tableStyleId>{00A15C55-8517-42AA-B614-E9B94910E393}</a:tableStyleId>
              </a:tblPr>
              <a:tblGrid>
                <a:gridCol w="1322716">
                  <a:extLst>
                    <a:ext uri="{9D8B030D-6E8A-4147-A177-3AD203B41FA5}">
                      <a16:colId xmlns:a16="http://schemas.microsoft.com/office/drawing/2014/main" val="548585004"/>
                    </a:ext>
                  </a:extLst>
                </a:gridCol>
                <a:gridCol w="968497">
                  <a:extLst>
                    <a:ext uri="{9D8B030D-6E8A-4147-A177-3AD203B41FA5}">
                      <a16:colId xmlns:a16="http://schemas.microsoft.com/office/drawing/2014/main" val="3264279482"/>
                    </a:ext>
                  </a:extLst>
                </a:gridCol>
                <a:gridCol w="968497">
                  <a:extLst>
                    <a:ext uri="{9D8B030D-6E8A-4147-A177-3AD203B41FA5}">
                      <a16:colId xmlns:a16="http://schemas.microsoft.com/office/drawing/2014/main" val="1745830393"/>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rgbClr val="FF0000"/>
                          </a:solidFill>
                          <a:latin typeface="Yu Gothic" panose="020B0400000000000000" pitchFamily="34" charset="-128"/>
                          <a:ea typeface="Yu Gothic" panose="020B0400000000000000" pitchFamily="34" charset="-128"/>
                          <a:sym typeface="Arial"/>
                        </a:rPr>
                        <a:t>Node</a:t>
                      </a:r>
                      <a:endParaRPr dirty="0">
                        <a:solidFill>
                          <a:srgbClr val="FF0000"/>
                        </a:solidFill>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3</a:t>
                      </a: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3, 2</a:t>
                      </a: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2</a:t>
                      </a: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7" name="Table 6">
            <a:extLst>
              <a:ext uri="{FF2B5EF4-FFF2-40B4-BE49-F238E27FC236}">
                <a16:creationId xmlns:a16="http://schemas.microsoft.com/office/drawing/2014/main" id="{6674AEAE-9720-4EF5-B3D3-88C964835A25}"/>
              </a:ext>
            </a:extLst>
          </p:cNvPr>
          <p:cNvGraphicFramePr>
            <a:graphicFrameLocks noGrp="1"/>
          </p:cNvGraphicFramePr>
          <p:nvPr>
            <p:extLst>
              <p:ext uri="{D42A27DB-BD31-4B8C-83A1-F6EECF244321}">
                <p14:modId xmlns:p14="http://schemas.microsoft.com/office/powerpoint/2010/main" val="1004562781"/>
              </p:ext>
            </p:extLst>
          </p:nvPr>
        </p:nvGraphicFramePr>
        <p:xfrm>
          <a:off x="5440259" y="3529668"/>
          <a:ext cx="6333686" cy="2678776"/>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Node id</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4</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5</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Program id and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3,0.5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2,1.5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1,1</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Sharable no. of programs</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ea typeface="Yu Gothic" panose="020B0400000000000000" pitchFamily="34" charset="-128"/>
                          <a:sym typeface="Arial"/>
                        </a:rPr>
                        <a:t>0</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ea typeface="Yu Gothic" panose="020B0400000000000000" pitchFamily="34" charset="-128"/>
                          <a:sym typeface="Arial"/>
                        </a:rPr>
                        <a:t>2</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Memory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ea typeface="Yu Gothic" panose="020B0400000000000000" pitchFamily="34" charset="-128"/>
                          <a:sym typeface="Arial"/>
                        </a:rPr>
                        <a:t>3</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sym typeface="Arial"/>
                        </a:rPr>
                        <a:t>63</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30.5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Printer no.</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sym typeface="Arial"/>
                        </a:rPr>
                        <a:t>0</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Disk space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26</a:t>
                      </a:r>
                      <a:endParaRPr lang="en-US"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sym typeface="Arial"/>
                        </a:rPr>
                        <a:t>0</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30</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Disk</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9</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12</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Printer</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spTree>
    <p:extLst>
      <p:ext uri="{BB962C8B-B14F-4D97-AF65-F5344CB8AC3E}">
        <p14:creationId xmlns:p14="http://schemas.microsoft.com/office/powerpoint/2010/main" val="15183275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D2C825E-0522-4A3F-A2EF-19FB6547AF5D}"/>
              </a:ext>
            </a:extLst>
          </p:cNvPr>
          <p:cNvGrpSpPr/>
          <p:nvPr/>
        </p:nvGrpSpPr>
        <p:grpSpPr>
          <a:xfrm>
            <a:off x="3892945" y="397157"/>
            <a:ext cx="4406109" cy="3580114"/>
            <a:chOff x="3214382" y="889232"/>
            <a:chExt cx="5785160" cy="4984461"/>
          </a:xfrm>
        </p:grpSpPr>
        <p:sp>
          <p:nvSpPr>
            <p:cNvPr id="5" name="Oval 4">
              <a:extLst>
                <a:ext uri="{FF2B5EF4-FFF2-40B4-BE49-F238E27FC236}">
                  <a16:creationId xmlns:a16="http://schemas.microsoft.com/office/drawing/2014/main" id="{9810FEA7-04C2-4A64-8326-86EEF804DD24}"/>
                </a:ext>
              </a:extLst>
            </p:cNvPr>
            <p:cNvSpPr/>
            <p:nvPr/>
          </p:nvSpPr>
          <p:spPr>
            <a:xfrm>
              <a:off x="5799389" y="889232"/>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0</a:t>
              </a:r>
            </a:p>
          </p:txBody>
        </p:sp>
        <p:sp>
          <p:nvSpPr>
            <p:cNvPr id="6" name="Oval 5">
              <a:extLst>
                <a:ext uri="{FF2B5EF4-FFF2-40B4-BE49-F238E27FC236}">
                  <a16:creationId xmlns:a16="http://schemas.microsoft.com/office/drawing/2014/main" id="{4FBC3632-F1D7-4E46-8B9F-3523DC695C09}"/>
                </a:ext>
              </a:extLst>
            </p:cNvPr>
            <p:cNvSpPr/>
            <p:nvPr/>
          </p:nvSpPr>
          <p:spPr>
            <a:xfrm>
              <a:off x="3214382" y="222587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1</a:t>
              </a:r>
            </a:p>
          </p:txBody>
        </p:sp>
        <p:sp>
          <p:nvSpPr>
            <p:cNvPr id="7" name="Oval 6">
              <a:extLst>
                <a:ext uri="{FF2B5EF4-FFF2-40B4-BE49-F238E27FC236}">
                  <a16:creationId xmlns:a16="http://schemas.microsoft.com/office/drawing/2014/main" id="{8E8F21EE-A31F-42C3-A002-C83B61B91B6E}"/>
                </a:ext>
              </a:extLst>
            </p:cNvPr>
            <p:cNvSpPr/>
            <p:nvPr/>
          </p:nvSpPr>
          <p:spPr>
            <a:xfrm>
              <a:off x="3214382"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2</a:t>
              </a:r>
            </a:p>
          </p:txBody>
        </p:sp>
        <p:sp>
          <p:nvSpPr>
            <p:cNvPr id="8" name="Oval 7">
              <a:extLst>
                <a:ext uri="{FF2B5EF4-FFF2-40B4-BE49-F238E27FC236}">
                  <a16:creationId xmlns:a16="http://schemas.microsoft.com/office/drawing/2014/main" id="{B28D8DD2-78F6-40FF-9DE9-BA20811AF128}"/>
                </a:ext>
              </a:extLst>
            </p:cNvPr>
            <p:cNvSpPr/>
            <p:nvPr/>
          </p:nvSpPr>
          <p:spPr>
            <a:xfrm>
              <a:off x="5799389" y="532001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3</a:t>
              </a:r>
            </a:p>
          </p:txBody>
        </p:sp>
        <p:sp>
          <p:nvSpPr>
            <p:cNvPr id="9" name="Oval 8">
              <a:extLst>
                <a:ext uri="{FF2B5EF4-FFF2-40B4-BE49-F238E27FC236}">
                  <a16:creationId xmlns:a16="http://schemas.microsoft.com/office/drawing/2014/main" id="{E87C6AD0-C825-4BF1-A9F6-FF3EB0AF5497}"/>
                </a:ext>
              </a:extLst>
            </p:cNvPr>
            <p:cNvSpPr/>
            <p:nvPr/>
          </p:nvSpPr>
          <p:spPr>
            <a:xfrm>
              <a:off x="8384400" y="2225878"/>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5</a:t>
              </a:r>
            </a:p>
          </p:txBody>
        </p:sp>
        <p:sp>
          <p:nvSpPr>
            <p:cNvPr id="10" name="Oval 9">
              <a:extLst>
                <a:ext uri="{FF2B5EF4-FFF2-40B4-BE49-F238E27FC236}">
                  <a16:creationId xmlns:a16="http://schemas.microsoft.com/office/drawing/2014/main" id="{9DA14891-C5BC-443E-8A20-6DB8CE3C723A}"/>
                </a:ext>
              </a:extLst>
            </p:cNvPr>
            <p:cNvSpPr/>
            <p:nvPr/>
          </p:nvSpPr>
          <p:spPr>
            <a:xfrm>
              <a:off x="8384400"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4</a:t>
              </a:r>
            </a:p>
          </p:txBody>
        </p:sp>
        <p:cxnSp>
          <p:nvCxnSpPr>
            <p:cNvPr id="11" name="Straight Connector 10">
              <a:extLst>
                <a:ext uri="{FF2B5EF4-FFF2-40B4-BE49-F238E27FC236}">
                  <a16:creationId xmlns:a16="http://schemas.microsoft.com/office/drawing/2014/main" id="{A33432A9-4F01-48E2-9D2E-F007F7CBCF37}"/>
                </a:ext>
              </a:extLst>
            </p:cNvPr>
            <p:cNvCxnSpPr>
              <a:cxnSpLocks/>
              <a:stCxn id="5" idx="4"/>
              <a:endCxn id="7" idx="6"/>
            </p:cNvCxnSpPr>
            <p:nvPr/>
          </p:nvCxnSpPr>
          <p:spPr>
            <a:xfrm flipH="1">
              <a:off x="3807602" y="1442906"/>
              <a:ext cx="2288397" cy="291238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D57C8AF-7B7D-4D91-86E6-AA528906120A}"/>
                </a:ext>
              </a:extLst>
            </p:cNvPr>
            <p:cNvCxnSpPr>
              <a:cxnSpLocks/>
              <a:stCxn id="5" idx="4"/>
              <a:endCxn id="10" idx="2"/>
            </p:cNvCxnSpPr>
            <p:nvPr/>
          </p:nvCxnSpPr>
          <p:spPr>
            <a:xfrm>
              <a:off x="6096000" y="1442906"/>
              <a:ext cx="2288400" cy="291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FA667B9-C012-45F2-82B3-CF0F8AE767CB}"/>
                </a:ext>
              </a:extLst>
            </p:cNvPr>
            <p:cNvCxnSpPr>
              <a:cxnSpLocks/>
              <a:stCxn id="9" idx="2"/>
              <a:endCxn id="7" idx="6"/>
            </p:cNvCxnSpPr>
            <p:nvPr/>
          </p:nvCxnSpPr>
          <p:spPr>
            <a:xfrm flipH="1">
              <a:off x="3807602" y="2502716"/>
              <a:ext cx="4576798" cy="1852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E84F6EA-F17D-4E8B-ADBD-CEDF115888AE}"/>
                </a:ext>
              </a:extLst>
            </p:cNvPr>
            <p:cNvCxnSpPr>
              <a:cxnSpLocks/>
              <a:stCxn id="8" idx="0"/>
              <a:endCxn id="7" idx="6"/>
            </p:cNvCxnSpPr>
            <p:nvPr/>
          </p:nvCxnSpPr>
          <p:spPr>
            <a:xfrm flipH="1" flipV="1">
              <a:off x="3807602" y="4355286"/>
              <a:ext cx="2288397"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9926F8-A570-4379-B906-607CBBC18235}"/>
                </a:ext>
              </a:extLst>
            </p:cNvPr>
            <p:cNvCxnSpPr>
              <a:cxnSpLocks/>
              <a:stCxn id="8" idx="0"/>
              <a:endCxn id="10" idx="2"/>
            </p:cNvCxnSpPr>
            <p:nvPr/>
          </p:nvCxnSpPr>
          <p:spPr>
            <a:xfrm flipV="1">
              <a:off x="6095999" y="4355286"/>
              <a:ext cx="2288401"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FFFA855-A952-4856-B856-E1444A562AD9}"/>
                </a:ext>
              </a:extLst>
            </p:cNvPr>
            <p:cNvCxnSpPr>
              <a:cxnSpLocks/>
              <a:stCxn id="8" idx="0"/>
              <a:endCxn id="9" idx="2"/>
            </p:cNvCxnSpPr>
            <p:nvPr/>
          </p:nvCxnSpPr>
          <p:spPr>
            <a:xfrm flipV="1">
              <a:off x="6095999" y="2502716"/>
              <a:ext cx="2288401" cy="2817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CA08080-97E0-4A19-965D-1C0F925B407E}"/>
                </a:ext>
              </a:extLst>
            </p:cNvPr>
            <p:cNvCxnSpPr>
              <a:cxnSpLocks/>
              <a:stCxn id="10" idx="0"/>
              <a:endCxn id="9" idx="4"/>
            </p:cNvCxnSpPr>
            <p:nvPr/>
          </p:nvCxnSpPr>
          <p:spPr>
            <a:xfrm flipV="1">
              <a:off x="8681012" y="2779552"/>
              <a:ext cx="0" cy="1298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A1A8A78-E1DE-45E0-B427-2D07B14E8FF5}"/>
                </a:ext>
              </a:extLst>
            </p:cNvPr>
            <p:cNvCxnSpPr>
              <a:cxnSpLocks/>
              <a:stCxn id="6" idx="6"/>
              <a:endCxn id="9" idx="2"/>
            </p:cNvCxnSpPr>
            <p:nvPr/>
          </p:nvCxnSpPr>
          <p:spPr>
            <a:xfrm>
              <a:off x="3807602" y="2502716"/>
              <a:ext cx="4576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532B9F7-9E66-4CA1-9581-D3F7074015F5}"/>
                </a:ext>
              </a:extLst>
            </p:cNvPr>
            <p:cNvCxnSpPr>
              <a:cxnSpLocks/>
              <a:stCxn id="6" idx="6"/>
              <a:endCxn id="8" idx="0"/>
            </p:cNvCxnSpPr>
            <p:nvPr/>
          </p:nvCxnSpPr>
          <p:spPr>
            <a:xfrm>
              <a:off x="3807602" y="2502716"/>
              <a:ext cx="2288397" cy="2817302"/>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58AE560-9034-4B8C-B10B-A6A5F0ADC0E2}"/>
                </a:ext>
              </a:extLst>
            </p:cNvPr>
            <p:cNvSpPr txBox="1"/>
            <p:nvPr/>
          </p:nvSpPr>
          <p:spPr>
            <a:xfrm>
              <a:off x="4547832" y="4615345"/>
              <a:ext cx="460396" cy="322267"/>
            </a:xfrm>
            <a:prstGeom prst="rect">
              <a:avLst/>
            </a:prstGeom>
            <a:solidFill>
              <a:schemeClr val="accent4">
                <a:lumMod val="60000"/>
                <a:lumOff val="40000"/>
              </a:schemeClr>
            </a:solidFill>
          </p:spPr>
          <p:txBody>
            <a:bodyPr wrap="square" rtlCol="0">
              <a:spAutoFit/>
            </a:bodyPr>
            <a:lstStyle/>
            <a:p>
              <a:r>
                <a:rPr lang="en-US" sz="1050" dirty="0"/>
                <a:t>16</a:t>
              </a:r>
            </a:p>
          </p:txBody>
        </p:sp>
        <p:sp>
          <p:nvSpPr>
            <p:cNvPr id="21" name="TextBox 20">
              <a:extLst>
                <a:ext uri="{FF2B5EF4-FFF2-40B4-BE49-F238E27FC236}">
                  <a16:creationId xmlns:a16="http://schemas.microsoft.com/office/drawing/2014/main" id="{BE876AC9-CB52-413B-8D25-AFA94A211C36}"/>
                </a:ext>
              </a:extLst>
            </p:cNvPr>
            <p:cNvSpPr txBox="1"/>
            <p:nvPr/>
          </p:nvSpPr>
          <p:spPr>
            <a:xfrm>
              <a:off x="4951800" y="3996922"/>
              <a:ext cx="460396" cy="353518"/>
            </a:xfrm>
            <a:prstGeom prst="rect">
              <a:avLst/>
            </a:prstGeom>
            <a:solidFill>
              <a:schemeClr val="accent4">
                <a:lumMod val="60000"/>
                <a:lumOff val="40000"/>
              </a:schemeClr>
            </a:solidFill>
          </p:spPr>
          <p:txBody>
            <a:bodyPr wrap="square" rtlCol="0">
              <a:spAutoFit/>
            </a:bodyPr>
            <a:lstStyle/>
            <a:p>
              <a:pPr algn="ctr"/>
              <a:r>
                <a:rPr lang="en-US" sz="1050" dirty="0"/>
                <a:t>0</a:t>
              </a:r>
            </a:p>
          </p:txBody>
        </p:sp>
        <p:sp>
          <p:nvSpPr>
            <p:cNvPr id="22" name="TextBox 21">
              <a:extLst>
                <a:ext uri="{FF2B5EF4-FFF2-40B4-BE49-F238E27FC236}">
                  <a16:creationId xmlns:a16="http://schemas.microsoft.com/office/drawing/2014/main" id="{6A2859E4-8AE4-47CD-B31A-1AB73F24447B}"/>
                </a:ext>
              </a:extLst>
            </p:cNvPr>
            <p:cNvSpPr txBox="1"/>
            <p:nvPr/>
          </p:nvSpPr>
          <p:spPr>
            <a:xfrm>
              <a:off x="5783909" y="3192123"/>
              <a:ext cx="460396" cy="322267"/>
            </a:xfrm>
            <a:prstGeom prst="rect">
              <a:avLst/>
            </a:prstGeom>
            <a:solidFill>
              <a:schemeClr val="accent4">
                <a:lumMod val="60000"/>
                <a:lumOff val="40000"/>
              </a:schemeClr>
            </a:solidFill>
          </p:spPr>
          <p:txBody>
            <a:bodyPr wrap="square" rtlCol="0">
              <a:spAutoFit/>
            </a:bodyPr>
            <a:lstStyle/>
            <a:p>
              <a:pPr algn="ctr"/>
              <a:r>
                <a:rPr lang="en-US" sz="1050" dirty="0"/>
                <a:t>11</a:t>
              </a:r>
            </a:p>
          </p:txBody>
        </p:sp>
        <p:sp>
          <p:nvSpPr>
            <p:cNvPr id="23" name="TextBox 22">
              <a:extLst>
                <a:ext uri="{FF2B5EF4-FFF2-40B4-BE49-F238E27FC236}">
                  <a16:creationId xmlns:a16="http://schemas.microsoft.com/office/drawing/2014/main" id="{62DFC51F-2714-4D25-94AA-0A2DD015BA48}"/>
                </a:ext>
              </a:extLst>
            </p:cNvPr>
            <p:cNvSpPr txBox="1"/>
            <p:nvPr/>
          </p:nvSpPr>
          <p:spPr>
            <a:xfrm>
              <a:off x="4663879" y="2822789"/>
              <a:ext cx="460396" cy="353518"/>
            </a:xfrm>
            <a:prstGeom prst="rect">
              <a:avLst/>
            </a:prstGeom>
            <a:solidFill>
              <a:schemeClr val="accent4">
                <a:lumMod val="60000"/>
                <a:lumOff val="40000"/>
              </a:schemeClr>
            </a:solidFill>
          </p:spPr>
          <p:txBody>
            <a:bodyPr wrap="square" rtlCol="0">
              <a:spAutoFit/>
            </a:bodyPr>
            <a:lstStyle/>
            <a:p>
              <a:pPr algn="ctr"/>
              <a:r>
                <a:rPr lang="en-US" sz="1050" dirty="0"/>
                <a:t>3</a:t>
              </a:r>
            </a:p>
          </p:txBody>
        </p:sp>
        <p:sp>
          <p:nvSpPr>
            <p:cNvPr id="24" name="TextBox 23">
              <a:extLst>
                <a:ext uri="{FF2B5EF4-FFF2-40B4-BE49-F238E27FC236}">
                  <a16:creationId xmlns:a16="http://schemas.microsoft.com/office/drawing/2014/main" id="{B1C51D5B-5424-428F-816A-45ED707CD6BF}"/>
                </a:ext>
              </a:extLst>
            </p:cNvPr>
            <p:cNvSpPr txBox="1"/>
            <p:nvPr/>
          </p:nvSpPr>
          <p:spPr>
            <a:xfrm>
              <a:off x="5816765" y="2313262"/>
              <a:ext cx="460396" cy="353518"/>
            </a:xfrm>
            <a:prstGeom prst="rect">
              <a:avLst/>
            </a:prstGeom>
            <a:solidFill>
              <a:schemeClr val="accent4">
                <a:lumMod val="60000"/>
                <a:lumOff val="40000"/>
              </a:schemeClr>
            </a:solidFill>
          </p:spPr>
          <p:txBody>
            <a:bodyPr wrap="square" rtlCol="0">
              <a:spAutoFit/>
            </a:bodyPr>
            <a:lstStyle/>
            <a:p>
              <a:pPr algn="ctr"/>
              <a:r>
                <a:rPr lang="en-US" sz="1050" dirty="0"/>
                <a:t>10</a:t>
              </a:r>
            </a:p>
          </p:txBody>
        </p:sp>
        <p:sp>
          <p:nvSpPr>
            <p:cNvPr id="25" name="TextBox 24">
              <a:extLst>
                <a:ext uri="{FF2B5EF4-FFF2-40B4-BE49-F238E27FC236}">
                  <a16:creationId xmlns:a16="http://schemas.microsoft.com/office/drawing/2014/main" id="{FC1A4330-8236-4635-9751-9C7DF670B3C2}"/>
                </a:ext>
              </a:extLst>
            </p:cNvPr>
            <p:cNvSpPr txBox="1"/>
            <p:nvPr/>
          </p:nvSpPr>
          <p:spPr>
            <a:xfrm>
              <a:off x="8539146" y="3173136"/>
              <a:ext cx="460396" cy="322267"/>
            </a:xfrm>
            <a:prstGeom prst="rect">
              <a:avLst/>
            </a:prstGeom>
            <a:solidFill>
              <a:schemeClr val="accent4">
                <a:lumMod val="60000"/>
                <a:lumOff val="40000"/>
              </a:schemeClr>
            </a:solidFill>
          </p:spPr>
          <p:txBody>
            <a:bodyPr wrap="square" rtlCol="0">
              <a:spAutoFit/>
            </a:bodyPr>
            <a:lstStyle/>
            <a:p>
              <a:pPr algn="ctr"/>
              <a:r>
                <a:rPr lang="en-US" sz="1050" dirty="0"/>
                <a:t>7</a:t>
              </a:r>
            </a:p>
          </p:txBody>
        </p:sp>
        <p:sp>
          <p:nvSpPr>
            <p:cNvPr id="26" name="TextBox 25">
              <a:extLst>
                <a:ext uri="{FF2B5EF4-FFF2-40B4-BE49-F238E27FC236}">
                  <a16:creationId xmlns:a16="http://schemas.microsoft.com/office/drawing/2014/main" id="{BA1380D5-A278-4C3D-86FC-B219A408B12C}"/>
                </a:ext>
              </a:extLst>
            </p:cNvPr>
            <p:cNvSpPr txBox="1"/>
            <p:nvPr/>
          </p:nvSpPr>
          <p:spPr>
            <a:xfrm>
              <a:off x="7748636" y="3616621"/>
              <a:ext cx="460396" cy="353518"/>
            </a:xfrm>
            <a:prstGeom prst="rect">
              <a:avLst/>
            </a:prstGeom>
            <a:solidFill>
              <a:schemeClr val="accent4">
                <a:lumMod val="60000"/>
                <a:lumOff val="40000"/>
              </a:schemeClr>
            </a:solidFill>
          </p:spPr>
          <p:txBody>
            <a:bodyPr wrap="square" rtlCol="0">
              <a:spAutoFit/>
            </a:bodyPr>
            <a:lstStyle/>
            <a:p>
              <a:pPr algn="ctr"/>
              <a:r>
                <a:rPr lang="en-US" sz="1050" dirty="0"/>
                <a:t>16</a:t>
              </a:r>
            </a:p>
          </p:txBody>
        </p:sp>
        <p:sp>
          <p:nvSpPr>
            <p:cNvPr id="27" name="TextBox 26">
              <a:extLst>
                <a:ext uri="{FF2B5EF4-FFF2-40B4-BE49-F238E27FC236}">
                  <a16:creationId xmlns:a16="http://schemas.microsoft.com/office/drawing/2014/main" id="{66F1B0CB-FD23-4EBF-87D6-F57E02FF4C52}"/>
                </a:ext>
              </a:extLst>
            </p:cNvPr>
            <p:cNvSpPr txBox="1"/>
            <p:nvPr/>
          </p:nvSpPr>
          <p:spPr>
            <a:xfrm>
              <a:off x="6865888" y="3985953"/>
              <a:ext cx="460396" cy="353518"/>
            </a:xfrm>
            <a:prstGeom prst="rect">
              <a:avLst/>
            </a:prstGeom>
            <a:solidFill>
              <a:schemeClr val="accent4">
                <a:lumMod val="60000"/>
                <a:lumOff val="40000"/>
              </a:schemeClr>
            </a:solidFill>
          </p:spPr>
          <p:txBody>
            <a:bodyPr wrap="square" rtlCol="0">
              <a:spAutoFit/>
            </a:bodyPr>
            <a:lstStyle/>
            <a:p>
              <a:pPr algn="ctr"/>
              <a:r>
                <a:rPr lang="en-US" sz="1050" dirty="0"/>
                <a:t>17</a:t>
              </a:r>
            </a:p>
          </p:txBody>
        </p:sp>
        <p:sp>
          <p:nvSpPr>
            <p:cNvPr id="28" name="TextBox 27">
              <a:extLst>
                <a:ext uri="{FF2B5EF4-FFF2-40B4-BE49-F238E27FC236}">
                  <a16:creationId xmlns:a16="http://schemas.microsoft.com/office/drawing/2014/main" id="{0BF29AAB-9733-4726-906A-2B1A2EE07D84}"/>
                </a:ext>
              </a:extLst>
            </p:cNvPr>
            <p:cNvSpPr txBox="1"/>
            <p:nvPr/>
          </p:nvSpPr>
          <p:spPr>
            <a:xfrm>
              <a:off x="7207941" y="4652985"/>
              <a:ext cx="460396" cy="322267"/>
            </a:xfrm>
            <a:prstGeom prst="rect">
              <a:avLst/>
            </a:prstGeom>
            <a:solidFill>
              <a:schemeClr val="accent4">
                <a:lumMod val="60000"/>
                <a:lumOff val="40000"/>
              </a:schemeClr>
            </a:solidFill>
          </p:spPr>
          <p:txBody>
            <a:bodyPr wrap="square" rtlCol="0">
              <a:spAutoFit/>
            </a:bodyPr>
            <a:lstStyle/>
            <a:p>
              <a:pPr algn="ctr"/>
              <a:r>
                <a:rPr lang="en-US" sz="1050" dirty="0"/>
                <a:t>5</a:t>
              </a:r>
            </a:p>
          </p:txBody>
        </p:sp>
        <p:cxnSp>
          <p:nvCxnSpPr>
            <p:cNvPr id="29" name="Straight Connector 28">
              <a:extLst>
                <a:ext uri="{FF2B5EF4-FFF2-40B4-BE49-F238E27FC236}">
                  <a16:creationId xmlns:a16="http://schemas.microsoft.com/office/drawing/2014/main" id="{59768ACF-F6C8-4B29-876F-31415FD834EC}"/>
                </a:ext>
              </a:extLst>
            </p:cNvPr>
            <p:cNvCxnSpPr>
              <a:stCxn id="5" idx="4"/>
              <a:endCxn id="9" idx="2"/>
            </p:cNvCxnSpPr>
            <p:nvPr/>
          </p:nvCxnSpPr>
          <p:spPr>
            <a:xfrm>
              <a:off x="6095999" y="1442906"/>
              <a:ext cx="2288400" cy="105981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B7E2D29F-8E9C-49D0-8EB8-642FD413B654}"/>
                </a:ext>
              </a:extLst>
            </p:cNvPr>
            <p:cNvSpPr txBox="1"/>
            <p:nvPr/>
          </p:nvSpPr>
          <p:spPr>
            <a:xfrm>
              <a:off x="6977743" y="1806054"/>
              <a:ext cx="460396" cy="322267"/>
            </a:xfrm>
            <a:prstGeom prst="rect">
              <a:avLst/>
            </a:prstGeom>
            <a:solidFill>
              <a:schemeClr val="accent4">
                <a:lumMod val="60000"/>
                <a:lumOff val="40000"/>
              </a:schemeClr>
            </a:solidFill>
          </p:spPr>
          <p:txBody>
            <a:bodyPr wrap="square" rtlCol="0">
              <a:spAutoFit/>
            </a:bodyPr>
            <a:lstStyle/>
            <a:p>
              <a:pPr algn="ctr"/>
              <a:r>
                <a:rPr lang="en-US" sz="1050" dirty="0"/>
                <a:t>8</a:t>
              </a:r>
            </a:p>
          </p:txBody>
        </p:sp>
      </p:grpSp>
      <p:graphicFrame>
        <p:nvGraphicFramePr>
          <p:cNvPr id="31" name="Table 30">
            <a:extLst>
              <a:ext uri="{FF2B5EF4-FFF2-40B4-BE49-F238E27FC236}">
                <a16:creationId xmlns:a16="http://schemas.microsoft.com/office/drawing/2014/main" id="{7F10A4EB-9AAE-4136-8659-258410B8EA45}"/>
              </a:ext>
            </a:extLst>
          </p:cNvPr>
          <p:cNvGraphicFramePr>
            <a:graphicFrameLocks noGrp="1"/>
          </p:cNvGraphicFramePr>
          <p:nvPr>
            <p:extLst>
              <p:ext uri="{D42A27DB-BD31-4B8C-83A1-F6EECF244321}">
                <p14:modId xmlns:p14="http://schemas.microsoft.com/office/powerpoint/2010/main" val="2223349291"/>
              </p:ext>
            </p:extLst>
          </p:nvPr>
        </p:nvGraphicFramePr>
        <p:xfrm>
          <a:off x="1157469" y="4895551"/>
          <a:ext cx="9566275" cy="492125"/>
        </p:xfrm>
        <a:graphic>
          <a:graphicData uri="http://schemas.openxmlformats.org/drawingml/2006/table">
            <a:tbl>
              <a:tblPr firstRow="1" bandRow="1">
                <a:tableStyleId>{5C22544A-7EE6-4342-B048-85BDC9FD1C3A}</a:tableStyleId>
              </a:tblPr>
              <a:tblGrid>
                <a:gridCol w="991750">
                  <a:extLst>
                    <a:ext uri="{9D8B030D-6E8A-4147-A177-3AD203B41FA5}">
                      <a16:colId xmlns:a16="http://schemas.microsoft.com/office/drawing/2014/main" val="1528440037"/>
                    </a:ext>
                  </a:extLst>
                </a:gridCol>
                <a:gridCol w="1714905">
                  <a:extLst>
                    <a:ext uri="{9D8B030D-6E8A-4147-A177-3AD203B41FA5}">
                      <a16:colId xmlns:a16="http://schemas.microsoft.com/office/drawing/2014/main" val="4080113493"/>
                    </a:ext>
                  </a:extLst>
                </a:gridCol>
                <a:gridCol w="1714905">
                  <a:extLst>
                    <a:ext uri="{9D8B030D-6E8A-4147-A177-3AD203B41FA5}">
                      <a16:colId xmlns:a16="http://schemas.microsoft.com/office/drawing/2014/main" val="265164964"/>
                    </a:ext>
                  </a:extLst>
                </a:gridCol>
                <a:gridCol w="1714905">
                  <a:extLst>
                    <a:ext uri="{9D8B030D-6E8A-4147-A177-3AD203B41FA5}">
                      <a16:colId xmlns:a16="http://schemas.microsoft.com/office/drawing/2014/main" val="3261830676"/>
                    </a:ext>
                  </a:extLst>
                </a:gridCol>
                <a:gridCol w="1714905">
                  <a:extLst>
                    <a:ext uri="{9D8B030D-6E8A-4147-A177-3AD203B41FA5}">
                      <a16:colId xmlns:a16="http://schemas.microsoft.com/office/drawing/2014/main" val="2302006498"/>
                    </a:ext>
                  </a:extLst>
                </a:gridCol>
                <a:gridCol w="1714905">
                  <a:extLst>
                    <a:ext uri="{9D8B030D-6E8A-4147-A177-3AD203B41FA5}">
                      <a16:colId xmlns:a16="http://schemas.microsoft.com/office/drawing/2014/main" val="1115777246"/>
                    </a:ext>
                  </a:extLst>
                </a:gridCol>
              </a:tblGrid>
              <a:tr h="492125">
                <a:tc>
                  <a:txBody>
                    <a:bodyPr/>
                    <a:lstStyle/>
                    <a:p>
                      <a:pPr algn="ctr" rtl="0" fontAlgn="ctr"/>
                      <a:r>
                        <a:rPr lang="en-US" sz="1600" b="1" i="0" u="none" strike="noStrike" dirty="0">
                          <a:solidFill>
                            <a:schemeClr val="bg1"/>
                          </a:solidFill>
                          <a:effectLst/>
                          <a:latin typeface="+mn-lt"/>
                          <a:ea typeface="Yu Gothic" panose="020B0400000000000000" pitchFamily="34" charset="-128"/>
                        </a:rPr>
                        <a:t>Pre:</a:t>
                      </a: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3</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1609108561"/>
                  </a:ext>
                </a:extLst>
              </a:tr>
            </a:tbl>
          </a:graphicData>
        </a:graphic>
      </p:graphicFrame>
    </p:spTree>
    <p:extLst>
      <p:ext uri="{BB962C8B-B14F-4D97-AF65-F5344CB8AC3E}">
        <p14:creationId xmlns:p14="http://schemas.microsoft.com/office/powerpoint/2010/main" val="3549444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5FF2766-F983-4A79-A02B-16064A2E523F}"/>
              </a:ext>
            </a:extLst>
          </p:cNvPr>
          <p:cNvGraphicFramePr>
            <a:graphicFrameLocks noGrp="1"/>
          </p:cNvGraphicFramePr>
          <p:nvPr>
            <p:extLst>
              <p:ext uri="{D42A27DB-BD31-4B8C-83A1-F6EECF244321}">
                <p14:modId xmlns:p14="http://schemas.microsoft.com/office/powerpoint/2010/main" val="2276832528"/>
              </p:ext>
            </p:extLst>
          </p:nvPr>
        </p:nvGraphicFramePr>
        <p:xfrm>
          <a:off x="8163419" y="1309893"/>
          <a:ext cx="3259710" cy="1307800"/>
        </p:xfrm>
        <a:graphic>
          <a:graphicData uri="http://schemas.openxmlformats.org/drawingml/2006/table">
            <a:tbl>
              <a:tblPr firstRow="1" bandRow="1">
                <a:tableStyleId>{00A15C55-8517-42AA-B614-E9B94910E393}</a:tableStyleId>
              </a:tblPr>
              <a:tblGrid>
                <a:gridCol w="1322716">
                  <a:extLst>
                    <a:ext uri="{9D8B030D-6E8A-4147-A177-3AD203B41FA5}">
                      <a16:colId xmlns:a16="http://schemas.microsoft.com/office/drawing/2014/main" val="548585004"/>
                    </a:ext>
                  </a:extLst>
                </a:gridCol>
                <a:gridCol w="968497">
                  <a:extLst>
                    <a:ext uri="{9D8B030D-6E8A-4147-A177-3AD203B41FA5}">
                      <a16:colId xmlns:a16="http://schemas.microsoft.com/office/drawing/2014/main" val="3264279482"/>
                    </a:ext>
                  </a:extLst>
                </a:gridCol>
                <a:gridCol w="968497">
                  <a:extLst>
                    <a:ext uri="{9D8B030D-6E8A-4147-A177-3AD203B41FA5}">
                      <a16:colId xmlns:a16="http://schemas.microsoft.com/office/drawing/2014/main" val="1745830393"/>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rgbClr val="FF0000"/>
                          </a:solidFill>
                          <a:latin typeface="Yu Gothic" panose="020B0400000000000000" pitchFamily="34" charset="-128"/>
                          <a:ea typeface="Yu Gothic" panose="020B0400000000000000" pitchFamily="34" charset="-128"/>
                          <a:sym typeface="Arial"/>
                        </a:rPr>
                        <a:t>Node</a:t>
                      </a:r>
                      <a:endParaRPr dirty="0">
                        <a:solidFill>
                          <a:srgbClr val="FF0000"/>
                        </a:solidFill>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3</a:t>
                      </a: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3, 2</a:t>
                      </a: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2</a:t>
                      </a: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5" name="Table 4">
            <a:extLst>
              <a:ext uri="{FF2B5EF4-FFF2-40B4-BE49-F238E27FC236}">
                <a16:creationId xmlns:a16="http://schemas.microsoft.com/office/drawing/2014/main" id="{FCA56CFF-F78F-44D9-B12A-471B81C4775B}"/>
              </a:ext>
            </a:extLst>
          </p:cNvPr>
          <p:cNvGraphicFramePr>
            <a:graphicFrameLocks noGrp="1"/>
          </p:cNvGraphicFramePr>
          <p:nvPr>
            <p:extLst>
              <p:ext uri="{D42A27DB-BD31-4B8C-83A1-F6EECF244321}">
                <p14:modId xmlns:p14="http://schemas.microsoft.com/office/powerpoint/2010/main" val="318563114"/>
              </p:ext>
            </p:extLst>
          </p:nvPr>
        </p:nvGraphicFramePr>
        <p:xfrm>
          <a:off x="496231" y="1918855"/>
          <a:ext cx="6333686" cy="1004541"/>
        </p:xfrm>
        <a:graphic>
          <a:graphicData uri="http://schemas.openxmlformats.org/drawingml/2006/table">
            <a:tbl>
              <a:tblPr firstRow="1" bandRow="1">
                <a:tableStyleId>{69012ECD-51FC-41F1-AA8D-1B2483CD663E}</a:tableStyleId>
              </a:tblPr>
              <a:tblGrid>
                <a:gridCol w="2868076">
                  <a:extLst>
                    <a:ext uri="{9D8B030D-6E8A-4147-A177-3AD203B41FA5}">
                      <a16:colId xmlns:a16="http://schemas.microsoft.com/office/drawing/2014/main" val="2664572795"/>
                    </a:ext>
                  </a:extLst>
                </a:gridCol>
                <a:gridCol w="693122">
                  <a:extLst>
                    <a:ext uri="{9D8B030D-6E8A-4147-A177-3AD203B41FA5}">
                      <a16:colId xmlns:a16="http://schemas.microsoft.com/office/drawing/2014/main" val="2261322767"/>
                    </a:ext>
                  </a:extLst>
                </a:gridCol>
                <a:gridCol w="693122">
                  <a:extLst>
                    <a:ext uri="{9D8B030D-6E8A-4147-A177-3AD203B41FA5}">
                      <a16:colId xmlns:a16="http://schemas.microsoft.com/office/drawing/2014/main" val="1283353639"/>
                    </a:ext>
                  </a:extLst>
                </a:gridCol>
                <a:gridCol w="693122">
                  <a:extLst>
                    <a:ext uri="{9D8B030D-6E8A-4147-A177-3AD203B41FA5}">
                      <a16:colId xmlns:a16="http://schemas.microsoft.com/office/drawing/2014/main" val="3229679080"/>
                    </a:ext>
                  </a:extLst>
                </a:gridCol>
                <a:gridCol w="693122">
                  <a:extLst>
                    <a:ext uri="{9D8B030D-6E8A-4147-A177-3AD203B41FA5}">
                      <a16:colId xmlns:a16="http://schemas.microsoft.com/office/drawing/2014/main" val="2721618110"/>
                    </a:ext>
                  </a:extLst>
                </a:gridCol>
                <a:gridCol w="693122">
                  <a:extLst>
                    <a:ext uri="{9D8B030D-6E8A-4147-A177-3AD203B41FA5}">
                      <a16:colId xmlns:a16="http://schemas.microsoft.com/office/drawing/2014/main" val="301880244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Node id</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3</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5</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398344563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Disk</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8</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10</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17</a:t>
                      </a:r>
                      <a:endParaRPr dirty="0">
                        <a:latin typeface="Yu Gothic" panose="020B0400000000000000" pitchFamily="34" charset="-128"/>
                        <a:ea typeface="Yu Gothic" panose="020B0400000000000000" pitchFamily="34" charset="-128"/>
                      </a:endParaRPr>
                    </a:p>
                  </a:txBody>
                  <a:tcPr marL="91450" marR="91450" marT="45725" marB="45725">
                    <a:solidFill>
                      <a:schemeClr val="accent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9</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12</a:t>
                      </a:r>
                      <a:endParaRPr dirty="0">
                        <a:latin typeface="Yu Gothic" panose="020B0400000000000000" pitchFamily="34" charset="-128"/>
                        <a:ea typeface="Yu Gothic" panose="020B0400000000000000" pitchFamily="34" charset="-128"/>
                      </a:endParaRPr>
                    </a:p>
                  </a:txBody>
                  <a:tcPr marL="91450" marR="91450" marT="45725" marB="45725">
                    <a:noFill/>
                  </a:tcPr>
                </a:tc>
                <a:extLst>
                  <a:ext uri="{0D108BD9-81ED-4DB2-BD59-A6C34878D82A}">
                    <a16:rowId xmlns:a16="http://schemas.microsoft.com/office/drawing/2014/main" val="112367015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Printer</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solidFill>
                      <a:schemeClr val="accent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extLst>
                  <a:ext uri="{0D108BD9-81ED-4DB2-BD59-A6C34878D82A}">
                    <a16:rowId xmlns:a16="http://schemas.microsoft.com/office/drawing/2014/main" val="3711001943"/>
                  </a:ext>
                </a:extLst>
              </a:tr>
            </a:tbl>
          </a:graphicData>
        </a:graphic>
      </p:graphicFrame>
      <p:sp>
        <p:nvSpPr>
          <p:cNvPr id="6" name="Oval 5">
            <a:extLst>
              <a:ext uri="{FF2B5EF4-FFF2-40B4-BE49-F238E27FC236}">
                <a16:creationId xmlns:a16="http://schemas.microsoft.com/office/drawing/2014/main" id="{E40694CE-127B-4C3B-9B93-CFE89FB32EF4}"/>
              </a:ext>
            </a:extLst>
          </p:cNvPr>
          <p:cNvSpPr/>
          <p:nvPr/>
        </p:nvSpPr>
        <p:spPr>
          <a:xfrm>
            <a:off x="2476478" y="3596011"/>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0</a:t>
            </a:r>
          </a:p>
        </p:txBody>
      </p:sp>
      <p:sp>
        <p:nvSpPr>
          <p:cNvPr id="7" name="Oval 6">
            <a:extLst>
              <a:ext uri="{FF2B5EF4-FFF2-40B4-BE49-F238E27FC236}">
                <a16:creationId xmlns:a16="http://schemas.microsoft.com/office/drawing/2014/main" id="{99DF25DA-6CDF-47D3-8C58-5DAB3820AB20}"/>
              </a:ext>
            </a:extLst>
          </p:cNvPr>
          <p:cNvSpPr/>
          <p:nvPr/>
        </p:nvSpPr>
        <p:spPr>
          <a:xfrm>
            <a:off x="591481" y="4391317"/>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1</a:t>
            </a:r>
          </a:p>
        </p:txBody>
      </p:sp>
      <p:sp>
        <p:nvSpPr>
          <p:cNvPr id="8" name="Oval 7">
            <a:extLst>
              <a:ext uri="{FF2B5EF4-FFF2-40B4-BE49-F238E27FC236}">
                <a16:creationId xmlns:a16="http://schemas.microsoft.com/office/drawing/2014/main" id="{83166DD2-5B03-4401-9CD0-84422B7601B3}"/>
              </a:ext>
            </a:extLst>
          </p:cNvPr>
          <p:cNvSpPr/>
          <p:nvPr/>
        </p:nvSpPr>
        <p:spPr>
          <a:xfrm>
            <a:off x="591481" y="5493599"/>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2</a:t>
            </a:r>
          </a:p>
        </p:txBody>
      </p:sp>
      <p:sp>
        <p:nvSpPr>
          <p:cNvPr id="9" name="Oval 8">
            <a:extLst>
              <a:ext uri="{FF2B5EF4-FFF2-40B4-BE49-F238E27FC236}">
                <a16:creationId xmlns:a16="http://schemas.microsoft.com/office/drawing/2014/main" id="{03114CE4-017C-4405-8519-5E7C95A4CEB7}"/>
              </a:ext>
            </a:extLst>
          </p:cNvPr>
          <p:cNvSpPr/>
          <p:nvPr/>
        </p:nvSpPr>
        <p:spPr>
          <a:xfrm>
            <a:off x="2476478" y="6232334"/>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3</a:t>
            </a:r>
          </a:p>
        </p:txBody>
      </p:sp>
      <p:sp>
        <p:nvSpPr>
          <p:cNvPr id="10" name="Oval 9">
            <a:extLst>
              <a:ext uri="{FF2B5EF4-FFF2-40B4-BE49-F238E27FC236}">
                <a16:creationId xmlns:a16="http://schemas.microsoft.com/office/drawing/2014/main" id="{6C19F852-83FE-4536-AC69-4E9639CFA3EE}"/>
              </a:ext>
            </a:extLst>
          </p:cNvPr>
          <p:cNvSpPr/>
          <p:nvPr/>
        </p:nvSpPr>
        <p:spPr>
          <a:xfrm>
            <a:off x="4361478" y="4391317"/>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5</a:t>
            </a:r>
          </a:p>
        </p:txBody>
      </p:sp>
      <p:sp>
        <p:nvSpPr>
          <p:cNvPr id="11" name="Oval 10">
            <a:extLst>
              <a:ext uri="{FF2B5EF4-FFF2-40B4-BE49-F238E27FC236}">
                <a16:creationId xmlns:a16="http://schemas.microsoft.com/office/drawing/2014/main" id="{8C6FF2E1-ED98-49A8-A796-EF1A4597C22C}"/>
              </a:ext>
            </a:extLst>
          </p:cNvPr>
          <p:cNvSpPr/>
          <p:nvPr/>
        </p:nvSpPr>
        <p:spPr>
          <a:xfrm>
            <a:off x="4361478" y="5493599"/>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4</a:t>
            </a:r>
          </a:p>
        </p:txBody>
      </p:sp>
      <p:cxnSp>
        <p:nvCxnSpPr>
          <p:cNvPr id="12" name="Straight Connector 11">
            <a:extLst>
              <a:ext uri="{FF2B5EF4-FFF2-40B4-BE49-F238E27FC236}">
                <a16:creationId xmlns:a16="http://schemas.microsoft.com/office/drawing/2014/main" id="{01FF413A-E523-4797-BBF1-115F76467758}"/>
              </a:ext>
            </a:extLst>
          </p:cNvPr>
          <p:cNvCxnSpPr>
            <a:cxnSpLocks/>
            <a:stCxn id="6" idx="4"/>
            <a:endCxn id="8" idx="6"/>
          </p:cNvCxnSpPr>
          <p:nvPr/>
        </p:nvCxnSpPr>
        <p:spPr>
          <a:xfrm flipH="1">
            <a:off x="1024059" y="3925448"/>
            <a:ext cx="1668708" cy="1732869"/>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B1F7D782-0162-4185-93D0-4B4D0764CEE6}"/>
              </a:ext>
            </a:extLst>
          </p:cNvPr>
          <p:cNvCxnSpPr>
            <a:cxnSpLocks/>
            <a:stCxn id="6" idx="4"/>
            <a:endCxn id="11" idx="2"/>
          </p:cNvCxnSpPr>
          <p:nvPr/>
        </p:nvCxnSpPr>
        <p:spPr>
          <a:xfrm>
            <a:off x="2692768" y="3925448"/>
            <a:ext cx="1668710" cy="1732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9C05351-DA4C-45EA-88BF-3D4F7A18F800}"/>
              </a:ext>
            </a:extLst>
          </p:cNvPr>
          <p:cNvCxnSpPr>
            <a:cxnSpLocks/>
            <a:stCxn id="10" idx="2"/>
            <a:endCxn id="8" idx="6"/>
          </p:cNvCxnSpPr>
          <p:nvPr/>
        </p:nvCxnSpPr>
        <p:spPr>
          <a:xfrm flipH="1">
            <a:off x="1024059" y="4556036"/>
            <a:ext cx="3337418" cy="1102281"/>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6DC5872-433D-47F0-BDB6-C879C49EC97A}"/>
              </a:ext>
            </a:extLst>
          </p:cNvPr>
          <p:cNvCxnSpPr>
            <a:cxnSpLocks/>
            <a:stCxn id="9" idx="0"/>
            <a:endCxn id="8" idx="6"/>
          </p:cNvCxnSpPr>
          <p:nvPr/>
        </p:nvCxnSpPr>
        <p:spPr>
          <a:xfrm flipH="1" flipV="1">
            <a:off x="1024059" y="5658317"/>
            <a:ext cx="1668708" cy="574018"/>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6" name="Straight Connector 15">
            <a:extLst>
              <a:ext uri="{FF2B5EF4-FFF2-40B4-BE49-F238E27FC236}">
                <a16:creationId xmlns:a16="http://schemas.microsoft.com/office/drawing/2014/main" id="{8781E04D-1A44-4B15-988E-8FA215ABC6EF}"/>
              </a:ext>
            </a:extLst>
          </p:cNvPr>
          <p:cNvCxnSpPr>
            <a:cxnSpLocks/>
            <a:stCxn id="9" idx="0"/>
            <a:endCxn id="11" idx="2"/>
          </p:cNvCxnSpPr>
          <p:nvPr/>
        </p:nvCxnSpPr>
        <p:spPr>
          <a:xfrm flipV="1">
            <a:off x="2692767" y="5658317"/>
            <a:ext cx="1668711" cy="574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A22604C-2712-42EB-B3D7-BF497F80DCF2}"/>
              </a:ext>
            </a:extLst>
          </p:cNvPr>
          <p:cNvCxnSpPr>
            <a:cxnSpLocks/>
            <a:stCxn id="9" idx="0"/>
            <a:endCxn id="10" idx="2"/>
          </p:cNvCxnSpPr>
          <p:nvPr/>
        </p:nvCxnSpPr>
        <p:spPr>
          <a:xfrm flipV="1">
            <a:off x="2692767" y="4556036"/>
            <a:ext cx="1668711" cy="1676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012D5E9-062D-4B3A-9B9F-6F22AA00FE4D}"/>
              </a:ext>
            </a:extLst>
          </p:cNvPr>
          <p:cNvCxnSpPr>
            <a:cxnSpLocks/>
            <a:stCxn id="11" idx="0"/>
            <a:endCxn id="10" idx="4"/>
          </p:cNvCxnSpPr>
          <p:nvPr/>
        </p:nvCxnSpPr>
        <p:spPr>
          <a:xfrm flipV="1">
            <a:off x="4577768" y="4720754"/>
            <a:ext cx="0" cy="772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007DBA1-982B-4E58-B5AE-75160D6C1CD4}"/>
              </a:ext>
            </a:extLst>
          </p:cNvPr>
          <p:cNvCxnSpPr>
            <a:cxnSpLocks/>
            <a:stCxn id="7" idx="6"/>
            <a:endCxn id="10" idx="2"/>
          </p:cNvCxnSpPr>
          <p:nvPr/>
        </p:nvCxnSpPr>
        <p:spPr>
          <a:xfrm>
            <a:off x="1024059" y="4556036"/>
            <a:ext cx="33374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E504E0B-FAEF-4B53-81B6-8AA483E9E3EF}"/>
              </a:ext>
            </a:extLst>
          </p:cNvPr>
          <p:cNvCxnSpPr>
            <a:cxnSpLocks/>
            <a:stCxn id="7" idx="6"/>
            <a:endCxn id="9" idx="0"/>
          </p:cNvCxnSpPr>
          <p:nvPr/>
        </p:nvCxnSpPr>
        <p:spPr>
          <a:xfrm>
            <a:off x="1024059" y="4556036"/>
            <a:ext cx="1668708" cy="1676298"/>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C3BF146-FC2C-40CE-B735-79A83E713A42}"/>
              </a:ext>
            </a:extLst>
          </p:cNvPr>
          <p:cNvSpPr txBox="1"/>
          <p:nvPr/>
        </p:nvSpPr>
        <p:spPr>
          <a:xfrm>
            <a:off x="1563838" y="5813052"/>
            <a:ext cx="372708" cy="215444"/>
          </a:xfrm>
          <a:prstGeom prst="rect">
            <a:avLst/>
          </a:prstGeom>
          <a:solidFill>
            <a:schemeClr val="accent4">
              <a:lumMod val="60000"/>
              <a:lumOff val="40000"/>
            </a:schemeClr>
          </a:solidFill>
        </p:spPr>
        <p:txBody>
          <a:bodyPr wrap="square" rtlCol="0">
            <a:spAutoFit/>
          </a:bodyPr>
          <a:lstStyle/>
          <a:p>
            <a:r>
              <a:rPr lang="en-US" sz="800" dirty="0"/>
              <a:t>16</a:t>
            </a:r>
          </a:p>
        </p:txBody>
      </p:sp>
      <p:sp>
        <p:nvSpPr>
          <p:cNvPr id="22" name="TextBox 21">
            <a:extLst>
              <a:ext uri="{FF2B5EF4-FFF2-40B4-BE49-F238E27FC236}">
                <a16:creationId xmlns:a16="http://schemas.microsoft.com/office/drawing/2014/main" id="{77C0C94A-ACD0-41B5-82D0-817E2D603E9E}"/>
              </a:ext>
            </a:extLst>
          </p:cNvPr>
          <p:cNvSpPr txBox="1"/>
          <p:nvPr/>
        </p:nvSpPr>
        <p:spPr>
          <a:xfrm>
            <a:off x="1858413" y="5445090"/>
            <a:ext cx="465826" cy="215444"/>
          </a:xfrm>
          <a:prstGeom prst="rect">
            <a:avLst/>
          </a:prstGeom>
          <a:solidFill>
            <a:schemeClr val="accent4">
              <a:lumMod val="60000"/>
              <a:lumOff val="40000"/>
            </a:schemeClr>
          </a:solidFill>
        </p:spPr>
        <p:txBody>
          <a:bodyPr wrap="square" rtlCol="0">
            <a:spAutoFit/>
          </a:bodyPr>
          <a:lstStyle/>
          <a:p>
            <a:pPr algn="ctr"/>
            <a:r>
              <a:rPr lang="en-US" sz="800" dirty="0"/>
              <a:t>0</a:t>
            </a:r>
          </a:p>
        </p:txBody>
      </p:sp>
      <p:sp>
        <p:nvSpPr>
          <p:cNvPr id="23" name="TextBox 22">
            <a:extLst>
              <a:ext uri="{FF2B5EF4-FFF2-40B4-BE49-F238E27FC236}">
                <a16:creationId xmlns:a16="http://schemas.microsoft.com/office/drawing/2014/main" id="{2622BF5F-BE0C-4A3F-BB28-B846F17C9574}"/>
              </a:ext>
            </a:extLst>
          </p:cNvPr>
          <p:cNvSpPr txBox="1"/>
          <p:nvPr/>
        </p:nvSpPr>
        <p:spPr>
          <a:xfrm>
            <a:off x="2465191" y="4966233"/>
            <a:ext cx="465826" cy="215444"/>
          </a:xfrm>
          <a:prstGeom prst="rect">
            <a:avLst/>
          </a:prstGeom>
          <a:solidFill>
            <a:schemeClr val="accent4">
              <a:lumMod val="60000"/>
              <a:lumOff val="40000"/>
            </a:schemeClr>
          </a:solidFill>
        </p:spPr>
        <p:txBody>
          <a:bodyPr wrap="square" rtlCol="0">
            <a:spAutoFit/>
          </a:bodyPr>
          <a:lstStyle/>
          <a:p>
            <a:pPr algn="ctr"/>
            <a:r>
              <a:rPr lang="en-US" sz="800" dirty="0"/>
              <a:t>11</a:t>
            </a:r>
          </a:p>
        </p:txBody>
      </p:sp>
      <p:sp>
        <p:nvSpPr>
          <p:cNvPr id="24" name="TextBox 23">
            <a:extLst>
              <a:ext uri="{FF2B5EF4-FFF2-40B4-BE49-F238E27FC236}">
                <a16:creationId xmlns:a16="http://schemas.microsoft.com/office/drawing/2014/main" id="{BF45CE20-021D-42D0-82BA-3B96DCBF837A}"/>
              </a:ext>
            </a:extLst>
          </p:cNvPr>
          <p:cNvSpPr txBox="1"/>
          <p:nvPr/>
        </p:nvSpPr>
        <p:spPr>
          <a:xfrm>
            <a:off x="1648460" y="4746480"/>
            <a:ext cx="465827" cy="215444"/>
          </a:xfrm>
          <a:prstGeom prst="rect">
            <a:avLst/>
          </a:prstGeom>
          <a:solidFill>
            <a:srgbClr val="FF0000"/>
          </a:solidFill>
        </p:spPr>
        <p:txBody>
          <a:bodyPr wrap="square" rtlCol="0">
            <a:spAutoFit/>
          </a:bodyPr>
          <a:lstStyle/>
          <a:p>
            <a:pPr algn="ctr"/>
            <a:r>
              <a:rPr lang="en-US" sz="800" b="1" dirty="0">
                <a:solidFill>
                  <a:schemeClr val="bg1"/>
                </a:solidFill>
              </a:rPr>
              <a:t>3</a:t>
            </a:r>
          </a:p>
        </p:txBody>
      </p:sp>
      <p:sp>
        <p:nvSpPr>
          <p:cNvPr id="25" name="TextBox 24">
            <a:extLst>
              <a:ext uri="{FF2B5EF4-FFF2-40B4-BE49-F238E27FC236}">
                <a16:creationId xmlns:a16="http://schemas.microsoft.com/office/drawing/2014/main" id="{D3216028-6652-4F88-9284-3B3AF1C5AA8D}"/>
              </a:ext>
            </a:extLst>
          </p:cNvPr>
          <p:cNvSpPr txBox="1"/>
          <p:nvPr/>
        </p:nvSpPr>
        <p:spPr>
          <a:xfrm>
            <a:off x="2489149" y="4443310"/>
            <a:ext cx="503975" cy="215444"/>
          </a:xfrm>
          <a:prstGeom prst="rect">
            <a:avLst/>
          </a:prstGeom>
          <a:solidFill>
            <a:schemeClr val="accent4">
              <a:lumMod val="60000"/>
              <a:lumOff val="40000"/>
            </a:schemeClr>
          </a:solidFill>
        </p:spPr>
        <p:txBody>
          <a:bodyPr wrap="square" rtlCol="0">
            <a:spAutoFit/>
          </a:bodyPr>
          <a:lstStyle/>
          <a:p>
            <a:pPr algn="ctr"/>
            <a:r>
              <a:rPr lang="en-US" sz="800" dirty="0"/>
              <a:t>2</a:t>
            </a:r>
          </a:p>
        </p:txBody>
      </p:sp>
      <p:sp>
        <p:nvSpPr>
          <p:cNvPr id="26" name="TextBox 25">
            <a:extLst>
              <a:ext uri="{FF2B5EF4-FFF2-40B4-BE49-F238E27FC236}">
                <a16:creationId xmlns:a16="http://schemas.microsoft.com/office/drawing/2014/main" id="{72EF11D7-3BB1-40D2-A06D-9098C13DF59D}"/>
              </a:ext>
            </a:extLst>
          </p:cNvPr>
          <p:cNvSpPr txBox="1"/>
          <p:nvPr/>
        </p:nvSpPr>
        <p:spPr>
          <a:xfrm>
            <a:off x="4372147" y="4954935"/>
            <a:ext cx="421906" cy="215444"/>
          </a:xfrm>
          <a:prstGeom prst="rect">
            <a:avLst/>
          </a:prstGeom>
          <a:solidFill>
            <a:schemeClr val="accent4">
              <a:lumMod val="60000"/>
              <a:lumOff val="40000"/>
            </a:schemeClr>
          </a:solidFill>
        </p:spPr>
        <p:txBody>
          <a:bodyPr wrap="square" rtlCol="0">
            <a:spAutoFit/>
          </a:bodyPr>
          <a:lstStyle/>
          <a:p>
            <a:pPr algn="ctr"/>
            <a:r>
              <a:rPr lang="en-US" sz="800" dirty="0"/>
              <a:t>7</a:t>
            </a:r>
          </a:p>
        </p:txBody>
      </p:sp>
      <p:sp>
        <p:nvSpPr>
          <p:cNvPr id="27" name="TextBox 26">
            <a:extLst>
              <a:ext uri="{FF2B5EF4-FFF2-40B4-BE49-F238E27FC236}">
                <a16:creationId xmlns:a16="http://schemas.microsoft.com/office/drawing/2014/main" id="{02FB4C72-5B30-4615-A6F1-B0CC52395368}"/>
              </a:ext>
            </a:extLst>
          </p:cNvPr>
          <p:cNvSpPr txBox="1"/>
          <p:nvPr/>
        </p:nvSpPr>
        <p:spPr>
          <a:xfrm>
            <a:off x="3806187" y="5218809"/>
            <a:ext cx="427412" cy="215444"/>
          </a:xfrm>
          <a:prstGeom prst="rect">
            <a:avLst/>
          </a:prstGeom>
          <a:solidFill>
            <a:schemeClr val="accent4">
              <a:lumMod val="60000"/>
              <a:lumOff val="40000"/>
            </a:schemeClr>
          </a:solidFill>
        </p:spPr>
        <p:txBody>
          <a:bodyPr wrap="square" rtlCol="0">
            <a:spAutoFit/>
          </a:bodyPr>
          <a:lstStyle/>
          <a:p>
            <a:pPr algn="ctr"/>
            <a:r>
              <a:rPr lang="en-US" sz="800" dirty="0"/>
              <a:t>15</a:t>
            </a:r>
          </a:p>
        </p:txBody>
      </p:sp>
      <p:sp>
        <p:nvSpPr>
          <p:cNvPr id="28" name="TextBox 27">
            <a:extLst>
              <a:ext uri="{FF2B5EF4-FFF2-40B4-BE49-F238E27FC236}">
                <a16:creationId xmlns:a16="http://schemas.microsoft.com/office/drawing/2014/main" id="{AB11BE20-81D2-4392-8682-5F19DA924C7F}"/>
              </a:ext>
            </a:extLst>
          </p:cNvPr>
          <p:cNvSpPr txBox="1"/>
          <p:nvPr/>
        </p:nvSpPr>
        <p:spPr>
          <a:xfrm>
            <a:off x="3125345" y="5438564"/>
            <a:ext cx="464552" cy="215444"/>
          </a:xfrm>
          <a:prstGeom prst="rect">
            <a:avLst/>
          </a:prstGeom>
          <a:solidFill>
            <a:schemeClr val="accent4">
              <a:lumMod val="60000"/>
              <a:lumOff val="40000"/>
            </a:schemeClr>
          </a:solidFill>
        </p:spPr>
        <p:txBody>
          <a:bodyPr wrap="square" rtlCol="0">
            <a:spAutoFit/>
          </a:bodyPr>
          <a:lstStyle/>
          <a:p>
            <a:pPr algn="ctr"/>
            <a:r>
              <a:rPr lang="en-US" sz="800" dirty="0"/>
              <a:t>5</a:t>
            </a:r>
          </a:p>
        </p:txBody>
      </p:sp>
      <p:sp>
        <p:nvSpPr>
          <p:cNvPr id="29" name="TextBox 28">
            <a:extLst>
              <a:ext uri="{FF2B5EF4-FFF2-40B4-BE49-F238E27FC236}">
                <a16:creationId xmlns:a16="http://schemas.microsoft.com/office/drawing/2014/main" id="{638CAD05-4AC9-4384-84CF-9EF9776784B4}"/>
              </a:ext>
            </a:extLst>
          </p:cNvPr>
          <p:cNvSpPr txBox="1"/>
          <p:nvPr/>
        </p:nvSpPr>
        <p:spPr>
          <a:xfrm>
            <a:off x="3374769" y="5835447"/>
            <a:ext cx="464552" cy="215444"/>
          </a:xfrm>
          <a:prstGeom prst="rect">
            <a:avLst/>
          </a:prstGeom>
          <a:solidFill>
            <a:schemeClr val="accent4">
              <a:lumMod val="60000"/>
              <a:lumOff val="40000"/>
            </a:schemeClr>
          </a:solidFill>
        </p:spPr>
        <p:txBody>
          <a:bodyPr wrap="square" rtlCol="0">
            <a:spAutoFit/>
          </a:bodyPr>
          <a:lstStyle/>
          <a:p>
            <a:pPr algn="ctr"/>
            <a:r>
              <a:rPr lang="en-US" sz="800" dirty="0"/>
              <a:t>5</a:t>
            </a:r>
          </a:p>
        </p:txBody>
      </p:sp>
      <p:cxnSp>
        <p:nvCxnSpPr>
          <p:cNvPr id="30" name="Straight Connector 29">
            <a:extLst>
              <a:ext uri="{FF2B5EF4-FFF2-40B4-BE49-F238E27FC236}">
                <a16:creationId xmlns:a16="http://schemas.microsoft.com/office/drawing/2014/main" id="{23E0DBD9-A60F-4F38-B0F5-526BF927D258}"/>
              </a:ext>
            </a:extLst>
          </p:cNvPr>
          <p:cNvCxnSpPr>
            <a:stCxn id="6" idx="4"/>
            <a:endCxn id="10" idx="2"/>
          </p:cNvCxnSpPr>
          <p:nvPr/>
        </p:nvCxnSpPr>
        <p:spPr>
          <a:xfrm>
            <a:off x="2692767" y="3925448"/>
            <a:ext cx="1668710" cy="630588"/>
          </a:xfrm>
          <a:prstGeom prst="line">
            <a:avLst/>
          </a:prstGeom>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59E301A-1768-4744-B056-7EFF8CF9BCA6}"/>
              </a:ext>
            </a:extLst>
          </p:cNvPr>
          <p:cNvSpPr txBox="1"/>
          <p:nvPr/>
        </p:nvSpPr>
        <p:spPr>
          <a:xfrm>
            <a:off x="3335737" y="4141520"/>
            <a:ext cx="503584" cy="215444"/>
          </a:xfrm>
          <a:prstGeom prst="rect">
            <a:avLst/>
          </a:prstGeom>
          <a:solidFill>
            <a:schemeClr val="accent4">
              <a:lumMod val="60000"/>
              <a:lumOff val="40000"/>
            </a:schemeClr>
          </a:solidFill>
        </p:spPr>
        <p:txBody>
          <a:bodyPr wrap="square" rtlCol="0">
            <a:spAutoFit/>
          </a:bodyPr>
          <a:lstStyle/>
          <a:p>
            <a:pPr algn="ctr"/>
            <a:r>
              <a:rPr lang="en-US" sz="800" dirty="0"/>
              <a:t>8</a:t>
            </a:r>
          </a:p>
        </p:txBody>
      </p:sp>
      <p:graphicFrame>
        <p:nvGraphicFramePr>
          <p:cNvPr id="32" name="Table 31">
            <a:extLst>
              <a:ext uri="{FF2B5EF4-FFF2-40B4-BE49-F238E27FC236}">
                <a16:creationId xmlns:a16="http://schemas.microsoft.com/office/drawing/2014/main" id="{ACFDA42D-BA94-4872-90BF-B1F1398B66D3}"/>
              </a:ext>
            </a:extLst>
          </p:cNvPr>
          <p:cNvGraphicFramePr>
            <a:graphicFrameLocks noGrp="1"/>
          </p:cNvGraphicFramePr>
          <p:nvPr>
            <p:extLst>
              <p:ext uri="{D42A27DB-BD31-4B8C-83A1-F6EECF244321}">
                <p14:modId xmlns:p14="http://schemas.microsoft.com/office/powerpoint/2010/main" val="2648033357"/>
              </p:ext>
            </p:extLst>
          </p:nvPr>
        </p:nvGraphicFramePr>
        <p:xfrm>
          <a:off x="591480" y="1262098"/>
          <a:ext cx="3807971" cy="422576"/>
        </p:xfrm>
        <a:graphic>
          <a:graphicData uri="http://schemas.openxmlformats.org/drawingml/2006/table">
            <a:tbl>
              <a:tblPr firstRow="1" bandRow="1">
                <a:tableStyleId>{5C22544A-7EE6-4342-B048-85BDC9FD1C3A}</a:tableStyleId>
              </a:tblPr>
              <a:tblGrid>
                <a:gridCol w="1047003">
                  <a:extLst>
                    <a:ext uri="{9D8B030D-6E8A-4147-A177-3AD203B41FA5}">
                      <a16:colId xmlns:a16="http://schemas.microsoft.com/office/drawing/2014/main" val="162151421"/>
                    </a:ext>
                  </a:extLst>
                </a:gridCol>
                <a:gridCol w="1284044">
                  <a:extLst>
                    <a:ext uri="{9D8B030D-6E8A-4147-A177-3AD203B41FA5}">
                      <a16:colId xmlns:a16="http://schemas.microsoft.com/office/drawing/2014/main" val="1863924277"/>
                    </a:ext>
                  </a:extLst>
                </a:gridCol>
                <a:gridCol w="1476924">
                  <a:extLst>
                    <a:ext uri="{9D8B030D-6E8A-4147-A177-3AD203B41FA5}">
                      <a16:colId xmlns:a16="http://schemas.microsoft.com/office/drawing/2014/main" val="690343489"/>
                    </a:ext>
                  </a:extLst>
                </a:gridCol>
              </a:tblGrid>
              <a:tr h="422576">
                <a:tc>
                  <a:txBody>
                    <a:bodyPr/>
                    <a:lstStyle/>
                    <a:p>
                      <a:pPr algn="ctr" rtl="0" fontAlgn="ctr"/>
                      <a:r>
                        <a:rPr lang="en-US" sz="1600" b="1" i="0" u="none" strike="noStrike" dirty="0">
                          <a:solidFill>
                            <a:schemeClr val="bg1"/>
                          </a:solidFill>
                          <a:effectLst/>
                          <a:latin typeface="+mn-lt"/>
                          <a:ea typeface="Yu Gothic" panose="020B0400000000000000" pitchFamily="34" charset="-128"/>
                        </a:rPr>
                        <a:t>Path (V</a:t>
                      </a:r>
                      <a:r>
                        <a:rPr lang="en-US" sz="1600" b="1" i="0" u="none" strike="noStrike" baseline="-25000" dirty="0">
                          <a:solidFill>
                            <a:schemeClr val="bg1"/>
                          </a:solidFill>
                          <a:effectLst/>
                          <a:latin typeface="+mn-lt"/>
                          <a:ea typeface="Yu Gothic" panose="020B0400000000000000" pitchFamily="34" charset="-128"/>
                        </a:rPr>
                        <a:t>2</a:t>
                      </a:r>
                      <a:r>
                        <a:rPr lang="en-US" sz="1600" b="1" i="0" u="none" strike="noStrike" baseline="0" dirty="0">
                          <a:solidFill>
                            <a:schemeClr val="bg1"/>
                          </a:solidFill>
                          <a:effectLst/>
                          <a:latin typeface="+mn-lt"/>
                          <a:ea typeface="Yu Gothic" panose="020B0400000000000000" pitchFamily="34" charset="-128"/>
                        </a:rPr>
                        <a:t>)</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2686243240"/>
                  </a:ext>
                </a:extLst>
              </a:tr>
            </a:tbl>
          </a:graphicData>
        </a:graphic>
      </p:graphicFrame>
      <p:graphicFrame>
        <p:nvGraphicFramePr>
          <p:cNvPr id="33" name="Table 32">
            <a:extLst>
              <a:ext uri="{FF2B5EF4-FFF2-40B4-BE49-F238E27FC236}">
                <a16:creationId xmlns:a16="http://schemas.microsoft.com/office/drawing/2014/main" id="{B271350A-D67C-422D-83CB-3DA66433651B}"/>
              </a:ext>
            </a:extLst>
          </p:cNvPr>
          <p:cNvGraphicFramePr>
            <a:graphicFrameLocks noGrp="1"/>
          </p:cNvGraphicFramePr>
          <p:nvPr>
            <p:extLst>
              <p:ext uri="{D42A27DB-BD31-4B8C-83A1-F6EECF244321}">
                <p14:modId xmlns:p14="http://schemas.microsoft.com/office/powerpoint/2010/main" val="3144210646"/>
              </p:ext>
            </p:extLst>
          </p:nvPr>
        </p:nvGraphicFramePr>
        <p:xfrm>
          <a:off x="591479" y="823676"/>
          <a:ext cx="5292341" cy="398785"/>
        </p:xfrm>
        <a:graphic>
          <a:graphicData uri="http://schemas.openxmlformats.org/drawingml/2006/table">
            <a:tbl>
              <a:tblPr firstRow="1" bandRow="1">
                <a:tableStyleId>{5C22544A-7EE6-4342-B048-85BDC9FD1C3A}</a:tableStyleId>
              </a:tblPr>
              <a:tblGrid>
                <a:gridCol w="1048478">
                  <a:extLst>
                    <a:ext uri="{9D8B030D-6E8A-4147-A177-3AD203B41FA5}">
                      <a16:colId xmlns:a16="http://schemas.microsoft.com/office/drawing/2014/main" val="162151421"/>
                    </a:ext>
                  </a:extLst>
                </a:gridCol>
                <a:gridCol w="1285853">
                  <a:extLst>
                    <a:ext uri="{9D8B030D-6E8A-4147-A177-3AD203B41FA5}">
                      <a16:colId xmlns:a16="http://schemas.microsoft.com/office/drawing/2014/main" val="1863924277"/>
                    </a:ext>
                  </a:extLst>
                </a:gridCol>
                <a:gridCol w="1479005">
                  <a:extLst>
                    <a:ext uri="{9D8B030D-6E8A-4147-A177-3AD203B41FA5}">
                      <a16:colId xmlns:a16="http://schemas.microsoft.com/office/drawing/2014/main" val="690343489"/>
                    </a:ext>
                  </a:extLst>
                </a:gridCol>
                <a:gridCol w="1479005">
                  <a:extLst>
                    <a:ext uri="{9D8B030D-6E8A-4147-A177-3AD203B41FA5}">
                      <a16:colId xmlns:a16="http://schemas.microsoft.com/office/drawing/2014/main" val="1967753820"/>
                    </a:ext>
                  </a:extLst>
                </a:gridCol>
              </a:tblGrid>
              <a:tr h="398785">
                <a:tc>
                  <a:txBody>
                    <a:bodyPr/>
                    <a:lstStyle/>
                    <a:p>
                      <a:pPr algn="ctr" rtl="0" fontAlgn="ctr"/>
                      <a:r>
                        <a:rPr lang="en-US" sz="1600" b="1" i="0" u="none" strike="noStrike" dirty="0">
                          <a:solidFill>
                            <a:schemeClr val="bg1"/>
                          </a:solidFill>
                          <a:effectLst/>
                          <a:latin typeface="+mn-lt"/>
                          <a:ea typeface="Yu Gothic" panose="020B0400000000000000" pitchFamily="34" charset="-128"/>
                        </a:rPr>
                        <a:t>Path (V</a:t>
                      </a:r>
                      <a:r>
                        <a:rPr lang="en-US" sz="1600" b="1" i="0" u="none" strike="noStrike" baseline="-25000" dirty="0">
                          <a:solidFill>
                            <a:schemeClr val="bg1"/>
                          </a:solidFill>
                          <a:effectLst/>
                          <a:latin typeface="+mn-lt"/>
                          <a:ea typeface="Yu Gothic" panose="020B0400000000000000" pitchFamily="34" charset="-128"/>
                        </a:rPr>
                        <a:t>3</a:t>
                      </a:r>
                      <a:r>
                        <a:rPr lang="en-US" sz="1600" b="1" i="0" u="none" strike="noStrike" baseline="0" dirty="0">
                          <a:solidFill>
                            <a:schemeClr val="bg1"/>
                          </a:solidFill>
                          <a:effectLst/>
                          <a:latin typeface="+mn-lt"/>
                          <a:ea typeface="Yu Gothic" panose="020B0400000000000000" pitchFamily="34" charset="-128"/>
                        </a:rPr>
                        <a:t>)</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3</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2686243240"/>
                  </a:ext>
                </a:extLst>
              </a:tr>
            </a:tbl>
          </a:graphicData>
        </a:graphic>
      </p:graphicFrame>
      <p:graphicFrame>
        <p:nvGraphicFramePr>
          <p:cNvPr id="36" name="Table 35">
            <a:extLst>
              <a:ext uri="{FF2B5EF4-FFF2-40B4-BE49-F238E27FC236}">
                <a16:creationId xmlns:a16="http://schemas.microsoft.com/office/drawing/2014/main" id="{77D888E6-286C-4A0B-BEB9-5DC0081607C8}"/>
              </a:ext>
            </a:extLst>
          </p:cNvPr>
          <p:cNvGraphicFramePr>
            <a:graphicFrameLocks noGrp="1"/>
          </p:cNvGraphicFramePr>
          <p:nvPr>
            <p:extLst>
              <p:ext uri="{D42A27DB-BD31-4B8C-83A1-F6EECF244321}">
                <p14:modId xmlns:p14="http://schemas.microsoft.com/office/powerpoint/2010/main" val="1257098129"/>
              </p:ext>
            </p:extLst>
          </p:nvPr>
        </p:nvGraphicFramePr>
        <p:xfrm>
          <a:off x="591479" y="110893"/>
          <a:ext cx="9566275" cy="492125"/>
        </p:xfrm>
        <a:graphic>
          <a:graphicData uri="http://schemas.openxmlformats.org/drawingml/2006/table">
            <a:tbl>
              <a:tblPr firstRow="1" bandRow="1">
                <a:tableStyleId>{5C22544A-7EE6-4342-B048-85BDC9FD1C3A}</a:tableStyleId>
              </a:tblPr>
              <a:tblGrid>
                <a:gridCol w="991750">
                  <a:extLst>
                    <a:ext uri="{9D8B030D-6E8A-4147-A177-3AD203B41FA5}">
                      <a16:colId xmlns:a16="http://schemas.microsoft.com/office/drawing/2014/main" val="1528440037"/>
                    </a:ext>
                  </a:extLst>
                </a:gridCol>
                <a:gridCol w="1714905">
                  <a:extLst>
                    <a:ext uri="{9D8B030D-6E8A-4147-A177-3AD203B41FA5}">
                      <a16:colId xmlns:a16="http://schemas.microsoft.com/office/drawing/2014/main" val="4080113493"/>
                    </a:ext>
                  </a:extLst>
                </a:gridCol>
                <a:gridCol w="1714905">
                  <a:extLst>
                    <a:ext uri="{9D8B030D-6E8A-4147-A177-3AD203B41FA5}">
                      <a16:colId xmlns:a16="http://schemas.microsoft.com/office/drawing/2014/main" val="265164964"/>
                    </a:ext>
                  </a:extLst>
                </a:gridCol>
                <a:gridCol w="1714905">
                  <a:extLst>
                    <a:ext uri="{9D8B030D-6E8A-4147-A177-3AD203B41FA5}">
                      <a16:colId xmlns:a16="http://schemas.microsoft.com/office/drawing/2014/main" val="3261830676"/>
                    </a:ext>
                  </a:extLst>
                </a:gridCol>
                <a:gridCol w="1714905">
                  <a:extLst>
                    <a:ext uri="{9D8B030D-6E8A-4147-A177-3AD203B41FA5}">
                      <a16:colId xmlns:a16="http://schemas.microsoft.com/office/drawing/2014/main" val="2302006498"/>
                    </a:ext>
                  </a:extLst>
                </a:gridCol>
                <a:gridCol w="1714905">
                  <a:extLst>
                    <a:ext uri="{9D8B030D-6E8A-4147-A177-3AD203B41FA5}">
                      <a16:colId xmlns:a16="http://schemas.microsoft.com/office/drawing/2014/main" val="1115777246"/>
                    </a:ext>
                  </a:extLst>
                </a:gridCol>
              </a:tblGrid>
              <a:tr h="492125">
                <a:tc>
                  <a:txBody>
                    <a:bodyPr/>
                    <a:lstStyle/>
                    <a:p>
                      <a:pPr algn="ctr" rtl="0" fontAlgn="ctr"/>
                      <a:r>
                        <a:rPr lang="en-US" sz="1600" b="1" i="0" u="none" strike="noStrike" dirty="0">
                          <a:solidFill>
                            <a:schemeClr val="bg1"/>
                          </a:solidFill>
                          <a:effectLst/>
                          <a:latin typeface="+mn-lt"/>
                          <a:ea typeface="Yu Gothic" panose="020B0400000000000000" pitchFamily="34" charset="-128"/>
                        </a:rPr>
                        <a:t>Pre:</a:t>
                      </a: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3</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1609108561"/>
                  </a:ext>
                </a:extLst>
              </a:tr>
            </a:tbl>
          </a:graphicData>
        </a:graphic>
      </p:graphicFrame>
      <p:sp>
        <p:nvSpPr>
          <p:cNvPr id="38" name="TextBox 37">
            <a:extLst>
              <a:ext uri="{FF2B5EF4-FFF2-40B4-BE49-F238E27FC236}">
                <a16:creationId xmlns:a16="http://schemas.microsoft.com/office/drawing/2014/main" id="{BBE55F48-BDEB-4086-AAF3-84F9A1E8BCCB}"/>
              </a:ext>
            </a:extLst>
          </p:cNvPr>
          <p:cNvSpPr txBox="1"/>
          <p:nvPr/>
        </p:nvSpPr>
        <p:spPr>
          <a:xfrm>
            <a:off x="5931154" y="4460845"/>
            <a:ext cx="5669365" cy="646331"/>
          </a:xfrm>
          <a:prstGeom prst="rect">
            <a:avLst/>
          </a:prstGeom>
          <a:noFill/>
        </p:spPr>
        <p:txBody>
          <a:bodyPr wrap="square" rtlCol="0">
            <a:spAutoFit/>
          </a:bodyPr>
          <a:lstStyle/>
          <a:p>
            <a:pPr algn="just"/>
            <a:r>
              <a:rPr lang="en-US" dirty="0"/>
              <a:t>Bandwidth is still too low. </a:t>
            </a:r>
          </a:p>
          <a:p>
            <a:pPr algn="just"/>
            <a:r>
              <a:rPr lang="en-US" sz="1200" dirty="0"/>
              <a:t>So, we will not proceed to the allocation</a:t>
            </a:r>
            <a:r>
              <a:rPr lang="en-US" dirty="0"/>
              <a:t>.</a:t>
            </a:r>
          </a:p>
        </p:txBody>
      </p:sp>
    </p:spTree>
    <p:extLst>
      <p:ext uri="{BB962C8B-B14F-4D97-AF65-F5344CB8AC3E}">
        <p14:creationId xmlns:p14="http://schemas.microsoft.com/office/powerpoint/2010/main" val="7500994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BBAEBC9-C489-4924-9F61-2D292C0913BE}"/>
              </a:ext>
            </a:extLst>
          </p:cNvPr>
          <p:cNvGraphicFramePr>
            <a:graphicFrameLocks noGrp="1"/>
          </p:cNvGraphicFramePr>
          <p:nvPr>
            <p:extLst>
              <p:ext uri="{D42A27DB-BD31-4B8C-83A1-F6EECF244321}">
                <p14:modId xmlns:p14="http://schemas.microsoft.com/office/powerpoint/2010/main" val="441802682"/>
              </p:ext>
            </p:extLst>
          </p:nvPr>
        </p:nvGraphicFramePr>
        <p:xfrm>
          <a:off x="8163419" y="1309893"/>
          <a:ext cx="3259710" cy="1307800"/>
        </p:xfrm>
        <a:graphic>
          <a:graphicData uri="http://schemas.openxmlformats.org/drawingml/2006/table">
            <a:tbl>
              <a:tblPr firstRow="1" bandRow="1">
                <a:tableStyleId>{00A15C55-8517-42AA-B614-E9B94910E393}</a:tableStyleId>
              </a:tblPr>
              <a:tblGrid>
                <a:gridCol w="1322716">
                  <a:extLst>
                    <a:ext uri="{9D8B030D-6E8A-4147-A177-3AD203B41FA5}">
                      <a16:colId xmlns:a16="http://schemas.microsoft.com/office/drawing/2014/main" val="548585004"/>
                    </a:ext>
                  </a:extLst>
                </a:gridCol>
                <a:gridCol w="968497">
                  <a:extLst>
                    <a:ext uri="{9D8B030D-6E8A-4147-A177-3AD203B41FA5}">
                      <a16:colId xmlns:a16="http://schemas.microsoft.com/office/drawing/2014/main" val="3264279482"/>
                    </a:ext>
                  </a:extLst>
                </a:gridCol>
                <a:gridCol w="968497">
                  <a:extLst>
                    <a:ext uri="{9D8B030D-6E8A-4147-A177-3AD203B41FA5}">
                      <a16:colId xmlns:a16="http://schemas.microsoft.com/office/drawing/2014/main" val="1745830393"/>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6</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rgbClr val="FF0000"/>
                          </a:solidFill>
                          <a:latin typeface="Yu Gothic" panose="020B0400000000000000" pitchFamily="34" charset="-128"/>
                          <a:ea typeface="Yu Gothic" panose="020B0400000000000000" pitchFamily="34" charset="-128"/>
                          <a:sym typeface="Arial"/>
                        </a:rPr>
                        <a:t>Node</a:t>
                      </a:r>
                      <a:endParaRPr dirty="0">
                        <a:solidFill>
                          <a:srgbClr val="FF0000"/>
                        </a:solidFill>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30</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5</a:t>
                      </a: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4, 2</a:t>
                      </a: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2</a:t>
                      </a: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5" name="Table 4">
            <a:extLst>
              <a:ext uri="{FF2B5EF4-FFF2-40B4-BE49-F238E27FC236}">
                <a16:creationId xmlns:a16="http://schemas.microsoft.com/office/drawing/2014/main" id="{FC67BC51-0A0E-48E3-A876-35420060E791}"/>
              </a:ext>
            </a:extLst>
          </p:cNvPr>
          <p:cNvGraphicFramePr>
            <a:graphicFrameLocks noGrp="1"/>
          </p:cNvGraphicFramePr>
          <p:nvPr>
            <p:extLst>
              <p:ext uri="{D42A27DB-BD31-4B8C-83A1-F6EECF244321}">
                <p14:modId xmlns:p14="http://schemas.microsoft.com/office/powerpoint/2010/main" val="1215442860"/>
              </p:ext>
            </p:extLst>
          </p:nvPr>
        </p:nvGraphicFramePr>
        <p:xfrm>
          <a:off x="496231" y="1918855"/>
          <a:ext cx="6333686" cy="1004541"/>
        </p:xfrm>
        <a:graphic>
          <a:graphicData uri="http://schemas.openxmlformats.org/drawingml/2006/table">
            <a:tbl>
              <a:tblPr firstRow="1" bandRow="1">
                <a:tableStyleId>{69012ECD-51FC-41F1-AA8D-1B2483CD663E}</a:tableStyleId>
              </a:tblPr>
              <a:tblGrid>
                <a:gridCol w="2868076">
                  <a:extLst>
                    <a:ext uri="{9D8B030D-6E8A-4147-A177-3AD203B41FA5}">
                      <a16:colId xmlns:a16="http://schemas.microsoft.com/office/drawing/2014/main" val="2664572795"/>
                    </a:ext>
                  </a:extLst>
                </a:gridCol>
                <a:gridCol w="693122">
                  <a:extLst>
                    <a:ext uri="{9D8B030D-6E8A-4147-A177-3AD203B41FA5}">
                      <a16:colId xmlns:a16="http://schemas.microsoft.com/office/drawing/2014/main" val="2261322767"/>
                    </a:ext>
                  </a:extLst>
                </a:gridCol>
                <a:gridCol w="693122">
                  <a:extLst>
                    <a:ext uri="{9D8B030D-6E8A-4147-A177-3AD203B41FA5}">
                      <a16:colId xmlns:a16="http://schemas.microsoft.com/office/drawing/2014/main" val="1283353639"/>
                    </a:ext>
                  </a:extLst>
                </a:gridCol>
                <a:gridCol w="693122">
                  <a:extLst>
                    <a:ext uri="{9D8B030D-6E8A-4147-A177-3AD203B41FA5}">
                      <a16:colId xmlns:a16="http://schemas.microsoft.com/office/drawing/2014/main" val="3229679080"/>
                    </a:ext>
                  </a:extLst>
                </a:gridCol>
                <a:gridCol w="693122">
                  <a:extLst>
                    <a:ext uri="{9D8B030D-6E8A-4147-A177-3AD203B41FA5}">
                      <a16:colId xmlns:a16="http://schemas.microsoft.com/office/drawing/2014/main" val="2721618110"/>
                    </a:ext>
                  </a:extLst>
                </a:gridCol>
                <a:gridCol w="693122">
                  <a:extLst>
                    <a:ext uri="{9D8B030D-6E8A-4147-A177-3AD203B41FA5}">
                      <a16:colId xmlns:a16="http://schemas.microsoft.com/office/drawing/2014/main" val="301880244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Node id</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3</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5</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398344563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Disk</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8</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10</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17</a:t>
                      </a:r>
                      <a:endParaRPr dirty="0">
                        <a:latin typeface="Yu Gothic" panose="020B0400000000000000" pitchFamily="34" charset="-128"/>
                        <a:ea typeface="Yu Gothic" panose="020B0400000000000000" pitchFamily="34" charset="-128"/>
                      </a:endParaRPr>
                    </a:p>
                  </a:txBody>
                  <a:tcPr marL="91450" marR="91450" marT="45725" marB="45725">
                    <a:solidFill>
                      <a:schemeClr val="accent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9</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12</a:t>
                      </a:r>
                      <a:endParaRPr dirty="0">
                        <a:latin typeface="Yu Gothic" panose="020B0400000000000000" pitchFamily="34" charset="-128"/>
                        <a:ea typeface="Yu Gothic" panose="020B0400000000000000" pitchFamily="34" charset="-128"/>
                      </a:endParaRPr>
                    </a:p>
                  </a:txBody>
                  <a:tcPr marL="91450" marR="91450" marT="45725" marB="45725">
                    <a:noFill/>
                  </a:tcPr>
                </a:tc>
                <a:extLst>
                  <a:ext uri="{0D108BD9-81ED-4DB2-BD59-A6C34878D82A}">
                    <a16:rowId xmlns:a16="http://schemas.microsoft.com/office/drawing/2014/main" val="112367015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Printer</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solidFill>
                      <a:schemeClr val="accent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extLst>
                  <a:ext uri="{0D108BD9-81ED-4DB2-BD59-A6C34878D82A}">
                    <a16:rowId xmlns:a16="http://schemas.microsoft.com/office/drawing/2014/main" val="3711001943"/>
                  </a:ext>
                </a:extLst>
              </a:tr>
            </a:tbl>
          </a:graphicData>
        </a:graphic>
      </p:graphicFrame>
      <p:graphicFrame>
        <p:nvGraphicFramePr>
          <p:cNvPr id="6" name="Table 5">
            <a:extLst>
              <a:ext uri="{FF2B5EF4-FFF2-40B4-BE49-F238E27FC236}">
                <a16:creationId xmlns:a16="http://schemas.microsoft.com/office/drawing/2014/main" id="{B141A16C-C54D-4C96-B9DA-7541CB12AD47}"/>
              </a:ext>
            </a:extLst>
          </p:cNvPr>
          <p:cNvGraphicFramePr>
            <a:graphicFrameLocks noGrp="1"/>
          </p:cNvGraphicFramePr>
          <p:nvPr>
            <p:extLst>
              <p:ext uri="{D42A27DB-BD31-4B8C-83A1-F6EECF244321}">
                <p14:modId xmlns:p14="http://schemas.microsoft.com/office/powerpoint/2010/main" val="2623140462"/>
              </p:ext>
            </p:extLst>
          </p:nvPr>
        </p:nvGraphicFramePr>
        <p:xfrm>
          <a:off x="591480" y="1262098"/>
          <a:ext cx="3807971" cy="422576"/>
        </p:xfrm>
        <a:graphic>
          <a:graphicData uri="http://schemas.openxmlformats.org/drawingml/2006/table">
            <a:tbl>
              <a:tblPr firstRow="1" bandRow="1">
                <a:tableStyleId>{5C22544A-7EE6-4342-B048-85BDC9FD1C3A}</a:tableStyleId>
              </a:tblPr>
              <a:tblGrid>
                <a:gridCol w="1047003">
                  <a:extLst>
                    <a:ext uri="{9D8B030D-6E8A-4147-A177-3AD203B41FA5}">
                      <a16:colId xmlns:a16="http://schemas.microsoft.com/office/drawing/2014/main" val="162151421"/>
                    </a:ext>
                  </a:extLst>
                </a:gridCol>
                <a:gridCol w="1284044">
                  <a:extLst>
                    <a:ext uri="{9D8B030D-6E8A-4147-A177-3AD203B41FA5}">
                      <a16:colId xmlns:a16="http://schemas.microsoft.com/office/drawing/2014/main" val="1863924277"/>
                    </a:ext>
                  </a:extLst>
                </a:gridCol>
                <a:gridCol w="1476924">
                  <a:extLst>
                    <a:ext uri="{9D8B030D-6E8A-4147-A177-3AD203B41FA5}">
                      <a16:colId xmlns:a16="http://schemas.microsoft.com/office/drawing/2014/main" val="690343489"/>
                    </a:ext>
                  </a:extLst>
                </a:gridCol>
              </a:tblGrid>
              <a:tr h="422576">
                <a:tc>
                  <a:txBody>
                    <a:bodyPr/>
                    <a:lstStyle/>
                    <a:p>
                      <a:pPr algn="ctr" rtl="0" fontAlgn="ctr"/>
                      <a:r>
                        <a:rPr lang="en-US" sz="1600" b="1" i="0" u="none" strike="noStrike" dirty="0">
                          <a:solidFill>
                            <a:schemeClr val="bg1"/>
                          </a:solidFill>
                          <a:effectLst/>
                          <a:latin typeface="+mn-lt"/>
                          <a:ea typeface="Yu Gothic" panose="020B0400000000000000" pitchFamily="34" charset="-128"/>
                        </a:rPr>
                        <a:t>Path (V</a:t>
                      </a:r>
                      <a:r>
                        <a:rPr lang="en-US" sz="1600" b="1" i="0" u="none" strike="noStrike" baseline="-25000" dirty="0">
                          <a:solidFill>
                            <a:schemeClr val="bg1"/>
                          </a:solidFill>
                          <a:effectLst/>
                          <a:latin typeface="+mn-lt"/>
                          <a:ea typeface="Yu Gothic" panose="020B0400000000000000" pitchFamily="34" charset="-128"/>
                        </a:rPr>
                        <a:t>2</a:t>
                      </a:r>
                      <a:r>
                        <a:rPr lang="en-US" sz="1600" b="1" i="0" u="none" strike="noStrike" baseline="0" dirty="0">
                          <a:solidFill>
                            <a:schemeClr val="bg1"/>
                          </a:solidFill>
                          <a:effectLst/>
                          <a:latin typeface="+mn-lt"/>
                          <a:ea typeface="Yu Gothic" panose="020B0400000000000000" pitchFamily="34" charset="-128"/>
                        </a:rPr>
                        <a:t>)</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2686243240"/>
                  </a:ext>
                </a:extLst>
              </a:tr>
            </a:tbl>
          </a:graphicData>
        </a:graphic>
      </p:graphicFrame>
      <p:graphicFrame>
        <p:nvGraphicFramePr>
          <p:cNvPr id="7" name="Table 6">
            <a:extLst>
              <a:ext uri="{FF2B5EF4-FFF2-40B4-BE49-F238E27FC236}">
                <a16:creationId xmlns:a16="http://schemas.microsoft.com/office/drawing/2014/main" id="{E2A3D00A-07AF-4EBF-A9E3-A3F8F61E19B8}"/>
              </a:ext>
            </a:extLst>
          </p:cNvPr>
          <p:cNvGraphicFramePr>
            <a:graphicFrameLocks noGrp="1"/>
          </p:cNvGraphicFramePr>
          <p:nvPr>
            <p:extLst>
              <p:ext uri="{D42A27DB-BD31-4B8C-83A1-F6EECF244321}">
                <p14:modId xmlns:p14="http://schemas.microsoft.com/office/powerpoint/2010/main" val="3314019386"/>
              </p:ext>
            </p:extLst>
          </p:nvPr>
        </p:nvGraphicFramePr>
        <p:xfrm>
          <a:off x="591477" y="823676"/>
          <a:ext cx="6774056" cy="442114"/>
        </p:xfrm>
        <a:graphic>
          <a:graphicData uri="http://schemas.openxmlformats.org/drawingml/2006/table">
            <a:tbl>
              <a:tblPr firstRow="1" bandRow="1">
                <a:tableStyleId>{5C22544A-7EE6-4342-B048-85BDC9FD1C3A}</a:tableStyleId>
              </a:tblPr>
              <a:tblGrid>
                <a:gridCol w="1048897">
                  <a:extLst>
                    <a:ext uri="{9D8B030D-6E8A-4147-A177-3AD203B41FA5}">
                      <a16:colId xmlns:a16="http://schemas.microsoft.com/office/drawing/2014/main" val="162151421"/>
                    </a:ext>
                  </a:extLst>
                </a:gridCol>
                <a:gridCol w="1286368">
                  <a:extLst>
                    <a:ext uri="{9D8B030D-6E8A-4147-A177-3AD203B41FA5}">
                      <a16:colId xmlns:a16="http://schemas.microsoft.com/office/drawing/2014/main" val="1863924277"/>
                    </a:ext>
                  </a:extLst>
                </a:gridCol>
                <a:gridCol w="1479597">
                  <a:extLst>
                    <a:ext uri="{9D8B030D-6E8A-4147-A177-3AD203B41FA5}">
                      <a16:colId xmlns:a16="http://schemas.microsoft.com/office/drawing/2014/main" val="690343489"/>
                    </a:ext>
                  </a:extLst>
                </a:gridCol>
                <a:gridCol w="1479597">
                  <a:extLst>
                    <a:ext uri="{9D8B030D-6E8A-4147-A177-3AD203B41FA5}">
                      <a16:colId xmlns:a16="http://schemas.microsoft.com/office/drawing/2014/main" val="1967753820"/>
                    </a:ext>
                  </a:extLst>
                </a:gridCol>
                <a:gridCol w="1479597">
                  <a:extLst>
                    <a:ext uri="{9D8B030D-6E8A-4147-A177-3AD203B41FA5}">
                      <a16:colId xmlns:a16="http://schemas.microsoft.com/office/drawing/2014/main" val="3960889888"/>
                    </a:ext>
                  </a:extLst>
                </a:gridCol>
              </a:tblGrid>
              <a:tr h="442114">
                <a:tc>
                  <a:txBody>
                    <a:bodyPr/>
                    <a:lstStyle/>
                    <a:p>
                      <a:pPr algn="ctr" rtl="0" fontAlgn="ctr"/>
                      <a:r>
                        <a:rPr lang="en-US" sz="1600" b="1" i="0" u="none" strike="noStrike" dirty="0">
                          <a:solidFill>
                            <a:schemeClr val="bg1"/>
                          </a:solidFill>
                          <a:effectLst/>
                          <a:latin typeface="+mn-lt"/>
                          <a:ea typeface="Yu Gothic" panose="020B0400000000000000" pitchFamily="34" charset="-128"/>
                        </a:rPr>
                        <a:t>Path (V</a:t>
                      </a:r>
                      <a:r>
                        <a:rPr lang="en-US" sz="1600" b="1" i="0" u="none" strike="noStrike" baseline="-25000" dirty="0">
                          <a:solidFill>
                            <a:schemeClr val="bg1"/>
                          </a:solidFill>
                          <a:effectLst/>
                          <a:latin typeface="+mn-lt"/>
                          <a:ea typeface="Yu Gothic" panose="020B0400000000000000" pitchFamily="34" charset="-128"/>
                        </a:rPr>
                        <a:t>5</a:t>
                      </a:r>
                      <a:r>
                        <a:rPr lang="en-US" sz="1600" b="1" i="0" u="none" strike="noStrike" baseline="0" dirty="0">
                          <a:solidFill>
                            <a:schemeClr val="bg1"/>
                          </a:solidFill>
                          <a:effectLst/>
                          <a:latin typeface="+mn-lt"/>
                          <a:ea typeface="Yu Gothic" panose="020B0400000000000000" pitchFamily="34" charset="-128"/>
                        </a:rPr>
                        <a:t>)</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3</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2686243240"/>
                  </a:ext>
                </a:extLst>
              </a:tr>
            </a:tbl>
          </a:graphicData>
        </a:graphic>
      </p:graphicFrame>
      <p:sp>
        <p:nvSpPr>
          <p:cNvPr id="9" name="Oval 8">
            <a:extLst>
              <a:ext uri="{FF2B5EF4-FFF2-40B4-BE49-F238E27FC236}">
                <a16:creationId xmlns:a16="http://schemas.microsoft.com/office/drawing/2014/main" id="{10562411-020A-4BCE-9C22-D75C0D31FE93}"/>
              </a:ext>
            </a:extLst>
          </p:cNvPr>
          <p:cNvSpPr/>
          <p:nvPr/>
        </p:nvSpPr>
        <p:spPr>
          <a:xfrm>
            <a:off x="2440496" y="3157577"/>
            <a:ext cx="479097" cy="38023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0</a:t>
            </a:r>
          </a:p>
        </p:txBody>
      </p:sp>
      <p:sp>
        <p:nvSpPr>
          <p:cNvPr id="10" name="Oval 9">
            <a:extLst>
              <a:ext uri="{FF2B5EF4-FFF2-40B4-BE49-F238E27FC236}">
                <a16:creationId xmlns:a16="http://schemas.microsoft.com/office/drawing/2014/main" id="{034F2796-CE0C-4C4E-95E9-519F339FD6B8}"/>
              </a:ext>
            </a:extLst>
          </p:cNvPr>
          <p:cNvSpPr/>
          <p:nvPr/>
        </p:nvSpPr>
        <p:spPr>
          <a:xfrm>
            <a:off x="352791" y="4075511"/>
            <a:ext cx="479097" cy="38023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1</a:t>
            </a:r>
          </a:p>
        </p:txBody>
      </p:sp>
      <p:sp>
        <p:nvSpPr>
          <p:cNvPr id="11" name="Oval 10">
            <a:extLst>
              <a:ext uri="{FF2B5EF4-FFF2-40B4-BE49-F238E27FC236}">
                <a16:creationId xmlns:a16="http://schemas.microsoft.com/office/drawing/2014/main" id="{F0867BAD-102C-4635-9BD4-C32D0649FB18}"/>
              </a:ext>
            </a:extLst>
          </p:cNvPr>
          <p:cNvSpPr/>
          <p:nvPr/>
        </p:nvSpPr>
        <p:spPr>
          <a:xfrm>
            <a:off x="352791" y="5347752"/>
            <a:ext cx="479097" cy="38023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2</a:t>
            </a:r>
          </a:p>
        </p:txBody>
      </p:sp>
      <p:sp>
        <p:nvSpPr>
          <p:cNvPr id="12" name="Oval 11">
            <a:extLst>
              <a:ext uri="{FF2B5EF4-FFF2-40B4-BE49-F238E27FC236}">
                <a16:creationId xmlns:a16="http://schemas.microsoft.com/office/drawing/2014/main" id="{93175E9B-4D56-4092-BC1E-5A2CB454B7ED}"/>
              </a:ext>
            </a:extLst>
          </p:cNvPr>
          <p:cNvSpPr/>
          <p:nvPr/>
        </p:nvSpPr>
        <p:spPr>
          <a:xfrm>
            <a:off x="2440496" y="6200393"/>
            <a:ext cx="479097" cy="38023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3</a:t>
            </a:r>
          </a:p>
        </p:txBody>
      </p:sp>
      <p:sp>
        <p:nvSpPr>
          <p:cNvPr id="13" name="Oval 12">
            <a:extLst>
              <a:ext uri="{FF2B5EF4-FFF2-40B4-BE49-F238E27FC236}">
                <a16:creationId xmlns:a16="http://schemas.microsoft.com/office/drawing/2014/main" id="{52DF3504-3EF0-44D8-B51C-FC5F4B5F152A}"/>
              </a:ext>
            </a:extLst>
          </p:cNvPr>
          <p:cNvSpPr/>
          <p:nvPr/>
        </p:nvSpPr>
        <p:spPr>
          <a:xfrm>
            <a:off x="4528205" y="4075510"/>
            <a:ext cx="479097" cy="38023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5</a:t>
            </a:r>
          </a:p>
        </p:txBody>
      </p:sp>
      <p:sp>
        <p:nvSpPr>
          <p:cNvPr id="14" name="Oval 13">
            <a:extLst>
              <a:ext uri="{FF2B5EF4-FFF2-40B4-BE49-F238E27FC236}">
                <a16:creationId xmlns:a16="http://schemas.microsoft.com/office/drawing/2014/main" id="{49C06E91-FC27-4573-879A-E9FACDC73613}"/>
              </a:ext>
            </a:extLst>
          </p:cNvPr>
          <p:cNvSpPr/>
          <p:nvPr/>
        </p:nvSpPr>
        <p:spPr>
          <a:xfrm>
            <a:off x="4528205" y="5347752"/>
            <a:ext cx="479097" cy="38023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4</a:t>
            </a:r>
          </a:p>
        </p:txBody>
      </p:sp>
      <p:cxnSp>
        <p:nvCxnSpPr>
          <p:cNvPr id="15" name="Straight Connector 14">
            <a:extLst>
              <a:ext uri="{FF2B5EF4-FFF2-40B4-BE49-F238E27FC236}">
                <a16:creationId xmlns:a16="http://schemas.microsoft.com/office/drawing/2014/main" id="{7EF9C94C-3073-4A3D-B8FF-ADC41AEAF29F}"/>
              </a:ext>
            </a:extLst>
          </p:cNvPr>
          <p:cNvCxnSpPr>
            <a:cxnSpLocks/>
            <a:stCxn id="9" idx="4"/>
            <a:endCxn id="11" idx="6"/>
          </p:cNvCxnSpPr>
          <p:nvPr/>
        </p:nvCxnSpPr>
        <p:spPr>
          <a:xfrm flipH="1">
            <a:off x="831888" y="3537809"/>
            <a:ext cx="1848157" cy="2000059"/>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6" name="Straight Connector 15">
            <a:extLst>
              <a:ext uri="{FF2B5EF4-FFF2-40B4-BE49-F238E27FC236}">
                <a16:creationId xmlns:a16="http://schemas.microsoft.com/office/drawing/2014/main" id="{7FFBAD90-75A7-4FB1-89B1-8CD685253966}"/>
              </a:ext>
            </a:extLst>
          </p:cNvPr>
          <p:cNvCxnSpPr>
            <a:cxnSpLocks/>
            <a:stCxn id="9" idx="4"/>
            <a:endCxn id="14" idx="2"/>
          </p:cNvCxnSpPr>
          <p:nvPr/>
        </p:nvCxnSpPr>
        <p:spPr>
          <a:xfrm>
            <a:off x="2680045" y="3537809"/>
            <a:ext cx="1848159" cy="2000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A7AD72B-89C3-4AB8-B228-0DC8F061B494}"/>
              </a:ext>
            </a:extLst>
          </p:cNvPr>
          <p:cNvCxnSpPr>
            <a:cxnSpLocks/>
            <a:stCxn id="13" idx="2"/>
            <a:endCxn id="11" idx="6"/>
          </p:cNvCxnSpPr>
          <p:nvPr/>
        </p:nvCxnSpPr>
        <p:spPr>
          <a:xfrm flipH="1">
            <a:off x="831888" y="4265627"/>
            <a:ext cx="3696317" cy="12722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9EB1BD1-20B6-4A79-91B7-B944FCF6CC5E}"/>
              </a:ext>
            </a:extLst>
          </p:cNvPr>
          <p:cNvCxnSpPr>
            <a:cxnSpLocks/>
            <a:stCxn id="12" idx="0"/>
            <a:endCxn id="11" idx="6"/>
          </p:cNvCxnSpPr>
          <p:nvPr/>
        </p:nvCxnSpPr>
        <p:spPr>
          <a:xfrm flipH="1" flipV="1">
            <a:off x="831888" y="5537868"/>
            <a:ext cx="1848157" cy="66252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E5A29A74-12EB-4770-9C59-C8A513A5205C}"/>
              </a:ext>
            </a:extLst>
          </p:cNvPr>
          <p:cNvCxnSpPr>
            <a:cxnSpLocks/>
            <a:stCxn id="12" idx="0"/>
            <a:endCxn id="14" idx="2"/>
          </p:cNvCxnSpPr>
          <p:nvPr/>
        </p:nvCxnSpPr>
        <p:spPr>
          <a:xfrm flipV="1">
            <a:off x="2680045" y="5537868"/>
            <a:ext cx="1848160" cy="662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F9DCA19-42E7-4698-BBA1-14D69BBA0C91}"/>
              </a:ext>
            </a:extLst>
          </p:cNvPr>
          <p:cNvCxnSpPr>
            <a:cxnSpLocks/>
            <a:stCxn id="12" idx="0"/>
            <a:endCxn id="13" idx="2"/>
          </p:cNvCxnSpPr>
          <p:nvPr/>
        </p:nvCxnSpPr>
        <p:spPr>
          <a:xfrm flipV="1">
            <a:off x="2680045" y="4265627"/>
            <a:ext cx="1848160" cy="193476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7551C1E7-9C76-460F-AA32-A8BEAE22779F}"/>
              </a:ext>
            </a:extLst>
          </p:cNvPr>
          <p:cNvCxnSpPr>
            <a:cxnSpLocks/>
            <a:stCxn id="14" idx="0"/>
            <a:endCxn id="13" idx="4"/>
          </p:cNvCxnSpPr>
          <p:nvPr/>
        </p:nvCxnSpPr>
        <p:spPr>
          <a:xfrm flipV="1">
            <a:off x="4767755" y="4455743"/>
            <a:ext cx="0" cy="8920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D5FF9A2-8A1F-4DED-9BBD-6B61BC82564D}"/>
              </a:ext>
            </a:extLst>
          </p:cNvPr>
          <p:cNvCxnSpPr>
            <a:cxnSpLocks/>
            <a:stCxn id="10" idx="6"/>
            <a:endCxn id="13" idx="2"/>
          </p:cNvCxnSpPr>
          <p:nvPr/>
        </p:nvCxnSpPr>
        <p:spPr>
          <a:xfrm>
            <a:off x="831888" y="4265627"/>
            <a:ext cx="36963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520407A-65DF-4322-B0E1-8B1A4BC9290C}"/>
              </a:ext>
            </a:extLst>
          </p:cNvPr>
          <p:cNvCxnSpPr>
            <a:cxnSpLocks/>
            <a:stCxn id="10" idx="6"/>
            <a:endCxn id="12" idx="0"/>
          </p:cNvCxnSpPr>
          <p:nvPr/>
        </p:nvCxnSpPr>
        <p:spPr>
          <a:xfrm>
            <a:off x="831888" y="4265627"/>
            <a:ext cx="1848157" cy="1934765"/>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9A1EDF4-0038-4410-A152-B3889B6277F7}"/>
              </a:ext>
            </a:extLst>
          </p:cNvPr>
          <p:cNvSpPr txBox="1"/>
          <p:nvPr/>
        </p:nvSpPr>
        <p:spPr>
          <a:xfrm>
            <a:off x="1429713" y="5716462"/>
            <a:ext cx="371825" cy="221315"/>
          </a:xfrm>
          <a:prstGeom prst="rect">
            <a:avLst/>
          </a:prstGeom>
          <a:solidFill>
            <a:schemeClr val="accent4">
              <a:lumMod val="60000"/>
              <a:lumOff val="40000"/>
            </a:schemeClr>
          </a:solidFill>
        </p:spPr>
        <p:txBody>
          <a:bodyPr wrap="square" rtlCol="0">
            <a:spAutoFit/>
          </a:bodyPr>
          <a:lstStyle/>
          <a:p>
            <a:r>
              <a:rPr lang="en-US" sz="1050" dirty="0"/>
              <a:t>16</a:t>
            </a:r>
          </a:p>
        </p:txBody>
      </p:sp>
      <p:sp>
        <p:nvSpPr>
          <p:cNvPr id="25" name="TextBox 24">
            <a:extLst>
              <a:ext uri="{FF2B5EF4-FFF2-40B4-BE49-F238E27FC236}">
                <a16:creationId xmlns:a16="http://schemas.microsoft.com/office/drawing/2014/main" id="{7E8066F5-103F-4036-9A76-AC64EB17D995}"/>
              </a:ext>
            </a:extLst>
          </p:cNvPr>
          <p:cNvSpPr txBox="1"/>
          <p:nvPr/>
        </p:nvSpPr>
        <p:spPr>
          <a:xfrm>
            <a:off x="1755966" y="5291764"/>
            <a:ext cx="371825" cy="242776"/>
          </a:xfrm>
          <a:prstGeom prst="rect">
            <a:avLst/>
          </a:prstGeom>
          <a:solidFill>
            <a:schemeClr val="accent4">
              <a:lumMod val="60000"/>
              <a:lumOff val="40000"/>
            </a:schemeClr>
          </a:solidFill>
        </p:spPr>
        <p:txBody>
          <a:bodyPr wrap="square" rtlCol="0">
            <a:spAutoFit/>
          </a:bodyPr>
          <a:lstStyle/>
          <a:p>
            <a:pPr algn="ctr"/>
            <a:r>
              <a:rPr lang="en-US" sz="1050" dirty="0"/>
              <a:t>0</a:t>
            </a:r>
          </a:p>
        </p:txBody>
      </p:sp>
      <p:sp>
        <p:nvSpPr>
          <p:cNvPr id="26" name="TextBox 25">
            <a:extLst>
              <a:ext uri="{FF2B5EF4-FFF2-40B4-BE49-F238E27FC236}">
                <a16:creationId xmlns:a16="http://schemas.microsoft.com/office/drawing/2014/main" id="{5690FF80-B923-4D9F-838C-FBBE6381E674}"/>
              </a:ext>
            </a:extLst>
          </p:cNvPr>
          <p:cNvSpPr txBox="1"/>
          <p:nvPr/>
        </p:nvSpPr>
        <p:spPr>
          <a:xfrm>
            <a:off x="2427994" y="4739073"/>
            <a:ext cx="371825" cy="221315"/>
          </a:xfrm>
          <a:prstGeom prst="rect">
            <a:avLst/>
          </a:prstGeom>
          <a:solidFill>
            <a:schemeClr val="accent4">
              <a:lumMod val="60000"/>
              <a:lumOff val="40000"/>
            </a:schemeClr>
          </a:solidFill>
        </p:spPr>
        <p:txBody>
          <a:bodyPr wrap="square" rtlCol="0">
            <a:spAutoFit/>
          </a:bodyPr>
          <a:lstStyle/>
          <a:p>
            <a:pPr algn="ctr"/>
            <a:r>
              <a:rPr lang="en-US" sz="1050" dirty="0"/>
              <a:t>11</a:t>
            </a:r>
          </a:p>
        </p:txBody>
      </p:sp>
      <p:sp>
        <p:nvSpPr>
          <p:cNvPr id="27" name="TextBox 26">
            <a:extLst>
              <a:ext uri="{FF2B5EF4-FFF2-40B4-BE49-F238E27FC236}">
                <a16:creationId xmlns:a16="http://schemas.microsoft.com/office/drawing/2014/main" id="{8E32EE01-0A2A-4882-AA97-776718FC3768}"/>
              </a:ext>
            </a:extLst>
          </p:cNvPr>
          <p:cNvSpPr txBox="1"/>
          <p:nvPr/>
        </p:nvSpPr>
        <p:spPr>
          <a:xfrm>
            <a:off x="1523435" y="4485435"/>
            <a:ext cx="371825" cy="253916"/>
          </a:xfrm>
          <a:prstGeom prst="rect">
            <a:avLst/>
          </a:prstGeom>
          <a:solidFill>
            <a:srgbClr val="FF0000"/>
          </a:solidFill>
        </p:spPr>
        <p:txBody>
          <a:bodyPr wrap="square" rtlCol="0">
            <a:spAutoFit/>
          </a:bodyPr>
          <a:lstStyle/>
          <a:p>
            <a:pPr algn="ctr"/>
            <a:r>
              <a:rPr lang="en-US" sz="1050" b="1" dirty="0">
                <a:solidFill>
                  <a:schemeClr val="bg1"/>
                </a:solidFill>
              </a:rPr>
              <a:t>3</a:t>
            </a:r>
          </a:p>
        </p:txBody>
      </p:sp>
      <p:sp>
        <p:nvSpPr>
          <p:cNvPr id="28" name="TextBox 27">
            <a:extLst>
              <a:ext uri="{FF2B5EF4-FFF2-40B4-BE49-F238E27FC236}">
                <a16:creationId xmlns:a16="http://schemas.microsoft.com/office/drawing/2014/main" id="{A35D2C62-0F54-42F5-9413-99A2F702AC29}"/>
              </a:ext>
            </a:extLst>
          </p:cNvPr>
          <p:cNvSpPr txBox="1"/>
          <p:nvPr/>
        </p:nvSpPr>
        <p:spPr>
          <a:xfrm>
            <a:off x="2454529" y="4135521"/>
            <a:ext cx="371825" cy="242776"/>
          </a:xfrm>
          <a:prstGeom prst="rect">
            <a:avLst/>
          </a:prstGeom>
          <a:solidFill>
            <a:schemeClr val="accent4">
              <a:lumMod val="60000"/>
              <a:lumOff val="40000"/>
            </a:schemeClr>
          </a:solidFill>
        </p:spPr>
        <p:txBody>
          <a:bodyPr wrap="square" rtlCol="0">
            <a:spAutoFit/>
          </a:bodyPr>
          <a:lstStyle/>
          <a:p>
            <a:pPr algn="ctr"/>
            <a:r>
              <a:rPr lang="en-US" sz="1050" dirty="0"/>
              <a:t>10</a:t>
            </a:r>
          </a:p>
        </p:txBody>
      </p:sp>
      <p:sp>
        <p:nvSpPr>
          <p:cNvPr id="29" name="TextBox 28">
            <a:extLst>
              <a:ext uri="{FF2B5EF4-FFF2-40B4-BE49-F238E27FC236}">
                <a16:creationId xmlns:a16="http://schemas.microsoft.com/office/drawing/2014/main" id="{AA575257-E9BD-4CA2-B05F-05168BF10DA8}"/>
              </a:ext>
            </a:extLst>
          </p:cNvPr>
          <p:cNvSpPr txBox="1"/>
          <p:nvPr/>
        </p:nvSpPr>
        <p:spPr>
          <a:xfrm>
            <a:off x="4653181" y="4726034"/>
            <a:ext cx="371825" cy="221315"/>
          </a:xfrm>
          <a:prstGeom prst="rect">
            <a:avLst/>
          </a:prstGeom>
          <a:solidFill>
            <a:schemeClr val="accent4">
              <a:lumMod val="60000"/>
              <a:lumOff val="40000"/>
            </a:schemeClr>
          </a:solidFill>
        </p:spPr>
        <p:txBody>
          <a:bodyPr wrap="square" rtlCol="0">
            <a:spAutoFit/>
          </a:bodyPr>
          <a:lstStyle/>
          <a:p>
            <a:pPr algn="ctr"/>
            <a:r>
              <a:rPr lang="en-US" sz="1050" dirty="0"/>
              <a:t>7</a:t>
            </a:r>
          </a:p>
        </p:txBody>
      </p:sp>
      <p:sp>
        <p:nvSpPr>
          <p:cNvPr id="30" name="TextBox 29">
            <a:extLst>
              <a:ext uri="{FF2B5EF4-FFF2-40B4-BE49-F238E27FC236}">
                <a16:creationId xmlns:a16="http://schemas.microsoft.com/office/drawing/2014/main" id="{D1A302F5-D5D2-4FDE-8551-2F2FF55C4CCB}"/>
              </a:ext>
            </a:extLst>
          </p:cNvPr>
          <p:cNvSpPr txBox="1"/>
          <p:nvPr/>
        </p:nvSpPr>
        <p:spPr>
          <a:xfrm>
            <a:off x="4014748" y="5030595"/>
            <a:ext cx="371825" cy="242776"/>
          </a:xfrm>
          <a:prstGeom prst="rect">
            <a:avLst/>
          </a:prstGeom>
          <a:solidFill>
            <a:schemeClr val="accent4">
              <a:lumMod val="60000"/>
              <a:lumOff val="40000"/>
            </a:schemeClr>
          </a:solidFill>
        </p:spPr>
        <p:txBody>
          <a:bodyPr wrap="square" rtlCol="0">
            <a:spAutoFit/>
          </a:bodyPr>
          <a:lstStyle/>
          <a:p>
            <a:pPr algn="ctr"/>
            <a:r>
              <a:rPr lang="en-US" sz="1050" dirty="0"/>
              <a:t>16</a:t>
            </a:r>
          </a:p>
        </p:txBody>
      </p:sp>
      <p:sp>
        <p:nvSpPr>
          <p:cNvPr id="31" name="TextBox 30">
            <a:extLst>
              <a:ext uri="{FF2B5EF4-FFF2-40B4-BE49-F238E27FC236}">
                <a16:creationId xmlns:a16="http://schemas.microsoft.com/office/drawing/2014/main" id="{BBED1D85-2ACD-4377-BE89-7D8744396EAB}"/>
              </a:ext>
            </a:extLst>
          </p:cNvPr>
          <p:cNvSpPr txBox="1"/>
          <p:nvPr/>
        </p:nvSpPr>
        <p:spPr>
          <a:xfrm>
            <a:off x="3301823" y="5284231"/>
            <a:ext cx="371825" cy="242776"/>
          </a:xfrm>
          <a:prstGeom prst="rect">
            <a:avLst/>
          </a:prstGeom>
          <a:solidFill>
            <a:schemeClr val="accent4">
              <a:lumMod val="60000"/>
              <a:lumOff val="40000"/>
            </a:schemeClr>
          </a:solidFill>
        </p:spPr>
        <p:txBody>
          <a:bodyPr wrap="square" rtlCol="0">
            <a:spAutoFit/>
          </a:bodyPr>
          <a:lstStyle/>
          <a:p>
            <a:pPr algn="ctr"/>
            <a:r>
              <a:rPr lang="en-US" sz="1050" dirty="0"/>
              <a:t>17</a:t>
            </a:r>
          </a:p>
        </p:txBody>
      </p:sp>
      <p:sp>
        <p:nvSpPr>
          <p:cNvPr id="32" name="TextBox 31">
            <a:extLst>
              <a:ext uri="{FF2B5EF4-FFF2-40B4-BE49-F238E27FC236}">
                <a16:creationId xmlns:a16="http://schemas.microsoft.com/office/drawing/2014/main" id="{D157169E-E9B2-4E8D-A181-E1B8CB858782}"/>
              </a:ext>
            </a:extLst>
          </p:cNvPr>
          <p:cNvSpPr txBox="1"/>
          <p:nvPr/>
        </p:nvSpPr>
        <p:spPr>
          <a:xfrm>
            <a:off x="3578072" y="5742311"/>
            <a:ext cx="371825" cy="221315"/>
          </a:xfrm>
          <a:prstGeom prst="rect">
            <a:avLst/>
          </a:prstGeom>
          <a:solidFill>
            <a:schemeClr val="accent4">
              <a:lumMod val="60000"/>
              <a:lumOff val="40000"/>
            </a:schemeClr>
          </a:solidFill>
        </p:spPr>
        <p:txBody>
          <a:bodyPr wrap="square" rtlCol="0">
            <a:spAutoFit/>
          </a:bodyPr>
          <a:lstStyle/>
          <a:p>
            <a:pPr algn="ctr"/>
            <a:r>
              <a:rPr lang="en-US" sz="1050" dirty="0"/>
              <a:t>5</a:t>
            </a:r>
          </a:p>
        </p:txBody>
      </p:sp>
      <p:cxnSp>
        <p:nvCxnSpPr>
          <p:cNvPr id="33" name="Straight Connector 32">
            <a:extLst>
              <a:ext uri="{FF2B5EF4-FFF2-40B4-BE49-F238E27FC236}">
                <a16:creationId xmlns:a16="http://schemas.microsoft.com/office/drawing/2014/main" id="{4E788A7B-84B1-4313-8377-31638668DDE9}"/>
              </a:ext>
            </a:extLst>
          </p:cNvPr>
          <p:cNvCxnSpPr>
            <a:stCxn id="9" idx="4"/>
            <a:endCxn id="13" idx="2"/>
          </p:cNvCxnSpPr>
          <p:nvPr/>
        </p:nvCxnSpPr>
        <p:spPr>
          <a:xfrm>
            <a:off x="2680045" y="3537809"/>
            <a:ext cx="1848159" cy="727818"/>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0F7A123-0989-4D62-B027-5AF53325CAD3}"/>
              </a:ext>
            </a:extLst>
          </p:cNvPr>
          <p:cNvSpPr txBox="1"/>
          <p:nvPr/>
        </p:nvSpPr>
        <p:spPr>
          <a:xfrm>
            <a:off x="3392159" y="3787199"/>
            <a:ext cx="371825" cy="221315"/>
          </a:xfrm>
          <a:prstGeom prst="rect">
            <a:avLst/>
          </a:prstGeom>
          <a:solidFill>
            <a:schemeClr val="accent4">
              <a:lumMod val="60000"/>
              <a:lumOff val="40000"/>
            </a:schemeClr>
          </a:solidFill>
        </p:spPr>
        <p:txBody>
          <a:bodyPr wrap="square" rtlCol="0">
            <a:spAutoFit/>
          </a:bodyPr>
          <a:lstStyle/>
          <a:p>
            <a:pPr algn="ctr"/>
            <a:r>
              <a:rPr lang="en-US" sz="1050" dirty="0"/>
              <a:t>8</a:t>
            </a:r>
          </a:p>
        </p:txBody>
      </p:sp>
    </p:spTree>
    <p:extLst>
      <p:ext uri="{BB962C8B-B14F-4D97-AF65-F5344CB8AC3E}">
        <p14:creationId xmlns:p14="http://schemas.microsoft.com/office/powerpoint/2010/main" val="37427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2">
                <a:extLst>
                  <a:ext uri="{FF2B5EF4-FFF2-40B4-BE49-F238E27FC236}">
                    <a16:creationId xmlns:a16="http://schemas.microsoft.com/office/drawing/2014/main" id="{70B0E768-DF28-4E5E-A598-BA04039F6B8D}"/>
                  </a:ext>
                </a:extLst>
              </p:cNvPr>
              <p:cNvGraphicFramePr>
                <a:graphicFrameLocks noGrp="1"/>
              </p:cNvGraphicFramePr>
              <p:nvPr>
                <p:extLst>
                  <p:ext uri="{D42A27DB-BD31-4B8C-83A1-F6EECF244321}">
                    <p14:modId xmlns:p14="http://schemas.microsoft.com/office/powerpoint/2010/main" val="753355766"/>
                  </p:ext>
                </p:extLst>
              </p:nvPr>
            </p:nvGraphicFramePr>
            <p:xfrm>
              <a:off x="756875" y="1045472"/>
              <a:ext cx="9628164" cy="830078"/>
            </p:xfrm>
            <a:graphic>
              <a:graphicData uri="http://schemas.openxmlformats.org/drawingml/2006/table">
                <a:tbl>
                  <a:tblPr firstRow="1" bandRow="1">
                    <a:tableStyleId>{5C22544A-7EE6-4342-B048-85BDC9FD1C3A}</a:tableStyleId>
                  </a:tblPr>
                  <a:tblGrid>
                    <a:gridCol w="1697473">
                      <a:extLst>
                        <a:ext uri="{9D8B030D-6E8A-4147-A177-3AD203B41FA5}">
                          <a16:colId xmlns:a16="http://schemas.microsoft.com/office/drawing/2014/main" val="1534482269"/>
                        </a:ext>
                      </a:extLst>
                    </a:gridCol>
                    <a:gridCol w="1511915">
                      <a:extLst>
                        <a:ext uri="{9D8B030D-6E8A-4147-A177-3AD203B41FA5}">
                          <a16:colId xmlns:a16="http://schemas.microsoft.com/office/drawing/2014/main" val="3164824599"/>
                        </a:ext>
                      </a:extLst>
                    </a:gridCol>
                    <a:gridCol w="1604694">
                      <a:extLst>
                        <a:ext uri="{9D8B030D-6E8A-4147-A177-3AD203B41FA5}">
                          <a16:colId xmlns:a16="http://schemas.microsoft.com/office/drawing/2014/main" val="745490678"/>
                        </a:ext>
                      </a:extLst>
                    </a:gridCol>
                    <a:gridCol w="1604694">
                      <a:extLst>
                        <a:ext uri="{9D8B030D-6E8A-4147-A177-3AD203B41FA5}">
                          <a16:colId xmlns:a16="http://schemas.microsoft.com/office/drawing/2014/main" val="959185079"/>
                        </a:ext>
                      </a:extLst>
                    </a:gridCol>
                    <a:gridCol w="1604694">
                      <a:extLst>
                        <a:ext uri="{9D8B030D-6E8A-4147-A177-3AD203B41FA5}">
                          <a16:colId xmlns:a16="http://schemas.microsoft.com/office/drawing/2014/main" val="2558577439"/>
                        </a:ext>
                      </a:extLst>
                    </a:gridCol>
                    <a:gridCol w="1604694">
                      <a:extLst>
                        <a:ext uri="{9D8B030D-6E8A-4147-A177-3AD203B41FA5}">
                          <a16:colId xmlns:a16="http://schemas.microsoft.com/office/drawing/2014/main" val="3962594907"/>
                        </a:ext>
                      </a:extLst>
                    </a:gridCol>
                  </a:tblGrid>
                  <a:tr h="415039">
                    <a:tc>
                      <a:txBody>
                        <a:bodyPr/>
                        <a:lstStyle/>
                        <a:p>
                          <a:r>
                            <a:rPr lang="en-US" sz="1800" b="0" dirty="0">
                              <a:latin typeface="+mn-lt"/>
                            </a:rPr>
                            <a:t>Priority</a:t>
                          </a:r>
                        </a:p>
                      </a:txBody>
                      <a:tcPr/>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1.057</m:t>
                                </m:r>
                              </m:oMath>
                            </m:oMathPara>
                          </a14:m>
                          <a:endParaRPr lang="en-US" sz="1800" b="0" dirty="0">
                            <a:latin typeface="+mn-lt"/>
                          </a:endParaRP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0.5</m:t>
                                </m:r>
                              </m:oMath>
                            </m:oMathPara>
                          </a14:m>
                          <a:endParaRPr lang="en-US" sz="1800" b="0" dirty="0">
                            <a:latin typeface="+mn-lt"/>
                          </a:endParaRP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0.75</m:t>
                                </m:r>
                              </m:oMath>
                            </m:oMathPara>
                          </a14:m>
                          <a:endParaRPr lang="en-US" sz="1800" b="0" dirty="0">
                            <a:latin typeface="+mn-lt"/>
                          </a:endParaRP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1.5</m:t>
                                </m:r>
                              </m:oMath>
                            </m:oMathPara>
                          </a14:m>
                          <a:endParaRPr lang="en-US" sz="1800" b="0" dirty="0">
                            <a:latin typeface="+mn-lt"/>
                          </a:endParaRP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oMath>
                            </m:oMathPara>
                          </a14:m>
                          <a:endParaRPr lang="en-US" sz="1800" b="0" dirty="0">
                            <a:latin typeface="+mn-lt"/>
                          </a:endParaRPr>
                        </a:p>
                      </a:txBody>
                      <a:tcPr>
                        <a:solidFill>
                          <a:schemeClr val="tx2">
                            <a:lumMod val="75000"/>
                          </a:schemeClr>
                        </a:solidFill>
                      </a:tcPr>
                    </a:tc>
                    <a:extLst>
                      <a:ext uri="{0D108BD9-81ED-4DB2-BD59-A6C34878D82A}">
                        <a16:rowId xmlns:a16="http://schemas.microsoft.com/office/drawing/2014/main" val="2338131649"/>
                      </a:ext>
                    </a:extLst>
                  </a:tr>
                  <a:tr h="415039">
                    <a:tc>
                      <a:txBody>
                        <a:bodyPr/>
                        <a:lstStyle/>
                        <a:p>
                          <a:r>
                            <a:rPr lang="en-US" sz="1800" b="0" dirty="0">
                              <a:latin typeface="+mn-lt"/>
                            </a:rPr>
                            <a:t>Resource type</a:t>
                          </a:r>
                        </a:p>
                      </a:txBody>
                      <a:tcPr/>
                    </a:tc>
                    <a:tc>
                      <a:txBody>
                        <a:bodyPr/>
                        <a:lstStyle/>
                        <a:p>
                          <a:pPr algn="ctr"/>
                          <a:r>
                            <a:rPr lang="en-US" sz="1800" b="0" dirty="0">
                              <a:solidFill>
                                <a:schemeClr val="bg1"/>
                              </a:solidFill>
                              <a:latin typeface="+mn-lt"/>
                            </a:rPr>
                            <a:t>Hard disk</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n-lt"/>
                            </a:rPr>
                            <a:t>Program 1</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n-lt"/>
                            </a:rPr>
                            <a:t>Program 2</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n-lt"/>
                            </a:rPr>
                            <a:t>Program 3</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n-lt"/>
                            </a:rPr>
                            <a:t>Printer</a:t>
                          </a:r>
                        </a:p>
                      </a:txBody>
                      <a:tcPr>
                        <a:solidFill>
                          <a:schemeClr val="tx2">
                            <a:lumMod val="75000"/>
                          </a:schemeClr>
                        </a:solidFill>
                      </a:tcPr>
                    </a:tc>
                    <a:extLst>
                      <a:ext uri="{0D108BD9-81ED-4DB2-BD59-A6C34878D82A}">
                        <a16:rowId xmlns:a16="http://schemas.microsoft.com/office/drawing/2014/main" val="3796603744"/>
                      </a:ext>
                    </a:extLst>
                  </a:tr>
                </a:tbl>
              </a:graphicData>
            </a:graphic>
          </p:graphicFrame>
        </mc:Choice>
        <mc:Fallback xmlns="">
          <p:graphicFrame>
            <p:nvGraphicFramePr>
              <p:cNvPr id="4" name="Table 2">
                <a:extLst>
                  <a:ext uri="{FF2B5EF4-FFF2-40B4-BE49-F238E27FC236}">
                    <a16:creationId xmlns:a16="http://schemas.microsoft.com/office/drawing/2014/main" id="{70B0E768-DF28-4E5E-A598-BA04039F6B8D}"/>
                  </a:ext>
                </a:extLst>
              </p:cNvPr>
              <p:cNvGraphicFramePr>
                <a:graphicFrameLocks noGrp="1"/>
              </p:cNvGraphicFramePr>
              <p:nvPr>
                <p:extLst>
                  <p:ext uri="{D42A27DB-BD31-4B8C-83A1-F6EECF244321}">
                    <p14:modId xmlns:p14="http://schemas.microsoft.com/office/powerpoint/2010/main" val="753355766"/>
                  </p:ext>
                </p:extLst>
              </p:nvPr>
            </p:nvGraphicFramePr>
            <p:xfrm>
              <a:off x="756875" y="1045472"/>
              <a:ext cx="9628164" cy="830078"/>
            </p:xfrm>
            <a:graphic>
              <a:graphicData uri="http://schemas.openxmlformats.org/drawingml/2006/table">
                <a:tbl>
                  <a:tblPr firstRow="1" bandRow="1">
                    <a:tableStyleId>{5C22544A-7EE6-4342-B048-85BDC9FD1C3A}</a:tableStyleId>
                  </a:tblPr>
                  <a:tblGrid>
                    <a:gridCol w="1697473">
                      <a:extLst>
                        <a:ext uri="{9D8B030D-6E8A-4147-A177-3AD203B41FA5}">
                          <a16:colId xmlns:a16="http://schemas.microsoft.com/office/drawing/2014/main" val="1534482269"/>
                        </a:ext>
                      </a:extLst>
                    </a:gridCol>
                    <a:gridCol w="1511915">
                      <a:extLst>
                        <a:ext uri="{9D8B030D-6E8A-4147-A177-3AD203B41FA5}">
                          <a16:colId xmlns:a16="http://schemas.microsoft.com/office/drawing/2014/main" val="3164824599"/>
                        </a:ext>
                      </a:extLst>
                    </a:gridCol>
                    <a:gridCol w="1604694">
                      <a:extLst>
                        <a:ext uri="{9D8B030D-6E8A-4147-A177-3AD203B41FA5}">
                          <a16:colId xmlns:a16="http://schemas.microsoft.com/office/drawing/2014/main" val="745490678"/>
                        </a:ext>
                      </a:extLst>
                    </a:gridCol>
                    <a:gridCol w="1604694">
                      <a:extLst>
                        <a:ext uri="{9D8B030D-6E8A-4147-A177-3AD203B41FA5}">
                          <a16:colId xmlns:a16="http://schemas.microsoft.com/office/drawing/2014/main" val="959185079"/>
                        </a:ext>
                      </a:extLst>
                    </a:gridCol>
                    <a:gridCol w="1604694">
                      <a:extLst>
                        <a:ext uri="{9D8B030D-6E8A-4147-A177-3AD203B41FA5}">
                          <a16:colId xmlns:a16="http://schemas.microsoft.com/office/drawing/2014/main" val="2558577439"/>
                        </a:ext>
                      </a:extLst>
                    </a:gridCol>
                    <a:gridCol w="1604694">
                      <a:extLst>
                        <a:ext uri="{9D8B030D-6E8A-4147-A177-3AD203B41FA5}">
                          <a16:colId xmlns:a16="http://schemas.microsoft.com/office/drawing/2014/main" val="3962594907"/>
                        </a:ext>
                      </a:extLst>
                    </a:gridCol>
                  </a:tblGrid>
                  <a:tr h="415039">
                    <a:tc>
                      <a:txBody>
                        <a:bodyPr/>
                        <a:lstStyle/>
                        <a:p>
                          <a:r>
                            <a:rPr lang="en-US" sz="1800" b="0" dirty="0">
                              <a:latin typeface="+mn-lt"/>
                            </a:rPr>
                            <a:t>Priority</a:t>
                          </a:r>
                        </a:p>
                      </a:txBody>
                      <a:tcPr/>
                    </a:tc>
                    <a:tc>
                      <a:txBody>
                        <a:bodyPr/>
                        <a:lstStyle/>
                        <a:p>
                          <a:endParaRPr lang="en-US"/>
                        </a:p>
                      </a:txBody>
                      <a:tcPr>
                        <a:blipFill>
                          <a:blip r:embed="rId2"/>
                          <a:stretch>
                            <a:fillRect l="-112903" t="-7246" r="-426210" b="-110145"/>
                          </a:stretch>
                        </a:blipFill>
                      </a:tcPr>
                    </a:tc>
                    <a:tc>
                      <a:txBody>
                        <a:bodyPr/>
                        <a:lstStyle/>
                        <a:p>
                          <a:endParaRPr lang="en-US"/>
                        </a:p>
                      </a:txBody>
                      <a:tcPr>
                        <a:blipFill>
                          <a:blip r:embed="rId2"/>
                          <a:stretch>
                            <a:fillRect l="-200760" t="-7246" r="-301901" b="-110145"/>
                          </a:stretch>
                        </a:blipFill>
                      </a:tcPr>
                    </a:tc>
                    <a:tc>
                      <a:txBody>
                        <a:bodyPr/>
                        <a:lstStyle/>
                        <a:p>
                          <a:endParaRPr lang="en-US"/>
                        </a:p>
                      </a:txBody>
                      <a:tcPr>
                        <a:blipFill>
                          <a:blip r:embed="rId2"/>
                          <a:stretch>
                            <a:fillRect l="-300760" t="-7246" r="-201901" b="-110145"/>
                          </a:stretch>
                        </a:blipFill>
                      </a:tcPr>
                    </a:tc>
                    <a:tc>
                      <a:txBody>
                        <a:bodyPr/>
                        <a:lstStyle/>
                        <a:p>
                          <a:endParaRPr lang="en-US"/>
                        </a:p>
                      </a:txBody>
                      <a:tcPr>
                        <a:blipFill>
                          <a:blip r:embed="rId2"/>
                          <a:stretch>
                            <a:fillRect l="-399242" t="-7246" r="-101136" b="-110145"/>
                          </a:stretch>
                        </a:blipFill>
                      </a:tcPr>
                    </a:tc>
                    <a:tc>
                      <a:txBody>
                        <a:bodyPr/>
                        <a:lstStyle/>
                        <a:p>
                          <a:endParaRPr lang="en-US"/>
                        </a:p>
                      </a:txBody>
                      <a:tcPr>
                        <a:blipFill>
                          <a:blip r:embed="rId2"/>
                          <a:stretch>
                            <a:fillRect l="-501141" t="-7246" r="-1521" b="-110145"/>
                          </a:stretch>
                        </a:blipFill>
                      </a:tcPr>
                    </a:tc>
                    <a:extLst>
                      <a:ext uri="{0D108BD9-81ED-4DB2-BD59-A6C34878D82A}">
                        <a16:rowId xmlns:a16="http://schemas.microsoft.com/office/drawing/2014/main" val="2338131649"/>
                      </a:ext>
                    </a:extLst>
                  </a:tr>
                  <a:tr h="415039">
                    <a:tc>
                      <a:txBody>
                        <a:bodyPr/>
                        <a:lstStyle/>
                        <a:p>
                          <a:r>
                            <a:rPr lang="en-US" sz="1800" b="0" dirty="0">
                              <a:latin typeface="+mn-lt"/>
                            </a:rPr>
                            <a:t>Resource type</a:t>
                          </a:r>
                        </a:p>
                      </a:txBody>
                      <a:tcPr/>
                    </a:tc>
                    <a:tc>
                      <a:txBody>
                        <a:bodyPr/>
                        <a:lstStyle/>
                        <a:p>
                          <a:pPr algn="ctr"/>
                          <a:r>
                            <a:rPr lang="en-US" sz="1800" b="0" dirty="0">
                              <a:solidFill>
                                <a:schemeClr val="bg1"/>
                              </a:solidFill>
                              <a:latin typeface="+mn-lt"/>
                            </a:rPr>
                            <a:t>Hard disk</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n-lt"/>
                            </a:rPr>
                            <a:t>Program 1</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n-lt"/>
                            </a:rPr>
                            <a:t>Program 2</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n-lt"/>
                            </a:rPr>
                            <a:t>Program 3</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n-lt"/>
                            </a:rPr>
                            <a:t>Printer</a:t>
                          </a:r>
                        </a:p>
                      </a:txBody>
                      <a:tcPr>
                        <a:solidFill>
                          <a:schemeClr val="tx2">
                            <a:lumMod val="75000"/>
                          </a:schemeClr>
                        </a:solidFill>
                      </a:tcPr>
                    </a:tc>
                    <a:extLst>
                      <a:ext uri="{0D108BD9-81ED-4DB2-BD59-A6C34878D82A}">
                        <a16:rowId xmlns:a16="http://schemas.microsoft.com/office/drawing/2014/main" val="3796603744"/>
                      </a:ext>
                    </a:extLst>
                  </a:tr>
                </a:tbl>
              </a:graphicData>
            </a:graphic>
          </p:graphicFrame>
        </mc:Fallback>
      </mc:AlternateContent>
      <p:sp>
        <p:nvSpPr>
          <p:cNvPr id="6" name="TextBox 5">
            <a:extLst>
              <a:ext uri="{FF2B5EF4-FFF2-40B4-BE49-F238E27FC236}">
                <a16:creationId xmlns:a16="http://schemas.microsoft.com/office/drawing/2014/main" id="{27521005-6816-4162-8139-E956450AF2B5}"/>
              </a:ext>
            </a:extLst>
          </p:cNvPr>
          <p:cNvSpPr txBox="1"/>
          <p:nvPr/>
        </p:nvSpPr>
        <p:spPr>
          <a:xfrm>
            <a:off x="662729" y="486561"/>
            <a:ext cx="2600587" cy="369332"/>
          </a:xfrm>
          <a:prstGeom prst="rect">
            <a:avLst/>
          </a:prstGeom>
          <a:noFill/>
        </p:spPr>
        <p:txBody>
          <a:bodyPr wrap="square" rtlCol="0">
            <a:spAutoFit/>
          </a:bodyPr>
          <a:lstStyle/>
          <a:p>
            <a:r>
              <a:rPr lang="en-US" dirty="0"/>
              <a:t>Priority coefficients</a:t>
            </a:r>
          </a:p>
        </p:txBody>
      </p:sp>
      <mc:AlternateContent xmlns:mc="http://schemas.openxmlformats.org/markup-compatibility/2006" xmlns:a14="http://schemas.microsoft.com/office/drawing/2010/main">
        <mc:Choice Requires="a14">
          <p:graphicFrame>
            <p:nvGraphicFramePr>
              <p:cNvPr id="7" name="Table 2">
                <a:extLst>
                  <a:ext uri="{FF2B5EF4-FFF2-40B4-BE49-F238E27FC236}">
                    <a16:creationId xmlns:a16="http://schemas.microsoft.com/office/drawing/2014/main" id="{C4C3DC8D-AEA2-497C-B1E8-A36CE13B4C9A}"/>
                  </a:ext>
                </a:extLst>
              </p:cNvPr>
              <p:cNvGraphicFramePr>
                <a:graphicFrameLocks noGrp="1"/>
              </p:cNvGraphicFramePr>
              <p:nvPr>
                <p:extLst>
                  <p:ext uri="{D42A27DB-BD31-4B8C-83A1-F6EECF244321}">
                    <p14:modId xmlns:p14="http://schemas.microsoft.com/office/powerpoint/2010/main" val="833723595"/>
                  </p:ext>
                </p:extLst>
              </p:nvPr>
            </p:nvGraphicFramePr>
            <p:xfrm>
              <a:off x="756875" y="2964934"/>
              <a:ext cx="9628164" cy="830078"/>
            </p:xfrm>
            <a:graphic>
              <a:graphicData uri="http://schemas.openxmlformats.org/drawingml/2006/table">
                <a:tbl>
                  <a:tblPr firstRow="1" bandRow="1">
                    <a:tableStyleId>{5C22544A-7EE6-4342-B048-85BDC9FD1C3A}</a:tableStyleId>
                  </a:tblPr>
                  <a:tblGrid>
                    <a:gridCol w="1697473">
                      <a:extLst>
                        <a:ext uri="{9D8B030D-6E8A-4147-A177-3AD203B41FA5}">
                          <a16:colId xmlns:a16="http://schemas.microsoft.com/office/drawing/2014/main" val="1534482269"/>
                        </a:ext>
                      </a:extLst>
                    </a:gridCol>
                    <a:gridCol w="1511915">
                      <a:extLst>
                        <a:ext uri="{9D8B030D-6E8A-4147-A177-3AD203B41FA5}">
                          <a16:colId xmlns:a16="http://schemas.microsoft.com/office/drawing/2014/main" val="3164824599"/>
                        </a:ext>
                      </a:extLst>
                    </a:gridCol>
                    <a:gridCol w="1604694">
                      <a:extLst>
                        <a:ext uri="{9D8B030D-6E8A-4147-A177-3AD203B41FA5}">
                          <a16:colId xmlns:a16="http://schemas.microsoft.com/office/drawing/2014/main" val="745490678"/>
                        </a:ext>
                      </a:extLst>
                    </a:gridCol>
                    <a:gridCol w="1604694">
                      <a:extLst>
                        <a:ext uri="{9D8B030D-6E8A-4147-A177-3AD203B41FA5}">
                          <a16:colId xmlns:a16="http://schemas.microsoft.com/office/drawing/2014/main" val="959185079"/>
                        </a:ext>
                      </a:extLst>
                    </a:gridCol>
                    <a:gridCol w="1604694">
                      <a:extLst>
                        <a:ext uri="{9D8B030D-6E8A-4147-A177-3AD203B41FA5}">
                          <a16:colId xmlns:a16="http://schemas.microsoft.com/office/drawing/2014/main" val="2558577439"/>
                        </a:ext>
                      </a:extLst>
                    </a:gridCol>
                    <a:gridCol w="1604694">
                      <a:extLst>
                        <a:ext uri="{9D8B030D-6E8A-4147-A177-3AD203B41FA5}">
                          <a16:colId xmlns:a16="http://schemas.microsoft.com/office/drawing/2014/main" val="3962594907"/>
                        </a:ext>
                      </a:extLst>
                    </a:gridCol>
                  </a:tblGrid>
                  <a:tr h="415039">
                    <a:tc>
                      <a:txBody>
                        <a:bodyPr/>
                        <a:lstStyle/>
                        <a:p>
                          <a:r>
                            <a:rPr lang="en-US" sz="1800" b="0" dirty="0">
                              <a:latin typeface="+mn-lt"/>
                            </a:rPr>
                            <a:t>Priority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oMath>
                            </m:oMathPara>
                          </a14:m>
                          <a:endParaRPr lang="en-US" sz="1800" b="0" dirty="0">
                            <a:latin typeface="+mn-lt"/>
                          </a:endParaRP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1.5</m:t>
                                </m:r>
                              </m:oMath>
                            </m:oMathPara>
                          </a14:m>
                          <a:endParaRPr lang="en-US" sz="1800" b="0" dirty="0">
                            <a:latin typeface="+mn-lt"/>
                          </a:endParaRPr>
                        </a:p>
                      </a:txBody>
                      <a:tcPr>
                        <a:solidFill>
                          <a:schemeClr val="tx2">
                            <a:lumMod val="75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1.057</m:t>
                                </m:r>
                              </m:oMath>
                            </m:oMathPara>
                          </a14:m>
                          <a:endParaRPr lang="en-US" sz="1800" b="0" dirty="0">
                            <a:latin typeface="+mn-lt"/>
                          </a:endParaRP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0.75</m:t>
                                </m:r>
                              </m:oMath>
                            </m:oMathPara>
                          </a14:m>
                          <a:endParaRPr lang="en-US" sz="1800" b="0" dirty="0">
                            <a:latin typeface="+mn-lt"/>
                          </a:endParaRP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0.5</m:t>
                                </m:r>
                              </m:oMath>
                            </m:oMathPara>
                          </a14:m>
                          <a:endParaRPr lang="en-US" sz="1800" b="0" dirty="0">
                            <a:latin typeface="+mn-lt"/>
                          </a:endParaRPr>
                        </a:p>
                      </a:txBody>
                      <a:tcPr>
                        <a:solidFill>
                          <a:schemeClr val="tx2">
                            <a:lumMod val="75000"/>
                          </a:schemeClr>
                        </a:solidFill>
                      </a:tcPr>
                    </a:tc>
                    <a:extLst>
                      <a:ext uri="{0D108BD9-81ED-4DB2-BD59-A6C34878D82A}">
                        <a16:rowId xmlns:a16="http://schemas.microsoft.com/office/drawing/2014/main" val="2338131649"/>
                      </a:ext>
                    </a:extLst>
                  </a:tr>
                  <a:tr h="415039">
                    <a:tc>
                      <a:txBody>
                        <a:bodyPr/>
                        <a:lstStyle/>
                        <a:p>
                          <a:r>
                            <a:rPr lang="en-US" sz="1800" b="0" dirty="0">
                              <a:latin typeface="+mn-lt"/>
                            </a:rPr>
                            <a:t>Resource type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n-lt"/>
                            </a:rPr>
                            <a:t>Printer</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n-lt"/>
                            </a:rPr>
                            <a:t>Program 3</a:t>
                          </a:r>
                        </a:p>
                      </a:txBody>
                      <a:tcPr>
                        <a:solidFill>
                          <a:schemeClr val="tx2">
                            <a:lumMod val="75000"/>
                          </a:schemeClr>
                        </a:solidFill>
                      </a:tcPr>
                    </a:tc>
                    <a:tc>
                      <a:txBody>
                        <a:bodyPr/>
                        <a:lstStyle/>
                        <a:p>
                          <a:pPr algn="ctr"/>
                          <a:r>
                            <a:rPr lang="en-US" sz="1800" b="0" dirty="0">
                              <a:solidFill>
                                <a:schemeClr val="bg1"/>
                              </a:solidFill>
                              <a:latin typeface="+mn-lt"/>
                            </a:rPr>
                            <a:t>Hard disk</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n-lt"/>
                            </a:rPr>
                            <a:t>Program 2</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n-lt"/>
                            </a:rPr>
                            <a:t>Program 1</a:t>
                          </a:r>
                        </a:p>
                      </a:txBody>
                      <a:tcPr>
                        <a:solidFill>
                          <a:schemeClr val="tx2">
                            <a:lumMod val="75000"/>
                          </a:schemeClr>
                        </a:solidFill>
                      </a:tcPr>
                    </a:tc>
                    <a:extLst>
                      <a:ext uri="{0D108BD9-81ED-4DB2-BD59-A6C34878D82A}">
                        <a16:rowId xmlns:a16="http://schemas.microsoft.com/office/drawing/2014/main" val="3796603744"/>
                      </a:ext>
                    </a:extLst>
                  </a:tr>
                </a:tbl>
              </a:graphicData>
            </a:graphic>
          </p:graphicFrame>
        </mc:Choice>
        <mc:Fallback xmlns="">
          <p:graphicFrame>
            <p:nvGraphicFramePr>
              <p:cNvPr id="7" name="Table 2">
                <a:extLst>
                  <a:ext uri="{FF2B5EF4-FFF2-40B4-BE49-F238E27FC236}">
                    <a16:creationId xmlns:a16="http://schemas.microsoft.com/office/drawing/2014/main" id="{C4C3DC8D-AEA2-497C-B1E8-A36CE13B4C9A}"/>
                  </a:ext>
                </a:extLst>
              </p:cNvPr>
              <p:cNvGraphicFramePr>
                <a:graphicFrameLocks noGrp="1"/>
              </p:cNvGraphicFramePr>
              <p:nvPr>
                <p:extLst>
                  <p:ext uri="{D42A27DB-BD31-4B8C-83A1-F6EECF244321}">
                    <p14:modId xmlns:p14="http://schemas.microsoft.com/office/powerpoint/2010/main" val="833723595"/>
                  </p:ext>
                </p:extLst>
              </p:nvPr>
            </p:nvGraphicFramePr>
            <p:xfrm>
              <a:off x="756875" y="2964934"/>
              <a:ext cx="9628164" cy="830078"/>
            </p:xfrm>
            <a:graphic>
              <a:graphicData uri="http://schemas.openxmlformats.org/drawingml/2006/table">
                <a:tbl>
                  <a:tblPr firstRow="1" bandRow="1">
                    <a:tableStyleId>{5C22544A-7EE6-4342-B048-85BDC9FD1C3A}</a:tableStyleId>
                  </a:tblPr>
                  <a:tblGrid>
                    <a:gridCol w="1697473">
                      <a:extLst>
                        <a:ext uri="{9D8B030D-6E8A-4147-A177-3AD203B41FA5}">
                          <a16:colId xmlns:a16="http://schemas.microsoft.com/office/drawing/2014/main" val="1534482269"/>
                        </a:ext>
                      </a:extLst>
                    </a:gridCol>
                    <a:gridCol w="1511915">
                      <a:extLst>
                        <a:ext uri="{9D8B030D-6E8A-4147-A177-3AD203B41FA5}">
                          <a16:colId xmlns:a16="http://schemas.microsoft.com/office/drawing/2014/main" val="3164824599"/>
                        </a:ext>
                      </a:extLst>
                    </a:gridCol>
                    <a:gridCol w="1604694">
                      <a:extLst>
                        <a:ext uri="{9D8B030D-6E8A-4147-A177-3AD203B41FA5}">
                          <a16:colId xmlns:a16="http://schemas.microsoft.com/office/drawing/2014/main" val="745490678"/>
                        </a:ext>
                      </a:extLst>
                    </a:gridCol>
                    <a:gridCol w="1604694">
                      <a:extLst>
                        <a:ext uri="{9D8B030D-6E8A-4147-A177-3AD203B41FA5}">
                          <a16:colId xmlns:a16="http://schemas.microsoft.com/office/drawing/2014/main" val="959185079"/>
                        </a:ext>
                      </a:extLst>
                    </a:gridCol>
                    <a:gridCol w="1604694">
                      <a:extLst>
                        <a:ext uri="{9D8B030D-6E8A-4147-A177-3AD203B41FA5}">
                          <a16:colId xmlns:a16="http://schemas.microsoft.com/office/drawing/2014/main" val="2558577439"/>
                        </a:ext>
                      </a:extLst>
                    </a:gridCol>
                    <a:gridCol w="1604694">
                      <a:extLst>
                        <a:ext uri="{9D8B030D-6E8A-4147-A177-3AD203B41FA5}">
                          <a16:colId xmlns:a16="http://schemas.microsoft.com/office/drawing/2014/main" val="3962594907"/>
                        </a:ext>
                      </a:extLst>
                    </a:gridCol>
                  </a:tblGrid>
                  <a:tr h="415039">
                    <a:tc>
                      <a:txBody>
                        <a:bodyPr/>
                        <a:lstStyle/>
                        <a:p>
                          <a:r>
                            <a:rPr lang="en-US" sz="1800" b="0" dirty="0">
                              <a:latin typeface="+mn-lt"/>
                            </a:rPr>
                            <a:t>Priority</a:t>
                          </a:r>
                        </a:p>
                      </a:txBody>
                      <a:tcPr/>
                    </a:tc>
                    <a:tc>
                      <a:txBody>
                        <a:bodyPr/>
                        <a:lstStyle/>
                        <a:p>
                          <a:endParaRPr lang="en-US"/>
                        </a:p>
                      </a:txBody>
                      <a:tcPr>
                        <a:blipFill>
                          <a:blip r:embed="rId3"/>
                          <a:stretch>
                            <a:fillRect l="-112903" t="-7246" r="-426210" b="-108696"/>
                          </a:stretch>
                        </a:blipFill>
                      </a:tcPr>
                    </a:tc>
                    <a:tc>
                      <a:txBody>
                        <a:bodyPr/>
                        <a:lstStyle/>
                        <a:p>
                          <a:endParaRPr lang="en-US"/>
                        </a:p>
                      </a:txBody>
                      <a:tcPr>
                        <a:blipFill>
                          <a:blip r:embed="rId3"/>
                          <a:stretch>
                            <a:fillRect l="-200760" t="-7246" r="-301901" b="-108696"/>
                          </a:stretch>
                        </a:blipFill>
                      </a:tcPr>
                    </a:tc>
                    <a:tc>
                      <a:txBody>
                        <a:bodyPr/>
                        <a:lstStyle/>
                        <a:p>
                          <a:endParaRPr lang="en-US"/>
                        </a:p>
                      </a:txBody>
                      <a:tcPr>
                        <a:blipFill>
                          <a:blip r:embed="rId3"/>
                          <a:stretch>
                            <a:fillRect l="-300760" t="-7246" r="-201901" b="-108696"/>
                          </a:stretch>
                        </a:blipFill>
                      </a:tcPr>
                    </a:tc>
                    <a:tc>
                      <a:txBody>
                        <a:bodyPr/>
                        <a:lstStyle/>
                        <a:p>
                          <a:endParaRPr lang="en-US"/>
                        </a:p>
                      </a:txBody>
                      <a:tcPr>
                        <a:blipFill>
                          <a:blip r:embed="rId3"/>
                          <a:stretch>
                            <a:fillRect l="-399242" t="-7246" r="-101136" b="-108696"/>
                          </a:stretch>
                        </a:blipFill>
                      </a:tcPr>
                    </a:tc>
                    <a:tc>
                      <a:txBody>
                        <a:bodyPr/>
                        <a:lstStyle/>
                        <a:p>
                          <a:endParaRPr lang="en-US"/>
                        </a:p>
                      </a:txBody>
                      <a:tcPr>
                        <a:blipFill>
                          <a:blip r:embed="rId3"/>
                          <a:stretch>
                            <a:fillRect l="-501141" t="-7246" r="-1521" b="-108696"/>
                          </a:stretch>
                        </a:blipFill>
                      </a:tcPr>
                    </a:tc>
                    <a:extLst>
                      <a:ext uri="{0D108BD9-81ED-4DB2-BD59-A6C34878D82A}">
                        <a16:rowId xmlns:a16="http://schemas.microsoft.com/office/drawing/2014/main" val="2338131649"/>
                      </a:ext>
                    </a:extLst>
                  </a:tr>
                  <a:tr h="415039">
                    <a:tc>
                      <a:txBody>
                        <a:bodyPr/>
                        <a:lstStyle/>
                        <a:p>
                          <a:r>
                            <a:rPr lang="en-US" sz="1800" b="0" dirty="0">
                              <a:latin typeface="+mn-lt"/>
                            </a:rPr>
                            <a:t>Resource type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n-lt"/>
                            </a:rPr>
                            <a:t>Printer</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n-lt"/>
                            </a:rPr>
                            <a:t>Program 3</a:t>
                          </a:r>
                        </a:p>
                      </a:txBody>
                      <a:tcPr>
                        <a:solidFill>
                          <a:schemeClr val="tx2">
                            <a:lumMod val="75000"/>
                          </a:schemeClr>
                        </a:solidFill>
                      </a:tcPr>
                    </a:tc>
                    <a:tc>
                      <a:txBody>
                        <a:bodyPr/>
                        <a:lstStyle/>
                        <a:p>
                          <a:pPr algn="ctr"/>
                          <a:r>
                            <a:rPr lang="en-US" sz="1800" b="0" dirty="0">
                              <a:solidFill>
                                <a:schemeClr val="bg1"/>
                              </a:solidFill>
                              <a:latin typeface="+mn-lt"/>
                            </a:rPr>
                            <a:t>Hard disk</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n-lt"/>
                            </a:rPr>
                            <a:t>Program 2</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n-lt"/>
                            </a:rPr>
                            <a:t>Program 1</a:t>
                          </a:r>
                        </a:p>
                      </a:txBody>
                      <a:tcPr>
                        <a:solidFill>
                          <a:schemeClr val="tx2">
                            <a:lumMod val="75000"/>
                          </a:schemeClr>
                        </a:solidFill>
                      </a:tcPr>
                    </a:tc>
                    <a:extLst>
                      <a:ext uri="{0D108BD9-81ED-4DB2-BD59-A6C34878D82A}">
                        <a16:rowId xmlns:a16="http://schemas.microsoft.com/office/drawing/2014/main" val="3796603744"/>
                      </a:ext>
                    </a:extLst>
                  </a:tr>
                </a:tbl>
              </a:graphicData>
            </a:graphic>
          </p:graphicFrame>
        </mc:Fallback>
      </mc:AlternateContent>
      <p:sp>
        <p:nvSpPr>
          <p:cNvPr id="8" name="TextBox 7">
            <a:extLst>
              <a:ext uri="{FF2B5EF4-FFF2-40B4-BE49-F238E27FC236}">
                <a16:creationId xmlns:a16="http://schemas.microsoft.com/office/drawing/2014/main" id="{3337AB32-77BA-4E12-B058-F97A48896753}"/>
              </a:ext>
            </a:extLst>
          </p:cNvPr>
          <p:cNvSpPr txBox="1"/>
          <p:nvPr/>
        </p:nvSpPr>
        <p:spPr>
          <a:xfrm>
            <a:off x="662729" y="2392260"/>
            <a:ext cx="5838740" cy="369332"/>
          </a:xfrm>
          <a:prstGeom prst="rect">
            <a:avLst/>
          </a:prstGeom>
          <a:noFill/>
        </p:spPr>
        <p:txBody>
          <a:bodyPr wrap="square" rtlCol="0">
            <a:spAutoFit/>
          </a:bodyPr>
          <a:lstStyle/>
          <a:p>
            <a:r>
              <a:rPr lang="en-US" dirty="0"/>
              <a:t>Sort priority by coefficients (Descending)</a:t>
            </a:r>
          </a:p>
        </p:txBody>
      </p:sp>
    </p:spTree>
    <p:extLst>
      <p:ext uri="{BB962C8B-B14F-4D97-AF65-F5344CB8AC3E}">
        <p14:creationId xmlns:p14="http://schemas.microsoft.com/office/powerpoint/2010/main" val="20848374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E28395B-C450-4CA8-A6C3-FED214588371}"/>
              </a:ext>
            </a:extLst>
          </p:cNvPr>
          <p:cNvGraphicFramePr>
            <a:graphicFrameLocks noGrp="1"/>
          </p:cNvGraphicFramePr>
          <p:nvPr>
            <p:extLst>
              <p:ext uri="{D42A27DB-BD31-4B8C-83A1-F6EECF244321}">
                <p14:modId xmlns:p14="http://schemas.microsoft.com/office/powerpoint/2010/main" val="2803528201"/>
              </p:ext>
            </p:extLst>
          </p:nvPr>
        </p:nvGraphicFramePr>
        <p:xfrm>
          <a:off x="811029" y="510097"/>
          <a:ext cx="5434361" cy="376092"/>
        </p:xfrm>
        <a:graphic>
          <a:graphicData uri="http://schemas.openxmlformats.org/drawingml/2006/table">
            <a:tbl>
              <a:tblPr firstRow="1" bandRow="1">
                <a:tableStyleId>{5C22544A-7EE6-4342-B048-85BDC9FD1C3A}</a:tableStyleId>
              </a:tblPr>
              <a:tblGrid>
                <a:gridCol w="1298159">
                  <a:extLst>
                    <a:ext uri="{9D8B030D-6E8A-4147-A177-3AD203B41FA5}">
                      <a16:colId xmlns:a16="http://schemas.microsoft.com/office/drawing/2014/main" val="749677745"/>
                    </a:ext>
                  </a:extLst>
                </a:gridCol>
                <a:gridCol w="2068101">
                  <a:extLst>
                    <a:ext uri="{9D8B030D-6E8A-4147-A177-3AD203B41FA5}">
                      <a16:colId xmlns:a16="http://schemas.microsoft.com/office/drawing/2014/main" val="2517539713"/>
                    </a:ext>
                  </a:extLst>
                </a:gridCol>
                <a:gridCol w="2068101">
                  <a:extLst>
                    <a:ext uri="{9D8B030D-6E8A-4147-A177-3AD203B41FA5}">
                      <a16:colId xmlns:a16="http://schemas.microsoft.com/office/drawing/2014/main" val="568056123"/>
                    </a:ext>
                  </a:extLst>
                </a:gridCol>
              </a:tblGrid>
              <a:tr h="376092">
                <a:tc>
                  <a:txBody>
                    <a:bodyPr/>
                    <a:lstStyle/>
                    <a:p>
                      <a:r>
                        <a:rPr lang="en-US" sz="1800" b="0" dirty="0">
                          <a:latin typeface="+mn-lt"/>
                        </a:rPr>
                        <a:t>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3</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5</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graphicFrame>
        <p:nvGraphicFramePr>
          <p:cNvPr id="5" name="Table 4">
            <a:extLst>
              <a:ext uri="{FF2B5EF4-FFF2-40B4-BE49-F238E27FC236}">
                <a16:creationId xmlns:a16="http://schemas.microsoft.com/office/drawing/2014/main" id="{BDC9093D-9B56-428A-B32F-6954F328FA06}"/>
              </a:ext>
            </a:extLst>
          </p:cNvPr>
          <p:cNvGraphicFramePr>
            <a:graphicFrameLocks noGrp="1"/>
          </p:cNvGraphicFramePr>
          <p:nvPr>
            <p:extLst>
              <p:ext uri="{D42A27DB-BD31-4B8C-83A1-F6EECF244321}">
                <p14:modId xmlns:p14="http://schemas.microsoft.com/office/powerpoint/2010/main" val="1174742008"/>
              </p:ext>
            </p:extLst>
          </p:nvPr>
        </p:nvGraphicFramePr>
        <p:xfrm>
          <a:off x="718244" y="2177940"/>
          <a:ext cx="4660317" cy="2457414"/>
        </p:xfrm>
        <a:graphic>
          <a:graphicData uri="http://schemas.openxmlformats.org/drawingml/2006/table">
            <a:tbl>
              <a:tblPr firstRow="1" bandRow="1">
                <a:tableStyleId>{5C22544A-7EE6-4342-B048-85BDC9FD1C3A}</a:tableStyleId>
              </a:tblPr>
              <a:tblGrid>
                <a:gridCol w="1984229">
                  <a:extLst>
                    <a:ext uri="{9D8B030D-6E8A-4147-A177-3AD203B41FA5}">
                      <a16:colId xmlns:a16="http://schemas.microsoft.com/office/drawing/2014/main" val="3859145018"/>
                    </a:ext>
                  </a:extLst>
                </a:gridCol>
                <a:gridCol w="2676088">
                  <a:extLst>
                    <a:ext uri="{9D8B030D-6E8A-4147-A177-3AD203B41FA5}">
                      <a16:colId xmlns:a16="http://schemas.microsoft.com/office/drawing/2014/main" val="3714193604"/>
                    </a:ext>
                  </a:extLst>
                </a:gridCol>
              </a:tblGrid>
              <a:tr h="409569">
                <a:tc>
                  <a:txBody>
                    <a:bodyPr/>
                    <a:lstStyle/>
                    <a:p>
                      <a:pPr algn="ctr"/>
                      <a:r>
                        <a:rPr lang="en-US" b="0" dirty="0"/>
                        <a:t>Current Pool</a:t>
                      </a:r>
                    </a:p>
                  </a:txBody>
                  <a:tcPr/>
                </a:tc>
                <a:tc>
                  <a:txBody>
                    <a:bodyPr/>
                    <a:lstStyle/>
                    <a:p>
                      <a:pPr algn="ctr"/>
                      <a:r>
                        <a:rPr lang="en-US" b="0" dirty="0"/>
                        <a:t>Apps</a:t>
                      </a:r>
                    </a:p>
                  </a:txBody>
                  <a:tcPr/>
                </a:tc>
                <a:extLst>
                  <a:ext uri="{0D108BD9-81ED-4DB2-BD59-A6C34878D82A}">
                    <a16:rowId xmlns:a16="http://schemas.microsoft.com/office/drawing/2014/main" val="4098979963"/>
                  </a:ext>
                </a:extLst>
              </a:tr>
              <a:tr h="409569">
                <a:tc>
                  <a:txBody>
                    <a:bodyPr/>
                    <a:lstStyle/>
                    <a:p>
                      <a:pPr algn="ctr"/>
                      <a:r>
                        <a:rPr lang="en-US" b="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latin typeface="+mn-lt"/>
                      </a:endParaRPr>
                    </a:p>
                  </a:txBody>
                  <a:tcPr/>
                </a:tc>
                <a:extLst>
                  <a:ext uri="{0D108BD9-81ED-4DB2-BD59-A6C34878D82A}">
                    <a16:rowId xmlns:a16="http://schemas.microsoft.com/office/drawing/2014/main" val="1567345624"/>
                  </a:ext>
                </a:extLst>
              </a:tr>
              <a:tr h="409569">
                <a:tc>
                  <a:txBody>
                    <a:bodyPr/>
                    <a:lstStyle/>
                    <a:p>
                      <a:pPr algn="ctr"/>
                      <a:r>
                        <a:rPr lang="en-US" b="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391970106"/>
                  </a:ext>
                </a:extLst>
              </a:tr>
              <a:tr h="409569">
                <a:tc>
                  <a:txBody>
                    <a:bodyPr/>
                    <a:lstStyle/>
                    <a:p>
                      <a:pPr algn="ctr"/>
                      <a:r>
                        <a:rPr lang="en-US"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a:tc>
                <a:extLst>
                  <a:ext uri="{0D108BD9-81ED-4DB2-BD59-A6C34878D82A}">
                    <a16:rowId xmlns:a16="http://schemas.microsoft.com/office/drawing/2014/main" val="2562644046"/>
                  </a:ext>
                </a:extLst>
              </a:tr>
              <a:tr h="409569">
                <a:tc>
                  <a:txBody>
                    <a:bodyPr/>
                    <a:lstStyle/>
                    <a:p>
                      <a:pPr algn="ctr"/>
                      <a:r>
                        <a:rPr lang="en-US" b="0" dirty="0"/>
                        <a:t>3</a:t>
                      </a:r>
                    </a:p>
                  </a:txBody>
                  <a:tcPr/>
                </a:tc>
                <a:tc>
                  <a:txBody>
                    <a:bodyPr/>
                    <a:lstStyle/>
                    <a:p>
                      <a:pPr algn="ctr"/>
                      <a:endParaRPr lang="en-US" b="0" dirty="0"/>
                    </a:p>
                  </a:txBody>
                  <a:tcPr/>
                </a:tc>
                <a:extLst>
                  <a:ext uri="{0D108BD9-81ED-4DB2-BD59-A6C34878D82A}">
                    <a16:rowId xmlns:a16="http://schemas.microsoft.com/office/drawing/2014/main" val="1567167888"/>
                  </a:ext>
                </a:extLst>
              </a:tr>
              <a:tr h="409569">
                <a:tc>
                  <a:txBody>
                    <a:bodyPr/>
                    <a:lstStyle/>
                    <a:p>
                      <a:pPr algn="ctr"/>
                      <a:r>
                        <a:rPr lang="en-US" b="0" dirty="0"/>
                        <a:t>4</a:t>
                      </a:r>
                    </a:p>
                  </a:txBody>
                  <a:tcPr/>
                </a:tc>
                <a:tc>
                  <a:txBody>
                    <a:bodyPr/>
                    <a:lstStyle/>
                    <a:p>
                      <a:pPr algn="ctr"/>
                      <a:endParaRPr lang="en-US" b="0" dirty="0"/>
                    </a:p>
                  </a:txBody>
                  <a:tcPr/>
                </a:tc>
                <a:extLst>
                  <a:ext uri="{0D108BD9-81ED-4DB2-BD59-A6C34878D82A}">
                    <a16:rowId xmlns:a16="http://schemas.microsoft.com/office/drawing/2014/main" val="100240329"/>
                  </a:ext>
                </a:extLst>
              </a:tr>
            </a:tbl>
          </a:graphicData>
        </a:graphic>
      </p:graphicFrame>
      <p:cxnSp>
        <p:nvCxnSpPr>
          <p:cNvPr id="11" name="Straight Connector 10">
            <a:extLst>
              <a:ext uri="{FF2B5EF4-FFF2-40B4-BE49-F238E27FC236}">
                <a16:creationId xmlns:a16="http://schemas.microsoft.com/office/drawing/2014/main" id="{FEF0D639-8FA3-447C-BCD0-85C2C04118F5}"/>
              </a:ext>
            </a:extLst>
          </p:cNvPr>
          <p:cNvCxnSpPr/>
          <p:nvPr/>
        </p:nvCxnSpPr>
        <p:spPr>
          <a:xfrm>
            <a:off x="807286" y="1895475"/>
            <a:ext cx="10460789"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2" name="Table 11">
            <a:extLst>
              <a:ext uri="{FF2B5EF4-FFF2-40B4-BE49-F238E27FC236}">
                <a16:creationId xmlns:a16="http://schemas.microsoft.com/office/drawing/2014/main" id="{A37770E3-391C-4735-AFC4-11CFF014B99A}"/>
              </a:ext>
            </a:extLst>
          </p:cNvPr>
          <p:cNvGraphicFramePr>
            <a:graphicFrameLocks noGrp="1"/>
          </p:cNvGraphicFramePr>
          <p:nvPr>
            <p:extLst>
              <p:ext uri="{D42A27DB-BD31-4B8C-83A1-F6EECF244321}">
                <p14:modId xmlns:p14="http://schemas.microsoft.com/office/powerpoint/2010/main" val="2337723477"/>
              </p:ext>
            </p:extLst>
          </p:nvPr>
        </p:nvGraphicFramePr>
        <p:xfrm>
          <a:off x="807286" y="1039401"/>
          <a:ext cx="6642076" cy="376092"/>
        </p:xfrm>
        <a:graphic>
          <a:graphicData uri="http://schemas.openxmlformats.org/drawingml/2006/table">
            <a:tbl>
              <a:tblPr firstRow="1" bandRow="1">
                <a:tableStyleId>{5C22544A-7EE6-4342-B048-85BDC9FD1C3A}</a:tableStyleId>
              </a:tblPr>
              <a:tblGrid>
                <a:gridCol w="1586658">
                  <a:extLst>
                    <a:ext uri="{9D8B030D-6E8A-4147-A177-3AD203B41FA5}">
                      <a16:colId xmlns:a16="http://schemas.microsoft.com/office/drawing/2014/main" val="749677745"/>
                    </a:ext>
                  </a:extLst>
                </a:gridCol>
                <a:gridCol w="2527709">
                  <a:extLst>
                    <a:ext uri="{9D8B030D-6E8A-4147-A177-3AD203B41FA5}">
                      <a16:colId xmlns:a16="http://schemas.microsoft.com/office/drawing/2014/main" val="2517539713"/>
                    </a:ext>
                  </a:extLst>
                </a:gridCol>
                <a:gridCol w="2527709">
                  <a:extLst>
                    <a:ext uri="{9D8B030D-6E8A-4147-A177-3AD203B41FA5}">
                      <a16:colId xmlns:a16="http://schemas.microsoft.com/office/drawing/2014/main" val="568056123"/>
                    </a:ext>
                  </a:extLst>
                </a:gridCol>
              </a:tblGrid>
              <a:tr h="376092">
                <a:tc>
                  <a:txBody>
                    <a:bodyPr/>
                    <a:lstStyle/>
                    <a:p>
                      <a:r>
                        <a:rPr lang="en-US" sz="1800" b="0" dirty="0">
                          <a:latin typeface="+mn-lt"/>
                        </a:rPr>
                        <a:t>Unallocated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1</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6</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sp>
        <p:nvSpPr>
          <p:cNvPr id="13" name="TextBox 12">
            <a:extLst>
              <a:ext uri="{FF2B5EF4-FFF2-40B4-BE49-F238E27FC236}">
                <a16:creationId xmlns:a16="http://schemas.microsoft.com/office/drawing/2014/main" id="{1E177586-7048-4850-B9F8-29490ADD6B03}"/>
              </a:ext>
            </a:extLst>
          </p:cNvPr>
          <p:cNvSpPr txBox="1"/>
          <p:nvPr/>
        </p:nvSpPr>
        <p:spPr>
          <a:xfrm>
            <a:off x="6243286" y="2915094"/>
            <a:ext cx="4848226" cy="6463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b="1" dirty="0"/>
              <a:t>All applications in the Pools are now dequeued.</a:t>
            </a:r>
          </a:p>
        </p:txBody>
      </p:sp>
      <p:sp>
        <p:nvSpPr>
          <p:cNvPr id="14" name="TextBox 13">
            <a:extLst>
              <a:ext uri="{FF2B5EF4-FFF2-40B4-BE49-F238E27FC236}">
                <a16:creationId xmlns:a16="http://schemas.microsoft.com/office/drawing/2014/main" id="{B6F7DFFA-9DBC-4888-938B-0748CC2011E6}"/>
              </a:ext>
            </a:extLst>
          </p:cNvPr>
          <p:cNvSpPr txBox="1"/>
          <p:nvPr/>
        </p:nvSpPr>
        <p:spPr>
          <a:xfrm>
            <a:off x="718244" y="5331806"/>
            <a:ext cx="9432435" cy="64633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a:t>Same steps will be done. The resources for App 3 will be released and the unallocated apps will be reintroduced to the pool.</a:t>
            </a:r>
          </a:p>
        </p:txBody>
      </p:sp>
    </p:spTree>
    <p:extLst>
      <p:ext uri="{BB962C8B-B14F-4D97-AF65-F5344CB8AC3E}">
        <p14:creationId xmlns:p14="http://schemas.microsoft.com/office/powerpoint/2010/main" val="35583655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4B908EC-8C0B-4886-828B-50E211FD7171}"/>
              </a:ext>
            </a:extLst>
          </p:cNvPr>
          <p:cNvSpPr txBox="1"/>
          <p:nvPr/>
        </p:nvSpPr>
        <p:spPr>
          <a:xfrm>
            <a:off x="643468" y="643467"/>
            <a:ext cx="4620584" cy="456713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a:latin typeface="+mj-lt"/>
                <a:ea typeface="+mj-ea"/>
                <a:cs typeface="+mj-cs"/>
              </a:rPr>
              <a:t>FOURTH ITERATION</a:t>
            </a:r>
          </a:p>
        </p:txBody>
      </p:sp>
      <p:pic>
        <p:nvPicPr>
          <p:cNvPr id="5" name="Picture 5" descr="Analogue clock">
            <a:extLst>
              <a:ext uri="{FF2B5EF4-FFF2-40B4-BE49-F238E27FC236}">
                <a16:creationId xmlns:a16="http://schemas.microsoft.com/office/drawing/2014/main" id="{BBCCFA42-B205-4463-A330-B6C2C6982A6B}"/>
              </a:ext>
            </a:extLst>
          </p:cNvPr>
          <p:cNvPicPr>
            <a:picLocks noChangeAspect="1"/>
          </p:cNvPicPr>
          <p:nvPr/>
        </p:nvPicPr>
        <p:blipFill rotWithShape="1">
          <a:blip r:embed="rId2"/>
          <a:srcRect l="32011" r="9951"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3984616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EB98D8A-26F0-4E2E-8AC8-C1541D96D7EB}"/>
              </a:ext>
            </a:extLst>
          </p:cNvPr>
          <p:cNvGraphicFramePr>
            <a:graphicFrameLocks noGrp="1"/>
          </p:cNvGraphicFramePr>
          <p:nvPr>
            <p:extLst>
              <p:ext uri="{D42A27DB-BD31-4B8C-83A1-F6EECF244321}">
                <p14:modId xmlns:p14="http://schemas.microsoft.com/office/powerpoint/2010/main" val="3814463983"/>
              </p:ext>
            </p:extLst>
          </p:nvPr>
        </p:nvGraphicFramePr>
        <p:xfrm>
          <a:off x="811029" y="510097"/>
          <a:ext cx="3366260" cy="376092"/>
        </p:xfrm>
        <a:graphic>
          <a:graphicData uri="http://schemas.openxmlformats.org/drawingml/2006/table">
            <a:tbl>
              <a:tblPr firstRow="1" bandRow="1">
                <a:tableStyleId>{5C22544A-7EE6-4342-B048-85BDC9FD1C3A}</a:tableStyleId>
              </a:tblPr>
              <a:tblGrid>
                <a:gridCol w="1298159">
                  <a:extLst>
                    <a:ext uri="{9D8B030D-6E8A-4147-A177-3AD203B41FA5}">
                      <a16:colId xmlns:a16="http://schemas.microsoft.com/office/drawing/2014/main" val="749677745"/>
                    </a:ext>
                  </a:extLst>
                </a:gridCol>
                <a:gridCol w="2068101">
                  <a:extLst>
                    <a:ext uri="{9D8B030D-6E8A-4147-A177-3AD203B41FA5}">
                      <a16:colId xmlns:a16="http://schemas.microsoft.com/office/drawing/2014/main" val="568056123"/>
                    </a:ext>
                  </a:extLst>
                </a:gridCol>
              </a:tblGrid>
              <a:tr h="376092">
                <a:tc>
                  <a:txBody>
                    <a:bodyPr/>
                    <a:lstStyle/>
                    <a:p>
                      <a:r>
                        <a:rPr lang="en-US" sz="1800" b="0" dirty="0">
                          <a:latin typeface="+mn-lt"/>
                        </a:rPr>
                        <a:t>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5</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graphicFrame>
        <p:nvGraphicFramePr>
          <p:cNvPr id="5" name="Table 4">
            <a:extLst>
              <a:ext uri="{FF2B5EF4-FFF2-40B4-BE49-F238E27FC236}">
                <a16:creationId xmlns:a16="http://schemas.microsoft.com/office/drawing/2014/main" id="{4A3533A6-8A83-4944-8E17-DC8FE06FC75D}"/>
              </a:ext>
            </a:extLst>
          </p:cNvPr>
          <p:cNvGraphicFramePr>
            <a:graphicFrameLocks noGrp="1"/>
          </p:cNvGraphicFramePr>
          <p:nvPr>
            <p:extLst>
              <p:ext uri="{D42A27DB-BD31-4B8C-83A1-F6EECF244321}">
                <p14:modId xmlns:p14="http://schemas.microsoft.com/office/powerpoint/2010/main" val="2775914366"/>
              </p:ext>
            </p:extLst>
          </p:nvPr>
        </p:nvGraphicFramePr>
        <p:xfrm>
          <a:off x="718244" y="2177940"/>
          <a:ext cx="4660317" cy="2457414"/>
        </p:xfrm>
        <a:graphic>
          <a:graphicData uri="http://schemas.openxmlformats.org/drawingml/2006/table">
            <a:tbl>
              <a:tblPr firstRow="1" bandRow="1">
                <a:tableStyleId>{5C22544A-7EE6-4342-B048-85BDC9FD1C3A}</a:tableStyleId>
              </a:tblPr>
              <a:tblGrid>
                <a:gridCol w="1984229">
                  <a:extLst>
                    <a:ext uri="{9D8B030D-6E8A-4147-A177-3AD203B41FA5}">
                      <a16:colId xmlns:a16="http://schemas.microsoft.com/office/drawing/2014/main" val="3859145018"/>
                    </a:ext>
                  </a:extLst>
                </a:gridCol>
                <a:gridCol w="2676088">
                  <a:extLst>
                    <a:ext uri="{9D8B030D-6E8A-4147-A177-3AD203B41FA5}">
                      <a16:colId xmlns:a16="http://schemas.microsoft.com/office/drawing/2014/main" val="3714193604"/>
                    </a:ext>
                  </a:extLst>
                </a:gridCol>
              </a:tblGrid>
              <a:tr h="409569">
                <a:tc>
                  <a:txBody>
                    <a:bodyPr/>
                    <a:lstStyle/>
                    <a:p>
                      <a:pPr algn="ctr"/>
                      <a:r>
                        <a:rPr lang="en-US" b="0" dirty="0"/>
                        <a:t>Current Pool</a:t>
                      </a:r>
                    </a:p>
                  </a:txBody>
                  <a:tcPr/>
                </a:tc>
                <a:tc>
                  <a:txBody>
                    <a:bodyPr/>
                    <a:lstStyle/>
                    <a:p>
                      <a:pPr algn="ctr"/>
                      <a:r>
                        <a:rPr lang="en-US" b="0" dirty="0"/>
                        <a:t>Apps</a:t>
                      </a:r>
                    </a:p>
                  </a:txBody>
                  <a:tcPr/>
                </a:tc>
                <a:extLst>
                  <a:ext uri="{0D108BD9-81ED-4DB2-BD59-A6C34878D82A}">
                    <a16:rowId xmlns:a16="http://schemas.microsoft.com/office/drawing/2014/main" val="4098979963"/>
                  </a:ext>
                </a:extLst>
              </a:tr>
              <a:tr h="409569">
                <a:tc>
                  <a:txBody>
                    <a:bodyPr/>
                    <a:lstStyle/>
                    <a:p>
                      <a:pPr algn="ctr"/>
                      <a:r>
                        <a:rPr lang="en-US" b="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1, 6</a:t>
                      </a:r>
                    </a:p>
                  </a:txBody>
                  <a:tcPr/>
                </a:tc>
                <a:extLst>
                  <a:ext uri="{0D108BD9-81ED-4DB2-BD59-A6C34878D82A}">
                    <a16:rowId xmlns:a16="http://schemas.microsoft.com/office/drawing/2014/main" val="1567345624"/>
                  </a:ext>
                </a:extLst>
              </a:tr>
              <a:tr h="409569">
                <a:tc>
                  <a:txBody>
                    <a:bodyPr/>
                    <a:lstStyle/>
                    <a:p>
                      <a:pPr algn="ctr"/>
                      <a:r>
                        <a:rPr lang="en-US" b="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391970106"/>
                  </a:ext>
                </a:extLst>
              </a:tr>
              <a:tr h="409569">
                <a:tc>
                  <a:txBody>
                    <a:bodyPr/>
                    <a:lstStyle/>
                    <a:p>
                      <a:pPr algn="ctr"/>
                      <a:r>
                        <a:rPr lang="en-US"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a:tc>
                <a:extLst>
                  <a:ext uri="{0D108BD9-81ED-4DB2-BD59-A6C34878D82A}">
                    <a16:rowId xmlns:a16="http://schemas.microsoft.com/office/drawing/2014/main" val="2562644046"/>
                  </a:ext>
                </a:extLst>
              </a:tr>
              <a:tr h="409569">
                <a:tc>
                  <a:txBody>
                    <a:bodyPr/>
                    <a:lstStyle/>
                    <a:p>
                      <a:pPr algn="ctr"/>
                      <a:r>
                        <a:rPr lang="en-US" b="0" dirty="0"/>
                        <a:t>3</a:t>
                      </a:r>
                    </a:p>
                  </a:txBody>
                  <a:tcPr/>
                </a:tc>
                <a:tc>
                  <a:txBody>
                    <a:bodyPr/>
                    <a:lstStyle/>
                    <a:p>
                      <a:pPr algn="ctr"/>
                      <a:endParaRPr lang="en-US" b="0" dirty="0"/>
                    </a:p>
                  </a:txBody>
                  <a:tcPr/>
                </a:tc>
                <a:extLst>
                  <a:ext uri="{0D108BD9-81ED-4DB2-BD59-A6C34878D82A}">
                    <a16:rowId xmlns:a16="http://schemas.microsoft.com/office/drawing/2014/main" val="1567167888"/>
                  </a:ext>
                </a:extLst>
              </a:tr>
              <a:tr h="409569">
                <a:tc>
                  <a:txBody>
                    <a:bodyPr/>
                    <a:lstStyle/>
                    <a:p>
                      <a:pPr algn="ctr"/>
                      <a:r>
                        <a:rPr lang="en-US" b="0" dirty="0"/>
                        <a:t>4</a:t>
                      </a:r>
                    </a:p>
                  </a:txBody>
                  <a:tcPr/>
                </a:tc>
                <a:tc>
                  <a:txBody>
                    <a:bodyPr/>
                    <a:lstStyle/>
                    <a:p>
                      <a:pPr algn="ctr"/>
                      <a:endParaRPr lang="en-US" b="0" dirty="0"/>
                    </a:p>
                  </a:txBody>
                  <a:tcPr/>
                </a:tc>
                <a:extLst>
                  <a:ext uri="{0D108BD9-81ED-4DB2-BD59-A6C34878D82A}">
                    <a16:rowId xmlns:a16="http://schemas.microsoft.com/office/drawing/2014/main" val="100240329"/>
                  </a:ext>
                </a:extLst>
              </a:tr>
            </a:tbl>
          </a:graphicData>
        </a:graphic>
      </p:graphicFrame>
      <p:graphicFrame>
        <p:nvGraphicFramePr>
          <p:cNvPr id="6" name="Table 5">
            <a:extLst>
              <a:ext uri="{FF2B5EF4-FFF2-40B4-BE49-F238E27FC236}">
                <a16:creationId xmlns:a16="http://schemas.microsoft.com/office/drawing/2014/main" id="{44EBF088-56CB-4206-8E64-BFE1E5B65FAF}"/>
              </a:ext>
            </a:extLst>
          </p:cNvPr>
          <p:cNvGraphicFramePr>
            <a:graphicFrameLocks noGrp="1"/>
          </p:cNvGraphicFramePr>
          <p:nvPr>
            <p:extLst>
              <p:ext uri="{D42A27DB-BD31-4B8C-83A1-F6EECF244321}">
                <p14:modId xmlns:p14="http://schemas.microsoft.com/office/powerpoint/2010/main" val="1899716011"/>
              </p:ext>
            </p:extLst>
          </p:nvPr>
        </p:nvGraphicFramePr>
        <p:xfrm>
          <a:off x="718244" y="5164658"/>
          <a:ext cx="2500618" cy="1307800"/>
        </p:xfrm>
        <a:graphic>
          <a:graphicData uri="http://schemas.openxmlformats.org/drawingml/2006/table">
            <a:tbl>
              <a:tblPr firstRow="1" bandRow="1">
                <a:tableStyleId>{00A15C55-8517-42AA-B614-E9B94910E393}</a:tableStyleId>
              </a:tblPr>
              <a:tblGrid>
                <a:gridCol w="1443605">
                  <a:extLst>
                    <a:ext uri="{9D8B030D-6E8A-4147-A177-3AD203B41FA5}">
                      <a16:colId xmlns:a16="http://schemas.microsoft.com/office/drawing/2014/main" val="548585004"/>
                    </a:ext>
                  </a:extLst>
                </a:gridCol>
                <a:gridCol w="1057013">
                  <a:extLst>
                    <a:ext uri="{9D8B030D-6E8A-4147-A177-3AD203B41FA5}">
                      <a16:colId xmlns:a16="http://schemas.microsoft.com/office/drawing/2014/main" val="3264279482"/>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035284714"/>
                  </a:ext>
                </a:extLst>
              </a:tr>
            </a:tbl>
          </a:graphicData>
        </a:graphic>
      </p:graphicFrame>
      <p:sp>
        <p:nvSpPr>
          <p:cNvPr id="7" name="Arrow: Right 6">
            <a:extLst>
              <a:ext uri="{FF2B5EF4-FFF2-40B4-BE49-F238E27FC236}">
                <a16:creationId xmlns:a16="http://schemas.microsoft.com/office/drawing/2014/main" id="{9F6D5617-A580-4C8D-9201-D70FF729B316}"/>
              </a:ext>
            </a:extLst>
          </p:cNvPr>
          <p:cNvSpPr/>
          <p:nvPr/>
        </p:nvSpPr>
        <p:spPr>
          <a:xfrm>
            <a:off x="3455387" y="5654973"/>
            <a:ext cx="981512" cy="3271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4D4E5DF-FEDE-43D6-896C-5603C00FB06A}"/>
              </a:ext>
            </a:extLst>
          </p:cNvPr>
          <p:cNvSpPr txBox="1"/>
          <p:nvPr/>
        </p:nvSpPr>
        <p:spPr>
          <a:xfrm>
            <a:off x="4540015" y="5348504"/>
            <a:ext cx="2909347"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solidFill>
                  <a:srgbClr val="FF0000"/>
                </a:solidFill>
              </a:rPr>
              <a:t>NODE SELECTION </a:t>
            </a:r>
            <a:r>
              <a:rPr lang="en-US" dirty="0"/>
              <a:t>FOR EACH REQUESTED RESOURCES</a:t>
            </a:r>
          </a:p>
        </p:txBody>
      </p:sp>
      <p:sp>
        <p:nvSpPr>
          <p:cNvPr id="9" name="Arrow: Right 8">
            <a:extLst>
              <a:ext uri="{FF2B5EF4-FFF2-40B4-BE49-F238E27FC236}">
                <a16:creationId xmlns:a16="http://schemas.microsoft.com/office/drawing/2014/main" id="{174B1179-E784-4566-95F0-C9D073D26861}"/>
              </a:ext>
            </a:extLst>
          </p:cNvPr>
          <p:cNvSpPr/>
          <p:nvPr/>
        </p:nvSpPr>
        <p:spPr>
          <a:xfrm>
            <a:off x="7685887" y="5654973"/>
            <a:ext cx="981512" cy="3271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59D35B9-0977-4132-B5F8-678DB8DF5A1C}"/>
              </a:ext>
            </a:extLst>
          </p:cNvPr>
          <p:cNvSpPr txBox="1"/>
          <p:nvPr/>
        </p:nvSpPr>
        <p:spPr>
          <a:xfrm>
            <a:off x="8903924" y="5218393"/>
            <a:ext cx="2909347"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CHECKING OF BANDWIDTH USING </a:t>
            </a:r>
            <a:r>
              <a:rPr lang="en-US" dirty="0">
                <a:solidFill>
                  <a:srgbClr val="FF0000"/>
                </a:solidFill>
              </a:rPr>
              <a:t>VARIANT DIJKSTRA’S ALGORITHM</a:t>
            </a:r>
          </a:p>
        </p:txBody>
      </p:sp>
      <p:cxnSp>
        <p:nvCxnSpPr>
          <p:cNvPr id="11" name="Straight Connector 10">
            <a:extLst>
              <a:ext uri="{FF2B5EF4-FFF2-40B4-BE49-F238E27FC236}">
                <a16:creationId xmlns:a16="http://schemas.microsoft.com/office/drawing/2014/main" id="{901FCA13-D559-4A1A-89B2-2307E99410A4}"/>
              </a:ext>
            </a:extLst>
          </p:cNvPr>
          <p:cNvCxnSpPr/>
          <p:nvPr/>
        </p:nvCxnSpPr>
        <p:spPr>
          <a:xfrm>
            <a:off x="807286" y="1895475"/>
            <a:ext cx="1046078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4274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43238BD-4127-4E8F-97F4-5114C2FC30A8}"/>
              </a:ext>
            </a:extLst>
          </p:cNvPr>
          <p:cNvGrpSpPr/>
          <p:nvPr/>
        </p:nvGrpSpPr>
        <p:grpSpPr>
          <a:xfrm>
            <a:off x="3892945" y="397157"/>
            <a:ext cx="4406109" cy="3580114"/>
            <a:chOff x="3214382" y="889232"/>
            <a:chExt cx="5785160" cy="4984461"/>
          </a:xfrm>
        </p:grpSpPr>
        <p:sp>
          <p:nvSpPr>
            <p:cNvPr id="5" name="Oval 4">
              <a:extLst>
                <a:ext uri="{FF2B5EF4-FFF2-40B4-BE49-F238E27FC236}">
                  <a16:creationId xmlns:a16="http://schemas.microsoft.com/office/drawing/2014/main" id="{85253AAE-CF05-4EEC-8225-25A1EF37D428}"/>
                </a:ext>
              </a:extLst>
            </p:cNvPr>
            <p:cNvSpPr/>
            <p:nvPr/>
          </p:nvSpPr>
          <p:spPr>
            <a:xfrm>
              <a:off x="5799389" y="889232"/>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0</a:t>
              </a:r>
            </a:p>
          </p:txBody>
        </p:sp>
        <p:sp>
          <p:nvSpPr>
            <p:cNvPr id="6" name="Oval 5">
              <a:extLst>
                <a:ext uri="{FF2B5EF4-FFF2-40B4-BE49-F238E27FC236}">
                  <a16:creationId xmlns:a16="http://schemas.microsoft.com/office/drawing/2014/main" id="{5B14CB3C-0611-421B-862F-9A01D31F9812}"/>
                </a:ext>
              </a:extLst>
            </p:cNvPr>
            <p:cNvSpPr/>
            <p:nvPr/>
          </p:nvSpPr>
          <p:spPr>
            <a:xfrm>
              <a:off x="3214382" y="222587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1</a:t>
              </a:r>
            </a:p>
          </p:txBody>
        </p:sp>
        <p:sp>
          <p:nvSpPr>
            <p:cNvPr id="7" name="Oval 6">
              <a:extLst>
                <a:ext uri="{FF2B5EF4-FFF2-40B4-BE49-F238E27FC236}">
                  <a16:creationId xmlns:a16="http://schemas.microsoft.com/office/drawing/2014/main" id="{AC51F54F-F6AE-447A-B91A-0548779F9E81}"/>
                </a:ext>
              </a:extLst>
            </p:cNvPr>
            <p:cNvSpPr/>
            <p:nvPr/>
          </p:nvSpPr>
          <p:spPr>
            <a:xfrm>
              <a:off x="3214382"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2</a:t>
              </a:r>
            </a:p>
          </p:txBody>
        </p:sp>
        <p:sp>
          <p:nvSpPr>
            <p:cNvPr id="8" name="Oval 7">
              <a:extLst>
                <a:ext uri="{FF2B5EF4-FFF2-40B4-BE49-F238E27FC236}">
                  <a16:creationId xmlns:a16="http://schemas.microsoft.com/office/drawing/2014/main" id="{715B6A55-22A2-4F9E-8CCD-EB8B119825BB}"/>
                </a:ext>
              </a:extLst>
            </p:cNvPr>
            <p:cNvSpPr/>
            <p:nvPr/>
          </p:nvSpPr>
          <p:spPr>
            <a:xfrm>
              <a:off x="5799389" y="532001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3</a:t>
              </a:r>
            </a:p>
          </p:txBody>
        </p:sp>
        <p:sp>
          <p:nvSpPr>
            <p:cNvPr id="9" name="Oval 8">
              <a:extLst>
                <a:ext uri="{FF2B5EF4-FFF2-40B4-BE49-F238E27FC236}">
                  <a16:creationId xmlns:a16="http://schemas.microsoft.com/office/drawing/2014/main" id="{4BA34DF8-97CD-4871-8968-C956F66B7849}"/>
                </a:ext>
              </a:extLst>
            </p:cNvPr>
            <p:cNvSpPr/>
            <p:nvPr/>
          </p:nvSpPr>
          <p:spPr>
            <a:xfrm>
              <a:off x="8384400" y="2225878"/>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5</a:t>
              </a:r>
            </a:p>
          </p:txBody>
        </p:sp>
        <p:sp>
          <p:nvSpPr>
            <p:cNvPr id="10" name="Oval 9">
              <a:extLst>
                <a:ext uri="{FF2B5EF4-FFF2-40B4-BE49-F238E27FC236}">
                  <a16:creationId xmlns:a16="http://schemas.microsoft.com/office/drawing/2014/main" id="{7D76D07B-BB19-46EA-9F43-DED8DE24D7DD}"/>
                </a:ext>
              </a:extLst>
            </p:cNvPr>
            <p:cNvSpPr/>
            <p:nvPr/>
          </p:nvSpPr>
          <p:spPr>
            <a:xfrm>
              <a:off x="8384400"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4</a:t>
              </a:r>
            </a:p>
          </p:txBody>
        </p:sp>
        <p:cxnSp>
          <p:nvCxnSpPr>
            <p:cNvPr id="11" name="Straight Connector 10">
              <a:extLst>
                <a:ext uri="{FF2B5EF4-FFF2-40B4-BE49-F238E27FC236}">
                  <a16:creationId xmlns:a16="http://schemas.microsoft.com/office/drawing/2014/main" id="{AFFBDCB8-C432-46B2-9D6B-4832819B54ED}"/>
                </a:ext>
              </a:extLst>
            </p:cNvPr>
            <p:cNvCxnSpPr>
              <a:cxnSpLocks/>
              <a:stCxn id="5" idx="4"/>
              <a:endCxn id="7" idx="6"/>
            </p:cNvCxnSpPr>
            <p:nvPr/>
          </p:nvCxnSpPr>
          <p:spPr>
            <a:xfrm flipH="1">
              <a:off x="3807602" y="1442906"/>
              <a:ext cx="2288397" cy="291238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EA17E00-7C69-4F0F-BC38-DDA1371DECB9}"/>
                </a:ext>
              </a:extLst>
            </p:cNvPr>
            <p:cNvCxnSpPr>
              <a:cxnSpLocks/>
              <a:stCxn id="5" idx="4"/>
              <a:endCxn id="10" idx="2"/>
            </p:cNvCxnSpPr>
            <p:nvPr/>
          </p:nvCxnSpPr>
          <p:spPr>
            <a:xfrm>
              <a:off x="6096000" y="1442906"/>
              <a:ext cx="2288400" cy="291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ECB4C4-E987-427F-8CA3-E8702F615D62}"/>
                </a:ext>
              </a:extLst>
            </p:cNvPr>
            <p:cNvCxnSpPr>
              <a:cxnSpLocks/>
              <a:stCxn id="9" idx="2"/>
              <a:endCxn id="7" idx="6"/>
            </p:cNvCxnSpPr>
            <p:nvPr/>
          </p:nvCxnSpPr>
          <p:spPr>
            <a:xfrm flipH="1">
              <a:off x="3807602" y="2502716"/>
              <a:ext cx="4576798" cy="1852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F3EE9D6-6930-4E20-A66C-183CED234677}"/>
                </a:ext>
              </a:extLst>
            </p:cNvPr>
            <p:cNvCxnSpPr>
              <a:cxnSpLocks/>
              <a:stCxn id="8" idx="0"/>
              <a:endCxn id="7" idx="6"/>
            </p:cNvCxnSpPr>
            <p:nvPr/>
          </p:nvCxnSpPr>
          <p:spPr>
            <a:xfrm flipH="1" flipV="1">
              <a:off x="3807602" y="4355286"/>
              <a:ext cx="2288397"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DE0C6F9-FDFE-4BEA-89F9-432C15D7EC9F}"/>
                </a:ext>
              </a:extLst>
            </p:cNvPr>
            <p:cNvCxnSpPr>
              <a:cxnSpLocks/>
              <a:stCxn id="8" idx="0"/>
              <a:endCxn id="10" idx="2"/>
            </p:cNvCxnSpPr>
            <p:nvPr/>
          </p:nvCxnSpPr>
          <p:spPr>
            <a:xfrm flipV="1">
              <a:off x="6095999" y="4355286"/>
              <a:ext cx="2288401"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BAF3DA5-FAF6-4654-BD85-A4D46A97D566}"/>
                </a:ext>
              </a:extLst>
            </p:cNvPr>
            <p:cNvCxnSpPr>
              <a:cxnSpLocks/>
              <a:stCxn id="8" idx="0"/>
              <a:endCxn id="9" idx="2"/>
            </p:cNvCxnSpPr>
            <p:nvPr/>
          </p:nvCxnSpPr>
          <p:spPr>
            <a:xfrm flipV="1">
              <a:off x="6095999" y="2502716"/>
              <a:ext cx="2288401" cy="2817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6397538-C09F-40F5-BA05-109F80617021}"/>
                </a:ext>
              </a:extLst>
            </p:cNvPr>
            <p:cNvCxnSpPr>
              <a:cxnSpLocks/>
              <a:stCxn id="10" idx="0"/>
              <a:endCxn id="9" idx="4"/>
            </p:cNvCxnSpPr>
            <p:nvPr/>
          </p:nvCxnSpPr>
          <p:spPr>
            <a:xfrm flipV="1">
              <a:off x="8681012" y="2779552"/>
              <a:ext cx="0" cy="1298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75CCE2A-3877-4AFE-B8B5-DF8F94ED4B3D}"/>
                </a:ext>
              </a:extLst>
            </p:cNvPr>
            <p:cNvCxnSpPr>
              <a:cxnSpLocks/>
              <a:stCxn id="6" idx="6"/>
              <a:endCxn id="9" idx="2"/>
            </p:cNvCxnSpPr>
            <p:nvPr/>
          </p:nvCxnSpPr>
          <p:spPr>
            <a:xfrm>
              <a:off x="3807602" y="2502716"/>
              <a:ext cx="4576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66C1098-14F3-4E5E-9ADE-A8B262A64AFA}"/>
                </a:ext>
              </a:extLst>
            </p:cNvPr>
            <p:cNvCxnSpPr>
              <a:cxnSpLocks/>
              <a:stCxn id="6" idx="6"/>
              <a:endCxn id="8" idx="0"/>
            </p:cNvCxnSpPr>
            <p:nvPr/>
          </p:nvCxnSpPr>
          <p:spPr>
            <a:xfrm>
              <a:off x="3807602" y="2502716"/>
              <a:ext cx="2288397" cy="2817302"/>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992AD92-37D0-4534-A082-A97905D6E1F6}"/>
                </a:ext>
              </a:extLst>
            </p:cNvPr>
            <p:cNvSpPr txBox="1"/>
            <p:nvPr/>
          </p:nvSpPr>
          <p:spPr>
            <a:xfrm>
              <a:off x="4547832" y="4615345"/>
              <a:ext cx="460396" cy="322267"/>
            </a:xfrm>
            <a:prstGeom prst="rect">
              <a:avLst/>
            </a:prstGeom>
            <a:solidFill>
              <a:schemeClr val="accent4">
                <a:lumMod val="60000"/>
                <a:lumOff val="40000"/>
              </a:schemeClr>
            </a:solidFill>
          </p:spPr>
          <p:txBody>
            <a:bodyPr wrap="square" rtlCol="0">
              <a:spAutoFit/>
            </a:bodyPr>
            <a:lstStyle/>
            <a:p>
              <a:r>
                <a:rPr lang="en-US" sz="1050" dirty="0"/>
                <a:t>16</a:t>
              </a:r>
            </a:p>
          </p:txBody>
        </p:sp>
        <p:sp>
          <p:nvSpPr>
            <p:cNvPr id="21" name="TextBox 20">
              <a:extLst>
                <a:ext uri="{FF2B5EF4-FFF2-40B4-BE49-F238E27FC236}">
                  <a16:creationId xmlns:a16="http://schemas.microsoft.com/office/drawing/2014/main" id="{56F7CC2C-B432-4D40-A30E-CF17C709C1A9}"/>
                </a:ext>
              </a:extLst>
            </p:cNvPr>
            <p:cNvSpPr txBox="1"/>
            <p:nvPr/>
          </p:nvSpPr>
          <p:spPr>
            <a:xfrm>
              <a:off x="4951800" y="3996922"/>
              <a:ext cx="460396" cy="353518"/>
            </a:xfrm>
            <a:prstGeom prst="rect">
              <a:avLst/>
            </a:prstGeom>
            <a:solidFill>
              <a:schemeClr val="accent4">
                <a:lumMod val="60000"/>
                <a:lumOff val="40000"/>
              </a:schemeClr>
            </a:solidFill>
          </p:spPr>
          <p:txBody>
            <a:bodyPr wrap="square" rtlCol="0">
              <a:spAutoFit/>
            </a:bodyPr>
            <a:lstStyle/>
            <a:p>
              <a:pPr algn="ctr"/>
              <a:r>
                <a:rPr lang="en-US" sz="1050" dirty="0"/>
                <a:t>0</a:t>
              </a:r>
            </a:p>
          </p:txBody>
        </p:sp>
        <p:sp>
          <p:nvSpPr>
            <p:cNvPr id="22" name="TextBox 21">
              <a:extLst>
                <a:ext uri="{FF2B5EF4-FFF2-40B4-BE49-F238E27FC236}">
                  <a16:creationId xmlns:a16="http://schemas.microsoft.com/office/drawing/2014/main" id="{22264DD0-42CB-4AFE-9F40-2C7ADFBBAD04}"/>
                </a:ext>
              </a:extLst>
            </p:cNvPr>
            <p:cNvSpPr txBox="1"/>
            <p:nvPr/>
          </p:nvSpPr>
          <p:spPr>
            <a:xfrm>
              <a:off x="5783909" y="3192123"/>
              <a:ext cx="460396" cy="322267"/>
            </a:xfrm>
            <a:prstGeom prst="rect">
              <a:avLst/>
            </a:prstGeom>
            <a:solidFill>
              <a:schemeClr val="accent4">
                <a:lumMod val="60000"/>
                <a:lumOff val="40000"/>
              </a:schemeClr>
            </a:solidFill>
          </p:spPr>
          <p:txBody>
            <a:bodyPr wrap="square" rtlCol="0">
              <a:spAutoFit/>
            </a:bodyPr>
            <a:lstStyle/>
            <a:p>
              <a:pPr algn="ctr"/>
              <a:r>
                <a:rPr lang="en-US" sz="1050" dirty="0"/>
                <a:t>11</a:t>
              </a:r>
            </a:p>
          </p:txBody>
        </p:sp>
        <p:sp>
          <p:nvSpPr>
            <p:cNvPr id="23" name="TextBox 22">
              <a:extLst>
                <a:ext uri="{FF2B5EF4-FFF2-40B4-BE49-F238E27FC236}">
                  <a16:creationId xmlns:a16="http://schemas.microsoft.com/office/drawing/2014/main" id="{9907C798-D915-47AD-A922-5FBA9CBF9945}"/>
                </a:ext>
              </a:extLst>
            </p:cNvPr>
            <p:cNvSpPr txBox="1"/>
            <p:nvPr/>
          </p:nvSpPr>
          <p:spPr>
            <a:xfrm>
              <a:off x="4663879" y="2822789"/>
              <a:ext cx="460396" cy="353518"/>
            </a:xfrm>
            <a:prstGeom prst="rect">
              <a:avLst/>
            </a:prstGeom>
            <a:solidFill>
              <a:schemeClr val="accent6">
                <a:lumMod val="60000"/>
                <a:lumOff val="40000"/>
              </a:schemeClr>
            </a:solidFill>
          </p:spPr>
          <p:txBody>
            <a:bodyPr wrap="square" rtlCol="0">
              <a:spAutoFit/>
            </a:bodyPr>
            <a:lstStyle/>
            <a:p>
              <a:pPr algn="ctr"/>
              <a:r>
                <a:rPr lang="en-US" sz="1050" dirty="0"/>
                <a:t>13</a:t>
              </a:r>
            </a:p>
          </p:txBody>
        </p:sp>
        <p:sp>
          <p:nvSpPr>
            <p:cNvPr id="24" name="TextBox 23">
              <a:extLst>
                <a:ext uri="{FF2B5EF4-FFF2-40B4-BE49-F238E27FC236}">
                  <a16:creationId xmlns:a16="http://schemas.microsoft.com/office/drawing/2014/main" id="{5EC50D7C-D880-4E9E-8779-98F13F3DF4DE}"/>
                </a:ext>
              </a:extLst>
            </p:cNvPr>
            <p:cNvSpPr txBox="1"/>
            <p:nvPr/>
          </p:nvSpPr>
          <p:spPr>
            <a:xfrm>
              <a:off x="5816765" y="2313262"/>
              <a:ext cx="460396" cy="353518"/>
            </a:xfrm>
            <a:prstGeom prst="rect">
              <a:avLst/>
            </a:prstGeom>
            <a:solidFill>
              <a:schemeClr val="accent4">
                <a:lumMod val="60000"/>
                <a:lumOff val="40000"/>
              </a:schemeClr>
            </a:solidFill>
          </p:spPr>
          <p:txBody>
            <a:bodyPr wrap="square" rtlCol="0">
              <a:spAutoFit/>
            </a:bodyPr>
            <a:lstStyle/>
            <a:p>
              <a:pPr algn="ctr"/>
              <a:r>
                <a:rPr lang="en-US" sz="1050" dirty="0"/>
                <a:t>10</a:t>
              </a:r>
            </a:p>
          </p:txBody>
        </p:sp>
        <p:sp>
          <p:nvSpPr>
            <p:cNvPr id="25" name="TextBox 24">
              <a:extLst>
                <a:ext uri="{FF2B5EF4-FFF2-40B4-BE49-F238E27FC236}">
                  <a16:creationId xmlns:a16="http://schemas.microsoft.com/office/drawing/2014/main" id="{DA86F017-2615-4C54-8E92-94F35AA2D330}"/>
                </a:ext>
              </a:extLst>
            </p:cNvPr>
            <p:cNvSpPr txBox="1"/>
            <p:nvPr/>
          </p:nvSpPr>
          <p:spPr>
            <a:xfrm>
              <a:off x="8539146" y="3173136"/>
              <a:ext cx="460396" cy="322267"/>
            </a:xfrm>
            <a:prstGeom prst="rect">
              <a:avLst/>
            </a:prstGeom>
            <a:solidFill>
              <a:schemeClr val="accent4">
                <a:lumMod val="60000"/>
                <a:lumOff val="40000"/>
              </a:schemeClr>
            </a:solidFill>
          </p:spPr>
          <p:txBody>
            <a:bodyPr wrap="square" rtlCol="0">
              <a:spAutoFit/>
            </a:bodyPr>
            <a:lstStyle/>
            <a:p>
              <a:pPr algn="ctr"/>
              <a:r>
                <a:rPr lang="en-US" sz="1050" dirty="0"/>
                <a:t>7</a:t>
              </a:r>
            </a:p>
          </p:txBody>
        </p:sp>
        <p:sp>
          <p:nvSpPr>
            <p:cNvPr id="26" name="TextBox 25">
              <a:extLst>
                <a:ext uri="{FF2B5EF4-FFF2-40B4-BE49-F238E27FC236}">
                  <a16:creationId xmlns:a16="http://schemas.microsoft.com/office/drawing/2014/main" id="{9E9BA1EF-A663-4AB9-B76D-E7E484DCBAE0}"/>
                </a:ext>
              </a:extLst>
            </p:cNvPr>
            <p:cNvSpPr txBox="1"/>
            <p:nvPr/>
          </p:nvSpPr>
          <p:spPr>
            <a:xfrm>
              <a:off x="7748636" y="3616621"/>
              <a:ext cx="460396" cy="353518"/>
            </a:xfrm>
            <a:prstGeom prst="rect">
              <a:avLst/>
            </a:prstGeom>
            <a:solidFill>
              <a:schemeClr val="accent4">
                <a:lumMod val="60000"/>
                <a:lumOff val="40000"/>
              </a:schemeClr>
            </a:solidFill>
          </p:spPr>
          <p:txBody>
            <a:bodyPr wrap="square" rtlCol="0">
              <a:spAutoFit/>
            </a:bodyPr>
            <a:lstStyle/>
            <a:p>
              <a:pPr algn="ctr"/>
              <a:r>
                <a:rPr lang="en-US" sz="1050" dirty="0"/>
                <a:t>16</a:t>
              </a:r>
            </a:p>
          </p:txBody>
        </p:sp>
        <p:sp>
          <p:nvSpPr>
            <p:cNvPr id="27" name="TextBox 26">
              <a:extLst>
                <a:ext uri="{FF2B5EF4-FFF2-40B4-BE49-F238E27FC236}">
                  <a16:creationId xmlns:a16="http://schemas.microsoft.com/office/drawing/2014/main" id="{73EE7744-86AA-4E81-AC59-64BCAC8C434E}"/>
                </a:ext>
              </a:extLst>
            </p:cNvPr>
            <p:cNvSpPr txBox="1"/>
            <p:nvPr/>
          </p:nvSpPr>
          <p:spPr>
            <a:xfrm>
              <a:off x="6865888" y="3985953"/>
              <a:ext cx="460396" cy="353518"/>
            </a:xfrm>
            <a:prstGeom prst="rect">
              <a:avLst/>
            </a:prstGeom>
            <a:solidFill>
              <a:schemeClr val="accent4">
                <a:lumMod val="60000"/>
                <a:lumOff val="40000"/>
              </a:schemeClr>
            </a:solidFill>
          </p:spPr>
          <p:txBody>
            <a:bodyPr wrap="square" rtlCol="0">
              <a:spAutoFit/>
            </a:bodyPr>
            <a:lstStyle/>
            <a:p>
              <a:pPr algn="ctr"/>
              <a:r>
                <a:rPr lang="en-US" sz="1050" dirty="0"/>
                <a:t>17</a:t>
              </a:r>
            </a:p>
          </p:txBody>
        </p:sp>
        <p:sp>
          <p:nvSpPr>
            <p:cNvPr id="28" name="TextBox 27">
              <a:extLst>
                <a:ext uri="{FF2B5EF4-FFF2-40B4-BE49-F238E27FC236}">
                  <a16:creationId xmlns:a16="http://schemas.microsoft.com/office/drawing/2014/main" id="{44592870-81AF-460F-AE9B-4C649A9E8B77}"/>
                </a:ext>
              </a:extLst>
            </p:cNvPr>
            <p:cNvSpPr txBox="1"/>
            <p:nvPr/>
          </p:nvSpPr>
          <p:spPr>
            <a:xfrm>
              <a:off x="7207941" y="4652985"/>
              <a:ext cx="460396" cy="322267"/>
            </a:xfrm>
            <a:prstGeom prst="rect">
              <a:avLst/>
            </a:prstGeom>
            <a:solidFill>
              <a:schemeClr val="accent4">
                <a:lumMod val="60000"/>
                <a:lumOff val="40000"/>
              </a:schemeClr>
            </a:solidFill>
          </p:spPr>
          <p:txBody>
            <a:bodyPr wrap="square" rtlCol="0">
              <a:spAutoFit/>
            </a:bodyPr>
            <a:lstStyle/>
            <a:p>
              <a:pPr algn="ctr"/>
              <a:r>
                <a:rPr lang="en-US" sz="1050" dirty="0"/>
                <a:t>5</a:t>
              </a:r>
            </a:p>
          </p:txBody>
        </p:sp>
        <p:cxnSp>
          <p:nvCxnSpPr>
            <p:cNvPr id="29" name="Straight Connector 28">
              <a:extLst>
                <a:ext uri="{FF2B5EF4-FFF2-40B4-BE49-F238E27FC236}">
                  <a16:creationId xmlns:a16="http://schemas.microsoft.com/office/drawing/2014/main" id="{66284CA5-F84E-4482-9CF7-AB0EA6C8FD51}"/>
                </a:ext>
              </a:extLst>
            </p:cNvPr>
            <p:cNvCxnSpPr>
              <a:stCxn id="5" idx="4"/>
              <a:endCxn id="9" idx="2"/>
            </p:cNvCxnSpPr>
            <p:nvPr/>
          </p:nvCxnSpPr>
          <p:spPr>
            <a:xfrm>
              <a:off x="6095999" y="1442906"/>
              <a:ext cx="2288400" cy="105981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C1C761F-34BB-41DE-A581-471AAA0E885C}"/>
                </a:ext>
              </a:extLst>
            </p:cNvPr>
            <p:cNvSpPr txBox="1"/>
            <p:nvPr/>
          </p:nvSpPr>
          <p:spPr>
            <a:xfrm>
              <a:off x="6977743" y="1806054"/>
              <a:ext cx="460396" cy="322267"/>
            </a:xfrm>
            <a:prstGeom prst="rect">
              <a:avLst/>
            </a:prstGeom>
            <a:solidFill>
              <a:schemeClr val="accent4">
                <a:lumMod val="60000"/>
                <a:lumOff val="40000"/>
              </a:schemeClr>
            </a:solidFill>
          </p:spPr>
          <p:txBody>
            <a:bodyPr wrap="square" rtlCol="0">
              <a:spAutoFit/>
            </a:bodyPr>
            <a:lstStyle/>
            <a:p>
              <a:pPr algn="ctr"/>
              <a:r>
                <a:rPr lang="en-US" sz="1050" dirty="0"/>
                <a:t>8</a:t>
              </a:r>
            </a:p>
          </p:txBody>
        </p:sp>
      </p:grpSp>
      <p:graphicFrame>
        <p:nvGraphicFramePr>
          <p:cNvPr id="31" name="Table 30">
            <a:extLst>
              <a:ext uri="{FF2B5EF4-FFF2-40B4-BE49-F238E27FC236}">
                <a16:creationId xmlns:a16="http://schemas.microsoft.com/office/drawing/2014/main" id="{331F0317-8BA4-47C6-828D-97309486465B}"/>
              </a:ext>
            </a:extLst>
          </p:cNvPr>
          <p:cNvGraphicFramePr>
            <a:graphicFrameLocks noGrp="1"/>
          </p:cNvGraphicFramePr>
          <p:nvPr>
            <p:extLst>
              <p:ext uri="{D42A27DB-BD31-4B8C-83A1-F6EECF244321}">
                <p14:modId xmlns:p14="http://schemas.microsoft.com/office/powerpoint/2010/main" val="1369529648"/>
              </p:ext>
            </p:extLst>
          </p:nvPr>
        </p:nvGraphicFramePr>
        <p:xfrm>
          <a:off x="1157469" y="4895551"/>
          <a:ext cx="9566275" cy="492125"/>
        </p:xfrm>
        <a:graphic>
          <a:graphicData uri="http://schemas.openxmlformats.org/drawingml/2006/table">
            <a:tbl>
              <a:tblPr firstRow="1" bandRow="1">
                <a:tableStyleId>{5C22544A-7EE6-4342-B048-85BDC9FD1C3A}</a:tableStyleId>
              </a:tblPr>
              <a:tblGrid>
                <a:gridCol w="991750">
                  <a:extLst>
                    <a:ext uri="{9D8B030D-6E8A-4147-A177-3AD203B41FA5}">
                      <a16:colId xmlns:a16="http://schemas.microsoft.com/office/drawing/2014/main" val="1528440037"/>
                    </a:ext>
                  </a:extLst>
                </a:gridCol>
                <a:gridCol w="1714905">
                  <a:extLst>
                    <a:ext uri="{9D8B030D-6E8A-4147-A177-3AD203B41FA5}">
                      <a16:colId xmlns:a16="http://schemas.microsoft.com/office/drawing/2014/main" val="4080113493"/>
                    </a:ext>
                  </a:extLst>
                </a:gridCol>
                <a:gridCol w="1714905">
                  <a:extLst>
                    <a:ext uri="{9D8B030D-6E8A-4147-A177-3AD203B41FA5}">
                      <a16:colId xmlns:a16="http://schemas.microsoft.com/office/drawing/2014/main" val="265164964"/>
                    </a:ext>
                  </a:extLst>
                </a:gridCol>
                <a:gridCol w="1714905">
                  <a:extLst>
                    <a:ext uri="{9D8B030D-6E8A-4147-A177-3AD203B41FA5}">
                      <a16:colId xmlns:a16="http://schemas.microsoft.com/office/drawing/2014/main" val="3261830676"/>
                    </a:ext>
                  </a:extLst>
                </a:gridCol>
                <a:gridCol w="1714905">
                  <a:extLst>
                    <a:ext uri="{9D8B030D-6E8A-4147-A177-3AD203B41FA5}">
                      <a16:colId xmlns:a16="http://schemas.microsoft.com/office/drawing/2014/main" val="2302006498"/>
                    </a:ext>
                  </a:extLst>
                </a:gridCol>
                <a:gridCol w="1714905">
                  <a:extLst>
                    <a:ext uri="{9D8B030D-6E8A-4147-A177-3AD203B41FA5}">
                      <a16:colId xmlns:a16="http://schemas.microsoft.com/office/drawing/2014/main" val="1115777246"/>
                    </a:ext>
                  </a:extLst>
                </a:gridCol>
              </a:tblGrid>
              <a:tr h="492125">
                <a:tc>
                  <a:txBody>
                    <a:bodyPr/>
                    <a:lstStyle/>
                    <a:p>
                      <a:pPr algn="ctr" rtl="0" fontAlgn="ctr"/>
                      <a:r>
                        <a:rPr lang="en-US" sz="1600" b="1" i="0" u="none" strike="noStrike" dirty="0">
                          <a:solidFill>
                            <a:schemeClr val="bg1"/>
                          </a:solidFill>
                          <a:effectLst/>
                          <a:latin typeface="+mn-lt"/>
                          <a:ea typeface="Yu Gothic" panose="020B0400000000000000" pitchFamily="34" charset="-128"/>
                        </a:rPr>
                        <a:t>Pre:</a:t>
                      </a: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1609108561"/>
                  </a:ext>
                </a:extLst>
              </a:tr>
            </a:tbl>
          </a:graphicData>
        </a:graphic>
      </p:graphicFrame>
    </p:spTree>
    <p:extLst>
      <p:ext uri="{BB962C8B-B14F-4D97-AF65-F5344CB8AC3E}">
        <p14:creationId xmlns:p14="http://schemas.microsoft.com/office/powerpoint/2010/main" val="25558888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818EC4F-A4F6-48E1-9DD8-3EFDB9DBFC62}"/>
              </a:ext>
            </a:extLst>
          </p:cNvPr>
          <p:cNvGraphicFramePr>
            <a:graphicFrameLocks noGrp="1"/>
          </p:cNvGraphicFramePr>
          <p:nvPr>
            <p:extLst>
              <p:ext uri="{D42A27DB-BD31-4B8C-83A1-F6EECF244321}">
                <p14:modId xmlns:p14="http://schemas.microsoft.com/office/powerpoint/2010/main" val="1458445245"/>
              </p:ext>
            </p:extLst>
          </p:nvPr>
        </p:nvGraphicFramePr>
        <p:xfrm>
          <a:off x="8163419" y="1309893"/>
          <a:ext cx="3259710" cy="1307800"/>
        </p:xfrm>
        <a:graphic>
          <a:graphicData uri="http://schemas.openxmlformats.org/drawingml/2006/table">
            <a:tbl>
              <a:tblPr firstRow="1" bandRow="1">
                <a:tableStyleId>{00A15C55-8517-42AA-B614-E9B94910E393}</a:tableStyleId>
              </a:tblPr>
              <a:tblGrid>
                <a:gridCol w="1322716">
                  <a:extLst>
                    <a:ext uri="{9D8B030D-6E8A-4147-A177-3AD203B41FA5}">
                      <a16:colId xmlns:a16="http://schemas.microsoft.com/office/drawing/2014/main" val="548585004"/>
                    </a:ext>
                  </a:extLst>
                </a:gridCol>
                <a:gridCol w="968497">
                  <a:extLst>
                    <a:ext uri="{9D8B030D-6E8A-4147-A177-3AD203B41FA5}">
                      <a16:colId xmlns:a16="http://schemas.microsoft.com/office/drawing/2014/main" val="3264279482"/>
                    </a:ext>
                  </a:extLst>
                </a:gridCol>
                <a:gridCol w="968497">
                  <a:extLst>
                    <a:ext uri="{9D8B030D-6E8A-4147-A177-3AD203B41FA5}">
                      <a16:colId xmlns:a16="http://schemas.microsoft.com/office/drawing/2014/main" val="1745830393"/>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rgbClr val="FF0000"/>
                          </a:solidFill>
                          <a:latin typeface="Yu Gothic" panose="020B0400000000000000" pitchFamily="34" charset="-128"/>
                          <a:ea typeface="Yu Gothic" panose="020B0400000000000000" pitchFamily="34" charset="-128"/>
                          <a:sym typeface="Arial"/>
                        </a:rPr>
                        <a:t>Node</a:t>
                      </a:r>
                      <a:endParaRPr dirty="0">
                        <a:solidFill>
                          <a:srgbClr val="FF0000"/>
                        </a:solidFill>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3</a:t>
                      </a: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3, 2</a:t>
                      </a: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2</a:t>
                      </a: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5" name="Table 4">
            <a:extLst>
              <a:ext uri="{FF2B5EF4-FFF2-40B4-BE49-F238E27FC236}">
                <a16:creationId xmlns:a16="http://schemas.microsoft.com/office/drawing/2014/main" id="{425BB373-7E3F-4B5A-BE65-FED71525CC5E}"/>
              </a:ext>
            </a:extLst>
          </p:cNvPr>
          <p:cNvGraphicFramePr>
            <a:graphicFrameLocks noGrp="1"/>
          </p:cNvGraphicFramePr>
          <p:nvPr>
            <p:extLst>
              <p:ext uri="{D42A27DB-BD31-4B8C-83A1-F6EECF244321}">
                <p14:modId xmlns:p14="http://schemas.microsoft.com/office/powerpoint/2010/main" val="2614400154"/>
              </p:ext>
            </p:extLst>
          </p:nvPr>
        </p:nvGraphicFramePr>
        <p:xfrm>
          <a:off x="496231" y="1918855"/>
          <a:ext cx="6333686" cy="1004541"/>
        </p:xfrm>
        <a:graphic>
          <a:graphicData uri="http://schemas.openxmlformats.org/drawingml/2006/table">
            <a:tbl>
              <a:tblPr firstRow="1" bandRow="1">
                <a:tableStyleId>{69012ECD-51FC-41F1-AA8D-1B2483CD663E}</a:tableStyleId>
              </a:tblPr>
              <a:tblGrid>
                <a:gridCol w="2868076">
                  <a:extLst>
                    <a:ext uri="{9D8B030D-6E8A-4147-A177-3AD203B41FA5}">
                      <a16:colId xmlns:a16="http://schemas.microsoft.com/office/drawing/2014/main" val="2664572795"/>
                    </a:ext>
                  </a:extLst>
                </a:gridCol>
                <a:gridCol w="693122">
                  <a:extLst>
                    <a:ext uri="{9D8B030D-6E8A-4147-A177-3AD203B41FA5}">
                      <a16:colId xmlns:a16="http://schemas.microsoft.com/office/drawing/2014/main" val="2261322767"/>
                    </a:ext>
                  </a:extLst>
                </a:gridCol>
                <a:gridCol w="693122">
                  <a:extLst>
                    <a:ext uri="{9D8B030D-6E8A-4147-A177-3AD203B41FA5}">
                      <a16:colId xmlns:a16="http://schemas.microsoft.com/office/drawing/2014/main" val="1283353639"/>
                    </a:ext>
                  </a:extLst>
                </a:gridCol>
                <a:gridCol w="693122">
                  <a:extLst>
                    <a:ext uri="{9D8B030D-6E8A-4147-A177-3AD203B41FA5}">
                      <a16:colId xmlns:a16="http://schemas.microsoft.com/office/drawing/2014/main" val="3229679080"/>
                    </a:ext>
                  </a:extLst>
                </a:gridCol>
                <a:gridCol w="693122">
                  <a:extLst>
                    <a:ext uri="{9D8B030D-6E8A-4147-A177-3AD203B41FA5}">
                      <a16:colId xmlns:a16="http://schemas.microsoft.com/office/drawing/2014/main" val="2721618110"/>
                    </a:ext>
                  </a:extLst>
                </a:gridCol>
                <a:gridCol w="693122">
                  <a:extLst>
                    <a:ext uri="{9D8B030D-6E8A-4147-A177-3AD203B41FA5}">
                      <a16:colId xmlns:a16="http://schemas.microsoft.com/office/drawing/2014/main" val="301880244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Node id</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3</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5</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398344563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Disk</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8</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10</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17</a:t>
                      </a:r>
                      <a:endParaRPr dirty="0">
                        <a:latin typeface="Yu Gothic" panose="020B0400000000000000" pitchFamily="34" charset="-128"/>
                        <a:ea typeface="Yu Gothic" panose="020B0400000000000000" pitchFamily="34" charset="-128"/>
                      </a:endParaRPr>
                    </a:p>
                  </a:txBody>
                  <a:tcPr marL="91450" marR="91450" marT="45725" marB="45725">
                    <a:solidFill>
                      <a:schemeClr val="accent6">
                        <a:lumMod val="75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9</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12</a:t>
                      </a:r>
                      <a:endParaRPr dirty="0">
                        <a:latin typeface="Yu Gothic" panose="020B0400000000000000" pitchFamily="34" charset="-128"/>
                        <a:ea typeface="Yu Gothic" panose="020B0400000000000000" pitchFamily="34" charset="-128"/>
                      </a:endParaRPr>
                    </a:p>
                  </a:txBody>
                  <a:tcPr marL="91450" marR="91450" marT="45725" marB="45725">
                    <a:noFill/>
                  </a:tcPr>
                </a:tc>
                <a:extLst>
                  <a:ext uri="{0D108BD9-81ED-4DB2-BD59-A6C34878D82A}">
                    <a16:rowId xmlns:a16="http://schemas.microsoft.com/office/drawing/2014/main" val="112367015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Printer</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solidFill>
                      <a:schemeClr val="accent6">
                        <a:lumMod val="75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extLst>
                  <a:ext uri="{0D108BD9-81ED-4DB2-BD59-A6C34878D82A}">
                    <a16:rowId xmlns:a16="http://schemas.microsoft.com/office/drawing/2014/main" val="3711001943"/>
                  </a:ext>
                </a:extLst>
              </a:tr>
            </a:tbl>
          </a:graphicData>
        </a:graphic>
      </p:graphicFrame>
      <p:sp>
        <p:nvSpPr>
          <p:cNvPr id="6" name="Oval 5">
            <a:extLst>
              <a:ext uri="{FF2B5EF4-FFF2-40B4-BE49-F238E27FC236}">
                <a16:creationId xmlns:a16="http://schemas.microsoft.com/office/drawing/2014/main" id="{C10987F4-E1CE-4FD7-B660-687CC3511719}"/>
              </a:ext>
            </a:extLst>
          </p:cNvPr>
          <p:cNvSpPr/>
          <p:nvPr/>
        </p:nvSpPr>
        <p:spPr>
          <a:xfrm>
            <a:off x="2476478" y="3596011"/>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0</a:t>
            </a:r>
          </a:p>
        </p:txBody>
      </p:sp>
      <p:sp>
        <p:nvSpPr>
          <p:cNvPr id="7" name="Oval 6">
            <a:extLst>
              <a:ext uri="{FF2B5EF4-FFF2-40B4-BE49-F238E27FC236}">
                <a16:creationId xmlns:a16="http://schemas.microsoft.com/office/drawing/2014/main" id="{05FECB9A-C47F-4D5C-8ADC-969F5B67AAC6}"/>
              </a:ext>
            </a:extLst>
          </p:cNvPr>
          <p:cNvSpPr/>
          <p:nvPr/>
        </p:nvSpPr>
        <p:spPr>
          <a:xfrm>
            <a:off x="591481" y="4391317"/>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1</a:t>
            </a:r>
          </a:p>
        </p:txBody>
      </p:sp>
      <p:sp>
        <p:nvSpPr>
          <p:cNvPr id="8" name="Oval 7">
            <a:extLst>
              <a:ext uri="{FF2B5EF4-FFF2-40B4-BE49-F238E27FC236}">
                <a16:creationId xmlns:a16="http://schemas.microsoft.com/office/drawing/2014/main" id="{45E14AF9-CC6A-4561-82B7-274F54B468A3}"/>
              </a:ext>
            </a:extLst>
          </p:cNvPr>
          <p:cNvSpPr/>
          <p:nvPr/>
        </p:nvSpPr>
        <p:spPr>
          <a:xfrm>
            <a:off x="591481" y="5493599"/>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2</a:t>
            </a:r>
          </a:p>
        </p:txBody>
      </p:sp>
      <p:sp>
        <p:nvSpPr>
          <p:cNvPr id="9" name="Oval 8">
            <a:extLst>
              <a:ext uri="{FF2B5EF4-FFF2-40B4-BE49-F238E27FC236}">
                <a16:creationId xmlns:a16="http://schemas.microsoft.com/office/drawing/2014/main" id="{F8923464-5576-4485-8EDE-9DDCFFD2805B}"/>
              </a:ext>
            </a:extLst>
          </p:cNvPr>
          <p:cNvSpPr/>
          <p:nvPr/>
        </p:nvSpPr>
        <p:spPr>
          <a:xfrm>
            <a:off x="2476478" y="6232334"/>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3</a:t>
            </a:r>
          </a:p>
        </p:txBody>
      </p:sp>
      <p:sp>
        <p:nvSpPr>
          <p:cNvPr id="10" name="Oval 9">
            <a:extLst>
              <a:ext uri="{FF2B5EF4-FFF2-40B4-BE49-F238E27FC236}">
                <a16:creationId xmlns:a16="http://schemas.microsoft.com/office/drawing/2014/main" id="{EDF57C3E-850F-4277-BCAB-4C18BADB4899}"/>
              </a:ext>
            </a:extLst>
          </p:cNvPr>
          <p:cNvSpPr/>
          <p:nvPr/>
        </p:nvSpPr>
        <p:spPr>
          <a:xfrm>
            <a:off x="4361478" y="4391317"/>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5</a:t>
            </a:r>
          </a:p>
        </p:txBody>
      </p:sp>
      <p:sp>
        <p:nvSpPr>
          <p:cNvPr id="11" name="Oval 10">
            <a:extLst>
              <a:ext uri="{FF2B5EF4-FFF2-40B4-BE49-F238E27FC236}">
                <a16:creationId xmlns:a16="http://schemas.microsoft.com/office/drawing/2014/main" id="{2E28B5DC-A9CF-4B2F-AF21-F930A98F8271}"/>
              </a:ext>
            </a:extLst>
          </p:cNvPr>
          <p:cNvSpPr/>
          <p:nvPr/>
        </p:nvSpPr>
        <p:spPr>
          <a:xfrm>
            <a:off x="4361478" y="5493599"/>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4</a:t>
            </a:r>
          </a:p>
        </p:txBody>
      </p:sp>
      <p:cxnSp>
        <p:nvCxnSpPr>
          <p:cNvPr id="12" name="Straight Connector 11">
            <a:extLst>
              <a:ext uri="{FF2B5EF4-FFF2-40B4-BE49-F238E27FC236}">
                <a16:creationId xmlns:a16="http://schemas.microsoft.com/office/drawing/2014/main" id="{3571180F-9F94-4994-8130-20FCEFA2CA3C}"/>
              </a:ext>
            </a:extLst>
          </p:cNvPr>
          <p:cNvCxnSpPr>
            <a:cxnSpLocks/>
            <a:stCxn id="6" idx="4"/>
            <a:endCxn id="8" idx="6"/>
          </p:cNvCxnSpPr>
          <p:nvPr/>
        </p:nvCxnSpPr>
        <p:spPr>
          <a:xfrm flipH="1">
            <a:off x="1024059" y="3925448"/>
            <a:ext cx="1668708" cy="1732869"/>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B5F9D65-B5CC-481B-9475-097DC38A2E51}"/>
              </a:ext>
            </a:extLst>
          </p:cNvPr>
          <p:cNvCxnSpPr>
            <a:cxnSpLocks/>
            <a:stCxn id="6" idx="4"/>
            <a:endCxn id="11" idx="2"/>
          </p:cNvCxnSpPr>
          <p:nvPr/>
        </p:nvCxnSpPr>
        <p:spPr>
          <a:xfrm>
            <a:off x="2692768" y="3925448"/>
            <a:ext cx="1668710" cy="1732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E8A0D92-6DC0-4761-A4D1-D972661920F1}"/>
              </a:ext>
            </a:extLst>
          </p:cNvPr>
          <p:cNvCxnSpPr>
            <a:cxnSpLocks/>
            <a:stCxn id="10" idx="2"/>
            <a:endCxn id="8" idx="6"/>
          </p:cNvCxnSpPr>
          <p:nvPr/>
        </p:nvCxnSpPr>
        <p:spPr>
          <a:xfrm flipH="1">
            <a:off x="1024059" y="4556036"/>
            <a:ext cx="3337418" cy="1102281"/>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0F28D1-221B-4D13-B4A4-F719D2443B9A}"/>
              </a:ext>
            </a:extLst>
          </p:cNvPr>
          <p:cNvCxnSpPr>
            <a:cxnSpLocks/>
            <a:stCxn id="9" idx="0"/>
            <a:endCxn id="8" idx="6"/>
          </p:cNvCxnSpPr>
          <p:nvPr/>
        </p:nvCxnSpPr>
        <p:spPr>
          <a:xfrm flipH="1" flipV="1">
            <a:off x="1024059" y="5658317"/>
            <a:ext cx="1668708" cy="57401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0A3D00C-8E1C-4A54-8CA8-9ABE47A0EC3B}"/>
              </a:ext>
            </a:extLst>
          </p:cNvPr>
          <p:cNvCxnSpPr>
            <a:cxnSpLocks/>
            <a:stCxn id="9" idx="0"/>
            <a:endCxn id="11" idx="2"/>
          </p:cNvCxnSpPr>
          <p:nvPr/>
        </p:nvCxnSpPr>
        <p:spPr>
          <a:xfrm flipV="1">
            <a:off x="2692767" y="5658317"/>
            <a:ext cx="1668711" cy="574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4666F6-5A28-4C7E-BB9E-8A83328CBE5E}"/>
              </a:ext>
            </a:extLst>
          </p:cNvPr>
          <p:cNvCxnSpPr>
            <a:cxnSpLocks/>
            <a:stCxn id="9" idx="0"/>
            <a:endCxn id="10" idx="2"/>
          </p:cNvCxnSpPr>
          <p:nvPr/>
        </p:nvCxnSpPr>
        <p:spPr>
          <a:xfrm flipV="1">
            <a:off x="2692767" y="4556036"/>
            <a:ext cx="1668711" cy="1676298"/>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0D20C509-847F-407F-97E5-2A6C01946F35}"/>
              </a:ext>
            </a:extLst>
          </p:cNvPr>
          <p:cNvCxnSpPr>
            <a:cxnSpLocks/>
            <a:stCxn id="11" idx="0"/>
            <a:endCxn id="10" idx="4"/>
          </p:cNvCxnSpPr>
          <p:nvPr/>
        </p:nvCxnSpPr>
        <p:spPr>
          <a:xfrm flipV="1">
            <a:off x="4577768" y="4720754"/>
            <a:ext cx="0" cy="772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7747EBE-581C-4D8D-BC1A-6A7F700CB95E}"/>
              </a:ext>
            </a:extLst>
          </p:cNvPr>
          <p:cNvCxnSpPr>
            <a:cxnSpLocks/>
            <a:stCxn id="7" idx="6"/>
            <a:endCxn id="10" idx="2"/>
          </p:cNvCxnSpPr>
          <p:nvPr/>
        </p:nvCxnSpPr>
        <p:spPr>
          <a:xfrm>
            <a:off x="1024059" y="4556036"/>
            <a:ext cx="33374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70BE54B-48BC-44D6-BD2E-1A7993AD46EA}"/>
              </a:ext>
            </a:extLst>
          </p:cNvPr>
          <p:cNvCxnSpPr>
            <a:cxnSpLocks/>
            <a:stCxn id="7" idx="6"/>
            <a:endCxn id="9" idx="0"/>
          </p:cNvCxnSpPr>
          <p:nvPr/>
        </p:nvCxnSpPr>
        <p:spPr>
          <a:xfrm>
            <a:off x="1024059" y="4556036"/>
            <a:ext cx="1668708" cy="1676298"/>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2F7E4E3-9CC6-4CEE-9647-60FA871B665B}"/>
              </a:ext>
            </a:extLst>
          </p:cNvPr>
          <p:cNvSpPr txBox="1"/>
          <p:nvPr/>
        </p:nvSpPr>
        <p:spPr>
          <a:xfrm>
            <a:off x="1563838" y="5813052"/>
            <a:ext cx="372708" cy="215444"/>
          </a:xfrm>
          <a:prstGeom prst="rect">
            <a:avLst/>
          </a:prstGeom>
          <a:solidFill>
            <a:schemeClr val="accent4">
              <a:lumMod val="60000"/>
              <a:lumOff val="40000"/>
            </a:schemeClr>
          </a:solidFill>
        </p:spPr>
        <p:txBody>
          <a:bodyPr wrap="square" rtlCol="0">
            <a:spAutoFit/>
          </a:bodyPr>
          <a:lstStyle/>
          <a:p>
            <a:r>
              <a:rPr lang="en-US" sz="800" dirty="0"/>
              <a:t>16</a:t>
            </a:r>
          </a:p>
        </p:txBody>
      </p:sp>
      <p:sp>
        <p:nvSpPr>
          <p:cNvPr id="22" name="TextBox 21">
            <a:extLst>
              <a:ext uri="{FF2B5EF4-FFF2-40B4-BE49-F238E27FC236}">
                <a16:creationId xmlns:a16="http://schemas.microsoft.com/office/drawing/2014/main" id="{42734747-83CF-47BA-A233-07CE6027219E}"/>
              </a:ext>
            </a:extLst>
          </p:cNvPr>
          <p:cNvSpPr txBox="1"/>
          <p:nvPr/>
        </p:nvSpPr>
        <p:spPr>
          <a:xfrm>
            <a:off x="1858413" y="5445090"/>
            <a:ext cx="465826" cy="215444"/>
          </a:xfrm>
          <a:prstGeom prst="rect">
            <a:avLst/>
          </a:prstGeom>
          <a:solidFill>
            <a:schemeClr val="accent4">
              <a:lumMod val="60000"/>
              <a:lumOff val="40000"/>
            </a:schemeClr>
          </a:solidFill>
        </p:spPr>
        <p:txBody>
          <a:bodyPr wrap="square" rtlCol="0">
            <a:spAutoFit/>
          </a:bodyPr>
          <a:lstStyle/>
          <a:p>
            <a:pPr algn="ctr"/>
            <a:r>
              <a:rPr lang="en-US" sz="800" dirty="0"/>
              <a:t>0</a:t>
            </a:r>
          </a:p>
        </p:txBody>
      </p:sp>
      <p:sp>
        <p:nvSpPr>
          <p:cNvPr id="23" name="TextBox 22">
            <a:extLst>
              <a:ext uri="{FF2B5EF4-FFF2-40B4-BE49-F238E27FC236}">
                <a16:creationId xmlns:a16="http://schemas.microsoft.com/office/drawing/2014/main" id="{CC215255-DBDF-49F0-B707-95949D720E67}"/>
              </a:ext>
            </a:extLst>
          </p:cNvPr>
          <p:cNvSpPr txBox="1"/>
          <p:nvPr/>
        </p:nvSpPr>
        <p:spPr>
          <a:xfrm>
            <a:off x="2465191" y="4966233"/>
            <a:ext cx="465826" cy="215444"/>
          </a:xfrm>
          <a:prstGeom prst="rect">
            <a:avLst/>
          </a:prstGeom>
          <a:solidFill>
            <a:schemeClr val="accent4">
              <a:lumMod val="60000"/>
              <a:lumOff val="40000"/>
            </a:schemeClr>
          </a:solidFill>
        </p:spPr>
        <p:txBody>
          <a:bodyPr wrap="square" rtlCol="0">
            <a:spAutoFit/>
          </a:bodyPr>
          <a:lstStyle/>
          <a:p>
            <a:pPr algn="ctr"/>
            <a:r>
              <a:rPr lang="en-US" sz="800" dirty="0"/>
              <a:t>11</a:t>
            </a:r>
          </a:p>
        </p:txBody>
      </p:sp>
      <p:sp>
        <p:nvSpPr>
          <p:cNvPr id="24" name="TextBox 23">
            <a:extLst>
              <a:ext uri="{FF2B5EF4-FFF2-40B4-BE49-F238E27FC236}">
                <a16:creationId xmlns:a16="http://schemas.microsoft.com/office/drawing/2014/main" id="{DBE1BFB2-7491-42CE-8B8B-316610A49BEF}"/>
              </a:ext>
            </a:extLst>
          </p:cNvPr>
          <p:cNvSpPr txBox="1"/>
          <p:nvPr/>
        </p:nvSpPr>
        <p:spPr>
          <a:xfrm>
            <a:off x="1648460" y="4746480"/>
            <a:ext cx="465827" cy="215444"/>
          </a:xfrm>
          <a:prstGeom prst="rect">
            <a:avLst/>
          </a:prstGeom>
          <a:solidFill>
            <a:schemeClr val="accent4">
              <a:lumMod val="60000"/>
              <a:lumOff val="40000"/>
            </a:schemeClr>
          </a:solidFill>
          <a:ln>
            <a:noFill/>
          </a:ln>
        </p:spPr>
        <p:txBody>
          <a:bodyPr wrap="square" rtlCol="0">
            <a:spAutoFit/>
          </a:bodyPr>
          <a:lstStyle/>
          <a:p>
            <a:pPr algn="ctr"/>
            <a:r>
              <a:rPr lang="en-US" sz="800" dirty="0"/>
              <a:t>13</a:t>
            </a:r>
          </a:p>
        </p:txBody>
      </p:sp>
      <p:sp>
        <p:nvSpPr>
          <p:cNvPr id="25" name="TextBox 24">
            <a:extLst>
              <a:ext uri="{FF2B5EF4-FFF2-40B4-BE49-F238E27FC236}">
                <a16:creationId xmlns:a16="http://schemas.microsoft.com/office/drawing/2014/main" id="{DE30B9A8-6559-4F21-8032-C87CA44B97F1}"/>
              </a:ext>
            </a:extLst>
          </p:cNvPr>
          <p:cNvSpPr txBox="1"/>
          <p:nvPr/>
        </p:nvSpPr>
        <p:spPr>
          <a:xfrm>
            <a:off x="2489149" y="4443310"/>
            <a:ext cx="503975" cy="215444"/>
          </a:xfrm>
          <a:prstGeom prst="rect">
            <a:avLst/>
          </a:prstGeom>
          <a:solidFill>
            <a:schemeClr val="accent4">
              <a:lumMod val="60000"/>
              <a:lumOff val="40000"/>
            </a:schemeClr>
          </a:solidFill>
        </p:spPr>
        <p:txBody>
          <a:bodyPr wrap="square" rtlCol="0">
            <a:spAutoFit/>
          </a:bodyPr>
          <a:lstStyle/>
          <a:p>
            <a:pPr algn="ctr"/>
            <a:r>
              <a:rPr lang="en-US" sz="800" dirty="0"/>
              <a:t>2</a:t>
            </a:r>
          </a:p>
        </p:txBody>
      </p:sp>
      <p:sp>
        <p:nvSpPr>
          <p:cNvPr id="26" name="TextBox 25">
            <a:extLst>
              <a:ext uri="{FF2B5EF4-FFF2-40B4-BE49-F238E27FC236}">
                <a16:creationId xmlns:a16="http://schemas.microsoft.com/office/drawing/2014/main" id="{CA6E7C6A-0895-4744-8940-6F71102C2465}"/>
              </a:ext>
            </a:extLst>
          </p:cNvPr>
          <p:cNvSpPr txBox="1"/>
          <p:nvPr/>
        </p:nvSpPr>
        <p:spPr>
          <a:xfrm>
            <a:off x="4372147" y="4954935"/>
            <a:ext cx="421906" cy="215444"/>
          </a:xfrm>
          <a:prstGeom prst="rect">
            <a:avLst/>
          </a:prstGeom>
          <a:solidFill>
            <a:schemeClr val="accent4">
              <a:lumMod val="60000"/>
              <a:lumOff val="40000"/>
            </a:schemeClr>
          </a:solidFill>
        </p:spPr>
        <p:txBody>
          <a:bodyPr wrap="square" rtlCol="0">
            <a:spAutoFit/>
          </a:bodyPr>
          <a:lstStyle/>
          <a:p>
            <a:pPr algn="ctr"/>
            <a:r>
              <a:rPr lang="en-US" sz="800" dirty="0"/>
              <a:t>7</a:t>
            </a:r>
          </a:p>
        </p:txBody>
      </p:sp>
      <p:sp>
        <p:nvSpPr>
          <p:cNvPr id="27" name="TextBox 26">
            <a:extLst>
              <a:ext uri="{FF2B5EF4-FFF2-40B4-BE49-F238E27FC236}">
                <a16:creationId xmlns:a16="http://schemas.microsoft.com/office/drawing/2014/main" id="{C59873AD-5389-4CD2-BF11-8AD4E0FB3B29}"/>
              </a:ext>
            </a:extLst>
          </p:cNvPr>
          <p:cNvSpPr txBox="1"/>
          <p:nvPr/>
        </p:nvSpPr>
        <p:spPr>
          <a:xfrm>
            <a:off x="3806187" y="5218809"/>
            <a:ext cx="427412" cy="215444"/>
          </a:xfrm>
          <a:prstGeom prst="rect">
            <a:avLst/>
          </a:prstGeom>
          <a:solidFill>
            <a:schemeClr val="accent4">
              <a:lumMod val="60000"/>
              <a:lumOff val="40000"/>
            </a:schemeClr>
          </a:solidFill>
        </p:spPr>
        <p:txBody>
          <a:bodyPr wrap="square" rtlCol="0">
            <a:spAutoFit/>
          </a:bodyPr>
          <a:lstStyle/>
          <a:p>
            <a:pPr algn="ctr"/>
            <a:r>
              <a:rPr lang="en-US" sz="800" dirty="0"/>
              <a:t>15</a:t>
            </a:r>
          </a:p>
        </p:txBody>
      </p:sp>
      <p:sp>
        <p:nvSpPr>
          <p:cNvPr id="28" name="TextBox 27">
            <a:extLst>
              <a:ext uri="{FF2B5EF4-FFF2-40B4-BE49-F238E27FC236}">
                <a16:creationId xmlns:a16="http://schemas.microsoft.com/office/drawing/2014/main" id="{50051819-D849-48D5-80F8-EF840B6F7584}"/>
              </a:ext>
            </a:extLst>
          </p:cNvPr>
          <p:cNvSpPr txBox="1"/>
          <p:nvPr/>
        </p:nvSpPr>
        <p:spPr>
          <a:xfrm>
            <a:off x="3125345" y="5438564"/>
            <a:ext cx="464552" cy="215444"/>
          </a:xfrm>
          <a:prstGeom prst="rect">
            <a:avLst/>
          </a:prstGeom>
          <a:solidFill>
            <a:schemeClr val="accent4">
              <a:lumMod val="60000"/>
              <a:lumOff val="40000"/>
            </a:schemeClr>
          </a:solidFill>
        </p:spPr>
        <p:txBody>
          <a:bodyPr wrap="square" rtlCol="0">
            <a:spAutoFit/>
          </a:bodyPr>
          <a:lstStyle/>
          <a:p>
            <a:pPr algn="ctr"/>
            <a:r>
              <a:rPr lang="en-US" sz="800" dirty="0"/>
              <a:t>5</a:t>
            </a:r>
          </a:p>
        </p:txBody>
      </p:sp>
      <p:sp>
        <p:nvSpPr>
          <p:cNvPr id="29" name="TextBox 28">
            <a:extLst>
              <a:ext uri="{FF2B5EF4-FFF2-40B4-BE49-F238E27FC236}">
                <a16:creationId xmlns:a16="http://schemas.microsoft.com/office/drawing/2014/main" id="{7BAC8604-3FF7-4DB5-BD90-E7E467073B7B}"/>
              </a:ext>
            </a:extLst>
          </p:cNvPr>
          <p:cNvSpPr txBox="1"/>
          <p:nvPr/>
        </p:nvSpPr>
        <p:spPr>
          <a:xfrm>
            <a:off x="3374769" y="5835447"/>
            <a:ext cx="464552" cy="215444"/>
          </a:xfrm>
          <a:prstGeom prst="rect">
            <a:avLst/>
          </a:prstGeom>
          <a:solidFill>
            <a:schemeClr val="accent4">
              <a:lumMod val="60000"/>
              <a:lumOff val="40000"/>
            </a:schemeClr>
          </a:solidFill>
        </p:spPr>
        <p:txBody>
          <a:bodyPr wrap="square" rtlCol="0">
            <a:spAutoFit/>
          </a:bodyPr>
          <a:lstStyle/>
          <a:p>
            <a:pPr algn="ctr"/>
            <a:r>
              <a:rPr lang="en-US" sz="800" dirty="0"/>
              <a:t>5</a:t>
            </a:r>
          </a:p>
        </p:txBody>
      </p:sp>
      <p:cxnSp>
        <p:nvCxnSpPr>
          <p:cNvPr id="30" name="Straight Connector 29">
            <a:extLst>
              <a:ext uri="{FF2B5EF4-FFF2-40B4-BE49-F238E27FC236}">
                <a16:creationId xmlns:a16="http://schemas.microsoft.com/office/drawing/2014/main" id="{19E0BA33-B663-472F-BEFA-0B4AC831AC5D}"/>
              </a:ext>
            </a:extLst>
          </p:cNvPr>
          <p:cNvCxnSpPr>
            <a:stCxn id="6" idx="4"/>
            <a:endCxn id="10" idx="2"/>
          </p:cNvCxnSpPr>
          <p:nvPr/>
        </p:nvCxnSpPr>
        <p:spPr>
          <a:xfrm>
            <a:off x="2692767" y="3925448"/>
            <a:ext cx="1668710" cy="630588"/>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1" name="TextBox 30">
            <a:extLst>
              <a:ext uri="{FF2B5EF4-FFF2-40B4-BE49-F238E27FC236}">
                <a16:creationId xmlns:a16="http://schemas.microsoft.com/office/drawing/2014/main" id="{D043A118-59A6-4813-8DA7-9A1238D55BFD}"/>
              </a:ext>
            </a:extLst>
          </p:cNvPr>
          <p:cNvSpPr txBox="1"/>
          <p:nvPr/>
        </p:nvSpPr>
        <p:spPr>
          <a:xfrm>
            <a:off x="3335737" y="4141520"/>
            <a:ext cx="503584" cy="215444"/>
          </a:xfrm>
          <a:prstGeom prst="rect">
            <a:avLst/>
          </a:prstGeom>
          <a:solidFill>
            <a:srgbClr val="FF0000"/>
          </a:solidFill>
        </p:spPr>
        <p:txBody>
          <a:bodyPr wrap="square" rtlCol="0">
            <a:spAutoFit/>
          </a:bodyPr>
          <a:lstStyle/>
          <a:p>
            <a:pPr algn="ctr"/>
            <a:r>
              <a:rPr lang="en-US" sz="800" b="1" dirty="0">
                <a:solidFill>
                  <a:schemeClr val="bg1"/>
                </a:solidFill>
              </a:rPr>
              <a:t>8</a:t>
            </a:r>
          </a:p>
        </p:txBody>
      </p:sp>
      <p:graphicFrame>
        <p:nvGraphicFramePr>
          <p:cNvPr id="33" name="Table 32">
            <a:extLst>
              <a:ext uri="{FF2B5EF4-FFF2-40B4-BE49-F238E27FC236}">
                <a16:creationId xmlns:a16="http://schemas.microsoft.com/office/drawing/2014/main" id="{44530F18-F2A9-44B4-A025-E67121A49C53}"/>
              </a:ext>
            </a:extLst>
          </p:cNvPr>
          <p:cNvGraphicFramePr>
            <a:graphicFrameLocks noGrp="1"/>
          </p:cNvGraphicFramePr>
          <p:nvPr>
            <p:extLst>
              <p:ext uri="{D42A27DB-BD31-4B8C-83A1-F6EECF244321}">
                <p14:modId xmlns:p14="http://schemas.microsoft.com/office/powerpoint/2010/main" val="4189976231"/>
              </p:ext>
            </p:extLst>
          </p:nvPr>
        </p:nvGraphicFramePr>
        <p:xfrm>
          <a:off x="591479" y="823676"/>
          <a:ext cx="5292341" cy="398785"/>
        </p:xfrm>
        <a:graphic>
          <a:graphicData uri="http://schemas.openxmlformats.org/drawingml/2006/table">
            <a:tbl>
              <a:tblPr firstRow="1" bandRow="1">
                <a:tableStyleId>{5C22544A-7EE6-4342-B048-85BDC9FD1C3A}</a:tableStyleId>
              </a:tblPr>
              <a:tblGrid>
                <a:gridCol w="1048478">
                  <a:extLst>
                    <a:ext uri="{9D8B030D-6E8A-4147-A177-3AD203B41FA5}">
                      <a16:colId xmlns:a16="http://schemas.microsoft.com/office/drawing/2014/main" val="162151421"/>
                    </a:ext>
                  </a:extLst>
                </a:gridCol>
                <a:gridCol w="1285853">
                  <a:extLst>
                    <a:ext uri="{9D8B030D-6E8A-4147-A177-3AD203B41FA5}">
                      <a16:colId xmlns:a16="http://schemas.microsoft.com/office/drawing/2014/main" val="1863924277"/>
                    </a:ext>
                  </a:extLst>
                </a:gridCol>
                <a:gridCol w="1479005">
                  <a:extLst>
                    <a:ext uri="{9D8B030D-6E8A-4147-A177-3AD203B41FA5}">
                      <a16:colId xmlns:a16="http://schemas.microsoft.com/office/drawing/2014/main" val="690343489"/>
                    </a:ext>
                  </a:extLst>
                </a:gridCol>
                <a:gridCol w="1479005">
                  <a:extLst>
                    <a:ext uri="{9D8B030D-6E8A-4147-A177-3AD203B41FA5}">
                      <a16:colId xmlns:a16="http://schemas.microsoft.com/office/drawing/2014/main" val="1967753820"/>
                    </a:ext>
                  </a:extLst>
                </a:gridCol>
              </a:tblGrid>
              <a:tr h="398785">
                <a:tc>
                  <a:txBody>
                    <a:bodyPr/>
                    <a:lstStyle/>
                    <a:p>
                      <a:pPr algn="ctr" rtl="0" fontAlgn="ctr"/>
                      <a:r>
                        <a:rPr lang="en-US" sz="1600" b="1" i="0" u="none" strike="noStrike" dirty="0">
                          <a:solidFill>
                            <a:schemeClr val="bg1"/>
                          </a:solidFill>
                          <a:effectLst/>
                          <a:latin typeface="+mn-lt"/>
                          <a:ea typeface="Yu Gothic" panose="020B0400000000000000" pitchFamily="34" charset="-128"/>
                        </a:rPr>
                        <a:t>Path (V</a:t>
                      </a:r>
                      <a:r>
                        <a:rPr lang="en-US" sz="1600" b="1" i="0" u="none" strike="noStrike" baseline="-25000" dirty="0">
                          <a:solidFill>
                            <a:schemeClr val="bg1"/>
                          </a:solidFill>
                          <a:effectLst/>
                          <a:latin typeface="+mn-lt"/>
                          <a:ea typeface="Yu Gothic" panose="020B0400000000000000" pitchFamily="34" charset="-128"/>
                        </a:rPr>
                        <a:t>3</a:t>
                      </a:r>
                      <a:r>
                        <a:rPr lang="en-US" sz="1600" b="1" i="0" u="none" strike="noStrike" baseline="0" dirty="0">
                          <a:solidFill>
                            <a:schemeClr val="bg1"/>
                          </a:solidFill>
                          <a:effectLst/>
                          <a:latin typeface="+mn-lt"/>
                          <a:ea typeface="Yu Gothic" panose="020B0400000000000000" pitchFamily="34" charset="-128"/>
                        </a:rPr>
                        <a:t>)</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3</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2686243240"/>
                  </a:ext>
                </a:extLst>
              </a:tr>
            </a:tbl>
          </a:graphicData>
        </a:graphic>
      </p:graphicFrame>
      <p:graphicFrame>
        <p:nvGraphicFramePr>
          <p:cNvPr id="34" name="Table 33">
            <a:extLst>
              <a:ext uri="{FF2B5EF4-FFF2-40B4-BE49-F238E27FC236}">
                <a16:creationId xmlns:a16="http://schemas.microsoft.com/office/drawing/2014/main" id="{C5D647B0-BE2F-4768-8606-A007510E7C69}"/>
              </a:ext>
            </a:extLst>
          </p:cNvPr>
          <p:cNvGraphicFramePr>
            <a:graphicFrameLocks noGrp="1"/>
          </p:cNvGraphicFramePr>
          <p:nvPr>
            <p:extLst>
              <p:ext uri="{D42A27DB-BD31-4B8C-83A1-F6EECF244321}">
                <p14:modId xmlns:p14="http://schemas.microsoft.com/office/powerpoint/2010/main" val="4163003379"/>
              </p:ext>
            </p:extLst>
          </p:nvPr>
        </p:nvGraphicFramePr>
        <p:xfrm>
          <a:off x="591479" y="110893"/>
          <a:ext cx="9566275" cy="492125"/>
        </p:xfrm>
        <a:graphic>
          <a:graphicData uri="http://schemas.openxmlformats.org/drawingml/2006/table">
            <a:tbl>
              <a:tblPr firstRow="1" bandRow="1">
                <a:tableStyleId>{5C22544A-7EE6-4342-B048-85BDC9FD1C3A}</a:tableStyleId>
              </a:tblPr>
              <a:tblGrid>
                <a:gridCol w="991750">
                  <a:extLst>
                    <a:ext uri="{9D8B030D-6E8A-4147-A177-3AD203B41FA5}">
                      <a16:colId xmlns:a16="http://schemas.microsoft.com/office/drawing/2014/main" val="1528440037"/>
                    </a:ext>
                  </a:extLst>
                </a:gridCol>
                <a:gridCol w="1714905">
                  <a:extLst>
                    <a:ext uri="{9D8B030D-6E8A-4147-A177-3AD203B41FA5}">
                      <a16:colId xmlns:a16="http://schemas.microsoft.com/office/drawing/2014/main" val="4080113493"/>
                    </a:ext>
                  </a:extLst>
                </a:gridCol>
                <a:gridCol w="1714905">
                  <a:extLst>
                    <a:ext uri="{9D8B030D-6E8A-4147-A177-3AD203B41FA5}">
                      <a16:colId xmlns:a16="http://schemas.microsoft.com/office/drawing/2014/main" val="265164964"/>
                    </a:ext>
                  </a:extLst>
                </a:gridCol>
                <a:gridCol w="1714905">
                  <a:extLst>
                    <a:ext uri="{9D8B030D-6E8A-4147-A177-3AD203B41FA5}">
                      <a16:colId xmlns:a16="http://schemas.microsoft.com/office/drawing/2014/main" val="3261830676"/>
                    </a:ext>
                  </a:extLst>
                </a:gridCol>
                <a:gridCol w="1714905">
                  <a:extLst>
                    <a:ext uri="{9D8B030D-6E8A-4147-A177-3AD203B41FA5}">
                      <a16:colId xmlns:a16="http://schemas.microsoft.com/office/drawing/2014/main" val="2302006498"/>
                    </a:ext>
                  </a:extLst>
                </a:gridCol>
                <a:gridCol w="1714905">
                  <a:extLst>
                    <a:ext uri="{9D8B030D-6E8A-4147-A177-3AD203B41FA5}">
                      <a16:colId xmlns:a16="http://schemas.microsoft.com/office/drawing/2014/main" val="1115777246"/>
                    </a:ext>
                  </a:extLst>
                </a:gridCol>
              </a:tblGrid>
              <a:tr h="492125">
                <a:tc>
                  <a:txBody>
                    <a:bodyPr/>
                    <a:lstStyle/>
                    <a:p>
                      <a:pPr algn="ctr" rtl="0" fontAlgn="ctr"/>
                      <a:r>
                        <a:rPr lang="en-US" sz="1600" b="1" i="0" u="none" strike="noStrike" dirty="0">
                          <a:solidFill>
                            <a:schemeClr val="bg1"/>
                          </a:solidFill>
                          <a:effectLst/>
                          <a:latin typeface="+mn-lt"/>
                          <a:ea typeface="Yu Gothic" panose="020B0400000000000000" pitchFamily="34" charset="-128"/>
                        </a:rPr>
                        <a:t>Pre:</a:t>
                      </a: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1609108561"/>
                  </a:ext>
                </a:extLst>
              </a:tr>
            </a:tbl>
          </a:graphicData>
        </a:graphic>
      </p:graphicFrame>
      <p:sp>
        <p:nvSpPr>
          <p:cNvPr id="35" name="TextBox 34">
            <a:extLst>
              <a:ext uri="{FF2B5EF4-FFF2-40B4-BE49-F238E27FC236}">
                <a16:creationId xmlns:a16="http://schemas.microsoft.com/office/drawing/2014/main" id="{3EF7D79A-9F79-40A6-8F5D-F91A302E459A}"/>
              </a:ext>
            </a:extLst>
          </p:cNvPr>
          <p:cNvSpPr txBox="1"/>
          <p:nvPr/>
        </p:nvSpPr>
        <p:spPr>
          <a:xfrm>
            <a:off x="5931154" y="4460845"/>
            <a:ext cx="5669365" cy="646331"/>
          </a:xfrm>
          <a:prstGeom prst="rect">
            <a:avLst/>
          </a:prstGeom>
          <a:noFill/>
        </p:spPr>
        <p:txBody>
          <a:bodyPr wrap="square" rtlCol="0">
            <a:spAutoFit/>
          </a:bodyPr>
          <a:lstStyle/>
          <a:p>
            <a:pPr algn="just"/>
            <a:r>
              <a:rPr lang="en-US" dirty="0"/>
              <a:t>Bandwidth is still too low. </a:t>
            </a:r>
          </a:p>
          <a:p>
            <a:pPr algn="just"/>
            <a:r>
              <a:rPr lang="en-US" sz="1200" dirty="0"/>
              <a:t>So, we will not proceed to the allocation</a:t>
            </a:r>
            <a:r>
              <a:rPr lang="en-US" dirty="0"/>
              <a:t>.</a:t>
            </a:r>
          </a:p>
        </p:txBody>
      </p:sp>
      <p:graphicFrame>
        <p:nvGraphicFramePr>
          <p:cNvPr id="36" name="Table 35">
            <a:extLst>
              <a:ext uri="{FF2B5EF4-FFF2-40B4-BE49-F238E27FC236}">
                <a16:creationId xmlns:a16="http://schemas.microsoft.com/office/drawing/2014/main" id="{243AAA88-C8EE-46D7-8EA1-49B6AC207621}"/>
              </a:ext>
            </a:extLst>
          </p:cNvPr>
          <p:cNvGraphicFramePr>
            <a:graphicFrameLocks noGrp="1"/>
          </p:cNvGraphicFramePr>
          <p:nvPr>
            <p:extLst>
              <p:ext uri="{D42A27DB-BD31-4B8C-83A1-F6EECF244321}">
                <p14:modId xmlns:p14="http://schemas.microsoft.com/office/powerpoint/2010/main" val="3508604624"/>
              </p:ext>
            </p:extLst>
          </p:nvPr>
        </p:nvGraphicFramePr>
        <p:xfrm>
          <a:off x="582991" y="1264939"/>
          <a:ext cx="5292341" cy="398785"/>
        </p:xfrm>
        <a:graphic>
          <a:graphicData uri="http://schemas.openxmlformats.org/drawingml/2006/table">
            <a:tbl>
              <a:tblPr firstRow="1" bandRow="1">
                <a:tableStyleId>{5C22544A-7EE6-4342-B048-85BDC9FD1C3A}</a:tableStyleId>
              </a:tblPr>
              <a:tblGrid>
                <a:gridCol w="1048478">
                  <a:extLst>
                    <a:ext uri="{9D8B030D-6E8A-4147-A177-3AD203B41FA5}">
                      <a16:colId xmlns:a16="http://schemas.microsoft.com/office/drawing/2014/main" val="162151421"/>
                    </a:ext>
                  </a:extLst>
                </a:gridCol>
                <a:gridCol w="1285853">
                  <a:extLst>
                    <a:ext uri="{9D8B030D-6E8A-4147-A177-3AD203B41FA5}">
                      <a16:colId xmlns:a16="http://schemas.microsoft.com/office/drawing/2014/main" val="1863924277"/>
                    </a:ext>
                  </a:extLst>
                </a:gridCol>
                <a:gridCol w="1479005">
                  <a:extLst>
                    <a:ext uri="{9D8B030D-6E8A-4147-A177-3AD203B41FA5}">
                      <a16:colId xmlns:a16="http://schemas.microsoft.com/office/drawing/2014/main" val="690343489"/>
                    </a:ext>
                  </a:extLst>
                </a:gridCol>
                <a:gridCol w="1479005">
                  <a:extLst>
                    <a:ext uri="{9D8B030D-6E8A-4147-A177-3AD203B41FA5}">
                      <a16:colId xmlns:a16="http://schemas.microsoft.com/office/drawing/2014/main" val="1967753820"/>
                    </a:ext>
                  </a:extLst>
                </a:gridCol>
              </a:tblGrid>
              <a:tr h="398785">
                <a:tc>
                  <a:txBody>
                    <a:bodyPr/>
                    <a:lstStyle/>
                    <a:p>
                      <a:pPr algn="ctr" rtl="0" fontAlgn="ctr"/>
                      <a:r>
                        <a:rPr lang="en-US" sz="1600" b="1" i="0" u="none" strike="noStrike" dirty="0">
                          <a:solidFill>
                            <a:schemeClr val="bg1"/>
                          </a:solidFill>
                          <a:effectLst/>
                          <a:latin typeface="+mn-lt"/>
                          <a:ea typeface="Yu Gothic" panose="020B0400000000000000" pitchFamily="34" charset="-128"/>
                        </a:rPr>
                        <a:t>Path (V</a:t>
                      </a:r>
                      <a:r>
                        <a:rPr lang="en-US" sz="1600" b="1" i="0" u="none" strike="noStrike" baseline="-25000" dirty="0">
                          <a:solidFill>
                            <a:schemeClr val="bg1"/>
                          </a:solidFill>
                          <a:effectLst/>
                          <a:latin typeface="+mn-lt"/>
                          <a:ea typeface="Yu Gothic" panose="020B0400000000000000" pitchFamily="34" charset="-128"/>
                        </a:rPr>
                        <a:t>2</a:t>
                      </a:r>
                      <a:r>
                        <a:rPr lang="en-US" sz="1600" b="1" i="0" u="none" strike="noStrike" baseline="0" dirty="0">
                          <a:solidFill>
                            <a:schemeClr val="bg1"/>
                          </a:solidFill>
                          <a:effectLst/>
                          <a:latin typeface="+mn-lt"/>
                          <a:ea typeface="Yu Gothic" panose="020B0400000000000000" pitchFamily="34" charset="-128"/>
                        </a:rPr>
                        <a:t>)</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2686243240"/>
                  </a:ext>
                </a:extLst>
              </a:tr>
            </a:tbl>
          </a:graphicData>
        </a:graphic>
      </p:graphicFrame>
    </p:spTree>
    <p:extLst>
      <p:ext uri="{BB962C8B-B14F-4D97-AF65-F5344CB8AC3E}">
        <p14:creationId xmlns:p14="http://schemas.microsoft.com/office/powerpoint/2010/main" val="34070602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C730007-B346-48E8-B6C0-ADE4EBE06DE4}"/>
              </a:ext>
            </a:extLst>
          </p:cNvPr>
          <p:cNvGraphicFramePr>
            <a:graphicFrameLocks noGrp="1"/>
          </p:cNvGraphicFramePr>
          <p:nvPr>
            <p:extLst>
              <p:ext uri="{D42A27DB-BD31-4B8C-83A1-F6EECF244321}">
                <p14:modId xmlns:p14="http://schemas.microsoft.com/office/powerpoint/2010/main" val="2340944736"/>
              </p:ext>
            </p:extLst>
          </p:nvPr>
        </p:nvGraphicFramePr>
        <p:xfrm>
          <a:off x="8163419" y="1309893"/>
          <a:ext cx="3259710" cy="1307800"/>
        </p:xfrm>
        <a:graphic>
          <a:graphicData uri="http://schemas.openxmlformats.org/drawingml/2006/table">
            <a:tbl>
              <a:tblPr firstRow="1" bandRow="1">
                <a:tableStyleId>{00A15C55-8517-42AA-B614-E9B94910E393}</a:tableStyleId>
              </a:tblPr>
              <a:tblGrid>
                <a:gridCol w="1322716">
                  <a:extLst>
                    <a:ext uri="{9D8B030D-6E8A-4147-A177-3AD203B41FA5}">
                      <a16:colId xmlns:a16="http://schemas.microsoft.com/office/drawing/2014/main" val="548585004"/>
                    </a:ext>
                  </a:extLst>
                </a:gridCol>
                <a:gridCol w="968497">
                  <a:extLst>
                    <a:ext uri="{9D8B030D-6E8A-4147-A177-3AD203B41FA5}">
                      <a16:colId xmlns:a16="http://schemas.microsoft.com/office/drawing/2014/main" val="3264279482"/>
                    </a:ext>
                  </a:extLst>
                </a:gridCol>
                <a:gridCol w="968497">
                  <a:extLst>
                    <a:ext uri="{9D8B030D-6E8A-4147-A177-3AD203B41FA5}">
                      <a16:colId xmlns:a16="http://schemas.microsoft.com/office/drawing/2014/main" val="1745830393"/>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6</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rgbClr val="FF0000"/>
                          </a:solidFill>
                          <a:latin typeface="Yu Gothic" panose="020B0400000000000000" pitchFamily="34" charset="-128"/>
                          <a:ea typeface="Yu Gothic" panose="020B0400000000000000" pitchFamily="34" charset="-128"/>
                          <a:sym typeface="Arial"/>
                        </a:rPr>
                        <a:t>Node</a:t>
                      </a:r>
                      <a:endParaRPr dirty="0">
                        <a:solidFill>
                          <a:srgbClr val="FF0000"/>
                        </a:solidFill>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30</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5</a:t>
                      </a: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4, 2</a:t>
                      </a: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2</a:t>
                      </a: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5" name="Table 4">
            <a:extLst>
              <a:ext uri="{FF2B5EF4-FFF2-40B4-BE49-F238E27FC236}">
                <a16:creationId xmlns:a16="http://schemas.microsoft.com/office/drawing/2014/main" id="{5B1C3CF1-7846-428A-9B9A-ABAEFAF72B43}"/>
              </a:ext>
            </a:extLst>
          </p:cNvPr>
          <p:cNvGraphicFramePr>
            <a:graphicFrameLocks noGrp="1"/>
          </p:cNvGraphicFramePr>
          <p:nvPr>
            <p:extLst>
              <p:ext uri="{D42A27DB-BD31-4B8C-83A1-F6EECF244321}">
                <p14:modId xmlns:p14="http://schemas.microsoft.com/office/powerpoint/2010/main" val="1347194111"/>
              </p:ext>
            </p:extLst>
          </p:nvPr>
        </p:nvGraphicFramePr>
        <p:xfrm>
          <a:off x="496231" y="1918855"/>
          <a:ext cx="6333686" cy="1004541"/>
        </p:xfrm>
        <a:graphic>
          <a:graphicData uri="http://schemas.openxmlformats.org/drawingml/2006/table">
            <a:tbl>
              <a:tblPr firstRow="1" bandRow="1">
                <a:tableStyleId>{69012ECD-51FC-41F1-AA8D-1B2483CD663E}</a:tableStyleId>
              </a:tblPr>
              <a:tblGrid>
                <a:gridCol w="2868076">
                  <a:extLst>
                    <a:ext uri="{9D8B030D-6E8A-4147-A177-3AD203B41FA5}">
                      <a16:colId xmlns:a16="http://schemas.microsoft.com/office/drawing/2014/main" val="2664572795"/>
                    </a:ext>
                  </a:extLst>
                </a:gridCol>
                <a:gridCol w="693122">
                  <a:extLst>
                    <a:ext uri="{9D8B030D-6E8A-4147-A177-3AD203B41FA5}">
                      <a16:colId xmlns:a16="http://schemas.microsoft.com/office/drawing/2014/main" val="2261322767"/>
                    </a:ext>
                  </a:extLst>
                </a:gridCol>
                <a:gridCol w="693122">
                  <a:extLst>
                    <a:ext uri="{9D8B030D-6E8A-4147-A177-3AD203B41FA5}">
                      <a16:colId xmlns:a16="http://schemas.microsoft.com/office/drawing/2014/main" val="1283353639"/>
                    </a:ext>
                  </a:extLst>
                </a:gridCol>
                <a:gridCol w="693122">
                  <a:extLst>
                    <a:ext uri="{9D8B030D-6E8A-4147-A177-3AD203B41FA5}">
                      <a16:colId xmlns:a16="http://schemas.microsoft.com/office/drawing/2014/main" val="3229679080"/>
                    </a:ext>
                  </a:extLst>
                </a:gridCol>
                <a:gridCol w="693122">
                  <a:extLst>
                    <a:ext uri="{9D8B030D-6E8A-4147-A177-3AD203B41FA5}">
                      <a16:colId xmlns:a16="http://schemas.microsoft.com/office/drawing/2014/main" val="2721618110"/>
                    </a:ext>
                  </a:extLst>
                </a:gridCol>
                <a:gridCol w="693122">
                  <a:extLst>
                    <a:ext uri="{9D8B030D-6E8A-4147-A177-3AD203B41FA5}">
                      <a16:colId xmlns:a16="http://schemas.microsoft.com/office/drawing/2014/main" val="301880244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Node id</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3</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5</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398344563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Disk</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8</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10</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17</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9</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12</a:t>
                      </a:r>
                      <a:endParaRPr dirty="0">
                        <a:latin typeface="Yu Gothic" panose="020B0400000000000000" pitchFamily="34" charset="-128"/>
                        <a:ea typeface="Yu Gothic" panose="020B0400000000000000" pitchFamily="34" charset="-128"/>
                      </a:endParaRPr>
                    </a:p>
                  </a:txBody>
                  <a:tcPr marL="91450" marR="91450" marT="45725" marB="45725">
                    <a:solidFill>
                      <a:schemeClr val="accent6">
                        <a:lumMod val="75000"/>
                      </a:schemeClr>
                    </a:solidFill>
                  </a:tcPr>
                </a:tc>
                <a:extLst>
                  <a:ext uri="{0D108BD9-81ED-4DB2-BD59-A6C34878D82A}">
                    <a16:rowId xmlns:a16="http://schemas.microsoft.com/office/drawing/2014/main" val="112367015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Printer</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solidFill>
                      <a:schemeClr val="accent6">
                        <a:lumMod val="75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extLst>
                  <a:ext uri="{0D108BD9-81ED-4DB2-BD59-A6C34878D82A}">
                    <a16:rowId xmlns:a16="http://schemas.microsoft.com/office/drawing/2014/main" val="3711001943"/>
                  </a:ext>
                </a:extLst>
              </a:tr>
            </a:tbl>
          </a:graphicData>
        </a:graphic>
      </p:graphicFrame>
      <p:sp>
        <p:nvSpPr>
          <p:cNvPr id="6" name="Oval 5">
            <a:extLst>
              <a:ext uri="{FF2B5EF4-FFF2-40B4-BE49-F238E27FC236}">
                <a16:creationId xmlns:a16="http://schemas.microsoft.com/office/drawing/2014/main" id="{17C0DAFE-047D-4972-BB1C-C577EC9F676B}"/>
              </a:ext>
            </a:extLst>
          </p:cNvPr>
          <p:cNvSpPr/>
          <p:nvPr/>
        </p:nvSpPr>
        <p:spPr>
          <a:xfrm>
            <a:off x="2476478" y="3596011"/>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0</a:t>
            </a:r>
          </a:p>
        </p:txBody>
      </p:sp>
      <p:sp>
        <p:nvSpPr>
          <p:cNvPr id="7" name="Oval 6">
            <a:extLst>
              <a:ext uri="{FF2B5EF4-FFF2-40B4-BE49-F238E27FC236}">
                <a16:creationId xmlns:a16="http://schemas.microsoft.com/office/drawing/2014/main" id="{7C8250CD-475D-45DC-BA9E-5BCAE1EE6B18}"/>
              </a:ext>
            </a:extLst>
          </p:cNvPr>
          <p:cNvSpPr/>
          <p:nvPr/>
        </p:nvSpPr>
        <p:spPr>
          <a:xfrm>
            <a:off x="591481" y="4391317"/>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1</a:t>
            </a:r>
          </a:p>
        </p:txBody>
      </p:sp>
      <p:sp>
        <p:nvSpPr>
          <p:cNvPr id="8" name="Oval 7">
            <a:extLst>
              <a:ext uri="{FF2B5EF4-FFF2-40B4-BE49-F238E27FC236}">
                <a16:creationId xmlns:a16="http://schemas.microsoft.com/office/drawing/2014/main" id="{00BDC811-86A8-41EE-84DE-AC63C1643B4B}"/>
              </a:ext>
            </a:extLst>
          </p:cNvPr>
          <p:cNvSpPr/>
          <p:nvPr/>
        </p:nvSpPr>
        <p:spPr>
          <a:xfrm>
            <a:off x="591481" y="5493599"/>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2</a:t>
            </a:r>
          </a:p>
        </p:txBody>
      </p:sp>
      <p:sp>
        <p:nvSpPr>
          <p:cNvPr id="9" name="Oval 8">
            <a:extLst>
              <a:ext uri="{FF2B5EF4-FFF2-40B4-BE49-F238E27FC236}">
                <a16:creationId xmlns:a16="http://schemas.microsoft.com/office/drawing/2014/main" id="{898FBD10-D3F2-4116-9991-A8809E9712B5}"/>
              </a:ext>
            </a:extLst>
          </p:cNvPr>
          <p:cNvSpPr/>
          <p:nvPr/>
        </p:nvSpPr>
        <p:spPr>
          <a:xfrm>
            <a:off x="2476478" y="6232334"/>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3</a:t>
            </a:r>
          </a:p>
        </p:txBody>
      </p:sp>
      <p:sp>
        <p:nvSpPr>
          <p:cNvPr id="10" name="Oval 9">
            <a:extLst>
              <a:ext uri="{FF2B5EF4-FFF2-40B4-BE49-F238E27FC236}">
                <a16:creationId xmlns:a16="http://schemas.microsoft.com/office/drawing/2014/main" id="{82C6D1F8-5E6E-473F-981F-1096487A49E0}"/>
              </a:ext>
            </a:extLst>
          </p:cNvPr>
          <p:cNvSpPr/>
          <p:nvPr/>
        </p:nvSpPr>
        <p:spPr>
          <a:xfrm>
            <a:off x="4361478" y="4391317"/>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5</a:t>
            </a:r>
          </a:p>
        </p:txBody>
      </p:sp>
      <p:sp>
        <p:nvSpPr>
          <p:cNvPr id="11" name="Oval 10">
            <a:extLst>
              <a:ext uri="{FF2B5EF4-FFF2-40B4-BE49-F238E27FC236}">
                <a16:creationId xmlns:a16="http://schemas.microsoft.com/office/drawing/2014/main" id="{20CE8318-8C72-4425-A9E9-14A1A22710C6}"/>
              </a:ext>
            </a:extLst>
          </p:cNvPr>
          <p:cNvSpPr/>
          <p:nvPr/>
        </p:nvSpPr>
        <p:spPr>
          <a:xfrm>
            <a:off x="4361478" y="5493599"/>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4</a:t>
            </a:r>
          </a:p>
        </p:txBody>
      </p:sp>
      <p:cxnSp>
        <p:nvCxnSpPr>
          <p:cNvPr id="12" name="Straight Connector 11">
            <a:extLst>
              <a:ext uri="{FF2B5EF4-FFF2-40B4-BE49-F238E27FC236}">
                <a16:creationId xmlns:a16="http://schemas.microsoft.com/office/drawing/2014/main" id="{E8504454-541D-4F85-A9EB-E9C6BDA3373C}"/>
              </a:ext>
            </a:extLst>
          </p:cNvPr>
          <p:cNvCxnSpPr>
            <a:cxnSpLocks/>
            <a:stCxn id="6" idx="4"/>
            <a:endCxn id="8" idx="6"/>
          </p:cNvCxnSpPr>
          <p:nvPr/>
        </p:nvCxnSpPr>
        <p:spPr>
          <a:xfrm flipH="1">
            <a:off x="1024059" y="3925448"/>
            <a:ext cx="1668708" cy="1732869"/>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BBB879-0843-4893-99C7-9B53F760BDD2}"/>
              </a:ext>
            </a:extLst>
          </p:cNvPr>
          <p:cNvCxnSpPr>
            <a:cxnSpLocks/>
            <a:stCxn id="6" idx="4"/>
            <a:endCxn id="11" idx="2"/>
          </p:cNvCxnSpPr>
          <p:nvPr/>
        </p:nvCxnSpPr>
        <p:spPr>
          <a:xfrm>
            <a:off x="2692768" y="3925448"/>
            <a:ext cx="1668710" cy="1732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055EF03-E1AD-4715-B7EA-FF6C32958D69}"/>
              </a:ext>
            </a:extLst>
          </p:cNvPr>
          <p:cNvCxnSpPr>
            <a:cxnSpLocks/>
            <a:stCxn id="10" idx="2"/>
            <a:endCxn id="8" idx="6"/>
          </p:cNvCxnSpPr>
          <p:nvPr/>
        </p:nvCxnSpPr>
        <p:spPr>
          <a:xfrm flipH="1">
            <a:off x="1024059" y="4556036"/>
            <a:ext cx="3337418" cy="1102281"/>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96C5EB2-EE5F-4241-883E-548EDDAAD3AA}"/>
              </a:ext>
            </a:extLst>
          </p:cNvPr>
          <p:cNvCxnSpPr>
            <a:cxnSpLocks/>
            <a:stCxn id="9" idx="0"/>
            <a:endCxn id="8" idx="6"/>
          </p:cNvCxnSpPr>
          <p:nvPr/>
        </p:nvCxnSpPr>
        <p:spPr>
          <a:xfrm flipH="1" flipV="1">
            <a:off x="1024059" y="5658317"/>
            <a:ext cx="1668708" cy="57401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12C6256-A983-4EBF-9F2C-65F29CEDC75C}"/>
              </a:ext>
            </a:extLst>
          </p:cNvPr>
          <p:cNvCxnSpPr>
            <a:cxnSpLocks/>
            <a:stCxn id="9" idx="0"/>
            <a:endCxn id="11" idx="2"/>
          </p:cNvCxnSpPr>
          <p:nvPr/>
        </p:nvCxnSpPr>
        <p:spPr>
          <a:xfrm flipV="1">
            <a:off x="2692767" y="5658317"/>
            <a:ext cx="1668711" cy="574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7952024-BD54-4989-99E7-46BC22330B68}"/>
              </a:ext>
            </a:extLst>
          </p:cNvPr>
          <p:cNvCxnSpPr>
            <a:cxnSpLocks/>
            <a:stCxn id="9" idx="0"/>
            <a:endCxn id="10" idx="2"/>
          </p:cNvCxnSpPr>
          <p:nvPr/>
        </p:nvCxnSpPr>
        <p:spPr>
          <a:xfrm flipV="1">
            <a:off x="2692767" y="4556036"/>
            <a:ext cx="1668711" cy="167629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C5D88CB-DEB9-4D0C-BF68-C70C5D27ED93}"/>
              </a:ext>
            </a:extLst>
          </p:cNvPr>
          <p:cNvCxnSpPr>
            <a:cxnSpLocks/>
            <a:stCxn id="11" idx="0"/>
            <a:endCxn id="10" idx="4"/>
          </p:cNvCxnSpPr>
          <p:nvPr/>
        </p:nvCxnSpPr>
        <p:spPr>
          <a:xfrm flipV="1">
            <a:off x="4577768" y="4720754"/>
            <a:ext cx="0" cy="772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27860E6-6D49-452E-959E-29841E908270}"/>
              </a:ext>
            </a:extLst>
          </p:cNvPr>
          <p:cNvCxnSpPr>
            <a:cxnSpLocks/>
            <a:stCxn id="7" idx="6"/>
            <a:endCxn id="10" idx="2"/>
          </p:cNvCxnSpPr>
          <p:nvPr/>
        </p:nvCxnSpPr>
        <p:spPr>
          <a:xfrm>
            <a:off x="1024059" y="4556036"/>
            <a:ext cx="33374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F639090-7C9E-425D-930E-EAD1EE764A95}"/>
              </a:ext>
            </a:extLst>
          </p:cNvPr>
          <p:cNvCxnSpPr>
            <a:cxnSpLocks/>
            <a:stCxn id="7" idx="6"/>
            <a:endCxn id="9" idx="0"/>
          </p:cNvCxnSpPr>
          <p:nvPr/>
        </p:nvCxnSpPr>
        <p:spPr>
          <a:xfrm>
            <a:off x="1024059" y="4556036"/>
            <a:ext cx="1668708" cy="1676298"/>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768F02E-C7D4-476D-A109-6E5487A4C74D}"/>
              </a:ext>
            </a:extLst>
          </p:cNvPr>
          <p:cNvSpPr txBox="1"/>
          <p:nvPr/>
        </p:nvSpPr>
        <p:spPr>
          <a:xfrm>
            <a:off x="1563838" y="5813052"/>
            <a:ext cx="372708" cy="215444"/>
          </a:xfrm>
          <a:prstGeom prst="rect">
            <a:avLst/>
          </a:prstGeom>
          <a:solidFill>
            <a:schemeClr val="accent4">
              <a:lumMod val="60000"/>
              <a:lumOff val="40000"/>
            </a:schemeClr>
          </a:solidFill>
        </p:spPr>
        <p:txBody>
          <a:bodyPr wrap="square" rtlCol="0">
            <a:spAutoFit/>
          </a:bodyPr>
          <a:lstStyle/>
          <a:p>
            <a:r>
              <a:rPr lang="en-US" sz="800" dirty="0"/>
              <a:t>16</a:t>
            </a:r>
          </a:p>
        </p:txBody>
      </p:sp>
      <p:sp>
        <p:nvSpPr>
          <p:cNvPr id="22" name="TextBox 21">
            <a:extLst>
              <a:ext uri="{FF2B5EF4-FFF2-40B4-BE49-F238E27FC236}">
                <a16:creationId xmlns:a16="http://schemas.microsoft.com/office/drawing/2014/main" id="{25D71A9C-6495-4207-8EBA-F9B9B26E4C37}"/>
              </a:ext>
            </a:extLst>
          </p:cNvPr>
          <p:cNvSpPr txBox="1"/>
          <p:nvPr/>
        </p:nvSpPr>
        <p:spPr>
          <a:xfrm>
            <a:off x="1858413" y="5445090"/>
            <a:ext cx="465826" cy="215444"/>
          </a:xfrm>
          <a:prstGeom prst="rect">
            <a:avLst/>
          </a:prstGeom>
          <a:solidFill>
            <a:schemeClr val="accent4">
              <a:lumMod val="60000"/>
              <a:lumOff val="40000"/>
            </a:schemeClr>
          </a:solidFill>
        </p:spPr>
        <p:txBody>
          <a:bodyPr wrap="square" rtlCol="0">
            <a:spAutoFit/>
          </a:bodyPr>
          <a:lstStyle/>
          <a:p>
            <a:pPr algn="ctr"/>
            <a:r>
              <a:rPr lang="en-US" sz="800" dirty="0"/>
              <a:t>0</a:t>
            </a:r>
          </a:p>
        </p:txBody>
      </p:sp>
      <p:sp>
        <p:nvSpPr>
          <p:cNvPr id="23" name="TextBox 22">
            <a:extLst>
              <a:ext uri="{FF2B5EF4-FFF2-40B4-BE49-F238E27FC236}">
                <a16:creationId xmlns:a16="http://schemas.microsoft.com/office/drawing/2014/main" id="{D05F3C3F-3ABA-460A-866C-2B4FEF81ED31}"/>
              </a:ext>
            </a:extLst>
          </p:cNvPr>
          <p:cNvSpPr txBox="1"/>
          <p:nvPr/>
        </p:nvSpPr>
        <p:spPr>
          <a:xfrm>
            <a:off x="2465191" y="4966233"/>
            <a:ext cx="465826" cy="215444"/>
          </a:xfrm>
          <a:prstGeom prst="rect">
            <a:avLst/>
          </a:prstGeom>
          <a:solidFill>
            <a:schemeClr val="accent4">
              <a:lumMod val="60000"/>
              <a:lumOff val="40000"/>
            </a:schemeClr>
          </a:solidFill>
        </p:spPr>
        <p:txBody>
          <a:bodyPr wrap="square" rtlCol="0">
            <a:spAutoFit/>
          </a:bodyPr>
          <a:lstStyle/>
          <a:p>
            <a:pPr algn="ctr"/>
            <a:r>
              <a:rPr lang="en-US" sz="800" dirty="0"/>
              <a:t>11</a:t>
            </a:r>
          </a:p>
        </p:txBody>
      </p:sp>
      <p:sp>
        <p:nvSpPr>
          <p:cNvPr id="24" name="TextBox 23">
            <a:extLst>
              <a:ext uri="{FF2B5EF4-FFF2-40B4-BE49-F238E27FC236}">
                <a16:creationId xmlns:a16="http://schemas.microsoft.com/office/drawing/2014/main" id="{F63346AE-7401-44BD-8BB7-29721845DBEE}"/>
              </a:ext>
            </a:extLst>
          </p:cNvPr>
          <p:cNvSpPr txBox="1"/>
          <p:nvPr/>
        </p:nvSpPr>
        <p:spPr>
          <a:xfrm>
            <a:off x="1648460" y="4746480"/>
            <a:ext cx="465827" cy="215444"/>
          </a:xfrm>
          <a:prstGeom prst="rect">
            <a:avLst/>
          </a:prstGeom>
          <a:solidFill>
            <a:schemeClr val="accent4">
              <a:lumMod val="60000"/>
              <a:lumOff val="40000"/>
            </a:schemeClr>
          </a:solidFill>
          <a:ln>
            <a:noFill/>
          </a:ln>
        </p:spPr>
        <p:txBody>
          <a:bodyPr wrap="square" rtlCol="0">
            <a:spAutoFit/>
          </a:bodyPr>
          <a:lstStyle/>
          <a:p>
            <a:pPr algn="ctr"/>
            <a:r>
              <a:rPr lang="en-US" sz="800" dirty="0"/>
              <a:t>13</a:t>
            </a:r>
          </a:p>
        </p:txBody>
      </p:sp>
      <p:sp>
        <p:nvSpPr>
          <p:cNvPr id="25" name="TextBox 24">
            <a:extLst>
              <a:ext uri="{FF2B5EF4-FFF2-40B4-BE49-F238E27FC236}">
                <a16:creationId xmlns:a16="http://schemas.microsoft.com/office/drawing/2014/main" id="{6F500A78-EFC3-4A5C-91C5-CDB670FAB019}"/>
              </a:ext>
            </a:extLst>
          </p:cNvPr>
          <p:cNvSpPr txBox="1"/>
          <p:nvPr/>
        </p:nvSpPr>
        <p:spPr>
          <a:xfrm>
            <a:off x="2489149" y="4443310"/>
            <a:ext cx="503975" cy="215444"/>
          </a:xfrm>
          <a:prstGeom prst="rect">
            <a:avLst/>
          </a:prstGeom>
          <a:solidFill>
            <a:schemeClr val="accent4">
              <a:lumMod val="60000"/>
              <a:lumOff val="40000"/>
            </a:schemeClr>
          </a:solidFill>
        </p:spPr>
        <p:txBody>
          <a:bodyPr wrap="square" rtlCol="0">
            <a:spAutoFit/>
          </a:bodyPr>
          <a:lstStyle/>
          <a:p>
            <a:pPr algn="ctr"/>
            <a:r>
              <a:rPr lang="en-US" sz="800" dirty="0"/>
              <a:t>2</a:t>
            </a:r>
          </a:p>
        </p:txBody>
      </p:sp>
      <p:sp>
        <p:nvSpPr>
          <p:cNvPr id="26" name="TextBox 25">
            <a:extLst>
              <a:ext uri="{FF2B5EF4-FFF2-40B4-BE49-F238E27FC236}">
                <a16:creationId xmlns:a16="http://schemas.microsoft.com/office/drawing/2014/main" id="{57B2E717-7BAD-4314-B1BA-359381329C24}"/>
              </a:ext>
            </a:extLst>
          </p:cNvPr>
          <p:cNvSpPr txBox="1"/>
          <p:nvPr/>
        </p:nvSpPr>
        <p:spPr>
          <a:xfrm>
            <a:off x="4372147" y="4954935"/>
            <a:ext cx="421906" cy="215444"/>
          </a:xfrm>
          <a:prstGeom prst="rect">
            <a:avLst/>
          </a:prstGeom>
          <a:solidFill>
            <a:schemeClr val="accent4">
              <a:lumMod val="60000"/>
              <a:lumOff val="40000"/>
            </a:schemeClr>
          </a:solidFill>
        </p:spPr>
        <p:txBody>
          <a:bodyPr wrap="square" rtlCol="0">
            <a:spAutoFit/>
          </a:bodyPr>
          <a:lstStyle/>
          <a:p>
            <a:pPr algn="ctr"/>
            <a:r>
              <a:rPr lang="en-US" sz="800" dirty="0"/>
              <a:t>7</a:t>
            </a:r>
          </a:p>
        </p:txBody>
      </p:sp>
      <p:sp>
        <p:nvSpPr>
          <p:cNvPr id="27" name="TextBox 26">
            <a:extLst>
              <a:ext uri="{FF2B5EF4-FFF2-40B4-BE49-F238E27FC236}">
                <a16:creationId xmlns:a16="http://schemas.microsoft.com/office/drawing/2014/main" id="{109B0B83-9171-4BDD-9F81-33E692D01F5C}"/>
              </a:ext>
            </a:extLst>
          </p:cNvPr>
          <p:cNvSpPr txBox="1"/>
          <p:nvPr/>
        </p:nvSpPr>
        <p:spPr>
          <a:xfrm>
            <a:off x="3806187" y="5218809"/>
            <a:ext cx="427412" cy="215444"/>
          </a:xfrm>
          <a:prstGeom prst="rect">
            <a:avLst/>
          </a:prstGeom>
          <a:solidFill>
            <a:schemeClr val="accent4">
              <a:lumMod val="60000"/>
              <a:lumOff val="40000"/>
            </a:schemeClr>
          </a:solidFill>
        </p:spPr>
        <p:txBody>
          <a:bodyPr wrap="square" rtlCol="0">
            <a:spAutoFit/>
          </a:bodyPr>
          <a:lstStyle/>
          <a:p>
            <a:pPr algn="ctr"/>
            <a:r>
              <a:rPr lang="en-US" sz="800" dirty="0"/>
              <a:t>15</a:t>
            </a:r>
          </a:p>
        </p:txBody>
      </p:sp>
      <p:sp>
        <p:nvSpPr>
          <p:cNvPr id="28" name="TextBox 27">
            <a:extLst>
              <a:ext uri="{FF2B5EF4-FFF2-40B4-BE49-F238E27FC236}">
                <a16:creationId xmlns:a16="http://schemas.microsoft.com/office/drawing/2014/main" id="{AA283306-483A-4B0B-91CB-E1809D4E88EC}"/>
              </a:ext>
            </a:extLst>
          </p:cNvPr>
          <p:cNvSpPr txBox="1"/>
          <p:nvPr/>
        </p:nvSpPr>
        <p:spPr>
          <a:xfrm>
            <a:off x="3125345" y="5438564"/>
            <a:ext cx="464552" cy="215444"/>
          </a:xfrm>
          <a:prstGeom prst="rect">
            <a:avLst/>
          </a:prstGeom>
          <a:solidFill>
            <a:schemeClr val="accent4">
              <a:lumMod val="60000"/>
              <a:lumOff val="40000"/>
            </a:schemeClr>
          </a:solidFill>
        </p:spPr>
        <p:txBody>
          <a:bodyPr wrap="square" rtlCol="0">
            <a:spAutoFit/>
          </a:bodyPr>
          <a:lstStyle/>
          <a:p>
            <a:pPr algn="ctr"/>
            <a:r>
              <a:rPr lang="en-US" sz="800" dirty="0"/>
              <a:t>5</a:t>
            </a:r>
          </a:p>
        </p:txBody>
      </p:sp>
      <p:sp>
        <p:nvSpPr>
          <p:cNvPr id="29" name="TextBox 28">
            <a:extLst>
              <a:ext uri="{FF2B5EF4-FFF2-40B4-BE49-F238E27FC236}">
                <a16:creationId xmlns:a16="http://schemas.microsoft.com/office/drawing/2014/main" id="{48217EC7-6F5B-4CC5-A7A7-3865AD192AE4}"/>
              </a:ext>
            </a:extLst>
          </p:cNvPr>
          <p:cNvSpPr txBox="1"/>
          <p:nvPr/>
        </p:nvSpPr>
        <p:spPr>
          <a:xfrm>
            <a:off x="3374769" y="5835447"/>
            <a:ext cx="464552" cy="215444"/>
          </a:xfrm>
          <a:prstGeom prst="rect">
            <a:avLst/>
          </a:prstGeom>
          <a:solidFill>
            <a:schemeClr val="accent4">
              <a:lumMod val="60000"/>
              <a:lumOff val="40000"/>
            </a:schemeClr>
          </a:solidFill>
        </p:spPr>
        <p:txBody>
          <a:bodyPr wrap="square" rtlCol="0">
            <a:spAutoFit/>
          </a:bodyPr>
          <a:lstStyle/>
          <a:p>
            <a:pPr algn="ctr"/>
            <a:r>
              <a:rPr lang="en-US" sz="800" dirty="0"/>
              <a:t>5</a:t>
            </a:r>
          </a:p>
        </p:txBody>
      </p:sp>
      <p:cxnSp>
        <p:nvCxnSpPr>
          <p:cNvPr id="30" name="Straight Connector 29">
            <a:extLst>
              <a:ext uri="{FF2B5EF4-FFF2-40B4-BE49-F238E27FC236}">
                <a16:creationId xmlns:a16="http://schemas.microsoft.com/office/drawing/2014/main" id="{B5D2E343-8FF4-4BCC-8979-7B173A402C51}"/>
              </a:ext>
            </a:extLst>
          </p:cNvPr>
          <p:cNvCxnSpPr>
            <a:stCxn id="6" idx="4"/>
            <a:endCxn id="10" idx="2"/>
          </p:cNvCxnSpPr>
          <p:nvPr/>
        </p:nvCxnSpPr>
        <p:spPr>
          <a:xfrm>
            <a:off x="2692767" y="3925448"/>
            <a:ext cx="1668710" cy="630588"/>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1" name="TextBox 30">
            <a:extLst>
              <a:ext uri="{FF2B5EF4-FFF2-40B4-BE49-F238E27FC236}">
                <a16:creationId xmlns:a16="http://schemas.microsoft.com/office/drawing/2014/main" id="{17550C0F-2C99-4FF5-BD1B-7BC0C3992A78}"/>
              </a:ext>
            </a:extLst>
          </p:cNvPr>
          <p:cNvSpPr txBox="1"/>
          <p:nvPr/>
        </p:nvSpPr>
        <p:spPr>
          <a:xfrm>
            <a:off x="3335737" y="4141520"/>
            <a:ext cx="503584" cy="215444"/>
          </a:xfrm>
          <a:prstGeom prst="rect">
            <a:avLst/>
          </a:prstGeom>
          <a:solidFill>
            <a:schemeClr val="bg2">
              <a:lumMod val="75000"/>
            </a:schemeClr>
          </a:solidFill>
        </p:spPr>
        <p:txBody>
          <a:bodyPr wrap="square" rtlCol="0">
            <a:spAutoFit/>
          </a:bodyPr>
          <a:lstStyle/>
          <a:p>
            <a:pPr algn="ctr"/>
            <a:r>
              <a:rPr lang="en-US" sz="800" dirty="0"/>
              <a:t>0</a:t>
            </a:r>
          </a:p>
        </p:txBody>
      </p:sp>
      <p:graphicFrame>
        <p:nvGraphicFramePr>
          <p:cNvPr id="32" name="Table 31">
            <a:extLst>
              <a:ext uri="{FF2B5EF4-FFF2-40B4-BE49-F238E27FC236}">
                <a16:creationId xmlns:a16="http://schemas.microsoft.com/office/drawing/2014/main" id="{BCB4B2FF-099B-48F9-BAF2-F294440BE03C}"/>
              </a:ext>
            </a:extLst>
          </p:cNvPr>
          <p:cNvGraphicFramePr>
            <a:graphicFrameLocks noGrp="1"/>
          </p:cNvGraphicFramePr>
          <p:nvPr>
            <p:extLst>
              <p:ext uri="{D42A27DB-BD31-4B8C-83A1-F6EECF244321}">
                <p14:modId xmlns:p14="http://schemas.microsoft.com/office/powerpoint/2010/main" val="54520611"/>
              </p:ext>
            </p:extLst>
          </p:nvPr>
        </p:nvGraphicFramePr>
        <p:xfrm>
          <a:off x="591479" y="823676"/>
          <a:ext cx="3813336" cy="398785"/>
        </p:xfrm>
        <a:graphic>
          <a:graphicData uri="http://schemas.openxmlformats.org/drawingml/2006/table">
            <a:tbl>
              <a:tblPr firstRow="1" bandRow="1">
                <a:tableStyleId>{5C22544A-7EE6-4342-B048-85BDC9FD1C3A}</a:tableStyleId>
              </a:tblPr>
              <a:tblGrid>
                <a:gridCol w="1048478">
                  <a:extLst>
                    <a:ext uri="{9D8B030D-6E8A-4147-A177-3AD203B41FA5}">
                      <a16:colId xmlns:a16="http://schemas.microsoft.com/office/drawing/2014/main" val="162151421"/>
                    </a:ext>
                  </a:extLst>
                </a:gridCol>
                <a:gridCol w="1285853">
                  <a:extLst>
                    <a:ext uri="{9D8B030D-6E8A-4147-A177-3AD203B41FA5}">
                      <a16:colId xmlns:a16="http://schemas.microsoft.com/office/drawing/2014/main" val="1863924277"/>
                    </a:ext>
                  </a:extLst>
                </a:gridCol>
                <a:gridCol w="1479005">
                  <a:extLst>
                    <a:ext uri="{9D8B030D-6E8A-4147-A177-3AD203B41FA5}">
                      <a16:colId xmlns:a16="http://schemas.microsoft.com/office/drawing/2014/main" val="690343489"/>
                    </a:ext>
                  </a:extLst>
                </a:gridCol>
              </a:tblGrid>
              <a:tr h="398785">
                <a:tc>
                  <a:txBody>
                    <a:bodyPr/>
                    <a:lstStyle/>
                    <a:p>
                      <a:pPr algn="ctr" rtl="0" fontAlgn="ctr"/>
                      <a:r>
                        <a:rPr lang="en-US" sz="1600" b="1" i="0" u="none" strike="noStrike" dirty="0">
                          <a:solidFill>
                            <a:schemeClr val="bg1"/>
                          </a:solidFill>
                          <a:effectLst/>
                          <a:latin typeface="+mn-lt"/>
                          <a:ea typeface="Yu Gothic" panose="020B0400000000000000" pitchFamily="34" charset="-128"/>
                        </a:rPr>
                        <a:t>Path (V</a:t>
                      </a:r>
                      <a:r>
                        <a:rPr lang="en-US" sz="1600" b="1" i="0" u="none" strike="noStrike" baseline="-25000" dirty="0">
                          <a:solidFill>
                            <a:schemeClr val="bg1"/>
                          </a:solidFill>
                          <a:effectLst/>
                          <a:latin typeface="+mn-lt"/>
                          <a:ea typeface="Yu Gothic" panose="020B0400000000000000" pitchFamily="34" charset="-128"/>
                        </a:rPr>
                        <a:t>5</a:t>
                      </a:r>
                      <a:r>
                        <a:rPr lang="en-US" sz="1600" b="1" i="0" u="none" strike="noStrike" baseline="0" dirty="0">
                          <a:solidFill>
                            <a:schemeClr val="bg1"/>
                          </a:solidFill>
                          <a:effectLst/>
                          <a:latin typeface="+mn-lt"/>
                          <a:ea typeface="Yu Gothic" panose="020B0400000000000000" pitchFamily="34" charset="-128"/>
                        </a:rPr>
                        <a:t>)</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2686243240"/>
                  </a:ext>
                </a:extLst>
              </a:tr>
            </a:tbl>
          </a:graphicData>
        </a:graphic>
      </p:graphicFrame>
      <p:graphicFrame>
        <p:nvGraphicFramePr>
          <p:cNvPr id="33" name="Table 32">
            <a:extLst>
              <a:ext uri="{FF2B5EF4-FFF2-40B4-BE49-F238E27FC236}">
                <a16:creationId xmlns:a16="http://schemas.microsoft.com/office/drawing/2014/main" id="{90044C55-E063-4725-8ED1-DEA150A6093C}"/>
              </a:ext>
            </a:extLst>
          </p:cNvPr>
          <p:cNvGraphicFramePr>
            <a:graphicFrameLocks noGrp="1"/>
          </p:cNvGraphicFramePr>
          <p:nvPr>
            <p:extLst>
              <p:ext uri="{D42A27DB-BD31-4B8C-83A1-F6EECF244321}">
                <p14:modId xmlns:p14="http://schemas.microsoft.com/office/powerpoint/2010/main" val="1200240267"/>
              </p:ext>
            </p:extLst>
          </p:nvPr>
        </p:nvGraphicFramePr>
        <p:xfrm>
          <a:off x="591479" y="110893"/>
          <a:ext cx="9566275" cy="492125"/>
        </p:xfrm>
        <a:graphic>
          <a:graphicData uri="http://schemas.openxmlformats.org/drawingml/2006/table">
            <a:tbl>
              <a:tblPr firstRow="1" bandRow="1">
                <a:tableStyleId>{5C22544A-7EE6-4342-B048-85BDC9FD1C3A}</a:tableStyleId>
              </a:tblPr>
              <a:tblGrid>
                <a:gridCol w="991750">
                  <a:extLst>
                    <a:ext uri="{9D8B030D-6E8A-4147-A177-3AD203B41FA5}">
                      <a16:colId xmlns:a16="http://schemas.microsoft.com/office/drawing/2014/main" val="1528440037"/>
                    </a:ext>
                  </a:extLst>
                </a:gridCol>
                <a:gridCol w="1714905">
                  <a:extLst>
                    <a:ext uri="{9D8B030D-6E8A-4147-A177-3AD203B41FA5}">
                      <a16:colId xmlns:a16="http://schemas.microsoft.com/office/drawing/2014/main" val="4080113493"/>
                    </a:ext>
                  </a:extLst>
                </a:gridCol>
                <a:gridCol w="1714905">
                  <a:extLst>
                    <a:ext uri="{9D8B030D-6E8A-4147-A177-3AD203B41FA5}">
                      <a16:colId xmlns:a16="http://schemas.microsoft.com/office/drawing/2014/main" val="265164964"/>
                    </a:ext>
                  </a:extLst>
                </a:gridCol>
                <a:gridCol w="1714905">
                  <a:extLst>
                    <a:ext uri="{9D8B030D-6E8A-4147-A177-3AD203B41FA5}">
                      <a16:colId xmlns:a16="http://schemas.microsoft.com/office/drawing/2014/main" val="3261830676"/>
                    </a:ext>
                  </a:extLst>
                </a:gridCol>
                <a:gridCol w="1714905">
                  <a:extLst>
                    <a:ext uri="{9D8B030D-6E8A-4147-A177-3AD203B41FA5}">
                      <a16:colId xmlns:a16="http://schemas.microsoft.com/office/drawing/2014/main" val="2302006498"/>
                    </a:ext>
                  </a:extLst>
                </a:gridCol>
                <a:gridCol w="1714905">
                  <a:extLst>
                    <a:ext uri="{9D8B030D-6E8A-4147-A177-3AD203B41FA5}">
                      <a16:colId xmlns:a16="http://schemas.microsoft.com/office/drawing/2014/main" val="1115777246"/>
                    </a:ext>
                  </a:extLst>
                </a:gridCol>
              </a:tblGrid>
              <a:tr h="492125">
                <a:tc>
                  <a:txBody>
                    <a:bodyPr/>
                    <a:lstStyle/>
                    <a:p>
                      <a:pPr algn="ctr" rtl="0" fontAlgn="ctr"/>
                      <a:r>
                        <a:rPr lang="en-US" sz="1600" b="1" i="0" u="none" strike="noStrike" dirty="0">
                          <a:solidFill>
                            <a:schemeClr val="bg1"/>
                          </a:solidFill>
                          <a:effectLst/>
                          <a:latin typeface="+mn-lt"/>
                          <a:ea typeface="Yu Gothic" panose="020B0400000000000000" pitchFamily="34" charset="-128"/>
                        </a:rPr>
                        <a:t>Pre:</a:t>
                      </a: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1609108561"/>
                  </a:ext>
                </a:extLst>
              </a:tr>
            </a:tbl>
          </a:graphicData>
        </a:graphic>
      </p:graphicFrame>
      <p:graphicFrame>
        <p:nvGraphicFramePr>
          <p:cNvPr id="35" name="Table 34">
            <a:extLst>
              <a:ext uri="{FF2B5EF4-FFF2-40B4-BE49-F238E27FC236}">
                <a16:creationId xmlns:a16="http://schemas.microsoft.com/office/drawing/2014/main" id="{CCC40A03-CF9C-40DB-AC50-5ABF919F741D}"/>
              </a:ext>
            </a:extLst>
          </p:cNvPr>
          <p:cNvGraphicFramePr>
            <a:graphicFrameLocks noGrp="1"/>
          </p:cNvGraphicFramePr>
          <p:nvPr>
            <p:extLst>
              <p:ext uri="{D42A27DB-BD31-4B8C-83A1-F6EECF244321}">
                <p14:modId xmlns:p14="http://schemas.microsoft.com/office/powerpoint/2010/main" val="2798114221"/>
              </p:ext>
            </p:extLst>
          </p:nvPr>
        </p:nvGraphicFramePr>
        <p:xfrm>
          <a:off x="582991" y="1264939"/>
          <a:ext cx="5292341" cy="398785"/>
        </p:xfrm>
        <a:graphic>
          <a:graphicData uri="http://schemas.openxmlformats.org/drawingml/2006/table">
            <a:tbl>
              <a:tblPr firstRow="1" bandRow="1">
                <a:tableStyleId>{5C22544A-7EE6-4342-B048-85BDC9FD1C3A}</a:tableStyleId>
              </a:tblPr>
              <a:tblGrid>
                <a:gridCol w="1048478">
                  <a:extLst>
                    <a:ext uri="{9D8B030D-6E8A-4147-A177-3AD203B41FA5}">
                      <a16:colId xmlns:a16="http://schemas.microsoft.com/office/drawing/2014/main" val="162151421"/>
                    </a:ext>
                  </a:extLst>
                </a:gridCol>
                <a:gridCol w="1285853">
                  <a:extLst>
                    <a:ext uri="{9D8B030D-6E8A-4147-A177-3AD203B41FA5}">
                      <a16:colId xmlns:a16="http://schemas.microsoft.com/office/drawing/2014/main" val="1863924277"/>
                    </a:ext>
                  </a:extLst>
                </a:gridCol>
                <a:gridCol w="1479005">
                  <a:extLst>
                    <a:ext uri="{9D8B030D-6E8A-4147-A177-3AD203B41FA5}">
                      <a16:colId xmlns:a16="http://schemas.microsoft.com/office/drawing/2014/main" val="690343489"/>
                    </a:ext>
                  </a:extLst>
                </a:gridCol>
                <a:gridCol w="1479005">
                  <a:extLst>
                    <a:ext uri="{9D8B030D-6E8A-4147-A177-3AD203B41FA5}">
                      <a16:colId xmlns:a16="http://schemas.microsoft.com/office/drawing/2014/main" val="1967753820"/>
                    </a:ext>
                  </a:extLst>
                </a:gridCol>
              </a:tblGrid>
              <a:tr h="398785">
                <a:tc>
                  <a:txBody>
                    <a:bodyPr/>
                    <a:lstStyle/>
                    <a:p>
                      <a:pPr algn="ctr" rtl="0" fontAlgn="ctr"/>
                      <a:r>
                        <a:rPr lang="en-US" sz="1600" b="1" i="0" u="none" strike="noStrike" dirty="0">
                          <a:solidFill>
                            <a:schemeClr val="bg1"/>
                          </a:solidFill>
                          <a:effectLst/>
                          <a:latin typeface="+mn-lt"/>
                          <a:ea typeface="Yu Gothic" panose="020B0400000000000000" pitchFamily="34" charset="-128"/>
                        </a:rPr>
                        <a:t>Path (V</a:t>
                      </a:r>
                      <a:r>
                        <a:rPr lang="en-US" sz="1600" b="1" i="0" u="none" strike="noStrike" baseline="-25000" dirty="0">
                          <a:solidFill>
                            <a:schemeClr val="bg1"/>
                          </a:solidFill>
                          <a:effectLst/>
                          <a:latin typeface="+mn-lt"/>
                          <a:ea typeface="Yu Gothic" panose="020B0400000000000000" pitchFamily="34" charset="-128"/>
                        </a:rPr>
                        <a:t>2</a:t>
                      </a:r>
                      <a:r>
                        <a:rPr lang="en-US" sz="1600" b="1" i="0" u="none" strike="noStrike" baseline="0" dirty="0">
                          <a:solidFill>
                            <a:schemeClr val="bg1"/>
                          </a:solidFill>
                          <a:effectLst/>
                          <a:latin typeface="+mn-lt"/>
                          <a:ea typeface="Yu Gothic" panose="020B0400000000000000" pitchFamily="34" charset="-128"/>
                        </a:rPr>
                        <a:t>)</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2686243240"/>
                  </a:ext>
                </a:extLst>
              </a:tr>
            </a:tbl>
          </a:graphicData>
        </a:graphic>
      </p:graphicFrame>
      <p:sp>
        <p:nvSpPr>
          <p:cNvPr id="36" name="Oval 35">
            <a:extLst>
              <a:ext uri="{FF2B5EF4-FFF2-40B4-BE49-F238E27FC236}">
                <a16:creationId xmlns:a16="http://schemas.microsoft.com/office/drawing/2014/main" id="{E8877048-22CC-4C7A-89B5-B0C32C88386A}"/>
              </a:ext>
            </a:extLst>
          </p:cNvPr>
          <p:cNvSpPr/>
          <p:nvPr/>
        </p:nvSpPr>
        <p:spPr>
          <a:xfrm>
            <a:off x="8417281" y="3455071"/>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0</a:t>
            </a:r>
          </a:p>
        </p:txBody>
      </p:sp>
      <p:sp>
        <p:nvSpPr>
          <p:cNvPr id="37" name="Oval 36">
            <a:extLst>
              <a:ext uri="{FF2B5EF4-FFF2-40B4-BE49-F238E27FC236}">
                <a16:creationId xmlns:a16="http://schemas.microsoft.com/office/drawing/2014/main" id="{C43BD7D6-CFDC-4208-8F38-481137BFD02C}"/>
              </a:ext>
            </a:extLst>
          </p:cNvPr>
          <p:cNvSpPr/>
          <p:nvPr/>
        </p:nvSpPr>
        <p:spPr>
          <a:xfrm>
            <a:off x="6532284" y="4250377"/>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1</a:t>
            </a:r>
          </a:p>
        </p:txBody>
      </p:sp>
      <p:sp>
        <p:nvSpPr>
          <p:cNvPr id="38" name="Oval 37">
            <a:extLst>
              <a:ext uri="{FF2B5EF4-FFF2-40B4-BE49-F238E27FC236}">
                <a16:creationId xmlns:a16="http://schemas.microsoft.com/office/drawing/2014/main" id="{4F166850-E0B8-4980-9CD1-38B10180EA39}"/>
              </a:ext>
            </a:extLst>
          </p:cNvPr>
          <p:cNvSpPr/>
          <p:nvPr/>
        </p:nvSpPr>
        <p:spPr>
          <a:xfrm>
            <a:off x="6532284" y="5352659"/>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2</a:t>
            </a:r>
          </a:p>
        </p:txBody>
      </p:sp>
      <p:sp>
        <p:nvSpPr>
          <p:cNvPr id="39" name="Oval 38">
            <a:extLst>
              <a:ext uri="{FF2B5EF4-FFF2-40B4-BE49-F238E27FC236}">
                <a16:creationId xmlns:a16="http://schemas.microsoft.com/office/drawing/2014/main" id="{5E05D6C5-6A62-4838-8FC6-A888BD1833D3}"/>
              </a:ext>
            </a:extLst>
          </p:cNvPr>
          <p:cNvSpPr/>
          <p:nvPr/>
        </p:nvSpPr>
        <p:spPr>
          <a:xfrm>
            <a:off x="8417281" y="6091394"/>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3</a:t>
            </a:r>
          </a:p>
        </p:txBody>
      </p:sp>
      <p:sp>
        <p:nvSpPr>
          <p:cNvPr id="40" name="Oval 39">
            <a:extLst>
              <a:ext uri="{FF2B5EF4-FFF2-40B4-BE49-F238E27FC236}">
                <a16:creationId xmlns:a16="http://schemas.microsoft.com/office/drawing/2014/main" id="{3E19FFDF-7679-4AF4-87A2-EF21D9B1F555}"/>
              </a:ext>
            </a:extLst>
          </p:cNvPr>
          <p:cNvSpPr/>
          <p:nvPr/>
        </p:nvSpPr>
        <p:spPr>
          <a:xfrm>
            <a:off x="10302281" y="4250377"/>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5</a:t>
            </a:r>
          </a:p>
        </p:txBody>
      </p:sp>
      <p:sp>
        <p:nvSpPr>
          <p:cNvPr id="41" name="Oval 40">
            <a:extLst>
              <a:ext uri="{FF2B5EF4-FFF2-40B4-BE49-F238E27FC236}">
                <a16:creationId xmlns:a16="http://schemas.microsoft.com/office/drawing/2014/main" id="{E365F416-BEF8-4577-979A-82CDFC0347D3}"/>
              </a:ext>
            </a:extLst>
          </p:cNvPr>
          <p:cNvSpPr/>
          <p:nvPr/>
        </p:nvSpPr>
        <p:spPr>
          <a:xfrm>
            <a:off x="10302281" y="5352659"/>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4</a:t>
            </a:r>
          </a:p>
        </p:txBody>
      </p:sp>
      <p:cxnSp>
        <p:nvCxnSpPr>
          <p:cNvPr id="42" name="Straight Connector 41">
            <a:extLst>
              <a:ext uri="{FF2B5EF4-FFF2-40B4-BE49-F238E27FC236}">
                <a16:creationId xmlns:a16="http://schemas.microsoft.com/office/drawing/2014/main" id="{30387DAA-D37D-44F2-9BDF-F6F9BB70303E}"/>
              </a:ext>
            </a:extLst>
          </p:cNvPr>
          <p:cNvCxnSpPr>
            <a:cxnSpLocks/>
            <a:stCxn id="36" idx="4"/>
            <a:endCxn id="38" idx="6"/>
          </p:cNvCxnSpPr>
          <p:nvPr/>
        </p:nvCxnSpPr>
        <p:spPr>
          <a:xfrm flipH="1">
            <a:off x="6964862" y="3784508"/>
            <a:ext cx="1668708" cy="1732869"/>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E76336-65EB-4684-B569-2A40835974BE}"/>
              </a:ext>
            </a:extLst>
          </p:cNvPr>
          <p:cNvCxnSpPr>
            <a:cxnSpLocks/>
            <a:stCxn id="36" idx="4"/>
            <a:endCxn id="41" idx="2"/>
          </p:cNvCxnSpPr>
          <p:nvPr/>
        </p:nvCxnSpPr>
        <p:spPr>
          <a:xfrm>
            <a:off x="8633571" y="3784508"/>
            <a:ext cx="1668710" cy="1732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E65C036-DF83-4D21-835B-93253D762D77}"/>
              </a:ext>
            </a:extLst>
          </p:cNvPr>
          <p:cNvCxnSpPr>
            <a:cxnSpLocks/>
            <a:stCxn id="40" idx="2"/>
            <a:endCxn id="38" idx="6"/>
          </p:cNvCxnSpPr>
          <p:nvPr/>
        </p:nvCxnSpPr>
        <p:spPr>
          <a:xfrm flipH="1">
            <a:off x="6964862" y="4415096"/>
            <a:ext cx="3337418" cy="110228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45" name="Straight Connector 44">
            <a:extLst>
              <a:ext uri="{FF2B5EF4-FFF2-40B4-BE49-F238E27FC236}">
                <a16:creationId xmlns:a16="http://schemas.microsoft.com/office/drawing/2014/main" id="{E6DD566E-FCE0-4DDA-BDD6-5D21F42B83E0}"/>
              </a:ext>
            </a:extLst>
          </p:cNvPr>
          <p:cNvCxnSpPr>
            <a:cxnSpLocks/>
            <a:stCxn id="39" idx="0"/>
            <a:endCxn id="38" idx="6"/>
          </p:cNvCxnSpPr>
          <p:nvPr/>
        </p:nvCxnSpPr>
        <p:spPr>
          <a:xfrm flipH="1" flipV="1">
            <a:off x="6964862" y="5517377"/>
            <a:ext cx="1668708" cy="57401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2551237-511E-4EE3-9882-B0CFEBA411E3}"/>
              </a:ext>
            </a:extLst>
          </p:cNvPr>
          <p:cNvCxnSpPr>
            <a:cxnSpLocks/>
            <a:stCxn id="39" idx="0"/>
            <a:endCxn id="41" idx="2"/>
          </p:cNvCxnSpPr>
          <p:nvPr/>
        </p:nvCxnSpPr>
        <p:spPr>
          <a:xfrm flipV="1">
            <a:off x="8633570" y="5517377"/>
            <a:ext cx="1668711" cy="574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A2D2CFE-7381-4C54-948A-DBE41B691CB5}"/>
              </a:ext>
            </a:extLst>
          </p:cNvPr>
          <p:cNvCxnSpPr>
            <a:cxnSpLocks/>
            <a:stCxn id="39" idx="0"/>
            <a:endCxn id="40" idx="2"/>
          </p:cNvCxnSpPr>
          <p:nvPr/>
        </p:nvCxnSpPr>
        <p:spPr>
          <a:xfrm flipV="1">
            <a:off x="8633570" y="4415096"/>
            <a:ext cx="1668711" cy="167629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820E1F0-BC50-48CE-A65D-1EEE96CCA36E}"/>
              </a:ext>
            </a:extLst>
          </p:cNvPr>
          <p:cNvCxnSpPr>
            <a:cxnSpLocks/>
            <a:stCxn id="41" idx="0"/>
            <a:endCxn id="40" idx="4"/>
          </p:cNvCxnSpPr>
          <p:nvPr/>
        </p:nvCxnSpPr>
        <p:spPr>
          <a:xfrm flipV="1">
            <a:off x="10518571" y="4579814"/>
            <a:ext cx="0" cy="772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04DC70C-4C72-4D87-91DF-DDB2E5C44AC5}"/>
              </a:ext>
            </a:extLst>
          </p:cNvPr>
          <p:cNvCxnSpPr>
            <a:cxnSpLocks/>
            <a:stCxn id="37" idx="6"/>
            <a:endCxn id="40" idx="2"/>
          </p:cNvCxnSpPr>
          <p:nvPr/>
        </p:nvCxnSpPr>
        <p:spPr>
          <a:xfrm>
            <a:off x="6964862" y="4415096"/>
            <a:ext cx="33374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C01957C-5346-445C-BCB2-F9C8B987049C}"/>
              </a:ext>
            </a:extLst>
          </p:cNvPr>
          <p:cNvCxnSpPr>
            <a:cxnSpLocks/>
            <a:stCxn id="37" idx="6"/>
            <a:endCxn id="39" idx="0"/>
          </p:cNvCxnSpPr>
          <p:nvPr/>
        </p:nvCxnSpPr>
        <p:spPr>
          <a:xfrm>
            <a:off x="6964862" y="4415096"/>
            <a:ext cx="1668708" cy="1676298"/>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6B1FA88A-A0EF-4855-A56F-E1012928A04A}"/>
              </a:ext>
            </a:extLst>
          </p:cNvPr>
          <p:cNvSpPr txBox="1"/>
          <p:nvPr/>
        </p:nvSpPr>
        <p:spPr>
          <a:xfrm>
            <a:off x="7504641" y="5672112"/>
            <a:ext cx="372708" cy="215444"/>
          </a:xfrm>
          <a:prstGeom prst="rect">
            <a:avLst/>
          </a:prstGeom>
          <a:solidFill>
            <a:schemeClr val="accent4">
              <a:lumMod val="60000"/>
              <a:lumOff val="40000"/>
            </a:schemeClr>
          </a:solidFill>
        </p:spPr>
        <p:txBody>
          <a:bodyPr wrap="square" rtlCol="0">
            <a:spAutoFit/>
          </a:bodyPr>
          <a:lstStyle/>
          <a:p>
            <a:r>
              <a:rPr lang="en-US" sz="800" dirty="0"/>
              <a:t>16</a:t>
            </a:r>
          </a:p>
        </p:txBody>
      </p:sp>
      <p:sp>
        <p:nvSpPr>
          <p:cNvPr id="52" name="TextBox 51">
            <a:extLst>
              <a:ext uri="{FF2B5EF4-FFF2-40B4-BE49-F238E27FC236}">
                <a16:creationId xmlns:a16="http://schemas.microsoft.com/office/drawing/2014/main" id="{7441C256-9C30-4338-BBDA-9BAEC5C72AB4}"/>
              </a:ext>
            </a:extLst>
          </p:cNvPr>
          <p:cNvSpPr txBox="1"/>
          <p:nvPr/>
        </p:nvSpPr>
        <p:spPr>
          <a:xfrm>
            <a:off x="7799216" y="5304150"/>
            <a:ext cx="465826" cy="215444"/>
          </a:xfrm>
          <a:prstGeom prst="rect">
            <a:avLst/>
          </a:prstGeom>
          <a:solidFill>
            <a:schemeClr val="accent4">
              <a:lumMod val="60000"/>
              <a:lumOff val="40000"/>
            </a:schemeClr>
          </a:solidFill>
        </p:spPr>
        <p:txBody>
          <a:bodyPr wrap="square" rtlCol="0">
            <a:spAutoFit/>
          </a:bodyPr>
          <a:lstStyle/>
          <a:p>
            <a:pPr algn="ctr"/>
            <a:r>
              <a:rPr lang="en-US" sz="800" dirty="0"/>
              <a:t>0</a:t>
            </a:r>
          </a:p>
        </p:txBody>
      </p:sp>
      <p:sp>
        <p:nvSpPr>
          <p:cNvPr id="53" name="TextBox 52">
            <a:extLst>
              <a:ext uri="{FF2B5EF4-FFF2-40B4-BE49-F238E27FC236}">
                <a16:creationId xmlns:a16="http://schemas.microsoft.com/office/drawing/2014/main" id="{923A795E-E32E-4B36-A7E9-87C174B041F7}"/>
              </a:ext>
            </a:extLst>
          </p:cNvPr>
          <p:cNvSpPr txBox="1"/>
          <p:nvPr/>
        </p:nvSpPr>
        <p:spPr>
          <a:xfrm>
            <a:off x="8405994" y="4825293"/>
            <a:ext cx="465826" cy="215444"/>
          </a:xfrm>
          <a:prstGeom prst="rect">
            <a:avLst/>
          </a:prstGeom>
          <a:solidFill>
            <a:schemeClr val="bg2">
              <a:lumMod val="75000"/>
            </a:schemeClr>
          </a:solidFill>
        </p:spPr>
        <p:txBody>
          <a:bodyPr wrap="square" rtlCol="0">
            <a:spAutoFit/>
          </a:bodyPr>
          <a:lstStyle/>
          <a:p>
            <a:pPr algn="ctr"/>
            <a:r>
              <a:rPr lang="en-US" sz="800" dirty="0"/>
              <a:t>10</a:t>
            </a:r>
          </a:p>
        </p:txBody>
      </p:sp>
      <p:sp>
        <p:nvSpPr>
          <p:cNvPr id="54" name="TextBox 53">
            <a:extLst>
              <a:ext uri="{FF2B5EF4-FFF2-40B4-BE49-F238E27FC236}">
                <a16:creationId xmlns:a16="http://schemas.microsoft.com/office/drawing/2014/main" id="{493819E1-AC8C-43C9-9F6F-2280B1D9FEEC}"/>
              </a:ext>
            </a:extLst>
          </p:cNvPr>
          <p:cNvSpPr txBox="1"/>
          <p:nvPr/>
        </p:nvSpPr>
        <p:spPr>
          <a:xfrm>
            <a:off x="7589263" y="4605540"/>
            <a:ext cx="465827" cy="215444"/>
          </a:xfrm>
          <a:prstGeom prst="rect">
            <a:avLst/>
          </a:prstGeom>
          <a:solidFill>
            <a:schemeClr val="accent4">
              <a:lumMod val="60000"/>
              <a:lumOff val="40000"/>
            </a:schemeClr>
          </a:solidFill>
          <a:ln>
            <a:noFill/>
          </a:ln>
        </p:spPr>
        <p:txBody>
          <a:bodyPr wrap="square" rtlCol="0">
            <a:spAutoFit/>
          </a:bodyPr>
          <a:lstStyle/>
          <a:p>
            <a:pPr algn="ctr"/>
            <a:r>
              <a:rPr lang="en-US" sz="800" dirty="0"/>
              <a:t>13</a:t>
            </a:r>
          </a:p>
        </p:txBody>
      </p:sp>
      <p:sp>
        <p:nvSpPr>
          <p:cNvPr id="55" name="TextBox 54">
            <a:extLst>
              <a:ext uri="{FF2B5EF4-FFF2-40B4-BE49-F238E27FC236}">
                <a16:creationId xmlns:a16="http://schemas.microsoft.com/office/drawing/2014/main" id="{64A1400C-9139-43C7-96C9-8EB9F38E9EE0}"/>
              </a:ext>
            </a:extLst>
          </p:cNvPr>
          <p:cNvSpPr txBox="1"/>
          <p:nvPr/>
        </p:nvSpPr>
        <p:spPr>
          <a:xfrm>
            <a:off x="8429952" y="4302370"/>
            <a:ext cx="503975" cy="215444"/>
          </a:xfrm>
          <a:prstGeom prst="rect">
            <a:avLst/>
          </a:prstGeom>
          <a:solidFill>
            <a:schemeClr val="accent4">
              <a:lumMod val="60000"/>
              <a:lumOff val="40000"/>
            </a:schemeClr>
          </a:solidFill>
        </p:spPr>
        <p:txBody>
          <a:bodyPr wrap="square" rtlCol="0">
            <a:spAutoFit/>
          </a:bodyPr>
          <a:lstStyle/>
          <a:p>
            <a:pPr algn="ctr"/>
            <a:r>
              <a:rPr lang="en-US" sz="800" dirty="0"/>
              <a:t>2</a:t>
            </a:r>
          </a:p>
        </p:txBody>
      </p:sp>
      <p:sp>
        <p:nvSpPr>
          <p:cNvPr id="56" name="TextBox 55">
            <a:extLst>
              <a:ext uri="{FF2B5EF4-FFF2-40B4-BE49-F238E27FC236}">
                <a16:creationId xmlns:a16="http://schemas.microsoft.com/office/drawing/2014/main" id="{112063FF-9D4A-430A-877F-9790D609826F}"/>
              </a:ext>
            </a:extLst>
          </p:cNvPr>
          <p:cNvSpPr txBox="1"/>
          <p:nvPr/>
        </p:nvSpPr>
        <p:spPr>
          <a:xfrm>
            <a:off x="10312950" y="4813995"/>
            <a:ext cx="421906" cy="215444"/>
          </a:xfrm>
          <a:prstGeom prst="rect">
            <a:avLst/>
          </a:prstGeom>
          <a:solidFill>
            <a:schemeClr val="accent4">
              <a:lumMod val="60000"/>
              <a:lumOff val="40000"/>
            </a:schemeClr>
          </a:solidFill>
        </p:spPr>
        <p:txBody>
          <a:bodyPr wrap="square" rtlCol="0">
            <a:spAutoFit/>
          </a:bodyPr>
          <a:lstStyle/>
          <a:p>
            <a:pPr algn="ctr"/>
            <a:r>
              <a:rPr lang="en-US" sz="800" dirty="0"/>
              <a:t>7</a:t>
            </a:r>
          </a:p>
        </p:txBody>
      </p:sp>
      <p:sp>
        <p:nvSpPr>
          <p:cNvPr id="57" name="TextBox 56">
            <a:extLst>
              <a:ext uri="{FF2B5EF4-FFF2-40B4-BE49-F238E27FC236}">
                <a16:creationId xmlns:a16="http://schemas.microsoft.com/office/drawing/2014/main" id="{CE12F6DF-FA62-4246-9EC4-95C9D8881E1B}"/>
              </a:ext>
            </a:extLst>
          </p:cNvPr>
          <p:cNvSpPr txBox="1"/>
          <p:nvPr/>
        </p:nvSpPr>
        <p:spPr>
          <a:xfrm>
            <a:off x="9746990" y="5077869"/>
            <a:ext cx="427412" cy="215444"/>
          </a:xfrm>
          <a:prstGeom prst="rect">
            <a:avLst/>
          </a:prstGeom>
          <a:solidFill>
            <a:schemeClr val="accent4">
              <a:lumMod val="60000"/>
              <a:lumOff val="40000"/>
            </a:schemeClr>
          </a:solidFill>
        </p:spPr>
        <p:txBody>
          <a:bodyPr wrap="square" rtlCol="0">
            <a:spAutoFit/>
          </a:bodyPr>
          <a:lstStyle/>
          <a:p>
            <a:pPr algn="ctr"/>
            <a:r>
              <a:rPr lang="en-US" sz="800" dirty="0"/>
              <a:t>15</a:t>
            </a:r>
          </a:p>
        </p:txBody>
      </p:sp>
      <p:sp>
        <p:nvSpPr>
          <p:cNvPr id="58" name="TextBox 57">
            <a:extLst>
              <a:ext uri="{FF2B5EF4-FFF2-40B4-BE49-F238E27FC236}">
                <a16:creationId xmlns:a16="http://schemas.microsoft.com/office/drawing/2014/main" id="{9BBE9018-BAD5-4157-90EC-5ADD6AA2E31B}"/>
              </a:ext>
            </a:extLst>
          </p:cNvPr>
          <p:cNvSpPr txBox="1"/>
          <p:nvPr/>
        </p:nvSpPr>
        <p:spPr>
          <a:xfrm>
            <a:off x="9066148" y="5297624"/>
            <a:ext cx="464552" cy="215444"/>
          </a:xfrm>
          <a:prstGeom prst="rect">
            <a:avLst/>
          </a:prstGeom>
          <a:solidFill>
            <a:schemeClr val="accent4">
              <a:lumMod val="60000"/>
              <a:lumOff val="40000"/>
            </a:schemeClr>
          </a:solidFill>
        </p:spPr>
        <p:txBody>
          <a:bodyPr wrap="square" rtlCol="0">
            <a:spAutoFit/>
          </a:bodyPr>
          <a:lstStyle/>
          <a:p>
            <a:pPr algn="ctr"/>
            <a:r>
              <a:rPr lang="en-US" sz="800" dirty="0"/>
              <a:t>5</a:t>
            </a:r>
          </a:p>
        </p:txBody>
      </p:sp>
      <p:sp>
        <p:nvSpPr>
          <p:cNvPr id="59" name="TextBox 58">
            <a:extLst>
              <a:ext uri="{FF2B5EF4-FFF2-40B4-BE49-F238E27FC236}">
                <a16:creationId xmlns:a16="http://schemas.microsoft.com/office/drawing/2014/main" id="{48BD2362-3E47-4E2A-97D1-3EFD9BCA85BE}"/>
              </a:ext>
            </a:extLst>
          </p:cNvPr>
          <p:cNvSpPr txBox="1"/>
          <p:nvPr/>
        </p:nvSpPr>
        <p:spPr>
          <a:xfrm>
            <a:off x="9315572" y="5694507"/>
            <a:ext cx="464552" cy="215444"/>
          </a:xfrm>
          <a:prstGeom prst="rect">
            <a:avLst/>
          </a:prstGeom>
          <a:solidFill>
            <a:schemeClr val="accent4">
              <a:lumMod val="60000"/>
              <a:lumOff val="40000"/>
            </a:schemeClr>
          </a:solidFill>
        </p:spPr>
        <p:txBody>
          <a:bodyPr wrap="square" rtlCol="0">
            <a:spAutoFit/>
          </a:bodyPr>
          <a:lstStyle/>
          <a:p>
            <a:pPr algn="ctr"/>
            <a:r>
              <a:rPr lang="en-US" sz="800" dirty="0"/>
              <a:t>5</a:t>
            </a:r>
          </a:p>
        </p:txBody>
      </p:sp>
      <p:cxnSp>
        <p:nvCxnSpPr>
          <p:cNvPr id="60" name="Straight Connector 59">
            <a:extLst>
              <a:ext uri="{FF2B5EF4-FFF2-40B4-BE49-F238E27FC236}">
                <a16:creationId xmlns:a16="http://schemas.microsoft.com/office/drawing/2014/main" id="{532B9C05-D453-453E-BAB3-5488D4149F7F}"/>
              </a:ext>
            </a:extLst>
          </p:cNvPr>
          <p:cNvCxnSpPr>
            <a:stCxn id="36" idx="4"/>
            <a:endCxn id="40" idx="2"/>
          </p:cNvCxnSpPr>
          <p:nvPr/>
        </p:nvCxnSpPr>
        <p:spPr>
          <a:xfrm>
            <a:off x="8633570" y="3784508"/>
            <a:ext cx="1668710" cy="630588"/>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61" name="TextBox 60">
            <a:extLst>
              <a:ext uri="{FF2B5EF4-FFF2-40B4-BE49-F238E27FC236}">
                <a16:creationId xmlns:a16="http://schemas.microsoft.com/office/drawing/2014/main" id="{BF650404-777D-406B-B390-B5ECA6597BB0}"/>
              </a:ext>
            </a:extLst>
          </p:cNvPr>
          <p:cNvSpPr txBox="1"/>
          <p:nvPr/>
        </p:nvSpPr>
        <p:spPr>
          <a:xfrm>
            <a:off x="9276540" y="4000580"/>
            <a:ext cx="503584" cy="215444"/>
          </a:xfrm>
          <a:prstGeom prst="rect">
            <a:avLst/>
          </a:prstGeom>
          <a:solidFill>
            <a:schemeClr val="accent4">
              <a:lumMod val="60000"/>
              <a:lumOff val="40000"/>
            </a:schemeClr>
          </a:solidFill>
        </p:spPr>
        <p:txBody>
          <a:bodyPr wrap="square" rtlCol="0">
            <a:spAutoFit/>
          </a:bodyPr>
          <a:lstStyle/>
          <a:p>
            <a:pPr algn="ctr"/>
            <a:r>
              <a:rPr lang="en-US" sz="800" dirty="0"/>
              <a:t>8</a:t>
            </a:r>
          </a:p>
        </p:txBody>
      </p:sp>
    </p:spTree>
    <p:extLst>
      <p:ext uri="{BB962C8B-B14F-4D97-AF65-F5344CB8AC3E}">
        <p14:creationId xmlns:p14="http://schemas.microsoft.com/office/powerpoint/2010/main" val="28284973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1318198-10E2-4AFF-858C-F8ED58D928B1}"/>
              </a:ext>
            </a:extLst>
          </p:cNvPr>
          <p:cNvGraphicFramePr>
            <a:graphicFrameLocks noGrp="1"/>
          </p:cNvGraphicFramePr>
          <p:nvPr>
            <p:extLst>
              <p:ext uri="{D42A27DB-BD31-4B8C-83A1-F6EECF244321}">
                <p14:modId xmlns:p14="http://schemas.microsoft.com/office/powerpoint/2010/main" val="2197391080"/>
              </p:ext>
            </p:extLst>
          </p:nvPr>
        </p:nvGraphicFramePr>
        <p:xfrm>
          <a:off x="811029" y="510097"/>
          <a:ext cx="5434361" cy="376092"/>
        </p:xfrm>
        <a:graphic>
          <a:graphicData uri="http://schemas.openxmlformats.org/drawingml/2006/table">
            <a:tbl>
              <a:tblPr firstRow="1" bandRow="1">
                <a:tableStyleId>{5C22544A-7EE6-4342-B048-85BDC9FD1C3A}</a:tableStyleId>
              </a:tblPr>
              <a:tblGrid>
                <a:gridCol w="1298159">
                  <a:extLst>
                    <a:ext uri="{9D8B030D-6E8A-4147-A177-3AD203B41FA5}">
                      <a16:colId xmlns:a16="http://schemas.microsoft.com/office/drawing/2014/main" val="749677745"/>
                    </a:ext>
                  </a:extLst>
                </a:gridCol>
                <a:gridCol w="2068101">
                  <a:extLst>
                    <a:ext uri="{9D8B030D-6E8A-4147-A177-3AD203B41FA5}">
                      <a16:colId xmlns:a16="http://schemas.microsoft.com/office/drawing/2014/main" val="2517539713"/>
                    </a:ext>
                  </a:extLst>
                </a:gridCol>
                <a:gridCol w="2068101">
                  <a:extLst>
                    <a:ext uri="{9D8B030D-6E8A-4147-A177-3AD203B41FA5}">
                      <a16:colId xmlns:a16="http://schemas.microsoft.com/office/drawing/2014/main" val="568056123"/>
                    </a:ext>
                  </a:extLst>
                </a:gridCol>
              </a:tblGrid>
              <a:tr h="376092">
                <a:tc>
                  <a:txBody>
                    <a:bodyPr/>
                    <a:lstStyle/>
                    <a:p>
                      <a:r>
                        <a:rPr lang="en-US" sz="1800" b="0" dirty="0">
                          <a:latin typeface="+mn-lt"/>
                        </a:rPr>
                        <a:t>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5</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6</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graphicFrame>
        <p:nvGraphicFramePr>
          <p:cNvPr id="5" name="Table 4">
            <a:extLst>
              <a:ext uri="{FF2B5EF4-FFF2-40B4-BE49-F238E27FC236}">
                <a16:creationId xmlns:a16="http://schemas.microsoft.com/office/drawing/2014/main" id="{9AFBDE27-7D67-4B32-BDAC-F6C33A0647BA}"/>
              </a:ext>
            </a:extLst>
          </p:cNvPr>
          <p:cNvGraphicFramePr>
            <a:graphicFrameLocks noGrp="1"/>
          </p:cNvGraphicFramePr>
          <p:nvPr>
            <p:extLst>
              <p:ext uri="{D42A27DB-BD31-4B8C-83A1-F6EECF244321}">
                <p14:modId xmlns:p14="http://schemas.microsoft.com/office/powerpoint/2010/main" val="2322339190"/>
              </p:ext>
            </p:extLst>
          </p:nvPr>
        </p:nvGraphicFramePr>
        <p:xfrm>
          <a:off x="718244" y="2177940"/>
          <a:ext cx="4660317" cy="2457414"/>
        </p:xfrm>
        <a:graphic>
          <a:graphicData uri="http://schemas.openxmlformats.org/drawingml/2006/table">
            <a:tbl>
              <a:tblPr firstRow="1" bandRow="1">
                <a:tableStyleId>{5C22544A-7EE6-4342-B048-85BDC9FD1C3A}</a:tableStyleId>
              </a:tblPr>
              <a:tblGrid>
                <a:gridCol w="1984229">
                  <a:extLst>
                    <a:ext uri="{9D8B030D-6E8A-4147-A177-3AD203B41FA5}">
                      <a16:colId xmlns:a16="http://schemas.microsoft.com/office/drawing/2014/main" val="3859145018"/>
                    </a:ext>
                  </a:extLst>
                </a:gridCol>
                <a:gridCol w="2676088">
                  <a:extLst>
                    <a:ext uri="{9D8B030D-6E8A-4147-A177-3AD203B41FA5}">
                      <a16:colId xmlns:a16="http://schemas.microsoft.com/office/drawing/2014/main" val="3714193604"/>
                    </a:ext>
                  </a:extLst>
                </a:gridCol>
              </a:tblGrid>
              <a:tr h="409569">
                <a:tc>
                  <a:txBody>
                    <a:bodyPr/>
                    <a:lstStyle/>
                    <a:p>
                      <a:pPr algn="ctr"/>
                      <a:r>
                        <a:rPr lang="en-US" b="0" dirty="0"/>
                        <a:t>Current Pool</a:t>
                      </a:r>
                    </a:p>
                  </a:txBody>
                  <a:tcPr/>
                </a:tc>
                <a:tc>
                  <a:txBody>
                    <a:bodyPr/>
                    <a:lstStyle/>
                    <a:p>
                      <a:pPr algn="ctr"/>
                      <a:r>
                        <a:rPr lang="en-US" b="0" dirty="0"/>
                        <a:t>Apps</a:t>
                      </a:r>
                    </a:p>
                  </a:txBody>
                  <a:tcPr/>
                </a:tc>
                <a:extLst>
                  <a:ext uri="{0D108BD9-81ED-4DB2-BD59-A6C34878D82A}">
                    <a16:rowId xmlns:a16="http://schemas.microsoft.com/office/drawing/2014/main" val="4098979963"/>
                  </a:ext>
                </a:extLst>
              </a:tr>
              <a:tr h="409569">
                <a:tc>
                  <a:txBody>
                    <a:bodyPr/>
                    <a:lstStyle/>
                    <a:p>
                      <a:pPr algn="ctr"/>
                      <a:r>
                        <a:rPr lang="en-US" b="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latin typeface="+mn-lt"/>
                      </a:endParaRPr>
                    </a:p>
                  </a:txBody>
                  <a:tcPr/>
                </a:tc>
                <a:extLst>
                  <a:ext uri="{0D108BD9-81ED-4DB2-BD59-A6C34878D82A}">
                    <a16:rowId xmlns:a16="http://schemas.microsoft.com/office/drawing/2014/main" val="1567345624"/>
                  </a:ext>
                </a:extLst>
              </a:tr>
              <a:tr h="409569">
                <a:tc>
                  <a:txBody>
                    <a:bodyPr/>
                    <a:lstStyle/>
                    <a:p>
                      <a:pPr algn="ctr"/>
                      <a:r>
                        <a:rPr lang="en-US" b="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391970106"/>
                  </a:ext>
                </a:extLst>
              </a:tr>
              <a:tr h="409569">
                <a:tc>
                  <a:txBody>
                    <a:bodyPr/>
                    <a:lstStyle/>
                    <a:p>
                      <a:pPr algn="ctr"/>
                      <a:r>
                        <a:rPr lang="en-US"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a:tc>
                <a:extLst>
                  <a:ext uri="{0D108BD9-81ED-4DB2-BD59-A6C34878D82A}">
                    <a16:rowId xmlns:a16="http://schemas.microsoft.com/office/drawing/2014/main" val="2562644046"/>
                  </a:ext>
                </a:extLst>
              </a:tr>
              <a:tr h="409569">
                <a:tc>
                  <a:txBody>
                    <a:bodyPr/>
                    <a:lstStyle/>
                    <a:p>
                      <a:pPr algn="ctr"/>
                      <a:r>
                        <a:rPr lang="en-US" b="0" dirty="0"/>
                        <a:t>3</a:t>
                      </a:r>
                    </a:p>
                  </a:txBody>
                  <a:tcPr/>
                </a:tc>
                <a:tc>
                  <a:txBody>
                    <a:bodyPr/>
                    <a:lstStyle/>
                    <a:p>
                      <a:pPr algn="ctr"/>
                      <a:endParaRPr lang="en-US" b="0" dirty="0"/>
                    </a:p>
                  </a:txBody>
                  <a:tcPr/>
                </a:tc>
                <a:extLst>
                  <a:ext uri="{0D108BD9-81ED-4DB2-BD59-A6C34878D82A}">
                    <a16:rowId xmlns:a16="http://schemas.microsoft.com/office/drawing/2014/main" val="1567167888"/>
                  </a:ext>
                </a:extLst>
              </a:tr>
              <a:tr h="409569">
                <a:tc>
                  <a:txBody>
                    <a:bodyPr/>
                    <a:lstStyle/>
                    <a:p>
                      <a:pPr algn="ctr"/>
                      <a:r>
                        <a:rPr lang="en-US" b="0" dirty="0"/>
                        <a:t>4</a:t>
                      </a:r>
                    </a:p>
                  </a:txBody>
                  <a:tcPr/>
                </a:tc>
                <a:tc>
                  <a:txBody>
                    <a:bodyPr/>
                    <a:lstStyle/>
                    <a:p>
                      <a:pPr algn="ctr"/>
                      <a:endParaRPr lang="en-US" b="0" dirty="0"/>
                    </a:p>
                  </a:txBody>
                  <a:tcPr/>
                </a:tc>
                <a:extLst>
                  <a:ext uri="{0D108BD9-81ED-4DB2-BD59-A6C34878D82A}">
                    <a16:rowId xmlns:a16="http://schemas.microsoft.com/office/drawing/2014/main" val="100240329"/>
                  </a:ext>
                </a:extLst>
              </a:tr>
            </a:tbl>
          </a:graphicData>
        </a:graphic>
      </p:graphicFrame>
      <p:cxnSp>
        <p:nvCxnSpPr>
          <p:cNvPr id="6" name="Straight Connector 5">
            <a:extLst>
              <a:ext uri="{FF2B5EF4-FFF2-40B4-BE49-F238E27FC236}">
                <a16:creationId xmlns:a16="http://schemas.microsoft.com/office/drawing/2014/main" id="{A63C77A0-4340-4DFA-94F1-4C83F4B5FAF0}"/>
              </a:ext>
            </a:extLst>
          </p:cNvPr>
          <p:cNvCxnSpPr/>
          <p:nvPr/>
        </p:nvCxnSpPr>
        <p:spPr>
          <a:xfrm>
            <a:off x="807286" y="1895475"/>
            <a:ext cx="10460789"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BE81C18D-8B05-45BF-A764-28AF81F2354E}"/>
              </a:ext>
            </a:extLst>
          </p:cNvPr>
          <p:cNvGraphicFramePr>
            <a:graphicFrameLocks noGrp="1"/>
          </p:cNvGraphicFramePr>
          <p:nvPr>
            <p:extLst>
              <p:ext uri="{D42A27DB-BD31-4B8C-83A1-F6EECF244321}">
                <p14:modId xmlns:p14="http://schemas.microsoft.com/office/powerpoint/2010/main" val="2456520829"/>
              </p:ext>
            </p:extLst>
          </p:nvPr>
        </p:nvGraphicFramePr>
        <p:xfrm>
          <a:off x="807286" y="1039401"/>
          <a:ext cx="4114367" cy="376092"/>
        </p:xfrm>
        <a:graphic>
          <a:graphicData uri="http://schemas.openxmlformats.org/drawingml/2006/table">
            <a:tbl>
              <a:tblPr firstRow="1" bandRow="1">
                <a:tableStyleId>{5C22544A-7EE6-4342-B048-85BDC9FD1C3A}</a:tableStyleId>
              </a:tblPr>
              <a:tblGrid>
                <a:gridCol w="1586658">
                  <a:extLst>
                    <a:ext uri="{9D8B030D-6E8A-4147-A177-3AD203B41FA5}">
                      <a16:colId xmlns:a16="http://schemas.microsoft.com/office/drawing/2014/main" val="749677745"/>
                    </a:ext>
                  </a:extLst>
                </a:gridCol>
                <a:gridCol w="2527709">
                  <a:extLst>
                    <a:ext uri="{9D8B030D-6E8A-4147-A177-3AD203B41FA5}">
                      <a16:colId xmlns:a16="http://schemas.microsoft.com/office/drawing/2014/main" val="2517539713"/>
                    </a:ext>
                  </a:extLst>
                </a:gridCol>
              </a:tblGrid>
              <a:tr h="376092">
                <a:tc>
                  <a:txBody>
                    <a:bodyPr/>
                    <a:lstStyle/>
                    <a:p>
                      <a:r>
                        <a:rPr lang="en-US" sz="1800" b="0" dirty="0">
                          <a:latin typeface="+mn-lt"/>
                        </a:rPr>
                        <a:t>Unallocated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1</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sp>
        <p:nvSpPr>
          <p:cNvPr id="8" name="TextBox 7">
            <a:extLst>
              <a:ext uri="{FF2B5EF4-FFF2-40B4-BE49-F238E27FC236}">
                <a16:creationId xmlns:a16="http://schemas.microsoft.com/office/drawing/2014/main" id="{F399C661-256F-4249-9495-B240A864C7CD}"/>
              </a:ext>
            </a:extLst>
          </p:cNvPr>
          <p:cNvSpPr txBox="1"/>
          <p:nvPr/>
        </p:nvSpPr>
        <p:spPr>
          <a:xfrm>
            <a:off x="6243286" y="2915094"/>
            <a:ext cx="4848226" cy="6463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b="1" dirty="0"/>
              <a:t>All applications in the Pools are now dequeued.</a:t>
            </a:r>
          </a:p>
        </p:txBody>
      </p:sp>
    </p:spTree>
    <p:extLst>
      <p:ext uri="{BB962C8B-B14F-4D97-AF65-F5344CB8AC3E}">
        <p14:creationId xmlns:p14="http://schemas.microsoft.com/office/powerpoint/2010/main" val="4350829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4B908EC-8C0B-4886-828B-50E211FD7171}"/>
              </a:ext>
            </a:extLst>
          </p:cNvPr>
          <p:cNvSpPr txBox="1"/>
          <p:nvPr/>
        </p:nvSpPr>
        <p:spPr>
          <a:xfrm>
            <a:off x="643468" y="643467"/>
            <a:ext cx="4620584" cy="456713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a:latin typeface="+mj-lt"/>
                <a:ea typeface="+mj-ea"/>
                <a:cs typeface="+mj-cs"/>
              </a:rPr>
              <a:t>FIFTH ITERATION</a:t>
            </a:r>
          </a:p>
        </p:txBody>
      </p:sp>
      <p:pic>
        <p:nvPicPr>
          <p:cNvPr id="5" name="Picture 5" descr="Analogue clock">
            <a:extLst>
              <a:ext uri="{FF2B5EF4-FFF2-40B4-BE49-F238E27FC236}">
                <a16:creationId xmlns:a16="http://schemas.microsoft.com/office/drawing/2014/main" id="{0307FB7C-D498-4938-AB08-6DB35D49321D}"/>
              </a:ext>
            </a:extLst>
          </p:cNvPr>
          <p:cNvPicPr>
            <a:picLocks noChangeAspect="1"/>
          </p:cNvPicPr>
          <p:nvPr/>
        </p:nvPicPr>
        <p:blipFill rotWithShape="1">
          <a:blip r:embed="rId2"/>
          <a:srcRect l="32011" r="9951"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206033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FFA0DA9-59FD-4156-8705-103D5998F2AE}"/>
              </a:ext>
            </a:extLst>
          </p:cNvPr>
          <p:cNvGraphicFramePr>
            <a:graphicFrameLocks noGrp="1"/>
          </p:cNvGraphicFramePr>
          <p:nvPr>
            <p:extLst>
              <p:ext uri="{D42A27DB-BD31-4B8C-83A1-F6EECF244321}">
                <p14:modId xmlns:p14="http://schemas.microsoft.com/office/powerpoint/2010/main" val="248664205"/>
              </p:ext>
            </p:extLst>
          </p:nvPr>
        </p:nvGraphicFramePr>
        <p:xfrm>
          <a:off x="811029" y="510097"/>
          <a:ext cx="3366260" cy="376092"/>
        </p:xfrm>
        <a:graphic>
          <a:graphicData uri="http://schemas.openxmlformats.org/drawingml/2006/table">
            <a:tbl>
              <a:tblPr firstRow="1" bandRow="1">
                <a:tableStyleId>{5C22544A-7EE6-4342-B048-85BDC9FD1C3A}</a:tableStyleId>
              </a:tblPr>
              <a:tblGrid>
                <a:gridCol w="1298159">
                  <a:extLst>
                    <a:ext uri="{9D8B030D-6E8A-4147-A177-3AD203B41FA5}">
                      <a16:colId xmlns:a16="http://schemas.microsoft.com/office/drawing/2014/main" val="749677745"/>
                    </a:ext>
                  </a:extLst>
                </a:gridCol>
                <a:gridCol w="2068101">
                  <a:extLst>
                    <a:ext uri="{9D8B030D-6E8A-4147-A177-3AD203B41FA5}">
                      <a16:colId xmlns:a16="http://schemas.microsoft.com/office/drawing/2014/main" val="568056123"/>
                    </a:ext>
                  </a:extLst>
                </a:gridCol>
              </a:tblGrid>
              <a:tr h="376092">
                <a:tc>
                  <a:txBody>
                    <a:bodyPr/>
                    <a:lstStyle/>
                    <a:p>
                      <a:r>
                        <a:rPr lang="en-US" sz="1800" b="0" dirty="0">
                          <a:latin typeface="+mn-lt"/>
                        </a:rPr>
                        <a:t>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6</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graphicFrame>
        <p:nvGraphicFramePr>
          <p:cNvPr id="5" name="Table 4">
            <a:extLst>
              <a:ext uri="{FF2B5EF4-FFF2-40B4-BE49-F238E27FC236}">
                <a16:creationId xmlns:a16="http://schemas.microsoft.com/office/drawing/2014/main" id="{12F046CC-8288-4D67-96B0-0785A92AFA98}"/>
              </a:ext>
            </a:extLst>
          </p:cNvPr>
          <p:cNvGraphicFramePr>
            <a:graphicFrameLocks noGrp="1"/>
          </p:cNvGraphicFramePr>
          <p:nvPr>
            <p:extLst>
              <p:ext uri="{D42A27DB-BD31-4B8C-83A1-F6EECF244321}">
                <p14:modId xmlns:p14="http://schemas.microsoft.com/office/powerpoint/2010/main" val="3180842949"/>
              </p:ext>
            </p:extLst>
          </p:nvPr>
        </p:nvGraphicFramePr>
        <p:xfrm>
          <a:off x="718244" y="2177940"/>
          <a:ext cx="4660317" cy="2457414"/>
        </p:xfrm>
        <a:graphic>
          <a:graphicData uri="http://schemas.openxmlformats.org/drawingml/2006/table">
            <a:tbl>
              <a:tblPr firstRow="1" bandRow="1">
                <a:tableStyleId>{5C22544A-7EE6-4342-B048-85BDC9FD1C3A}</a:tableStyleId>
              </a:tblPr>
              <a:tblGrid>
                <a:gridCol w="1984229">
                  <a:extLst>
                    <a:ext uri="{9D8B030D-6E8A-4147-A177-3AD203B41FA5}">
                      <a16:colId xmlns:a16="http://schemas.microsoft.com/office/drawing/2014/main" val="3859145018"/>
                    </a:ext>
                  </a:extLst>
                </a:gridCol>
                <a:gridCol w="2676088">
                  <a:extLst>
                    <a:ext uri="{9D8B030D-6E8A-4147-A177-3AD203B41FA5}">
                      <a16:colId xmlns:a16="http://schemas.microsoft.com/office/drawing/2014/main" val="3714193604"/>
                    </a:ext>
                  </a:extLst>
                </a:gridCol>
              </a:tblGrid>
              <a:tr h="409569">
                <a:tc>
                  <a:txBody>
                    <a:bodyPr/>
                    <a:lstStyle/>
                    <a:p>
                      <a:pPr algn="ctr"/>
                      <a:r>
                        <a:rPr lang="en-US" b="0" dirty="0"/>
                        <a:t>Current Pool</a:t>
                      </a:r>
                    </a:p>
                  </a:txBody>
                  <a:tcPr/>
                </a:tc>
                <a:tc>
                  <a:txBody>
                    <a:bodyPr/>
                    <a:lstStyle/>
                    <a:p>
                      <a:pPr algn="ctr"/>
                      <a:r>
                        <a:rPr lang="en-US" b="0" dirty="0"/>
                        <a:t>Apps</a:t>
                      </a:r>
                    </a:p>
                  </a:txBody>
                  <a:tcPr/>
                </a:tc>
                <a:extLst>
                  <a:ext uri="{0D108BD9-81ED-4DB2-BD59-A6C34878D82A}">
                    <a16:rowId xmlns:a16="http://schemas.microsoft.com/office/drawing/2014/main" val="4098979963"/>
                  </a:ext>
                </a:extLst>
              </a:tr>
              <a:tr h="409569">
                <a:tc>
                  <a:txBody>
                    <a:bodyPr/>
                    <a:lstStyle/>
                    <a:p>
                      <a:pPr algn="ctr"/>
                      <a:r>
                        <a:rPr lang="en-US" b="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1</a:t>
                      </a:r>
                    </a:p>
                  </a:txBody>
                  <a:tcPr/>
                </a:tc>
                <a:extLst>
                  <a:ext uri="{0D108BD9-81ED-4DB2-BD59-A6C34878D82A}">
                    <a16:rowId xmlns:a16="http://schemas.microsoft.com/office/drawing/2014/main" val="1567345624"/>
                  </a:ext>
                </a:extLst>
              </a:tr>
              <a:tr h="409569">
                <a:tc>
                  <a:txBody>
                    <a:bodyPr/>
                    <a:lstStyle/>
                    <a:p>
                      <a:pPr algn="ctr"/>
                      <a:r>
                        <a:rPr lang="en-US" b="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391970106"/>
                  </a:ext>
                </a:extLst>
              </a:tr>
              <a:tr h="409569">
                <a:tc>
                  <a:txBody>
                    <a:bodyPr/>
                    <a:lstStyle/>
                    <a:p>
                      <a:pPr algn="ctr"/>
                      <a:r>
                        <a:rPr lang="en-US"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a:tc>
                <a:extLst>
                  <a:ext uri="{0D108BD9-81ED-4DB2-BD59-A6C34878D82A}">
                    <a16:rowId xmlns:a16="http://schemas.microsoft.com/office/drawing/2014/main" val="2562644046"/>
                  </a:ext>
                </a:extLst>
              </a:tr>
              <a:tr h="409569">
                <a:tc>
                  <a:txBody>
                    <a:bodyPr/>
                    <a:lstStyle/>
                    <a:p>
                      <a:pPr algn="ctr"/>
                      <a:r>
                        <a:rPr lang="en-US" b="0" dirty="0"/>
                        <a:t>3</a:t>
                      </a:r>
                    </a:p>
                  </a:txBody>
                  <a:tcPr/>
                </a:tc>
                <a:tc>
                  <a:txBody>
                    <a:bodyPr/>
                    <a:lstStyle/>
                    <a:p>
                      <a:pPr algn="ctr"/>
                      <a:endParaRPr lang="en-US" b="0" dirty="0"/>
                    </a:p>
                  </a:txBody>
                  <a:tcPr/>
                </a:tc>
                <a:extLst>
                  <a:ext uri="{0D108BD9-81ED-4DB2-BD59-A6C34878D82A}">
                    <a16:rowId xmlns:a16="http://schemas.microsoft.com/office/drawing/2014/main" val="1567167888"/>
                  </a:ext>
                </a:extLst>
              </a:tr>
              <a:tr h="409569">
                <a:tc>
                  <a:txBody>
                    <a:bodyPr/>
                    <a:lstStyle/>
                    <a:p>
                      <a:pPr algn="ctr"/>
                      <a:r>
                        <a:rPr lang="en-US" b="0" dirty="0"/>
                        <a:t>4</a:t>
                      </a:r>
                    </a:p>
                  </a:txBody>
                  <a:tcPr/>
                </a:tc>
                <a:tc>
                  <a:txBody>
                    <a:bodyPr/>
                    <a:lstStyle/>
                    <a:p>
                      <a:pPr algn="ctr"/>
                      <a:endParaRPr lang="en-US" b="0" dirty="0"/>
                    </a:p>
                  </a:txBody>
                  <a:tcPr/>
                </a:tc>
                <a:extLst>
                  <a:ext uri="{0D108BD9-81ED-4DB2-BD59-A6C34878D82A}">
                    <a16:rowId xmlns:a16="http://schemas.microsoft.com/office/drawing/2014/main" val="100240329"/>
                  </a:ext>
                </a:extLst>
              </a:tr>
            </a:tbl>
          </a:graphicData>
        </a:graphic>
      </p:graphicFrame>
      <p:graphicFrame>
        <p:nvGraphicFramePr>
          <p:cNvPr id="6" name="Table 5">
            <a:extLst>
              <a:ext uri="{FF2B5EF4-FFF2-40B4-BE49-F238E27FC236}">
                <a16:creationId xmlns:a16="http://schemas.microsoft.com/office/drawing/2014/main" id="{F8BF326B-D7D3-4AAA-B686-CCDF24FAC947}"/>
              </a:ext>
            </a:extLst>
          </p:cNvPr>
          <p:cNvGraphicFramePr>
            <a:graphicFrameLocks noGrp="1"/>
          </p:cNvGraphicFramePr>
          <p:nvPr>
            <p:extLst>
              <p:ext uri="{D42A27DB-BD31-4B8C-83A1-F6EECF244321}">
                <p14:modId xmlns:p14="http://schemas.microsoft.com/office/powerpoint/2010/main" val="42730183"/>
              </p:ext>
            </p:extLst>
          </p:nvPr>
        </p:nvGraphicFramePr>
        <p:xfrm>
          <a:off x="718244" y="5164658"/>
          <a:ext cx="2500618" cy="1307800"/>
        </p:xfrm>
        <a:graphic>
          <a:graphicData uri="http://schemas.openxmlformats.org/drawingml/2006/table">
            <a:tbl>
              <a:tblPr firstRow="1" bandRow="1">
                <a:tableStyleId>{00A15C55-8517-42AA-B614-E9B94910E393}</a:tableStyleId>
              </a:tblPr>
              <a:tblGrid>
                <a:gridCol w="1443605">
                  <a:extLst>
                    <a:ext uri="{9D8B030D-6E8A-4147-A177-3AD203B41FA5}">
                      <a16:colId xmlns:a16="http://schemas.microsoft.com/office/drawing/2014/main" val="548585004"/>
                    </a:ext>
                  </a:extLst>
                </a:gridCol>
                <a:gridCol w="1057013">
                  <a:extLst>
                    <a:ext uri="{9D8B030D-6E8A-4147-A177-3AD203B41FA5}">
                      <a16:colId xmlns:a16="http://schemas.microsoft.com/office/drawing/2014/main" val="3264279482"/>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035284714"/>
                  </a:ext>
                </a:extLst>
              </a:tr>
            </a:tbl>
          </a:graphicData>
        </a:graphic>
      </p:graphicFrame>
      <p:sp>
        <p:nvSpPr>
          <p:cNvPr id="7" name="Arrow: Right 6">
            <a:extLst>
              <a:ext uri="{FF2B5EF4-FFF2-40B4-BE49-F238E27FC236}">
                <a16:creationId xmlns:a16="http://schemas.microsoft.com/office/drawing/2014/main" id="{E396CD8D-707A-4133-B85C-2ADD79112787}"/>
              </a:ext>
            </a:extLst>
          </p:cNvPr>
          <p:cNvSpPr/>
          <p:nvPr/>
        </p:nvSpPr>
        <p:spPr>
          <a:xfrm>
            <a:off x="3455387" y="5654973"/>
            <a:ext cx="981512" cy="3271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E98C1F1-11C2-4C8F-BD47-311A58B16CF2}"/>
              </a:ext>
            </a:extLst>
          </p:cNvPr>
          <p:cNvSpPr txBox="1"/>
          <p:nvPr/>
        </p:nvSpPr>
        <p:spPr>
          <a:xfrm>
            <a:off x="4540015" y="5348504"/>
            <a:ext cx="2909347"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solidFill>
                  <a:srgbClr val="FF0000"/>
                </a:solidFill>
              </a:rPr>
              <a:t>NODE SELECTION </a:t>
            </a:r>
            <a:r>
              <a:rPr lang="en-US" dirty="0"/>
              <a:t>FOR EACH REQUESTED RESOURCES</a:t>
            </a:r>
          </a:p>
        </p:txBody>
      </p:sp>
      <p:sp>
        <p:nvSpPr>
          <p:cNvPr id="9" name="Arrow: Right 8">
            <a:extLst>
              <a:ext uri="{FF2B5EF4-FFF2-40B4-BE49-F238E27FC236}">
                <a16:creationId xmlns:a16="http://schemas.microsoft.com/office/drawing/2014/main" id="{B66EF596-A6B5-43F3-B181-4C3C0B61527D}"/>
              </a:ext>
            </a:extLst>
          </p:cNvPr>
          <p:cNvSpPr/>
          <p:nvPr/>
        </p:nvSpPr>
        <p:spPr>
          <a:xfrm>
            <a:off x="7685887" y="5654973"/>
            <a:ext cx="981512" cy="3271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597AACD-5DDC-42D6-8B80-C62597766D10}"/>
              </a:ext>
            </a:extLst>
          </p:cNvPr>
          <p:cNvSpPr txBox="1"/>
          <p:nvPr/>
        </p:nvSpPr>
        <p:spPr>
          <a:xfrm>
            <a:off x="8903924" y="5218393"/>
            <a:ext cx="2909347"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CHECKING OF BANDWIDTH USING </a:t>
            </a:r>
            <a:r>
              <a:rPr lang="en-US" dirty="0">
                <a:solidFill>
                  <a:srgbClr val="FF0000"/>
                </a:solidFill>
              </a:rPr>
              <a:t>VARIANT DIJKSTRA’S ALGORITHM</a:t>
            </a:r>
          </a:p>
        </p:txBody>
      </p:sp>
      <p:cxnSp>
        <p:nvCxnSpPr>
          <p:cNvPr id="11" name="Straight Connector 10">
            <a:extLst>
              <a:ext uri="{FF2B5EF4-FFF2-40B4-BE49-F238E27FC236}">
                <a16:creationId xmlns:a16="http://schemas.microsoft.com/office/drawing/2014/main" id="{880FF4D2-22E4-4809-AD4D-F004348CFECB}"/>
              </a:ext>
            </a:extLst>
          </p:cNvPr>
          <p:cNvCxnSpPr/>
          <p:nvPr/>
        </p:nvCxnSpPr>
        <p:spPr>
          <a:xfrm>
            <a:off x="807286" y="1895475"/>
            <a:ext cx="1046078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41368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F1CC858-FA11-448C-B411-76D4F93EE815}"/>
              </a:ext>
            </a:extLst>
          </p:cNvPr>
          <p:cNvGrpSpPr/>
          <p:nvPr/>
        </p:nvGrpSpPr>
        <p:grpSpPr>
          <a:xfrm>
            <a:off x="3892945" y="397157"/>
            <a:ext cx="4406109" cy="3580114"/>
            <a:chOff x="3214382" y="889232"/>
            <a:chExt cx="5785160" cy="4984461"/>
          </a:xfrm>
        </p:grpSpPr>
        <p:sp>
          <p:nvSpPr>
            <p:cNvPr id="13" name="Oval 12">
              <a:extLst>
                <a:ext uri="{FF2B5EF4-FFF2-40B4-BE49-F238E27FC236}">
                  <a16:creationId xmlns:a16="http://schemas.microsoft.com/office/drawing/2014/main" id="{CFAA7893-863E-448C-8167-46E0DBC5EC03}"/>
                </a:ext>
              </a:extLst>
            </p:cNvPr>
            <p:cNvSpPr/>
            <p:nvPr/>
          </p:nvSpPr>
          <p:spPr>
            <a:xfrm>
              <a:off x="5799389" y="889232"/>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0</a:t>
              </a:r>
            </a:p>
          </p:txBody>
        </p:sp>
        <p:sp>
          <p:nvSpPr>
            <p:cNvPr id="14" name="Oval 13">
              <a:extLst>
                <a:ext uri="{FF2B5EF4-FFF2-40B4-BE49-F238E27FC236}">
                  <a16:creationId xmlns:a16="http://schemas.microsoft.com/office/drawing/2014/main" id="{35917ED1-CEBC-4AE6-A751-2026E6FE4432}"/>
                </a:ext>
              </a:extLst>
            </p:cNvPr>
            <p:cNvSpPr/>
            <p:nvPr/>
          </p:nvSpPr>
          <p:spPr>
            <a:xfrm>
              <a:off x="3214382" y="222587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1</a:t>
              </a:r>
            </a:p>
          </p:txBody>
        </p:sp>
        <p:sp>
          <p:nvSpPr>
            <p:cNvPr id="15" name="Oval 14">
              <a:extLst>
                <a:ext uri="{FF2B5EF4-FFF2-40B4-BE49-F238E27FC236}">
                  <a16:creationId xmlns:a16="http://schemas.microsoft.com/office/drawing/2014/main" id="{2E24BD12-40D0-43C4-8712-2BCA3B296FAE}"/>
                </a:ext>
              </a:extLst>
            </p:cNvPr>
            <p:cNvSpPr/>
            <p:nvPr/>
          </p:nvSpPr>
          <p:spPr>
            <a:xfrm>
              <a:off x="3214382"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2</a:t>
              </a:r>
            </a:p>
          </p:txBody>
        </p:sp>
        <p:sp>
          <p:nvSpPr>
            <p:cNvPr id="16" name="Oval 15">
              <a:extLst>
                <a:ext uri="{FF2B5EF4-FFF2-40B4-BE49-F238E27FC236}">
                  <a16:creationId xmlns:a16="http://schemas.microsoft.com/office/drawing/2014/main" id="{227E94BA-2BA5-4284-AECB-1A0FCAFCCC13}"/>
                </a:ext>
              </a:extLst>
            </p:cNvPr>
            <p:cNvSpPr/>
            <p:nvPr/>
          </p:nvSpPr>
          <p:spPr>
            <a:xfrm>
              <a:off x="5799389" y="532001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3</a:t>
              </a:r>
            </a:p>
          </p:txBody>
        </p:sp>
        <p:sp>
          <p:nvSpPr>
            <p:cNvPr id="17" name="Oval 16">
              <a:extLst>
                <a:ext uri="{FF2B5EF4-FFF2-40B4-BE49-F238E27FC236}">
                  <a16:creationId xmlns:a16="http://schemas.microsoft.com/office/drawing/2014/main" id="{68FA310D-F948-4481-ACB2-7ED5B4EF7C37}"/>
                </a:ext>
              </a:extLst>
            </p:cNvPr>
            <p:cNvSpPr/>
            <p:nvPr/>
          </p:nvSpPr>
          <p:spPr>
            <a:xfrm>
              <a:off x="8384400" y="2225878"/>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5</a:t>
              </a:r>
            </a:p>
          </p:txBody>
        </p:sp>
        <p:sp>
          <p:nvSpPr>
            <p:cNvPr id="18" name="Oval 17">
              <a:extLst>
                <a:ext uri="{FF2B5EF4-FFF2-40B4-BE49-F238E27FC236}">
                  <a16:creationId xmlns:a16="http://schemas.microsoft.com/office/drawing/2014/main" id="{04F39D04-48A5-457E-AC69-685C1728C2FD}"/>
                </a:ext>
              </a:extLst>
            </p:cNvPr>
            <p:cNvSpPr/>
            <p:nvPr/>
          </p:nvSpPr>
          <p:spPr>
            <a:xfrm>
              <a:off x="8384400"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4</a:t>
              </a:r>
            </a:p>
          </p:txBody>
        </p:sp>
        <p:cxnSp>
          <p:nvCxnSpPr>
            <p:cNvPr id="19" name="Straight Connector 18">
              <a:extLst>
                <a:ext uri="{FF2B5EF4-FFF2-40B4-BE49-F238E27FC236}">
                  <a16:creationId xmlns:a16="http://schemas.microsoft.com/office/drawing/2014/main" id="{2FC65429-F04E-4967-A675-41D948DB9278}"/>
                </a:ext>
              </a:extLst>
            </p:cNvPr>
            <p:cNvCxnSpPr>
              <a:cxnSpLocks/>
              <a:stCxn id="13" idx="4"/>
              <a:endCxn id="15" idx="6"/>
            </p:cNvCxnSpPr>
            <p:nvPr/>
          </p:nvCxnSpPr>
          <p:spPr>
            <a:xfrm flipH="1">
              <a:off x="3807602" y="1442906"/>
              <a:ext cx="2288397" cy="291238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59B975A-DF37-4B5E-A8D4-91296D6EEB7A}"/>
                </a:ext>
              </a:extLst>
            </p:cNvPr>
            <p:cNvCxnSpPr>
              <a:cxnSpLocks/>
              <a:stCxn id="13" idx="4"/>
              <a:endCxn id="18" idx="2"/>
            </p:cNvCxnSpPr>
            <p:nvPr/>
          </p:nvCxnSpPr>
          <p:spPr>
            <a:xfrm>
              <a:off x="6096000" y="1442906"/>
              <a:ext cx="2288400" cy="291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991158-3ACF-4BE5-B85E-B6E8A5C44CB5}"/>
                </a:ext>
              </a:extLst>
            </p:cNvPr>
            <p:cNvCxnSpPr>
              <a:cxnSpLocks/>
              <a:stCxn id="17" idx="2"/>
              <a:endCxn id="15" idx="6"/>
            </p:cNvCxnSpPr>
            <p:nvPr/>
          </p:nvCxnSpPr>
          <p:spPr>
            <a:xfrm flipH="1">
              <a:off x="3807602" y="2502716"/>
              <a:ext cx="4576798" cy="1852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AA151DC-3133-4A04-A508-5FD18FB202AB}"/>
                </a:ext>
              </a:extLst>
            </p:cNvPr>
            <p:cNvCxnSpPr>
              <a:cxnSpLocks/>
              <a:stCxn id="16" idx="0"/>
              <a:endCxn id="15" idx="6"/>
            </p:cNvCxnSpPr>
            <p:nvPr/>
          </p:nvCxnSpPr>
          <p:spPr>
            <a:xfrm flipH="1" flipV="1">
              <a:off x="3807602" y="4355286"/>
              <a:ext cx="2288397"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EB1E325-4CE3-4994-8341-F74EF34E4326}"/>
                </a:ext>
              </a:extLst>
            </p:cNvPr>
            <p:cNvCxnSpPr>
              <a:cxnSpLocks/>
              <a:stCxn id="16" idx="0"/>
              <a:endCxn id="18" idx="2"/>
            </p:cNvCxnSpPr>
            <p:nvPr/>
          </p:nvCxnSpPr>
          <p:spPr>
            <a:xfrm flipV="1">
              <a:off x="6095999" y="4355286"/>
              <a:ext cx="2288401"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1A3DA19-5526-4290-918B-519B2E2AB5B4}"/>
                </a:ext>
              </a:extLst>
            </p:cNvPr>
            <p:cNvCxnSpPr>
              <a:cxnSpLocks/>
              <a:stCxn id="16" idx="0"/>
              <a:endCxn id="17" idx="2"/>
            </p:cNvCxnSpPr>
            <p:nvPr/>
          </p:nvCxnSpPr>
          <p:spPr>
            <a:xfrm flipV="1">
              <a:off x="6095999" y="2502716"/>
              <a:ext cx="2288401" cy="2817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5DAB8D5-6049-46C7-967A-C852B284AB4D}"/>
                </a:ext>
              </a:extLst>
            </p:cNvPr>
            <p:cNvCxnSpPr>
              <a:cxnSpLocks/>
              <a:stCxn id="18" idx="0"/>
              <a:endCxn id="17" idx="4"/>
            </p:cNvCxnSpPr>
            <p:nvPr/>
          </p:nvCxnSpPr>
          <p:spPr>
            <a:xfrm flipV="1">
              <a:off x="8681012" y="2779552"/>
              <a:ext cx="0" cy="1298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60F0A88-FD6A-4CE4-86D9-08A08D7B4D28}"/>
                </a:ext>
              </a:extLst>
            </p:cNvPr>
            <p:cNvCxnSpPr>
              <a:cxnSpLocks/>
              <a:stCxn id="14" idx="6"/>
              <a:endCxn id="17" idx="2"/>
            </p:cNvCxnSpPr>
            <p:nvPr/>
          </p:nvCxnSpPr>
          <p:spPr>
            <a:xfrm>
              <a:off x="3807602" y="2502716"/>
              <a:ext cx="4576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B150BF4-BA7E-4A17-B7BC-0E265F6E7021}"/>
                </a:ext>
              </a:extLst>
            </p:cNvPr>
            <p:cNvCxnSpPr>
              <a:cxnSpLocks/>
              <a:stCxn id="14" idx="6"/>
              <a:endCxn id="16" idx="0"/>
            </p:cNvCxnSpPr>
            <p:nvPr/>
          </p:nvCxnSpPr>
          <p:spPr>
            <a:xfrm>
              <a:off x="3807602" y="2502716"/>
              <a:ext cx="2288397" cy="2817302"/>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EA05BFD-A35D-44FC-B88B-BD652BD3F614}"/>
                </a:ext>
              </a:extLst>
            </p:cNvPr>
            <p:cNvSpPr txBox="1"/>
            <p:nvPr/>
          </p:nvSpPr>
          <p:spPr>
            <a:xfrm>
              <a:off x="4547832" y="4615345"/>
              <a:ext cx="460396" cy="322267"/>
            </a:xfrm>
            <a:prstGeom prst="rect">
              <a:avLst/>
            </a:prstGeom>
            <a:solidFill>
              <a:schemeClr val="accent4">
                <a:lumMod val="60000"/>
                <a:lumOff val="40000"/>
              </a:schemeClr>
            </a:solidFill>
          </p:spPr>
          <p:txBody>
            <a:bodyPr wrap="square" rtlCol="0">
              <a:spAutoFit/>
            </a:bodyPr>
            <a:lstStyle/>
            <a:p>
              <a:r>
                <a:rPr lang="en-US" sz="1050" dirty="0"/>
                <a:t>16</a:t>
              </a:r>
            </a:p>
          </p:txBody>
        </p:sp>
        <p:sp>
          <p:nvSpPr>
            <p:cNvPr id="29" name="TextBox 28">
              <a:extLst>
                <a:ext uri="{FF2B5EF4-FFF2-40B4-BE49-F238E27FC236}">
                  <a16:creationId xmlns:a16="http://schemas.microsoft.com/office/drawing/2014/main" id="{AA1BECCC-9078-4840-BFFA-3F5F39E27DC7}"/>
                </a:ext>
              </a:extLst>
            </p:cNvPr>
            <p:cNvSpPr txBox="1"/>
            <p:nvPr/>
          </p:nvSpPr>
          <p:spPr>
            <a:xfrm>
              <a:off x="4951800" y="3996922"/>
              <a:ext cx="460396" cy="353518"/>
            </a:xfrm>
            <a:prstGeom prst="rect">
              <a:avLst/>
            </a:prstGeom>
            <a:solidFill>
              <a:schemeClr val="accent6">
                <a:lumMod val="60000"/>
                <a:lumOff val="40000"/>
              </a:schemeClr>
            </a:solidFill>
          </p:spPr>
          <p:txBody>
            <a:bodyPr wrap="square" rtlCol="0">
              <a:spAutoFit/>
            </a:bodyPr>
            <a:lstStyle/>
            <a:p>
              <a:pPr algn="ctr"/>
              <a:r>
                <a:rPr lang="en-US" sz="1050" dirty="0"/>
                <a:t>6</a:t>
              </a:r>
            </a:p>
          </p:txBody>
        </p:sp>
        <p:sp>
          <p:nvSpPr>
            <p:cNvPr id="30" name="TextBox 29">
              <a:extLst>
                <a:ext uri="{FF2B5EF4-FFF2-40B4-BE49-F238E27FC236}">
                  <a16:creationId xmlns:a16="http://schemas.microsoft.com/office/drawing/2014/main" id="{7F7F2D7D-FDFD-4158-A069-7CD82F342D8C}"/>
                </a:ext>
              </a:extLst>
            </p:cNvPr>
            <p:cNvSpPr txBox="1"/>
            <p:nvPr/>
          </p:nvSpPr>
          <p:spPr>
            <a:xfrm>
              <a:off x="5783909" y="3192123"/>
              <a:ext cx="460396" cy="322267"/>
            </a:xfrm>
            <a:prstGeom prst="rect">
              <a:avLst/>
            </a:prstGeom>
            <a:solidFill>
              <a:schemeClr val="accent4">
                <a:lumMod val="60000"/>
                <a:lumOff val="40000"/>
              </a:schemeClr>
            </a:solidFill>
          </p:spPr>
          <p:txBody>
            <a:bodyPr wrap="square" rtlCol="0">
              <a:spAutoFit/>
            </a:bodyPr>
            <a:lstStyle/>
            <a:p>
              <a:pPr algn="ctr"/>
              <a:r>
                <a:rPr lang="en-US" sz="1050" dirty="0"/>
                <a:t>11</a:t>
              </a:r>
            </a:p>
          </p:txBody>
        </p:sp>
        <p:sp>
          <p:nvSpPr>
            <p:cNvPr id="31" name="TextBox 30">
              <a:extLst>
                <a:ext uri="{FF2B5EF4-FFF2-40B4-BE49-F238E27FC236}">
                  <a16:creationId xmlns:a16="http://schemas.microsoft.com/office/drawing/2014/main" id="{E28A1EB6-811C-481E-B516-718C3E65EDAA}"/>
                </a:ext>
              </a:extLst>
            </p:cNvPr>
            <p:cNvSpPr txBox="1"/>
            <p:nvPr/>
          </p:nvSpPr>
          <p:spPr>
            <a:xfrm>
              <a:off x="4663879" y="2822789"/>
              <a:ext cx="460396" cy="353518"/>
            </a:xfrm>
            <a:prstGeom prst="rect">
              <a:avLst/>
            </a:prstGeom>
            <a:solidFill>
              <a:schemeClr val="accent4">
                <a:lumMod val="60000"/>
                <a:lumOff val="40000"/>
              </a:schemeClr>
            </a:solidFill>
          </p:spPr>
          <p:txBody>
            <a:bodyPr wrap="square" rtlCol="0">
              <a:spAutoFit/>
            </a:bodyPr>
            <a:lstStyle/>
            <a:p>
              <a:pPr algn="ctr"/>
              <a:r>
                <a:rPr lang="en-US" sz="1050" dirty="0"/>
                <a:t>13</a:t>
              </a:r>
            </a:p>
          </p:txBody>
        </p:sp>
        <p:sp>
          <p:nvSpPr>
            <p:cNvPr id="32" name="TextBox 31">
              <a:extLst>
                <a:ext uri="{FF2B5EF4-FFF2-40B4-BE49-F238E27FC236}">
                  <a16:creationId xmlns:a16="http://schemas.microsoft.com/office/drawing/2014/main" id="{EA6A5CC8-6BB8-4A6C-BE90-10CDB6E61EA7}"/>
                </a:ext>
              </a:extLst>
            </p:cNvPr>
            <p:cNvSpPr txBox="1"/>
            <p:nvPr/>
          </p:nvSpPr>
          <p:spPr>
            <a:xfrm>
              <a:off x="5816765" y="2313262"/>
              <a:ext cx="460396" cy="353518"/>
            </a:xfrm>
            <a:prstGeom prst="rect">
              <a:avLst/>
            </a:prstGeom>
            <a:solidFill>
              <a:schemeClr val="accent4">
                <a:lumMod val="60000"/>
                <a:lumOff val="40000"/>
              </a:schemeClr>
            </a:solidFill>
          </p:spPr>
          <p:txBody>
            <a:bodyPr wrap="square" rtlCol="0">
              <a:spAutoFit/>
            </a:bodyPr>
            <a:lstStyle/>
            <a:p>
              <a:pPr algn="ctr"/>
              <a:r>
                <a:rPr lang="en-US" sz="1050" dirty="0"/>
                <a:t>10</a:t>
              </a:r>
            </a:p>
          </p:txBody>
        </p:sp>
        <p:sp>
          <p:nvSpPr>
            <p:cNvPr id="33" name="TextBox 32">
              <a:extLst>
                <a:ext uri="{FF2B5EF4-FFF2-40B4-BE49-F238E27FC236}">
                  <a16:creationId xmlns:a16="http://schemas.microsoft.com/office/drawing/2014/main" id="{C75F37DB-0691-4DED-8D11-6B1B86F44165}"/>
                </a:ext>
              </a:extLst>
            </p:cNvPr>
            <p:cNvSpPr txBox="1"/>
            <p:nvPr/>
          </p:nvSpPr>
          <p:spPr>
            <a:xfrm>
              <a:off x="8539146" y="3173136"/>
              <a:ext cx="460396" cy="322267"/>
            </a:xfrm>
            <a:prstGeom prst="rect">
              <a:avLst/>
            </a:prstGeom>
            <a:solidFill>
              <a:schemeClr val="accent4">
                <a:lumMod val="60000"/>
                <a:lumOff val="40000"/>
              </a:schemeClr>
            </a:solidFill>
          </p:spPr>
          <p:txBody>
            <a:bodyPr wrap="square" rtlCol="0">
              <a:spAutoFit/>
            </a:bodyPr>
            <a:lstStyle/>
            <a:p>
              <a:pPr algn="ctr"/>
              <a:r>
                <a:rPr lang="en-US" sz="1050" dirty="0"/>
                <a:t>7</a:t>
              </a:r>
            </a:p>
          </p:txBody>
        </p:sp>
        <p:sp>
          <p:nvSpPr>
            <p:cNvPr id="34" name="TextBox 33">
              <a:extLst>
                <a:ext uri="{FF2B5EF4-FFF2-40B4-BE49-F238E27FC236}">
                  <a16:creationId xmlns:a16="http://schemas.microsoft.com/office/drawing/2014/main" id="{94EE3FD4-9211-4FA8-9222-BF8989BA592F}"/>
                </a:ext>
              </a:extLst>
            </p:cNvPr>
            <p:cNvSpPr txBox="1"/>
            <p:nvPr/>
          </p:nvSpPr>
          <p:spPr>
            <a:xfrm>
              <a:off x="7748636" y="3616621"/>
              <a:ext cx="460396" cy="353518"/>
            </a:xfrm>
            <a:prstGeom prst="rect">
              <a:avLst/>
            </a:prstGeom>
            <a:solidFill>
              <a:schemeClr val="accent4">
                <a:lumMod val="60000"/>
                <a:lumOff val="40000"/>
              </a:schemeClr>
            </a:solidFill>
          </p:spPr>
          <p:txBody>
            <a:bodyPr wrap="square" rtlCol="0">
              <a:spAutoFit/>
            </a:bodyPr>
            <a:lstStyle/>
            <a:p>
              <a:pPr algn="ctr"/>
              <a:r>
                <a:rPr lang="en-US" sz="1050" dirty="0"/>
                <a:t>16</a:t>
              </a:r>
            </a:p>
          </p:txBody>
        </p:sp>
        <p:sp>
          <p:nvSpPr>
            <p:cNvPr id="35" name="TextBox 34">
              <a:extLst>
                <a:ext uri="{FF2B5EF4-FFF2-40B4-BE49-F238E27FC236}">
                  <a16:creationId xmlns:a16="http://schemas.microsoft.com/office/drawing/2014/main" id="{53AF3664-A238-46B9-90D9-42C93F6EF501}"/>
                </a:ext>
              </a:extLst>
            </p:cNvPr>
            <p:cNvSpPr txBox="1"/>
            <p:nvPr/>
          </p:nvSpPr>
          <p:spPr>
            <a:xfrm>
              <a:off x="6865888" y="3985953"/>
              <a:ext cx="460396" cy="353518"/>
            </a:xfrm>
            <a:prstGeom prst="rect">
              <a:avLst/>
            </a:prstGeom>
            <a:solidFill>
              <a:schemeClr val="accent4">
                <a:lumMod val="60000"/>
                <a:lumOff val="40000"/>
              </a:schemeClr>
            </a:solidFill>
          </p:spPr>
          <p:txBody>
            <a:bodyPr wrap="square" rtlCol="0">
              <a:spAutoFit/>
            </a:bodyPr>
            <a:lstStyle/>
            <a:p>
              <a:pPr algn="ctr"/>
              <a:r>
                <a:rPr lang="en-US" sz="1050" dirty="0"/>
                <a:t>17</a:t>
              </a:r>
            </a:p>
          </p:txBody>
        </p:sp>
        <p:sp>
          <p:nvSpPr>
            <p:cNvPr id="36" name="TextBox 35">
              <a:extLst>
                <a:ext uri="{FF2B5EF4-FFF2-40B4-BE49-F238E27FC236}">
                  <a16:creationId xmlns:a16="http://schemas.microsoft.com/office/drawing/2014/main" id="{676270A9-716F-44ED-83EA-CA1D88BD1044}"/>
                </a:ext>
              </a:extLst>
            </p:cNvPr>
            <p:cNvSpPr txBox="1"/>
            <p:nvPr/>
          </p:nvSpPr>
          <p:spPr>
            <a:xfrm>
              <a:off x="7207941" y="4652985"/>
              <a:ext cx="460396" cy="322267"/>
            </a:xfrm>
            <a:prstGeom prst="rect">
              <a:avLst/>
            </a:prstGeom>
            <a:solidFill>
              <a:schemeClr val="accent4">
                <a:lumMod val="60000"/>
                <a:lumOff val="40000"/>
              </a:schemeClr>
            </a:solidFill>
          </p:spPr>
          <p:txBody>
            <a:bodyPr wrap="square" rtlCol="0">
              <a:spAutoFit/>
            </a:bodyPr>
            <a:lstStyle/>
            <a:p>
              <a:pPr algn="ctr"/>
              <a:r>
                <a:rPr lang="en-US" sz="1050" dirty="0"/>
                <a:t>5</a:t>
              </a:r>
            </a:p>
          </p:txBody>
        </p:sp>
        <p:cxnSp>
          <p:nvCxnSpPr>
            <p:cNvPr id="37" name="Straight Connector 36">
              <a:extLst>
                <a:ext uri="{FF2B5EF4-FFF2-40B4-BE49-F238E27FC236}">
                  <a16:creationId xmlns:a16="http://schemas.microsoft.com/office/drawing/2014/main" id="{B054EF04-2C1C-486C-8A2A-CA70D95C614F}"/>
                </a:ext>
              </a:extLst>
            </p:cNvPr>
            <p:cNvCxnSpPr>
              <a:stCxn id="13" idx="4"/>
              <a:endCxn id="17" idx="2"/>
            </p:cNvCxnSpPr>
            <p:nvPr/>
          </p:nvCxnSpPr>
          <p:spPr>
            <a:xfrm>
              <a:off x="6095999" y="1442906"/>
              <a:ext cx="2288400" cy="1059810"/>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3440D19-6532-4276-858E-00E620B2D887}"/>
                </a:ext>
              </a:extLst>
            </p:cNvPr>
            <p:cNvSpPr txBox="1"/>
            <p:nvPr/>
          </p:nvSpPr>
          <p:spPr>
            <a:xfrm>
              <a:off x="6977743" y="1806054"/>
              <a:ext cx="460396" cy="322267"/>
            </a:xfrm>
            <a:prstGeom prst="rect">
              <a:avLst/>
            </a:prstGeom>
            <a:solidFill>
              <a:schemeClr val="accent4">
                <a:lumMod val="60000"/>
                <a:lumOff val="40000"/>
              </a:schemeClr>
            </a:solidFill>
          </p:spPr>
          <p:txBody>
            <a:bodyPr wrap="square" rtlCol="0">
              <a:spAutoFit/>
            </a:bodyPr>
            <a:lstStyle/>
            <a:p>
              <a:pPr algn="ctr"/>
              <a:r>
                <a:rPr lang="en-US" sz="1050" dirty="0"/>
                <a:t>8</a:t>
              </a:r>
            </a:p>
          </p:txBody>
        </p:sp>
      </p:grpSp>
      <p:graphicFrame>
        <p:nvGraphicFramePr>
          <p:cNvPr id="39" name="Table 38">
            <a:extLst>
              <a:ext uri="{FF2B5EF4-FFF2-40B4-BE49-F238E27FC236}">
                <a16:creationId xmlns:a16="http://schemas.microsoft.com/office/drawing/2014/main" id="{C4D7E3EC-4F87-4D32-968C-3ACC52475A6C}"/>
              </a:ext>
            </a:extLst>
          </p:cNvPr>
          <p:cNvGraphicFramePr>
            <a:graphicFrameLocks noGrp="1"/>
          </p:cNvGraphicFramePr>
          <p:nvPr>
            <p:extLst>
              <p:ext uri="{D42A27DB-BD31-4B8C-83A1-F6EECF244321}">
                <p14:modId xmlns:p14="http://schemas.microsoft.com/office/powerpoint/2010/main" val="3547004033"/>
              </p:ext>
            </p:extLst>
          </p:nvPr>
        </p:nvGraphicFramePr>
        <p:xfrm>
          <a:off x="1157469" y="4895551"/>
          <a:ext cx="9566275" cy="492125"/>
        </p:xfrm>
        <a:graphic>
          <a:graphicData uri="http://schemas.openxmlformats.org/drawingml/2006/table">
            <a:tbl>
              <a:tblPr firstRow="1" bandRow="1">
                <a:tableStyleId>{5C22544A-7EE6-4342-B048-85BDC9FD1C3A}</a:tableStyleId>
              </a:tblPr>
              <a:tblGrid>
                <a:gridCol w="991750">
                  <a:extLst>
                    <a:ext uri="{9D8B030D-6E8A-4147-A177-3AD203B41FA5}">
                      <a16:colId xmlns:a16="http://schemas.microsoft.com/office/drawing/2014/main" val="1528440037"/>
                    </a:ext>
                  </a:extLst>
                </a:gridCol>
                <a:gridCol w="1714905">
                  <a:extLst>
                    <a:ext uri="{9D8B030D-6E8A-4147-A177-3AD203B41FA5}">
                      <a16:colId xmlns:a16="http://schemas.microsoft.com/office/drawing/2014/main" val="4080113493"/>
                    </a:ext>
                  </a:extLst>
                </a:gridCol>
                <a:gridCol w="1714905">
                  <a:extLst>
                    <a:ext uri="{9D8B030D-6E8A-4147-A177-3AD203B41FA5}">
                      <a16:colId xmlns:a16="http://schemas.microsoft.com/office/drawing/2014/main" val="265164964"/>
                    </a:ext>
                  </a:extLst>
                </a:gridCol>
                <a:gridCol w="1714905">
                  <a:extLst>
                    <a:ext uri="{9D8B030D-6E8A-4147-A177-3AD203B41FA5}">
                      <a16:colId xmlns:a16="http://schemas.microsoft.com/office/drawing/2014/main" val="3261830676"/>
                    </a:ext>
                  </a:extLst>
                </a:gridCol>
                <a:gridCol w="1714905">
                  <a:extLst>
                    <a:ext uri="{9D8B030D-6E8A-4147-A177-3AD203B41FA5}">
                      <a16:colId xmlns:a16="http://schemas.microsoft.com/office/drawing/2014/main" val="2302006498"/>
                    </a:ext>
                  </a:extLst>
                </a:gridCol>
                <a:gridCol w="1714905">
                  <a:extLst>
                    <a:ext uri="{9D8B030D-6E8A-4147-A177-3AD203B41FA5}">
                      <a16:colId xmlns:a16="http://schemas.microsoft.com/office/drawing/2014/main" val="1115777246"/>
                    </a:ext>
                  </a:extLst>
                </a:gridCol>
              </a:tblGrid>
              <a:tr h="492125">
                <a:tc>
                  <a:txBody>
                    <a:bodyPr/>
                    <a:lstStyle/>
                    <a:p>
                      <a:pPr algn="ctr" rtl="0" fontAlgn="ctr"/>
                      <a:r>
                        <a:rPr lang="en-US" sz="1600" b="1" i="0" u="none" strike="noStrike" dirty="0">
                          <a:solidFill>
                            <a:schemeClr val="bg1"/>
                          </a:solidFill>
                          <a:effectLst/>
                          <a:latin typeface="+mn-lt"/>
                          <a:ea typeface="Yu Gothic" panose="020B0400000000000000" pitchFamily="34" charset="-128"/>
                        </a:rPr>
                        <a:t>Pre:</a:t>
                      </a: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3</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1609108561"/>
                  </a:ext>
                </a:extLst>
              </a:tr>
            </a:tbl>
          </a:graphicData>
        </a:graphic>
      </p:graphicFrame>
    </p:spTree>
    <p:extLst>
      <p:ext uri="{BB962C8B-B14F-4D97-AF65-F5344CB8AC3E}">
        <p14:creationId xmlns:p14="http://schemas.microsoft.com/office/powerpoint/2010/main" val="2989243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C65B801-A962-44D9-8D0A-F01DFA662EAA}"/>
              </a:ext>
            </a:extLst>
          </p:cNvPr>
          <p:cNvGraphicFramePr>
            <a:graphicFrameLocks noGrp="1"/>
          </p:cNvGraphicFramePr>
          <p:nvPr>
            <p:extLst>
              <p:ext uri="{D42A27DB-BD31-4B8C-83A1-F6EECF244321}">
                <p14:modId xmlns:p14="http://schemas.microsoft.com/office/powerpoint/2010/main" val="2362639257"/>
              </p:ext>
            </p:extLst>
          </p:nvPr>
        </p:nvGraphicFramePr>
        <p:xfrm>
          <a:off x="2716400" y="3918222"/>
          <a:ext cx="6759197" cy="2544522"/>
        </p:xfrm>
        <a:graphic>
          <a:graphicData uri="http://schemas.openxmlformats.org/drawingml/2006/table">
            <a:tbl>
              <a:tblPr firstRow="1" bandRow="1">
                <a:tableStyleId>{5C22544A-7EE6-4342-B048-85BDC9FD1C3A}</a:tableStyleId>
              </a:tblPr>
              <a:tblGrid>
                <a:gridCol w="1463074">
                  <a:extLst>
                    <a:ext uri="{9D8B030D-6E8A-4147-A177-3AD203B41FA5}">
                      <a16:colId xmlns:a16="http://schemas.microsoft.com/office/drawing/2014/main" val="3859145018"/>
                    </a:ext>
                  </a:extLst>
                </a:gridCol>
                <a:gridCol w="5296123">
                  <a:extLst>
                    <a:ext uri="{9D8B030D-6E8A-4147-A177-3AD203B41FA5}">
                      <a16:colId xmlns:a16="http://schemas.microsoft.com/office/drawing/2014/main" val="3714193604"/>
                    </a:ext>
                  </a:extLst>
                </a:gridCol>
              </a:tblGrid>
              <a:tr h="424087">
                <a:tc>
                  <a:txBody>
                    <a:bodyPr/>
                    <a:lstStyle/>
                    <a:p>
                      <a:pPr algn="ctr"/>
                      <a:r>
                        <a:rPr lang="en-US" b="0" dirty="0"/>
                        <a:t>Pool</a:t>
                      </a:r>
                    </a:p>
                  </a:txBody>
                  <a:tcPr/>
                </a:tc>
                <a:tc>
                  <a:txBody>
                    <a:bodyPr/>
                    <a:lstStyle/>
                    <a:p>
                      <a:pPr algn="ctr"/>
                      <a:r>
                        <a:rPr lang="en-US" b="0" dirty="0"/>
                        <a:t>Apps</a:t>
                      </a:r>
                    </a:p>
                  </a:txBody>
                  <a:tcPr/>
                </a:tc>
                <a:extLst>
                  <a:ext uri="{0D108BD9-81ED-4DB2-BD59-A6C34878D82A}">
                    <a16:rowId xmlns:a16="http://schemas.microsoft.com/office/drawing/2014/main" val="4098979963"/>
                  </a:ext>
                </a:extLst>
              </a:tr>
              <a:tr h="424087">
                <a:tc>
                  <a:txBody>
                    <a:bodyPr/>
                    <a:lstStyle/>
                    <a:p>
                      <a:pPr algn="ctr"/>
                      <a:r>
                        <a:rPr lang="en-US" b="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1, 2, 4, 6</a:t>
                      </a:r>
                    </a:p>
                  </a:txBody>
                  <a:tcPr/>
                </a:tc>
                <a:extLst>
                  <a:ext uri="{0D108BD9-81ED-4DB2-BD59-A6C34878D82A}">
                    <a16:rowId xmlns:a16="http://schemas.microsoft.com/office/drawing/2014/main" val="1567345624"/>
                  </a:ext>
                </a:extLst>
              </a:tr>
              <a:tr h="424087">
                <a:tc>
                  <a:txBody>
                    <a:bodyPr/>
                    <a:lstStyle/>
                    <a:p>
                      <a:pPr algn="ctr"/>
                      <a:r>
                        <a:rPr lang="en-US" b="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a:t>
                      </a:r>
                    </a:p>
                  </a:txBody>
                  <a:tcPr/>
                </a:tc>
                <a:extLst>
                  <a:ext uri="{0D108BD9-81ED-4DB2-BD59-A6C34878D82A}">
                    <a16:rowId xmlns:a16="http://schemas.microsoft.com/office/drawing/2014/main" val="2391970106"/>
                  </a:ext>
                </a:extLst>
              </a:tr>
              <a:tr h="424087">
                <a:tc>
                  <a:txBody>
                    <a:bodyPr/>
                    <a:lstStyle/>
                    <a:p>
                      <a:pPr algn="ctr"/>
                      <a:r>
                        <a:rPr lang="en-US"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5</a:t>
                      </a:r>
                    </a:p>
                  </a:txBody>
                  <a:tcPr/>
                </a:tc>
                <a:extLst>
                  <a:ext uri="{0D108BD9-81ED-4DB2-BD59-A6C34878D82A}">
                    <a16:rowId xmlns:a16="http://schemas.microsoft.com/office/drawing/2014/main" val="2562644046"/>
                  </a:ext>
                </a:extLst>
              </a:tr>
              <a:tr h="424087">
                <a:tc>
                  <a:txBody>
                    <a:bodyPr/>
                    <a:lstStyle/>
                    <a:p>
                      <a:pPr algn="ctr"/>
                      <a:r>
                        <a:rPr lang="en-US" b="0" dirty="0"/>
                        <a:t>3</a:t>
                      </a:r>
                    </a:p>
                  </a:txBody>
                  <a:tcPr/>
                </a:tc>
                <a:tc>
                  <a:txBody>
                    <a:bodyPr/>
                    <a:lstStyle/>
                    <a:p>
                      <a:pPr algn="ctr"/>
                      <a:endParaRPr lang="en-US" b="0" dirty="0"/>
                    </a:p>
                  </a:txBody>
                  <a:tcPr/>
                </a:tc>
                <a:extLst>
                  <a:ext uri="{0D108BD9-81ED-4DB2-BD59-A6C34878D82A}">
                    <a16:rowId xmlns:a16="http://schemas.microsoft.com/office/drawing/2014/main" val="1567167888"/>
                  </a:ext>
                </a:extLst>
              </a:tr>
              <a:tr h="424087">
                <a:tc>
                  <a:txBody>
                    <a:bodyPr/>
                    <a:lstStyle/>
                    <a:p>
                      <a:pPr algn="ctr"/>
                      <a:r>
                        <a:rPr lang="en-US" b="0" dirty="0"/>
                        <a:t>4</a:t>
                      </a:r>
                    </a:p>
                  </a:txBody>
                  <a:tcPr/>
                </a:tc>
                <a:tc>
                  <a:txBody>
                    <a:bodyPr/>
                    <a:lstStyle/>
                    <a:p>
                      <a:pPr algn="ctr"/>
                      <a:endParaRPr lang="en-US" b="0" dirty="0"/>
                    </a:p>
                  </a:txBody>
                  <a:tcPr/>
                </a:tc>
                <a:extLst>
                  <a:ext uri="{0D108BD9-81ED-4DB2-BD59-A6C34878D82A}">
                    <a16:rowId xmlns:a16="http://schemas.microsoft.com/office/drawing/2014/main" val="100240329"/>
                  </a:ext>
                </a:extLst>
              </a:tr>
            </a:tbl>
          </a:graphicData>
        </a:graphic>
      </p:graphicFrame>
      <p:graphicFrame>
        <p:nvGraphicFramePr>
          <p:cNvPr id="5" name="Table 5">
            <a:extLst>
              <a:ext uri="{FF2B5EF4-FFF2-40B4-BE49-F238E27FC236}">
                <a16:creationId xmlns:a16="http://schemas.microsoft.com/office/drawing/2014/main" id="{60F51535-3B8D-4754-B468-9D3460E99E38}"/>
              </a:ext>
            </a:extLst>
          </p:cNvPr>
          <p:cNvGraphicFramePr>
            <a:graphicFrameLocks noGrp="1"/>
          </p:cNvGraphicFramePr>
          <p:nvPr>
            <p:extLst>
              <p:ext uri="{D42A27DB-BD31-4B8C-83A1-F6EECF244321}">
                <p14:modId xmlns:p14="http://schemas.microsoft.com/office/powerpoint/2010/main" val="2069061171"/>
              </p:ext>
            </p:extLst>
          </p:nvPr>
        </p:nvGraphicFramePr>
        <p:xfrm>
          <a:off x="2770697" y="379110"/>
          <a:ext cx="6650605" cy="2225040"/>
        </p:xfrm>
        <a:graphic>
          <a:graphicData uri="http://schemas.openxmlformats.org/drawingml/2006/table">
            <a:tbl>
              <a:tblPr firstRow="1" bandRow="1">
                <a:tableStyleId>{5C22544A-7EE6-4342-B048-85BDC9FD1C3A}</a:tableStyleId>
              </a:tblPr>
              <a:tblGrid>
                <a:gridCol w="2783280">
                  <a:extLst>
                    <a:ext uri="{9D8B030D-6E8A-4147-A177-3AD203B41FA5}">
                      <a16:colId xmlns:a16="http://schemas.microsoft.com/office/drawing/2014/main" val="4079210438"/>
                    </a:ext>
                  </a:extLst>
                </a:gridCol>
                <a:gridCol w="3867325">
                  <a:extLst>
                    <a:ext uri="{9D8B030D-6E8A-4147-A177-3AD203B41FA5}">
                      <a16:colId xmlns:a16="http://schemas.microsoft.com/office/drawing/2014/main" val="1013018778"/>
                    </a:ext>
                  </a:extLst>
                </a:gridCol>
              </a:tblGrid>
              <a:tr h="370840">
                <a:tc>
                  <a:txBody>
                    <a:bodyPr/>
                    <a:lstStyle/>
                    <a:p>
                      <a:pPr algn="ctr"/>
                      <a:r>
                        <a:rPr lang="en-US" dirty="0"/>
                        <a:t>Request type</a:t>
                      </a:r>
                    </a:p>
                  </a:txBody>
                  <a:tcPr/>
                </a:tc>
                <a:tc>
                  <a:txBody>
                    <a:bodyPr/>
                    <a:lstStyle/>
                    <a:p>
                      <a:pPr algn="ctr"/>
                      <a:r>
                        <a:rPr lang="en-US" dirty="0"/>
                        <a:t>Apps</a:t>
                      </a:r>
                    </a:p>
                  </a:txBody>
                  <a:tcPr/>
                </a:tc>
                <a:extLst>
                  <a:ext uri="{0D108BD9-81ED-4DB2-BD59-A6C34878D82A}">
                    <a16:rowId xmlns:a16="http://schemas.microsoft.com/office/drawing/2014/main" val="4096696751"/>
                  </a:ext>
                </a:extLst>
              </a:tr>
              <a:tr h="370840">
                <a:tc>
                  <a:txBody>
                    <a:bodyPr/>
                    <a:lstStyle/>
                    <a:p>
                      <a:pPr algn="ctr"/>
                      <a:r>
                        <a:rPr lang="en-US" dirty="0"/>
                        <a:t>Printer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1, 2, 4, 6</a:t>
                      </a:r>
                    </a:p>
                  </a:txBody>
                  <a:tcPr/>
                </a:tc>
                <a:extLst>
                  <a:ext uri="{0D108BD9-81ED-4DB2-BD59-A6C34878D82A}">
                    <a16:rowId xmlns:a16="http://schemas.microsoft.com/office/drawing/2014/main" val="86226119"/>
                  </a:ext>
                </a:extLst>
              </a:tr>
              <a:tr h="370840">
                <a:tc>
                  <a:txBody>
                    <a:bodyPr/>
                    <a:lstStyle/>
                    <a:p>
                      <a:pPr algn="ctr"/>
                      <a:r>
                        <a:rPr lang="en-US" dirty="0"/>
                        <a:t>Program 3</a:t>
                      </a:r>
                    </a:p>
                  </a:txBody>
                  <a:tcPr/>
                </a:tc>
                <a:tc>
                  <a:txBody>
                    <a:bodyPr/>
                    <a:lstStyle/>
                    <a:p>
                      <a:pPr algn="ctr"/>
                      <a:r>
                        <a:rPr lang="en-US" dirty="0"/>
                        <a:t>3</a:t>
                      </a:r>
                    </a:p>
                  </a:txBody>
                  <a:tcPr/>
                </a:tc>
                <a:extLst>
                  <a:ext uri="{0D108BD9-81ED-4DB2-BD59-A6C34878D82A}">
                    <a16:rowId xmlns:a16="http://schemas.microsoft.com/office/drawing/2014/main" val="2822199913"/>
                  </a:ext>
                </a:extLst>
              </a:tr>
              <a:tr h="370840">
                <a:tc>
                  <a:txBody>
                    <a:bodyPr/>
                    <a:lstStyle/>
                    <a:p>
                      <a:pPr algn="ctr"/>
                      <a:r>
                        <a:rPr lang="en-US" dirty="0"/>
                        <a:t>Hard disk</a:t>
                      </a:r>
                    </a:p>
                  </a:txBody>
                  <a:tcPr/>
                </a:tc>
                <a:tc>
                  <a:txBody>
                    <a:bodyPr/>
                    <a:lstStyle/>
                    <a:p>
                      <a:pPr algn="ctr"/>
                      <a:r>
                        <a:rPr lang="en-US" dirty="0"/>
                        <a:t>5</a:t>
                      </a:r>
                    </a:p>
                  </a:txBody>
                  <a:tcPr/>
                </a:tc>
                <a:extLst>
                  <a:ext uri="{0D108BD9-81ED-4DB2-BD59-A6C34878D82A}">
                    <a16:rowId xmlns:a16="http://schemas.microsoft.com/office/drawing/2014/main" val="616386046"/>
                  </a:ext>
                </a:extLst>
              </a:tr>
              <a:tr h="370840">
                <a:tc>
                  <a:txBody>
                    <a:bodyPr/>
                    <a:lstStyle/>
                    <a:p>
                      <a:pPr algn="ctr"/>
                      <a:r>
                        <a:rPr lang="en-US" dirty="0"/>
                        <a:t>Program 2</a:t>
                      </a:r>
                    </a:p>
                  </a:txBody>
                  <a:tcPr/>
                </a:tc>
                <a:tc>
                  <a:txBody>
                    <a:bodyPr/>
                    <a:lstStyle/>
                    <a:p>
                      <a:pPr algn="ctr"/>
                      <a:endParaRPr lang="en-US" dirty="0"/>
                    </a:p>
                  </a:txBody>
                  <a:tcPr/>
                </a:tc>
                <a:extLst>
                  <a:ext uri="{0D108BD9-81ED-4DB2-BD59-A6C34878D82A}">
                    <a16:rowId xmlns:a16="http://schemas.microsoft.com/office/drawing/2014/main" val="2268267199"/>
                  </a:ext>
                </a:extLst>
              </a:tr>
              <a:tr h="370840">
                <a:tc>
                  <a:txBody>
                    <a:bodyPr/>
                    <a:lstStyle/>
                    <a:p>
                      <a:pPr algn="ctr"/>
                      <a:r>
                        <a:rPr lang="en-US" dirty="0"/>
                        <a:t>Program 1</a:t>
                      </a:r>
                    </a:p>
                  </a:txBody>
                  <a:tcPr/>
                </a:tc>
                <a:tc>
                  <a:txBody>
                    <a:bodyPr/>
                    <a:lstStyle/>
                    <a:p>
                      <a:pPr algn="ctr"/>
                      <a:endParaRPr lang="en-US" dirty="0"/>
                    </a:p>
                  </a:txBody>
                  <a:tcPr/>
                </a:tc>
                <a:extLst>
                  <a:ext uri="{0D108BD9-81ED-4DB2-BD59-A6C34878D82A}">
                    <a16:rowId xmlns:a16="http://schemas.microsoft.com/office/drawing/2014/main" val="3434968256"/>
                  </a:ext>
                </a:extLst>
              </a:tr>
            </a:tbl>
          </a:graphicData>
        </a:graphic>
      </p:graphicFrame>
      <p:sp>
        <p:nvSpPr>
          <p:cNvPr id="8" name="TextBox 7">
            <a:extLst>
              <a:ext uri="{FF2B5EF4-FFF2-40B4-BE49-F238E27FC236}">
                <a16:creationId xmlns:a16="http://schemas.microsoft.com/office/drawing/2014/main" id="{414FB45D-AD3C-48B9-BEFC-5F352337E121}"/>
              </a:ext>
            </a:extLst>
          </p:cNvPr>
          <p:cNvSpPr txBox="1"/>
          <p:nvPr/>
        </p:nvSpPr>
        <p:spPr>
          <a:xfrm>
            <a:off x="2477081" y="3328224"/>
            <a:ext cx="4745839" cy="369332"/>
          </a:xfrm>
          <a:prstGeom prst="rect">
            <a:avLst/>
          </a:prstGeom>
          <a:noFill/>
        </p:spPr>
        <p:txBody>
          <a:bodyPr wrap="square" rtlCol="0">
            <a:spAutoFit/>
          </a:bodyPr>
          <a:lstStyle/>
          <a:p>
            <a:r>
              <a:rPr lang="en-US" dirty="0"/>
              <a:t>Apps are now dispatched to the Pool</a:t>
            </a:r>
          </a:p>
        </p:txBody>
      </p:sp>
    </p:spTree>
    <p:extLst>
      <p:ext uri="{BB962C8B-B14F-4D97-AF65-F5344CB8AC3E}">
        <p14:creationId xmlns:p14="http://schemas.microsoft.com/office/powerpoint/2010/main" val="6942897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FDC8FB3-0126-4B74-A48A-F4220BDD1FC0}"/>
              </a:ext>
            </a:extLst>
          </p:cNvPr>
          <p:cNvGraphicFramePr>
            <a:graphicFrameLocks noGrp="1"/>
          </p:cNvGraphicFramePr>
          <p:nvPr>
            <p:extLst>
              <p:ext uri="{D42A27DB-BD31-4B8C-83A1-F6EECF244321}">
                <p14:modId xmlns:p14="http://schemas.microsoft.com/office/powerpoint/2010/main" val="2847433079"/>
              </p:ext>
            </p:extLst>
          </p:nvPr>
        </p:nvGraphicFramePr>
        <p:xfrm>
          <a:off x="8163419" y="1309893"/>
          <a:ext cx="3259710" cy="1307800"/>
        </p:xfrm>
        <a:graphic>
          <a:graphicData uri="http://schemas.openxmlformats.org/drawingml/2006/table">
            <a:tbl>
              <a:tblPr firstRow="1" bandRow="1">
                <a:tableStyleId>{00A15C55-8517-42AA-B614-E9B94910E393}</a:tableStyleId>
              </a:tblPr>
              <a:tblGrid>
                <a:gridCol w="1322716">
                  <a:extLst>
                    <a:ext uri="{9D8B030D-6E8A-4147-A177-3AD203B41FA5}">
                      <a16:colId xmlns:a16="http://schemas.microsoft.com/office/drawing/2014/main" val="548585004"/>
                    </a:ext>
                  </a:extLst>
                </a:gridCol>
                <a:gridCol w="968497">
                  <a:extLst>
                    <a:ext uri="{9D8B030D-6E8A-4147-A177-3AD203B41FA5}">
                      <a16:colId xmlns:a16="http://schemas.microsoft.com/office/drawing/2014/main" val="3264279482"/>
                    </a:ext>
                  </a:extLst>
                </a:gridCol>
                <a:gridCol w="968497">
                  <a:extLst>
                    <a:ext uri="{9D8B030D-6E8A-4147-A177-3AD203B41FA5}">
                      <a16:colId xmlns:a16="http://schemas.microsoft.com/office/drawing/2014/main" val="1745830393"/>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rgbClr val="FF0000"/>
                          </a:solidFill>
                          <a:latin typeface="Yu Gothic" panose="020B0400000000000000" pitchFamily="34" charset="-128"/>
                          <a:ea typeface="Yu Gothic" panose="020B0400000000000000" pitchFamily="34" charset="-128"/>
                          <a:sym typeface="Arial"/>
                        </a:rPr>
                        <a:t>Node</a:t>
                      </a:r>
                      <a:endParaRPr dirty="0">
                        <a:solidFill>
                          <a:srgbClr val="FF0000"/>
                        </a:solidFill>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3</a:t>
                      </a: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3, 2</a:t>
                      </a: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2</a:t>
                      </a: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5" name="Table 4">
            <a:extLst>
              <a:ext uri="{FF2B5EF4-FFF2-40B4-BE49-F238E27FC236}">
                <a16:creationId xmlns:a16="http://schemas.microsoft.com/office/drawing/2014/main" id="{ED68D0D1-13FF-4F95-A98F-C62CBD3F1A6A}"/>
              </a:ext>
            </a:extLst>
          </p:cNvPr>
          <p:cNvGraphicFramePr>
            <a:graphicFrameLocks noGrp="1"/>
          </p:cNvGraphicFramePr>
          <p:nvPr>
            <p:extLst>
              <p:ext uri="{D42A27DB-BD31-4B8C-83A1-F6EECF244321}">
                <p14:modId xmlns:p14="http://schemas.microsoft.com/office/powerpoint/2010/main" val="4262662536"/>
              </p:ext>
            </p:extLst>
          </p:nvPr>
        </p:nvGraphicFramePr>
        <p:xfrm>
          <a:off x="496231" y="1918855"/>
          <a:ext cx="6333686" cy="1004541"/>
        </p:xfrm>
        <a:graphic>
          <a:graphicData uri="http://schemas.openxmlformats.org/drawingml/2006/table">
            <a:tbl>
              <a:tblPr firstRow="1" bandRow="1">
                <a:tableStyleId>{69012ECD-51FC-41F1-AA8D-1B2483CD663E}</a:tableStyleId>
              </a:tblPr>
              <a:tblGrid>
                <a:gridCol w="2868076">
                  <a:extLst>
                    <a:ext uri="{9D8B030D-6E8A-4147-A177-3AD203B41FA5}">
                      <a16:colId xmlns:a16="http://schemas.microsoft.com/office/drawing/2014/main" val="2664572795"/>
                    </a:ext>
                  </a:extLst>
                </a:gridCol>
                <a:gridCol w="693122">
                  <a:extLst>
                    <a:ext uri="{9D8B030D-6E8A-4147-A177-3AD203B41FA5}">
                      <a16:colId xmlns:a16="http://schemas.microsoft.com/office/drawing/2014/main" val="2261322767"/>
                    </a:ext>
                  </a:extLst>
                </a:gridCol>
                <a:gridCol w="693122">
                  <a:extLst>
                    <a:ext uri="{9D8B030D-6E8A-4147-A177-3AD203B41FA5}">
                      <a16:colId xmlns:a16="http://schemas.microsoft.com/office/drawing/2014/main" val="1283353639"/>
                    </a:ext>
                  </a:extLst>
                </a:gridCol>
                <a:gridCol w="693122">
                  <a:extLst>
                    <a:ext uri="{9D8B030D-6E8A-4147-A177-3AD203B41FA5}">
                      <a16:colId xmlns:a16="http://schemas.microsoft.com/office/drawing/2014/main" val="3229679080"/>
                    </a:ext>
                  </a:extLst>
                </a:gridCol>
                <a:gridCol w="693122">
                  <a:extLst>
                    <a:ext uri="{9D8B030D-6E8A-4147-A177-3AD203B41FA5}">
                      <a16:colId xmlns:a16="http://schemas.microsoft.com/office/drawing/2014/main" val="2721618110"/>
                    </a:ext>
                  </a:extLst>
                </a:gridCol>
                <a:gridCol w="693122">
                  <a:extLst>
                    <a:ext uri="{9D8B030D-6E8A-4147-A177-3AD203B41FA5}">
                      <a16:colId xmlns:a16="http://schemas.microsoft.com/office/drawing/2014/main" val="301880244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Node id</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3</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5</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398344563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Disk</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8</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10</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17</a:t>
                      </a:r>
                      <a:endParaRPr dirty="0">
                        <a:latin typeface="Yu Gothic" panose="020B0400000000000000" pitchFamily="34" charset="-128"/>
                        <a:ea typeface="Yu Gothic" panose="020B0400000000000000" pitchFamily="34" charset="-128"/>
                      </a:endParaRPr>
                    </a:p>
                  </a:txBody>
                  <a:tcPr marL="91450" marR="91450" marT="45725" marB="45725">
                    <a:solidFill>
                      <a:schemeClr val="accent6">
                        <a:lumMod val="60000"/>
                        <a:lumOff val="4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9</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12</a:t>
                      </a:r>
                      <a:endParaRPr dirty="0">
                        <a:latin typeface="Yu Gothic" panose="020B0400000000000000" pitchFamily="34" charset="-128"/>
                        <a:ea typeface="Yu Gothic" panose="020B0400000000000000" pitchFamily="34" charset="-128"/>
                      </a:endParaRPr>
                    </a:p>
                  </a:txBody>
                  <a:tcPr marL="91450" marR="91450" marT="45725" marB="45725">
                    <a:noFill/>
                  </a:tcPr>
                </a:tc>
                <a:extLst>
                  <a:ext uri="{0D108BD9-81ED-4DB2-BD59-A6C34878D82A}">
                    <a16:rowId xmlns:a16="http://schemas.microsoft.com/office/drawing/2014/main" val="112367015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Printer</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solidFill>
                      <a:schemeClr val="accent6">
                        <a:lumMod val="60000"/>
                        <a:lumOff val="4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extLst>
                  <a:ext uri="{0D108BD9-81ED-4DB2-BD59-A6C34878D82A}">
                    <a16:rowId xmlns:a16="http://schemas.microsoft.com/office/drawing/2014/main" val="3711001943"/>
                  </a:ext>
                </a:extLst>
              </a:tr>
            </a:tbl>
          </a:graphicData>
        </a:graphic>
      </p:graphicFrame>
      <p:sp>
        <p:nvSpPr>
          <p:cNvPr id="6" name="Oval 5">
            <a:extLst>
              <a:ext uri="{FF2B5EF4-FFF2-40B4-BE49-F238E27FC236}">
                <a16:creationId xmlns:a16="http://schemas.microsoft.com/office/drawing/2014/main" id="{372A8CA3-0BBC-4A00-B9F4-340989B1DB89}"/>
              </a:ext>
            </a:extLst>
          </p:cNvPr>
          <p:cNvSpPr/>
          <p:nvPr/>
        </p:nvSpPr>
        <p:spPr>
          <a:xfrm>
            <a:off x="2476478" y="3596011"/>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0</a:t>
            </a:r>
          </a:p>
        </p:txBody>
      </p:sp>
      <p:sp>
        <p:nvSpPr>
          <p:cNvPr id="7" name="Oval 6">
            <a:extLst>
              <a:ext uri="{FF2B5EF4-FFF2-40B4-BE49-F238E27FC236}">
                <a16:creationId xmlns:a16="http://schemas.microsoft.com/office/drawing/2014/main" id="{42CA4E7C-FD34-4D7E-9B92-DB00B0EABF59}"/>
              </a:ext>
            </a:extLst>
          </p:cNvPr>
          <p:cNvSpPr/>
          <p:nvPr/>
        </p:nvSpPr>
        <p:spPr>
          <a:xfrm>
            <a:off x="591481" y="4391317"/>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1</a:t>
            </a:r>
          </a:p>
        </p:txBody>
      </p:sp>
      <p:sp>
        <p:nvSpPr>
          <p:cNvPr id="8" name="Oval 7">
            <a:extLst>
              <a:ext uri="{FF2B5EF4-FFF2-40B4-BE49-F238E27FC236}">
                <a16:creationId xmlns:a16="http://schemas.microsoft.com/office/drawing/2014/main" id="{CD43F10C-8056-46A0-B922-34BC5405CB67}"/>
              </a:ext>
            </a:extLst>
          </p:cNvPr>
          <p:cNvSpPr/>
          <p:nvPr/>
        </p:nvSpPr>
        <p:spPr>
          <a:xfrm>
            <a:off x="591481" y="5493599"/>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2</a:t>
            </a:r>
          </a:p>
        </p:txBody>
      </p:sp>
      <p:sp>
        <p:nvSpPr>
          <p:cNvPr id="9" name="Oval 8">
            <a:extLst>
              <a:ext uri="{FF2B5EF4-FFF2-40B4-BE49-F238E27FC236}">
                <a16:creationId xmlns:a16="http://schemas.microsoft.com/office/drawing/2014/main" id="{F4E96B56-6A91-4826-84D6-5FE2FEE0F9CA}"/>
              </a:ext>
            </a:extLst>
          </p:cNvPr>
          <p:cNvSpPr/>
          <p:nvPr/>
        </p:nvSpPr>
        <p:spPr>
          <a:xfrm>
            <a:off x="2476478" y="6232334"/>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3</a:t>
            </a:r>
          </a:p>
        </p:txBody>
      </p:sp>
      <p:sp>
        <p:nvSpPr>
          <p:cNvPr id="10" name="Oval 9">
            <a:extLst>
              <a:ext uri="{FF2B5EF4-FFF2-40B4-BE49-F238E27FC236}">
                <a16:creationId xmlns:a16="http://schemas.microsoft.com/office/drawing/2014/main" id="{3D1BE637-628C-4194-9659-7CF3AD24ED91}"/>
              </a:ext>
            </a:extLst>
          </p:cNvPr>
          <p:cNvSpPr/>
          <p:nvPr/>
        </p:nvSpPr>
        <p:spPr>
          <a:xfrm>
            <a:off x="4361478" y="4391317"/>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5</a:t>
            </a:r>
          </a:p>
        </p:txBody>
      </p:sp>
      <p:sp>
        <p:nvSpPr>
          <p:cNvPr id="11" name="Oval 10">
            <a:extLst>
              <a:ext uri="{FF2B5EF4-FFF2-40B4-BE49-F238E27FC236}">
                <a16:creationId xmlns:a16="http://schemas.microsoft.com/office/drawing/2014/main" id="{BF74AF71-C81C-45D7-9D8F-5F2B03FAD39F}"/>
              </a:ext>
            </a:extLst>
          </p:cNvPr>
          <p:cNvSpPr/>
          <p:nvPr/>
        </p:nvSpPr>
        <p:spPr>
          <a:xfrm>
            <a:off x="4361478" y="5493599"/>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4</a:t>
            </a:r>
          </a:p>
        </p:txBody>
      </p:sp>
      <p:cxnSp>
        <p:nvCxnSpPr>
          <p:cNvPr id="12" name="Straight Connector 11">
            <a:extLst>
              <a:ext uri="{FF2B5EF4-FFF2-40B4-BE49-F238E27FC236}">
                <a16:creationId xmlns:a16="http://schemas.microsoft.com/office/drawing/2014/main" id="{324AD9E3-DFE9-477B-A9A6-E1A214D53D62}"/>
              </a:ext>
            </a:extLst>
          </p:cNvPr>
          <p:cNvCxnSpPr>
            <a:cxnSpLocks/>
            <a:stCxn id="6" idx="4"/>
            <a:endCxn id="8" idx="6"/>
          </p:cNvCxnSpPr>
          <p:nvPr/>
        </p:nvCxnSpPr>
        <p:spPr>
          <a:xfrm flipH="1">
            <a:off x="1024059" y="3925448"/>
            <a:ext cx="1668708" cy="1732869"/>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4B72BDDD-AF69-4AA1-9CFE-56F8A0D9EC3B}"/>
              </a:ext>
            </a:extLst>
          </p:cNvPr>
          <p:cNvCxnSpPr>
            <a:cxnSpLocks/>
            <a:stCxn id="6" idx="4"/>
            <a:endCxn id="11" idx="2"/>
          </p:cNvCxnSpPr>
          <p:nvPr/>
        </p:nvCxnSpPr>
        <p:spPr>
          <a:xfrm>
            <a:off x="2692768" y="3925448"/>
            <a:ext cx="1668710" cy="1732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5BD1C01-987B-4E1C-B2D6-2A0C9C5B81F7}"/>
              </a:ext>
            </a:extLst>
          </p:cNvPr>
          <p:cNvCxnSpPr>
            <a:cxnSpLocks/>
            <a:stCxn id="10" idx="2"/>
            <a:endCxn id="8" idx="6"/>
          </p:cNvCxnSpPr>
          <p:nvPr/>
        </p:nvCxnSpPr>
        <p:spPr>
          <a:xfrm flipH="1">
            <a:off x="1024059" y="4556036"/>
            <a:ext cx="3337418" cy="1102281"/>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3757BE-F936-4101-A791-CE4F7D1DCBE3}"/>
              </a:ext>
            </a:extLst>
          </p:cNvPr>
          <p:cNvCxnSpPr>
            <a:cxnSpLocks/>
            <a:stCxn id="9" idx="0"/>
            <a:endCxn id="8" idx="6"/>
          </p:cNvCxnSpPr>
          <p:nvPr/>
        </p:nvCxnSpPr>
        <p:spPr>
          <a:xfrm flipH="1" flipV="1">
            <a:off x="1024059" y="5658317"/>
            <a:ext cx="1668708" cy="574018"/>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6" name="Straight Connector 15">
            <a:extLst>
              <a:ext uri="{FF2B5EF4-FFF2-40B4-BE49-F238E27FC236}">
                <a16:creationId xmlns:a16="http://schemas.microsoft.com/office/drawing/2014/main" id="{AAC2CFC1-4C22-4644-B434-AD65540A2F62}"/>
              </a:ext>
            </a:extLst>
          </p:cNvPr>
          <p:cNvCxnSpPr>
            <a:cxnSpLocks/>
            <a:stCxn id="9" idx="0"/>
            <a:endCxn id="11" idx="2"/>
          </p:cNvCxnSpPr>
          <p:nvPr/>
        </p:nvCxnSpPr>
        <p:spPr>
          <a:xfrm flipV="1">
            <a:off x="2692767" y="5658317"/>
            <a:ext cx="1668711" cy="574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CF68505-DDBF-455A-89C4-B337DE813AA7}"/>
              </a:ext>
            </a:extLst>
          </p:cNvPr>
          <p:cNvCxnSpPr>
            <a:cxnSpLocks/>
            <a:stCxn id="9" idx="0"/>
            <a:endCxn id="10" idx="2"/>
          </p:cNvCxnSpPr>
          <p:nvPr/>
        </p:nvCxnSpPr>
        <p:spPr>
          <a:xfrm flipV="1">
            <a:off x="2692767" y="4556036"/>
            <a:ext cx="1668711" cy="167629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4B49723-74E1-4CC2-906F-AB2182FA89D9}"/>
              </a:ext>
            </a:extLst>
          </p:cNvPr>
          <p:cNvCxnSpPr>
            <a:cxnSpLocks/>
            <a:stCxn id="11" idx="0"/>
            <a:endCxn id="10" idx="4"/>
          </p:cNvCxnSpPr>
          <p:nvPr/>
        </p:nvCxnSpPr>
        <p:spPr>
          <a:xfrm flipV="1">
            <a:off x="4577768" y="4720754"/>
            <a:ext cx="0" cy="772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5243AFA-B290-43A8-B039-3C940CBF4E88}"/>
              </a:ext>
            </a:extLst>
          </p:cNvPr>
          <p:cNvCxnSpPr>
            <a:cxnSpLocks/>
            <a:stCxn id="7" idx="6"/>
            <a:endCxn id="10" idx="2"/>
          </p:cNvCxnSpPr>
          <p:nvPr/>
        </p:nvCxnSpPr>
        <p:spPr>
          <a:xfrm>
            <a:off x="1024059" y="4556036"/>
            <a:ext cx="33374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E1EE7E6-609B-4BAD-8938-E9A92AE9CCA6}"/>
              </a:ext>
            </a:extLst>
          </p:cNvPr>
          <p:cNvCxnSpPr>
            <a:cxnSpLocks/>
            <a:stCxn id="7" idx="6"/>
            <a:endCxn id="9" idx="0"/>
          </p:cNvCxnSpPr>
          <p:nvPr/>
        </p:nvCxnSpPr>
        <p:spPr>
          <a:xfrm>
            <a:off x="1024059" y="4556036"/>
            <a:ext cx="1668708" cy="1676298"/>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FBED966-71F9-4D82-8750-71AC18068DC1}"/>
              </a:ext>
            </a:extLst>
          </p:cNvPr>
          <p:cNvSpPr txBox="1"/>
          <p:nvPr/>
        </p:nvSpPr>
        <p:spPr>
          <a:xfrm>
            <a:off x="1563838" y="5813052"/>
            <a:ext cx="372708" cy="215444"/>
          </a:xfrm>
          <a:prstGeom prst="rect">
            <a:avLst/>
          </a:prstGeom>
          <a:solidFill>
            <a:schemeClr val="accent4">
              <a:lumMod val="60000"/>
              <a:lumOff val="40000"/>
            </a:schemeClr>
          </a:solidFill>
        </p:spPr>
        <p:txBody>
          <a:bodyPr wrap="square" rtlCol="0">
            <a:spAutoFit/>
          </a:bodyPr>
          <a:lstStyle/>
          <a:p>
            <a:r>
              <a:rPr lang="en-US" sz="800" dirty="0"/>
              <a:t>0</a:t>
            </a:r>
          </a:p>
        </p:txBody>
      </p:sp>
      <p:sp>
        <p:nvSpPr>
          <p:cNvPr id="22" name="TextBox 21">
            <a:extLst>
              <a:ext uri="{FF2B5EF4-FFF2-40B4-BE49-F238E27FC236}">
                <a16:creationId xmlns:a16="http://schemas.microsoft.com/office/drawing/2014/main" id="{413C88F4-387F-49F9-8F03-07EEA6F90401}"/>
              </a:ext>
            </a:extLst>
          </p:cNvPr>
          <p:cNvSpPr txBox="1"/>
          <p:nvPr/>
        </p:nvSpPr>
        <p:spPr>
          <a:xfrm>
            <a:off x="1858413" y="5445090"/>
            <a:ext cx="465826" cy="215444"/>
          </a:xfrm>
          <a:prstGeom prst="rect">
            <a:avLst/>
          </a:prstGeom>
          <a:solidFill>
            <a:schemeClr val="accent4">
              <a:lumMod val="60000"/>
              <a:lumOff val="40000"/>
            </a:schemeClr>
          </a:solidFill>
        </p:spPr>
        <p:txBody>
          <a:bodyPr wrap="square" rtlCol="0">
            <a:spAutoFit/>
          </a:bodyPr>
          <a:lstStyle/>
          <a:p>
            <a:pPr algn="ctr"/>
            <a:r>
              <a:rPr lang="en-US" sz="800" dirty="0"/>
              <a:t>6</a:t>
            </a:r>
          </a:p>
        </p:txBody>
      </p:sp>
      <p:sp>
        <p:nvSpPr>
          <p:cNvPr id="23" name="TextBox 22">
            <a:extLst>
              <a:ext uri="{FF2B5EF4-FFF2-40B4-BE49-F238E27FC236}">
                <a16:creationId xmlns:a16="http://schemas.microsoft.com/office/drawing/2014/main" id="{FEE52CF8-876A-48C3-A76C-79A8F25316B3}"/>
              </a:ext>
            </a:extLst>
          </p:cNvPr>
          <p:cNvSpPr txBox="1"/>
          <p:nvPr/>
        </p:nvSpPr>
        <p:spPr>
          <a:xfrm>
            <a:off x="2465191" y="4966233"/>
            <a:ext cx="465826" cy="215444"/>
          </a:xfrm>
          <a:prstGeom prst="rect">
            <a:avLst/>
          </a:prstGeom>
          <a:solidFill>
            <a:schemeClr val="accent4">
              <a:lumMod val="60000"/>
              <a:lumOff val="40000"/>
            </a:schemeClr>
          </a:solidFill>
        </p:spPr>
        <p:txBody>
          <a:bodyPr wrap="square" rtlCol="0">
            <a:spAutoFit/>
          </a:bodyPr>
          <a:lstStyle/>
          <a:p>
            <a:pPr algn="ctr"/>
            <a:r>
              <a:rPr lang="en-US" sz="800" dirty="0"/>
              <a:t>11</a:t>
            </a:r>
          </a:p>
        </p:txBody>
      </p:sp>
      <p:sp>
        <p:nvSpPr>
          <p:cNvPr id="24" name="TextBox 23">
            <a:extLst>
              <a:ext uri="{FF2B5EF4-FFF2-40B4-BE49-F238E27FC236}">
                <a16:creationId xmlns:a16="http://schemas.microsoft.com/office/drawing/2014/main" id="{2A71CCE3-6DBA-4119-A4E2-F3F2C1B35C6F}"/>
              </a:ext>
            </a:extLst>
          </p:cNvPr>
          <p:cNvSpPr txBox="1"/>
          <p:nvPr/>
        </p:nvSpPr>
        <p:spPr>
          <a:xfrm>
            <a:off x="1648460" y="4746480"/>
            <a:ext cx="465827" cy="215444"/>
          </a:xfrm>
          <a:prstGeom prst="rect">
            <a:avLst/>
          </a:prstGeom>
          <a:solidFill>
            <a:schemeClr val="accent4">
              <a:lumMod val="60000"/>
              <a:lumOff val="40000"/>
            </a:schemeClr>
          </a:solidFill>
          <a:ln>
            <a:noFill/>
          </a:ln>
        </p:spPr>
        <p:txBody>
          <a:bodyPr wrap="square" rtlCol="0">
            <a:spAutoFit/>
          </a:bodyPr>
          <a:lstStyle/>
          <a:p>
            <a:pPr algn="ctr"/>
            <a:r>
              <a:rPr lang="en-US" sz="800" dirty="0"/>
              <a:t>13</a:t>
            </a:r>
          </a:p>
        </p:txBody>
      </p:sp>
      <p:sp>
        <p:nvSpPr>
          <p:cNvPr id="25" name="TextBox 24">
            <a:extLst>
              <a:ext uri="{FF2B5EF4-FFF2-40B4-BE49-F238E27FC236}">
                <a16:creationId xmlns:a16="http://schemas.microsoft.com/office/drawing/2014/main" id="{00D43FBD-0B8E-40D4-B73A-0D1047923415}"/>
              </a:ext>
            </a:extLst>
          </p:cNvPr>
          <p:cNvSpPr txBox="1"/>
          <p:nvPr/>
        </p:nvSpPr>
        <p:spPr>
          <a:xfrm>
            <a:off x="2489149" y="4443310"/>
            <a:ext cx="503975" cy="215444"/>
          </a:xfrm>
          <a:prstGeom prst="rect">
            <a:avLst/>
          </a:prstGeom>
          <a:solidFill>
            <a:schemeClr val="accent4">
              <a:lumMod val="60000"/>
              <a:lumOff val="40000"/>
            </a:schemeClr>
          </a:solidFill>
        </p:spPr>
        <p:txBody>
          <a:bodyPr wrap="square" rtlCol="0">
            <a:spAutoFit/>
          </a:bodyPr>
          <a:lstStyle/>
          <a:p>
            <a:pPr algn="ctr"/>
            <a:r>
              <a:rPr lang="en-US" sz="800" dirty="0"/>
              <a:t>2</a:t>
            </a:r>
          </a:p>
        </p:txBody>
      </p:sp>
      <p:sp>
        <p:nvSpPr>
          <p:cNvPr id="26" name="TextBox 25">
            <a:extLst>
              <a:ext uri="{FF2B5EF4-FFF2-40B4-BE49-F238E27FC236}">
                <a16:creationId xmlns:a16="http://schemas.microsoft.com/office/drawing/2014/main" id="{23C58BDE-81C6-453D-841C-25954C6177D1}"/>
              </a:ext>
            </a:extLst>
          </p:cNvPr>
          <p:cNvSpPr txBox="1"/>
          <p:nvPr/>
        </p:nvSpPr>
        <p:spPr>
          <a:xfrm>
            <a:off x="4372147" y="4954935"/>
            <a:ext cx="421906" cy="215444"/>
          </a:xfrm>
          <a:prstGeom prst="rect">
            <a:avLst/>
          </a:prstGeom>
          <a:solidFill>
            <a:schemeClr val="accent4">
              <a:lumMod val="60000"/>
              <a:lumOff val="40000"/>
            </a:schemeClr>
          </a:solidFill>
        </p:spPr>
        <p:txBody>
          <a:bodyPr wrap="square" rtlCol="0">
            <a:spAutoFit/>
          </a:bodyPr>
          <a:lstStyle/>
          <a:p>
            <a:pPr algn="ctr"/>
            <a:r>
              <a:rPr lang="en-US" sz="800" dirty="0"/>
              <a:t>7</a:t>
            </a:r>
          </a:p>
        </p:txBody>
      </p:sp>
      <p:sp>
        <p:nvSpPr>
          <p:cNvPr id="27" name="TextBox 26">
            <a:extLst>
              <a:ext uri="{FF2B5EF4-FFF2-40B4-BE49-F238E27FC236}">
                <a16:creationId xmlns:a16="http://schemas.microsoft.com/office/drawing/2014/main" id="{A3A19D65-B4B7-456F-AC28-8030C5C38C08}"/>
              </a:ext>
            </a:extLst>
          </p:cNvPr>
          <p:cNvSpPr txBox="1"/>
          <p:nvPr/>
        </p:nvSpPr>
        <p:spPr>
          <a:xfrm>
            <a:off x="3806187" y="5218809"/>
            <a:ext cx="427412" cy="215444"/>
          </a:xfrm>
          <a:prstGeom prst="rect">
            <a:avLst/>
          </a:prstGeom>
          <a:solidFill>
            <a:schemeClr val="accent4">
              <a:lumMod val="60000"/>
              <a:lumOff val="40000"/>
            </a:schemeClr>
          </a:solidFill>
        </p:spPr>
        <p:txBody>
          <a:bodyPr wrap="square" rtlCol="0">
            <a:spAutoFit/>
          </a:bodyPr>
          <a:lstStyle/>
          <a:p>
            <a:pPr algn="ctr"/>
            <a:r>
              <a:rPr lang="en-US" sz="800" dirty="0"/>
              <a:t>15</a:t>
            </a:r>
          </a:p>
        </p:txBody>
      </p:sp>
      <p:sp>
        <p:nvSpPr>
          <p:cNvPr id="28" name="TextBox 27">
            <a:extLst>
              <a:ext uri="{FF2B5EF4-FFF2-40B4-BE49-F238E27FC236}">
                <a16:creationId xmlns:a16="http://schemas.microsoft.com/office/drawing/2014/main" id="{B61B9484-F274-4DD4-A2CC-48030C4709E5}"/>
              </a:ext>
            </a:extLst>
          </p:cNvPr>
          <p:cNvSpPr txBox="1"/>
          <p:nvPr/>
        </p:nvSpPr>
        <p:spPr>
          <a:xfrm>
            <a:off x="3125345" y="5438564"/>
            <a:ext cx="464552" cy="215444"/>
          </a:xfrm>
          <a:prstGeom prst="rect">
            <a:avLst/>
          </a:prstGeom>
          <a:solidFill>
            <a:schemeClr val="accent4">
              <a:lumMod val="60000"/>
              <a:lumOff val="40000"/>
            </a:schemeClr>
          </a:solidFill>
        </p:spPr>
        <p:txBody>
          <a:bodyPr wrap="square" rtlCol="0">
            <a:spAutoFit/>
          </a:bodyPr>
          <a:lstStyle/>
          <a:p>
            <a:pPr algn="ctr"/>
            <a:r>
              <a:rPr lang="en-US" sz="800" dirty="0"/>
              <a:t>5</a:t>
            </a:r>
          </a:p>
        </p:txBody>
      </p:sp>
      <p:sp>
        <p:nvSpPr>
          <p:cNvPr id="29" name="TextBox 28">
            <a:extLst>
              <a:ext uri="{FF2B5EF4-FFF2-40B4-BE49-F238E27FC236}">
                <a16:creationId xmlns:a16="http://schemas.microsoft.com/office/drawing/2014/main" id="{A58C2EAA-B1A3-414F-A2B2-ACBE7435CFF9}"/>
              </a:ext>
            </a:extLst>
          </p:cNvPr>
          <p:cNvSpPr txBox="1"/>
          <p:nvPr/>
        </p:nvSpPr>
        <p:spPr>
          <a:xfrm>
            <a:off x="3374769" y="5835447"/>
            <a:ext cx="464552" cy="215444"/>
          </a:xfrm>
          <a:prstGeom prst="rect">
            <a:avLst/>
          </a:prstGeom>
          <a:solidFill>
            <a:schemeClr val="accent4">
              <a:lumMod val="60000"/>
              <a:lumOff val="40000"/>
            </a:schemeClr>
          </a:solidFill>
        </p:spPr>
        <p:txBody>
          <a:bodyPr wrap="square" rtlCol="0">
            <a:spAutoFit/>
          </a:bodyPr>
          <a:lstStyle/>
          <a:p>
            <a:pPr algn="ctr"/>
            <a:r>
              <a:rPr lang="en-US" sz="800" dirty="0"/>
              <a:t>5</a:t>
            </a:r>
          </a:p>
        </p:txBody>
      </p:sp>
      <p:cxnSp>
        <p:nvCxnSpPr>
          <p:cNvPr id="30" name="Straight Connector 29">
            <a:extLst>
              <a:ext uri="{FF2B5EF4-FFF2-40B4-BE49-F238E27FC236}">
                <a16:creationId xmlns:a16="http://schemas.microsoft.com/office/drawing/2014/main" id="{BF96B06C-9453-46BE-B698-CAF995BCFCC2}"/>
              </a:ext>
            </a:extLst>
          </p:cNvPr>
          <p:cNvCxnSpPr>
            <a:stCxn id="6" idx="4"/>
            <a:endCxn id="10" idx="2"/>
          </p:cNvCxnSpPr>
          <p:nvPr/>
        </p:nvCxnSpPr>
        <p:spPr>
          <a:xfrm>
            <a:off x="2692767" y="3925448"/>
            <a:ext cx="1668710" cy="630588"/>
          </a:xfrm>
          <a:prstGeom prst="line">
            <a:avLst/>
          </a:prstGeom>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A3FEFC2-9862-4A91-B592-45E12F902350}"/>
              </a:ext>
            </a:extLst>
          </p:cNvPr>
          <p:cNvSpPr txBox="1"/>
          <p:nvPr/>
        </p:nvSpPr>
        <p:spPr>
          <a:xfrm>
            <a:off x="3335737" y="4141520"/>
            <a:ext cx="503584" cy="215444"/>
          </a:xfrm>
          <a:prstGeom prst="rect">
            <a:avLst/>
          </a:prstGeom>
          <a:solidFill>
            <a:schemeClr val="accent4">
              <a:lumMod val="60000"/>
              <a:lumOff val="40000"/>
            </a:schemeClr>
          </a:solidFill>
        </p:spPr>
        <p:txBody>
          <a:bodyPr wrap="square" rtlCol="0">
            <a:spAutoFit/>
          </a:bodyPr>
          <a:lstStyle/>
          <a:p>
            <a:pPr algn="ctr"/>
            <a:r>
              <a:rPr lang="en-US" sz="800" dirty="0"/>
              <a:t>0</a:t>
            </a:r>
          </a:p>
        </p:txBody>
      </p:sp>
      <p:graphicFrame>
        <p:nvGraphicFramePr>
          <p:cNvPr id="34" name="Table 33">
            <a:extLst>
              <a:ext uri="{FF2B5EF4-FFF2-40B4-BE49-F238E27FC236}">
                <a16:creationId xmlns:a16="http://schemas.microsoft.com/office/drawing/2014/main" id="{5E616481-E04D-4047-A87C-E6EBC9B6E28E}"/>
              </a:ext>
            </a:extLst>
          </p:cNvPr>
          <p:cNvGraphicFramePr>
            <a:graphicFrameLocks noGrp="1"/>
          </p:cNvGraphicFramePr>
          <p:nvPr>
            <p:extLst>
              <p:ext uri="{D42A27DB-BD31-4B8C-83A1-F6EECF244321}">
                <p14:modId xmlns:p14="http://schemas.microsoft.com/office/powerpoint/2010/main" val="3029395497"/>
              </p:ext>
            </p:extLst>
          </p:nvPr>
        </p:nvGraphicFramePr>
        <p:xfrm>
          <a:off x="518557" y="876542"/>
          <a:ext cx="5292341" cy="398785"/>
        </p:xfrm>
        <a:graphic>
          <a:graphicData uri="http://schemas.openxmlformats.org/drawingml/2006/table">
            <a:tbl>
              <a:tblPr firstRow="1" bandRow="1">
                <a:tableStyleId>{5C22544A-7EE6-4342-B048-85BDC9FD1C3A}</a:tableStyleId>
              </a:tblPr>
              <a:tblGrid>
                <a:gridCol w="1048478">
                  <a:extLst>
                    <a:ext uri="{9D8B030D-6E8A-4147-A177-3AD203B41FA5}">
                      <a16:colId xmlns:a16="http://schemas.microsoft.com/office/drawing/2014/main" val="162151421"/>
                    </a:ext>
                  </a:extLst>
                </a:gridCol>
                <a:gridCol w="1285853">
                  <a:extLst>
                    <a:ext uri="{9D8B030D-6E8A-4147-A177-3AD203B41FA5}">
                      <a16:colId xmlns:a16="http://schemas.microsoft.com/office/drawing/2014/main" val="1863924277"/>
                    </a:ext>
                  </a:extLst>
                </a:gridCol>
                <a:gridCol w="1479005">
                  <a:extLst>
                    <a:ext uri="{9D8B030D-6E8A-4147-A177-3AD203B41FA5}">
                      <a16:colId xmlns:a16="http://schemas.microsoft.com/office/drawing/2014/main" val="690343489"/>
                    </a:ext>
                  </a:extLst>
                </a:gridCol>
                <a:gridCol w="1479005">
                  <a:extLst>
                    <a:ext uri="{9D8B030D-6E8A-4147-A177-3AD203B41FA5}">
                      <a16:colId xmlns:a16="http://schemas.microsoft.com/office/drawing/2014/main" val="1967753820"/>
                    </a:ext>
                  </a:extLst>
                </a:gridCol>
              </a:tblGrid>
              <a:tr h="398785">
                <a:tc>
                  <a:txBody>
                    <a:bodyPr/>
                    <a:lstStyle/>
                    <a:p>
                      <a:pPr algn="ctr" rtl="0" fontAlgn="ctr"/>
                      <a:r>
                        <a:rPr lang="en-US" sz="1600" b="1" i="0" u="none" strike="noStrike" dirty="0">
                          <a:solidFill>
                            <a:schemeClr val="bg1"/>
                          </a:solidFill>
                          <a:effectLst/>
                          <a:latin typeface="+mn-lt"/>
                          <a:ea typeface="Yu Gothic" panose="020B0400000000000000" pitchFamily="34" charset="-128"/>
                        </a:rPr>
                        <a:t>Path (V</a:t>
                      </a:r>
                      <a:r>
                        <a:rPr lang="en-US" sz="1600" b="1" i="0" u="none" strike="noStrike" baseline="-25000" dirty="0">
                          <a:solidFill>
                            <a:schemeClr val="bg1"/>
                          </a:solidFill>
                          <a:effectLst/>
                          <a:latin typeface="+mn-lt"/>
                          <a:ea typeface="Yu Gothic" panose="020B0400000000000000" pitchFamily="34" charset="-128"/>
                        </a:rPr>
                        <a:t>3</a:t>
                      </a:r>
                      <a:r>
                        <a:rPr lang="en-US" sz="1600" b="1" i="0" u="none" strike="noStrike" baseline="0" dirty="0">
                          <a:solidFill>
                            <a:schemeClr val="bg1"/>
                          </a:solidFill>
                          <a:effectLst/>
                          <a:latin typeface="+mn-lt"/>
                          <a:ea typeface="Yu Gothic" panose="020B0400000000000000" pitchFamily="34" charset="-128"/>
                        </a:rPr>
                        <a:t>)</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3</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2686243240"/>
                  </a:ext>
                </a:extLst>
              </a:tr>
            </a:tbl>
          </a:graphicData>
        </a:graphic>
      </p:graphicFrame>
      <p:sp>
        <p:nvSpPr>
          <p:cNvPr id="35" name="Oval 34">
            <a:extLst>
              <a:ext uri="{FF2B5EF4-FFF2-40B4-BE49-F238E27FC236}">
                <a16:creationId xmlns:a16="http://schemas.microsoft.com/office/drawing/2014/main" id="{BEA69054-3E1E-4D71-B91D-C30A2D240590}"/>
              </a:ext>
            </a:extLst>
          </p:cNvPr>
          <p:cNvSpPr/>
          <p:nvPr/>
        </p:nvSpPr>
        <p:spPr>
          <a:xfrm>
            <a:off x="8417281" y="3455071"/>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0</a:t>
            </a:r>
          </a:p>
        </p:txBody>
      </p:sp>
      <p:sp>
        <p:nvSpPr>
          <p:cNvPr id="36" name="Oval 35">
            <a:extLst>
              <a:ext uri="{FF2B5EF4-FFF2-40B4-BE49-F238E27FC236}">
                <a16:creationId xmlns:a16="http://schemas.microsoft.com/office/drawing/2014/main" id="{60C62EC8-D0C8-4309-9D3F-C588DF5CDCFA}"/>
              </a:ext>
            </a:extLst>
          </p:cNvPr>
          <p:cNvSpPr/>
          <p:nvPr/>
        </p:nvSpPr>
        <p:spPr>
          <a:xfrm>
            <a:off x="6532284" y="4250377"/>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1</a:t>
            </a:r>
          </a:p>
        </p:txBody>
      </p:sp>
      <p:sp>
        <p:nvSpPr>
          <p:cNvPr id="37" name="Oval 36">
            <a:extLst>
              <a:ext uri="{FF2B5EF4-FFF2-40B4-BE49-F238E27FC236}">
                <a16:creationId xmlns:a16="http://schemas.microsoft.com/office/drawing/2014/main" id="{778A72A4-7457-4477-A0C9-1D1E50193526}"/>
              </a:ext>
            </a:extLst>
          </p:cNvPr>
          <p:cNvSpPr/>
          <p:nvPr/>
        </p:nvSpPr>
        <p:spPr>
          <a:xfrm>
            <a:off x="6532284" y="5352659"/>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2</a:t>
            </a:r>
          </a:p>
        </p:txBody>
      </p:sp>
      <p:sp>
        <p:nvSpPr>
          <p:cNvPr id="38" name="Oval 37">
            <a:extLst>
              <a:ext uri="{FF2B5EF4-FFF2-40B4-BE49-F238E27FC236}">
                <a16:creationId xmlns:a16="http://schemas.microsoft.com/office/drawing/2014/main" id="{C6E70B29-1CF1-45B0-8053-81DB4E28FDD8}"/>
              </a:ext>
            </a:extLst>
          </p:cNvPr>
          <p:cNvSpPr/>
          <p:nvPr/>
        </p:nvSpPr>
        <p:spPr>
          <a:xfrm>
            <a:off x="8417281" y="6091394"/>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3</a:t>
            </a:r>
          </a:p>
        </p:txBody>
      </p:sp>
      <p:sp>
        <p:nvSpPr>
          <p:cNvPr id="39" name="Oval 38">
            <a:extLst>
              <a:ext uri="{FF2B5EF4-FFF2-40B4-BE49-F238E27FC236}">
                <a16:creationId xmlns:a16="http://schemas.microsoft.com/office/drawing/2014/main" id="{2061475D-DBA7-424F-935B-042983C9B5FC}"/>
              </a:ext>
            </a:extLst>
          </p:cNvPr>
          <p:cNvSpPr/>
          <p:nvPr/>
        </p:nvSpPr>
        <p:spPr>
          <a:xfrm>
            <a:off x="10302281" y="4250377"/>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5</a:t>
            </a:r>
          </a:p>
        </p:txBody>
      </p:sp>
      <p:sp>
        <p:nvSpPr>
          <p:cNvPr id="40" name="Oval 39">
            <a:extLst>
              <a:ext uri="{FF2B5EF4-FFF2-40B4-BE49-F238E27FC236}">
                <a16:creationId xmlns:a16="http://schemas.microsoft.com/office/drawing/2014/main" id="{28A15ED1-3B59-46C3-BD9B-9129D41B1785}"/>
              </a:ext>
            </a:extLst>
          </p:cNvPr>
          <p:cNvSpPr/>
          <p:nvPr/>
        </p:nvSpPr>
        <p:spPr>
          <a:xfrm>
            <a:off x="10302281" y="5352659"/>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4</a:t>
            </a:r>
          </a:p>
        </p:txBody>
      </p:sp>
      <p:cxnSp>
        <p:nvCxnSpPr>
          <p:cNvPr id="41" name="Straight Connector 40">
            <a:extLst>
              <a:ext uri="{FF2B5EF4-FFF2-40B4-BE49-F238E27FC236}">
                <a16:creationId xmlns:a16="http://schemas.microsoft.com/office/drawing/2014/main" id="{711C6936-BA22-46D8-A44E-80A77C6C608A}"/>
              </a:ext>
            </a:extLst>
          </p:cNvPr>
          <p:cNvCxnSpPr>
            <a:cxnSpLocks/>
            <a:stCxn id="35" idx="4"/>
            <a:endCxn id="37" idx="6"/>
          </p:cNvCxnSpPr>
          <p:nvPr/>
        </p:nvCxnSpPr>
        <p:spPr>
          <a:xfrm flipH="1">
            <a:off x="6964862" y="3784508"/>
            <a:ext cx="1668708" cy="1732869"/>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42" name="Straight Connector 41">
            <a:extLst>
              <a:ext uri="{FF2B5EF4-FFF2-40B4-BE49-F238E27FC236}">
                <a16:creationId xmlns:a16="http://schemas.microsoft.com/office/drawing/2014/main" id="{8CC73FC2-36C5-46DC-9B28-03B2B77567C2}"/>
              </a:ext>
            </a:extLst>
          </p:cNvPr>
          <p:cNvCxnSpPr>
            <a:cxnSpLocks/>
            <a:stCxn id="35" idx="4"/>
            <a:endCxn id="40" idx="2"/>
          </p:cNvCxnSpPr>
          <p:nvPr/>
        </p:nvCxnSpPr>
        <p:spPr>
          <a:xfrm>
            <a:off x="8633571" y="3784508"/>
            <a:ext cx="1668710" cy="1732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2B67BC9-1550-47EC-9EC5-B4C6C63BBF1B}"/>
              </a:ext>
            </a:extLst>
          </p:cNvPr>
          <p:cNvCxnSpPr>
            <a:cxnSpLocks/>
            <a:stCxn id="39" idx="2"/>
            <a:endCxn id="37" idx="6"/>
          </p:cNvCxnSpPr>
          <p:nvPr/>
        </p:nvCxnSpPr>
        <p:spPr>
          <a:xfrm flipH="1">
            <a:off x="6964862" y="4415096"/>
            <a:ext cx="3337418" cy="1102281"/>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2CBF53F-6B72-4DB1-81FC-7285DB227240}"/>
              </a:ext>
            </a:extLst>
          </p:cNvPr>
          <p:cNvCxnSpPr>
            <a:cxnSpLocks/>
            <a:stCxn id="38" idx="0"/>
            <a:endCxn id="37" idx="6"/>
          </p:cNvCxnSpPr>
          <p:nvPr/>
        </p:nvCxnSpPr>
        <p:spPr>
          <a:xfrm flipH="1" flipV="1">
            <a:off x="6964862" y="5517377"/>
            <a:ext cx="1668708" cy="57401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21EBB9B-73F3-459C-8312-6D6161088BDE}"/>
              </a:ext>
            </a:extLst>
          </p:cNvPr>
          <p:cNvCxnSpPr>
            <a:cxnSpLocks/>
            <a:stCxn id="38" idx="0"/>
            <a:endCxn id="40" idx="2"/>
          </p:cNvCxnSpPr>
          <p:nvPr/>
        </p:nvCxnSpPr>
        <p:spPr>
          <a:xfrm flipV="1">
            <a:off x="8633570" y="5517377"/>
            <a:ext cx="1668711" cy="574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28F8BF6-8A38-4086-954C-A273CD182EA9}"/>
              </a:ext>
            </a:extLst>
          </p:cNvPr>
          <p:cNvCxnSpPr>
            <a:cxnSpLocks/>
            <a:stCxn id="38" idx="0"/>
            <a:endCxn id="39" idx="2"/>
          </p:cNvCxnSpPr>
          <p:nvPr/>
        </p:nvCxnSpPr>
        <p:spPr>
          <a:xfrm flipV="1">
            <a:off x="8633570" y="4415096"/>
            <a:ext cx="1668711" cy="167629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B961110-12D6-4703-833E-106BB74B8AF8}"/>
              </a:ext>
            </a:extLst>
          </p:cNvPr>
          <p:cNvCxnSpPr>
            <a:cxnSpLocks/>
            <a:stCxn id="40" idx="0"/>
            <a:endCxn id="39" idx="4"/>
          </p:cNvCxnSpPr>
          <p:nvPr/>
        </p:nvCxnSpPr>
        <p:spPr>
          <a:xfrm flipV="1">
            <a:off x="10518571" y="4579814"/>
            <a:ext cx="0" cy="772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1BF5455-CC10-4273-A1FC-36E4E4000015}"/>
              </a:ext>
            </a:extLst>
          </p:cNvPr>
          <p:cNvCxnSpPr>
            <a:cxnSpLocks/>
            <a:stCxn id="36" idx="6"/>
            <a:endCxn id="39" idx="2"/>
          </p:cNvCxnSpPr>
          <p:nvPr/>
        </p:nvCxnSpPr>
        <p:spPr>
          <a:xfrm>
            <a:off x="6964862" y="4415096"/>
            <a:ext cx="33374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226919B-40CE-41EB-8DC6-927BE0D4760A}"/>
              </a:ext>
            </a:extLst>
          </p:cNvPr>
          <p:cNvCxnSpPr>
            <a:cxnSpLocks/>
            <a:stCxn id="36" idx="6"/>
            <a:endCxn id="38" idx="0"/>
          </p:cNvCxnSpPr>
          <p:nvPr/>
        </p:nvCxnSpPr>
        <p:spPr>
          <a:xfrm>
            <a:off x="6964862" y="4415096"/>
            <a:ext cx="1668708" cy="1676298"/>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F303640C-BA24-43B8-A9E6-A0E8507EBB14}"/>
              </a:ext>
            </a:extLst>
          </p:cNvPr>
          <p:cNvSpPr txBox="1"/>
          <p:nvPr/>
        </p:nvSpPr>
        <p:spPr>
          <a:xfrm>
            <a:off x="7504641" y="5672112"/>
            <a:ext cx="372708" cy="215444"/>
          </a:xfrm>
          <a:prstGeom prst="rect">
            <a:avLst/>
          </a:prstGeom>
          <a:solidFill>
            <a:schemeClr val="accent4">
              <a:lumMod val="60000"/>
              <a:lumOff val="40000"/>
            </a:schemeClr>
          </a:solidFill>
        </p:spPr>
        <p:txBody>
          <a:bodyPr wrap="square" rtlCol="0">
            <a:spAutoFit/>
          </a:bodyPr>
          <a:lstStyle/>
          <a:p>
            <a:r>
              <a:rPr lang="en-US" sz="800" dirty="0"/>
              <a:t>16</a:t>
            </a:r>
          </a:p>
        </p:txBody>
      </p:sp>
      <p:sp>
        <p:nvSpPr>
          <p:cNvPr id="51" name="TextBox 50">
            <a:extLst>
              <a:ext uri="{FF2B5EF4-FFF2-40B4-BE49-F238E27FC236}">
                <a16:creationId xmlns:a16="http://schemas.microsoft.com/office/drawing/2014/main" id="{215E71CE-0F73-4ADB-B322-A556734123C2}"/>
              </a:ext>
            </a:extLst>
          </p:cNvPr>
          <p:cNvSpPr txBox="1"/>
          <p:nvPr/>
        </p:nvSpPr>
        <p:spPr>
          <a:xfrm>
            <a:off x="7799216" y="5304150"/>
            <a:ext cx="465826" cy="215444"/>
          </a:xfrm>
          <a:prstGeom prst="rect">
            <a:avLst/>
          </a:prstGeom>
          <a:solidFill>
            <a:schemeClr val="accent4">
              <a:lumMod val="60000"/>
              <a:lumOff val="40000"/>
            </a:schemeClr>
          </a:solidFill>
        </p:spPr>
        <p:txBody>
          <a:bodyPr wrap="square" rtlCol="0">
            <a:spAutoFit/>
          </a:bodyPr>
          <a:lstStyle/>
          <a:p>
            <a:pPr algn="ctr"/>
            <a:r>
              <a:rPr lang="en-US" sz="800" dirty="0"/>
              <a:t>6</a:t>
            </a:r>
          </a:p>
        </p:txBody>
      </p:sp>
      <p:sp>
        <p:nvSpPr>
          <p:cNvPr id="52" name="TextBox 51">
            <a:extLst>
              <a:ext uri="{FF2B5EF4-FFF2-40B4-BE49-F238E27FC236}">
                <a16:creationId xmlns:a16="http://schemas.microsoft.com/office/drawing/2014/main" id="{9F004CDB-4E35-4668-B69B-BB6DC1FDE3E4}"/>
              </a:ext>
            </a:extLst>
          </p:cNvPr>
          <p:cNvSpPr txBox="1"/>
          <p:nvPr/>
        </p:nvSpPr>
        <p:spPr>
          <a:xfrm>
            <a:off x="8405994" y="4825293"/>
            <a:ext cx="465826" cy="215444"/>
          </a:xfrm>
          <a:prstGeom prst="rect">
            <a:avLst/>
          </a:prstGeom>
          <a:solidFill>
            <a:schemeClr val="accent4">
              <a:lumMod val="60000"/>
              <a:lumOff val="40000"/>
            </a:schemeClr>
          </a:solidFill>
        </p:spPr>
        <p:txBody>
          <a:bodyPr wrap="square" rtlCol="0">
            <a:spAutoFit/>
          </a:bodyPr>
          <a:lstStyle/>
          <a:p>
            <a:pPr algn="ctr"/>
            <a:r>
              <a:rPr lang="en-US" sz="800" dirty="0"/>
              <a:t>10</a:t>
            </a:r>
          </a:p>
        </p:txBody>
      </p:sp>
      <p:sp>
        <p:nvSpPr>
          <p:cNvPr id="53" name="TextBox 52">
            <a:extLst>
              <a:ext uri="{FF2B5EF4-FFF2-40B4-BE49-F238E27FC236}">
                <a16:creationId xmlns:a16="http://schemas.microsoft.com/office/drawing/2014/main" id="{55A687BE-364E-430A-BD58-43B97BC9AC0B}"/>
              </a:ext>
            </a:extLst>
          </p:cNvPr>
          <p:cNvSpPr txBox="1"/>
          <p:nvPr/>
        </p:nvSpPr>
        <p:spPr>
          <a:xfrm>
            <a:off x="7589263" y="4605540"/>
            <a:ext cx="465827" cy="215444"/>
          </a:xfrm>
          <a:prstGeom prst="rect">
            <a:avLst/>
          </a:prstGeom>
          <a:solidFill>
            <a:schemeClr val="accent4">
              <a:lumMod val="60000"/>
              <a:lumOff val="40000"/>
            </a:schemeClr>
          </a:solidFill>
          <a:ln>
            <a:noFill/>
          </a:ln>
        </p:spPr>
        <p:txBody>
          <a:bodyPr wrap="square" rtlCol="0">
            <a:spAutoFit/>
          </a:bodyPr>
          <a:lstStyle/>
          <a:p>
            <a:pPr algn="ctr"/>
            <a:r>
              <a:rPr lang="en-US" sz="800" dirty="0"/>
              <a:t>1</a:t>
            </a:r>
          </a:p>
        </p:txBody>
      </p:sp>
      <p:sp>
        <p:nvSpPr>
          <p:cNvPr id="54" name="TextBox 53">
            <a:extLst>
              <a:ext uri="{FF2B5EF4-FFF2-40B4-BE49-F238E27FC236}">
                <a16:creationId xmlns:a16="http://schemas.microsoft.com/office/drawing/2014/main" id="{B865BB41-B3C8-44C1-81BF-0FA93A52FB52}"/>
              </a:ext>
            </a:extLst>
          </p:cNvPr>
          <p:cNvSpPr txBox="1"/>
          <p:nvPr/>
        </p:nvSpPr>
        <p:spPr>
          <a:xfrm>
            <a:off x="8429952" y="4302370"/>
            <a:ext cx="503975" cy="215444"/>
          </a:xfrm>
          <a:prstGeom prst="rect">
            <a:avLst/>
          </a:prstGeom>
          <a:solidFill>
            <a:schemeClr val="accent4">
              <a:lumMod val="60000"/>
              <a:lumOff val="40000"/>
            </a:schemeClr>
          </a:solidFill>
        </p:spPr>
        <p:txBody>
          <a:bodyPr wrap="square" rtlCol="0">
            <a:spAutoFit/>
          </a:bodyPr>
          <a:lstStyle/>
          <a:p>
            <a:pPr algn="ctr"/>
            <a:r>
              <a:rPr lang="en-US" sz="800" dirty="0"/>
              <a:t>2</a:t>
            </a:r>
          </a:p>
        </p:txBody>
      </p:sp>
      <p:sp>
        <p:nvSpPr>
          <p:cNvPr id="55" name="TextBox 54">
            <a:extLst>
              <a:ext uri="{FF2B5EF4-FFF2-40B4-BE49-F238E27FC236}">
                <a16:creationId xmlns:a16="http://schemas.microsoft.com/office/drawing/2014/main" id="{4217EFBB-0656-490A-96FD-E0854D18FCA5}"/>
              </a:ext>
            </a:extLst>
          </p:cNvPr>
          <p:cNvSpPr txBox="1"/>
          <p:nvPr/>
        </p:nvSpPr>
        <p:spPr>
          <a:xfrm>
            <a:off x="10312950" y="4813995"/>
            <a:ext cx="421906" cy="215444"/>
          </a:xfrm>
          <a:prstGeom prst="rect">
            <a:avLst/>
          </a:prstGeom>
          <a:solidFill>
            <a:schemeClr val="accent4">
              <a:lumMod val="60000"/>
              <a:lumOff val="40000"/>
            </a:schemeClr>
          </a:solidFill>
        </p:spPr>
        <p:txBody>
          <a:bodyPr wrap="square" rtlCol="0">
            <a:spAutoFit/>
          </a:bodyPr>
          <a:lstStyle/>
          <a:p>
            <a:pPr algn="ctr"/>
            <a:r>
              <a:rPr lang="en-US" sz="800" dirty="0"/>
              <a:t>7</a:t>
            </a:r>
          </a:p>
        </p:txBody>
      </p:sp>
      <p:sp>
        <p:nvSpPr>
          <p:cNvPr id="56" name="TextBox 55">
            <a:extLst>
              <a:ext uri="{FF2B5EF4-FFF2-40B4-BE49-F238E27FC236}">
                <a16:creationId xmlns:a16="http://schemas.microsoft.com/office/drawing/2014/main" id="{B14321C5-1AD1-4B44-844F-4077B4EB8C69}"/>
              </a:ext>
            </a:extLst>
          </p:cNvPr>
          <p:cNvSpPr txBox="1"/>
          <p:nvPr/>
        </p:nvSpPr>
        <p:spPr>
          <a:xfrm>
            <a:off x="9746990" y="5077869"/>
            <a:ext cx="427412" cy="215444"/>
          </a:xfrm>
          <a:prstGeom prst="rect">
            <a:avLst/>
          </a:prstGeom>
          <a:solidFill>
            <a:schemeClr val="accent4">
              <a:lumMod val="60000"/>
              <a:lumOff val="40000"/>
            </a:schemeClr>
          </a:solidFill>
        </p:spPr>
        <p:txBody>
          <a:bodyPr wrap="square" rtlCol="0">
            <a:spAutoFit/>
          </a:bodyPr>
          <a:lstStyle/>
          <a:p>
            <a:pPr algn="ctr"/>
            <a:r>
              <a:rPr lang="en-US" sz="800" dirty="0"/>
              <a:t>15</a:t>
            </a:r>
          </a:p>
        </p:txBody>
      </p:sp>
      <p:sp>
        <p:nvSpPr>
          <p:cNvPr id="57" name="TextBox 56">
            <a:extLst>
              <a:ext uri="{FF2B5EF4-FFF2-40B4-BE49-F238E27FC236}">
                <a16:creationId xmlns:a16="http://schemas.microsoft.com/office/drawing/2014/main" id="{F9D3DE31-4C4C-40F6-B92D-B7F935E1A1F3}"/>
              </a:ext>
            </a:extLst>
          </p:cNvPr>
          <p:cNvSpPr txBox="1"/>
          <p:nvPr/>
        </p:nvSpPr>
        <p:spPr>
          <a:xfrm>
            <a:off x="9066148" y="5297624"/>
            <a:ext cx="464552" cy="215444"/>
          </a:xfrm>
          <a:prstGeom prst="rect">
            <a:avLst/>
          </a:prstGeom>
          <a:solidFill>
            <a:schemeClr val="accent4">
              <a:lumMod val="60000"/>
              <a:lumOff val="40000"/>
            </a:schemeClr>
          </a:solidFill>
        </p:spPr>
        <p:txBody>
          <a:bodyPr wrap="square" rtlCol="0">
            <a:spAutoFit/>
          </a:bodyPr>
          <a:lstStyle/>
          <a:p>
            <a:pPr algn="ctr"/>
            <a:r>
              <a:rPr lang="en-US" sz="800" dirty="0"/>
              <a:t>5</a:t>
            </a:r>
          </a:p>
        </p:txBody>
      </p:sp>
      <p:sp>
        <p:nvSpPr>
          <p:cNvPr id="58" name="TextBox 57">
            <a:extLst>
              <a:ext uri="{FF2B5EF4-FFF2-40B4-BE49-F238E27FC236}">
                <a16:creationId xmlns:a16="http://schemas.microsoft.com/office/drawing/2014/main" id="{6B35AB0C-EC35-4756-8F8A-5A53C05CE5B3}"/>
              </a:ext>
            </a:extLst>
          </p:cNvPr>
          <p:cNvSpPr txBox="1"/>
          <p:nvPr/>
        </p:nvSpPr>
        <p:spPr>
          <a:xfrm>
            <a:off x="9315572" y="5694507"/>
            <a:ext cx="464552" cy="215444"/>
          </a:xfrm>
          <a:prstGeom prst="rect">
            <a:avLst/>
          </a:prstGeom>
          <a:solidFill>
            <a:schemeClr val="accent4">
              <a:lumMod val="60000"/>
              <a:lumOff val="40000"/>
            </a:schemeClr>
          </a:solidFill>
        </p:spPr>
        <p:txBody>
          <a:bodyPr wrap="square" rtlCol="0">
            <a:spAutoFit/>
          </a:bodyPr>
          <a:lstStyle/>
          <a:p>
            <a:pPr algn="ctr"/>
            <a:r>
              <a:rPr lang="en-US" sz="800" dirty="0"/>
              <a:t>5</a:t>
            </a:r>
          </a:p>
        </p:txBody>
      </p:sp>
      <p:cxnSp>
        <p:nvCxnSpPr>
          <p:cNvPr id="59" name="Straight Connector 58">
            <a:extLst>
              <a:ext uri="{FF2B5EF4-FFF2-40B4-BE49-F238E27FC236}">
                <a16:creationId xmlns:a16="http://schemas.microsoft.com/office/drawing/2014/main" id="{148ED92C-1968-4A5B-A379-0365375196D9}"/>
              </a:ext>
            </a:extLst>
          </p:cNvPr>
          <p:cNvCxnSpPr>
            <a:stCxn id="35" idx="4"/>
            <a:endCxn id="39" idx="2"/>
          </p:cNvCxnSpPr>
          <p:nvPr/>
        </p:nvCxnSpPr>
        <p:spPr>
          <a:xfrm>
            <a:off x="8633570" y="3784508"/>
            <a:ext cx="1668710" cy="630588"/>
          </a:xfrm>
          <a:prstGeom prst="line">
            <a:avLst/>
          </a:prstGeom>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ABBCF194-81DA-4225-8982-CED505B159FD}"/>
              </a:ext>
            </a:extLst>
          </p:cNvPr>
          <p:cNvSpPr txBox="1"/>
          <p:nvPr/>
        </p:nvSpPr>
        <p:spPr>
          <a:xfrm>
            <a:off x="9276540" y="4000580"/>
            <a:ext cx="503584" cy="215444"/>
          </a:xfrm>
          <a:prstGeom prst="rect">
            <a:avLst/>
          </a:prstGeom>
          <a:solidFill>
            <a:schemeClr val="accent4">
              <a:lumMod val="60000"/>
              <a:lumOff val="40000"/>
            </a:schemeClr>
          </a:solidFill>
        </p:spPr>
        <p:txBody>
          <a:bodyPr wrap="square" rtlCol="0">
            <a:spAutoFit/>
          </a:bodyPr>
          <a:lstStyle/>
          <a:p>
            <a:pPr algn="ctr"/>
            <a:r>
              <a:rPr lang="en-US" sz="800" dirty="0"/>
              <a:t>0</a:t>
            </a:r>
          </a:p>
        </p:txBody>
      </p:sp>
      <p:graphicFrame>
        <p:nvGraphicFramePr>
          <p:cNvPr id="62" name="Table 61">
            <a:extLst>
              <a:ext uri="{FF2B5EF4-FFF2-40B4-BE49-F238E27FC236}">
                <a16:creationId xmlns:a16="http://schemas.microsoft.com/office/drawing/2014/main" id="{7E7D5F36-CB5F-4E27-A2D5-CADAB03A5177}"/>
              </a:ext>
            </a:extLst>
          </p:cNvPr>
          <p:cNvGraphicFramePr>
            <a:graphicFrameLocks noGrp="1"/>
          </p:cNvGraphicFramePr>
          <p:nvPr>
            <p:extLst>
              <p:ext uri="{D42A27DB-BD31-4B8C-83A1-F6EECF244321}">
                <p14:modId xmlns:p14="http://schemas.microsoft.com/office/powerpoint/2010/main" val="3892245111"/>
              </p:ext>
            </p:extLst>
          </p:nvPr>
        </p:nvGraphicFramePr>
        <p:xfrm>
          <a:off x="518557" y="1374863"/>
          <a:ext cx="3813336" cy="398785"/>
        </p:xfrm>
        <a:graphic>
          <a:graphicData uri="http://schemas.openxmlformats.org/drawingml/2006/table">
            <a:tbl>
              <a:tblPr firstRow="1" bandRow="1">
                <a:tableStyleId>{5C22544A-7EE6-4342-B048-85BDC9FD1C3A}</a:tableStyleId>
              </a:tblPr>
              <a:tblGrid>
                <a:gridCol w="1048478">
                  <a:extLst>
                    <a:ext uri="{9D8B030D-6E8A-4147-A177-3AD203B41FA5}">
                      <a16:colId xmlns:a16="http://schemas.microsoft.com/office/drawing/2014/main" val="162151421"/>
                    </a:ext>
                  </a:extLst>
                </a:gridCol>
                <a:gridCol w="1285853">
                  <a:extLst>
                    <a:ext uri="{9D8B030D-6E8A-4147-A177-3AD203B41FA5}">
                      <a16:colId xmlns:a16="http://schemas.microsoft.com/office/drawing/2014/main" val="1863924277"/>
                    </a:ext>
                  </a:extLst>
                </a:gridCol>
                <a:gridCol w="1479005">
                  <a:extLst>
                    <a:ext uri="{9D8B030D-6E8A-4147-A177-3AD203B41FA5}">
                      <a16:colId xmlns:a16="http://schemas.microsoft.com/office/drawing/2014/main" val="690343489"/>
                    </a:ext>
                  </a:extLst>
                </a:gridCol>
              </a:tblGrid>
              <a:tr h="398785">
                <a:tc>
                  <a:txBody>
                    <a:bodyPr/>
                    <a:lstStyle/>
                    <a:p>
                      <a:pPr algn="ctr" rtl="0" fontAlgn="ctr"/>
                      <a:r>
                        <a:rPr lang="en-US" sz="1600" b="1" i="0" u="none" strike="noStrike" dirty="0">
                          <a:solidFill>
                            <a:schemeClr val="bg1"/>
                          </a:solidFill>
                          <a:effectLst/>
                          <a:latin typeface="+mn-lt"/>
                          <a:ea typeface="Yu Gothic" panose="020B0400000000000000" pitchFamily="34" charset="-128"/>
                        </a:rPr>
                        <a:t>Path (V</a:t>
                      </a:r>
                      <a:r>
                        <a:rPr lang="en-US" sz="1600" b="1" i="0" u="none" strike="noStrike" baseline="-25000" dirty="0">
                          <a:solidFill>
                            <a:schemeClr val="bg1"/>
                          </a:solidFill>
                          <a:effectLst/>
                          <a:latin typeface="+mn-lt"/>
                          <a:ea typeface="Yu Gothic" panose="020B0400000000000000" pitchFamily="34" charset="-128"/>
                        </a:rPr>
                        <a:t>3</a:t>
                      </a:r>
                      <a:r>
                        <a:rPr lang="en-US" sz="1600" b="1" i="0" u="none" strike="noStrike" baseline="0" dirty="0">
                          <a:solidFill>
                            <a:schemeClr val="bg1"/>
                          </a:solidFill>
                          <a:effectLst/>
                          <a:latin typeface="+mn-lt"/>
                          <a:ea typeface="Yu Gothic" panose="020B0400000000000000" pitchFamily="34" charset="-128"/>
                        </a:rPr>
                        <a:t>)</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2686243240"/>
                  </a:ext>
                </a:extLst>
              </a:tr>
            </a:tbl>
          </a:graphicData>
        </a:graphic>
      </p:graphicFrame>
    </p:spTree>
    <p:extLst>
      <p:ext uri="{BB962C8B-B14F-4D97-AF65-F5344CB8AC3E}">
        <p14:creationId xmlns:p14="http://schemas.microsoft.com/office/powerpoint/2010/main" val="16758237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03BAFD39-6D42-4592-A960-7C9017E09CB2}"/>
              </a:ext>
            </a:extLst>
          </p:cNvPr>
          <p:cNvGraphicFramePr>
            <a:graphicFrameLocks noGrp="1"/>
          </p:cNvGraphicFramePr>
          <p:nvPr>
            <p:extLst>
              <p:ext uri="{D42A27DB-BD31-4B8C-83A1-F6EECF244321}">
                <p14:modId xmlns:p14="http://schemas.microsoft.com/office/powerpoint/2010/main" val="2178412073"/>
              </p:ext>
            </p:extLst>
          </p:nvPr>
        </p:nvGraphicFramePr>
        <p:xfrm>
          <a:off x="1662417" y="2550253"/>
          <a:ext cx="8867165" cy="429470"/>
        </p:xfrm>
        <a:graphic>
          <a:graphicData uri="http://schemas.openxmlformats.org/drawingml/2006/table">
            <a:tbl>
              <a:tblPr firstRow="1" bandRow="1">
                <a:tableStyleId>{5C22544A-7EE6-4342-B048-85BDC9FD1C3A}</a:tableStyleId>
              </a:tblPr>
              <a:tblGrid>
                <a:gridCol w="1477861">
                  <a:extLst>
                    <a:ext uri="{9D8B030D-6E8A-4147-A177-3AD203B41FA5}">
                      <a16:colId xmlns:a16="http://schemas.microsoft.com/office/drawing/2014/main" val="2517539713"/>
                    </a:ext>
                  </a:extLst>
                </a:gridCol>
                <a:gridCol w="1477861">
                  <a:extLst>
                    <a:ext uri="{9D8B030D-6E8A-4147-A177-3AD203B41FA5}">
                      <a16:colId xmlns:a16="http://schemas.microsoft.com/office/drawing/2014/main" val="568056123"/>
                    </a:ext>
                  </a:extLst>
                </a:gridCol>
                <a:gridCol w="1477861">
                  <a:extLst>
                    <a:ext uri="{9D8B030D-6E8A-4147-A177-3AD203B41FA5}">
                      <a16:colId xmlns:a16="http://schemas.microsoft.com/office/drawing/2014/main" val="2959598066"/>
                    </a:ext>
                  </a:extLst>
                </a:gridCol>
                <a:gridCol w="1477861">
                  <a:extLst>
                    <a:ext uri="{9D8B030D-6E8A-4147-A177-3AD203B41FA5}">
                      <a16:colId xmlns:a16="http://schemas.microsoft.com/office/drawing/2014/main" val="2824144985"/>
                    </a:ext>
                  </a:extLst>
                </a:gridCol>
                <a:gridCol w="1174844">
                  <a:extLst>
                    <a:ext uri="{9D8B030D-6E8A-4147-A177-3AD203B41FA5}">
                      <a16:colId xmlns:a16="http://schemas.microsoft.com/office/drawing/2014/main" val="2063158869"/>
                    </a:ext>
                  </a:extLst>
                </a:gridCol>
                <a:gridCol w="1780877">
                  <a:extLst>
                    <a:ext uri="{9D8B030D-6E8A-4147-A177-3AD203B41FA5}">
                      <a16:colId xmlns:a16="http://schemas.microsoft.com/office/drawing/2014/main" val="3664738378"/>
                    </a:ext>
                  </a:extLst>
                </a:gridCol>
              </a:tblGrid>
              <a:tr h="4294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4</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2</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3</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5</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6</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1</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sp>
        <p:nvSpPr>
          <p:cNvPr id="8" name="TextBox 7">
            <a:extLst>
              <a:ext uri="{FF2B5EF4-FFF2-40B4-BE49-F238E27FC236}">
                <a16:creationId xmlns:a16="http://schemas.microsoft.com/office/drawing/2014/main" id="{64FD597E-BCE4-47FD-A464-98E7AF9263EF}"/>
              </a:ext>
            </a:extLst>
          </p:cNvPr>
          <p:cNvSpPr txBox="1"/>
          <p:nvPr/>
        </p:nvSpPr>
        <p:spPr>
          <a:xfrm>
            <a:off x="805343" y="587229"/>
            <a:ext cx="4572000" cy="1200329"/>
          </a:xfrm>
          <a:prstGeom prst="rect">
            <a:avLst/>
          </a:prstGeom>
          <a:noFill/>
        </p:spPr>
        <p:txBody>
          <a:bodyPr wrap="square" rtlCol="0">
            <a:spAutoFit/>
          </a:bodyPr>
          <a:lstStyle/>
          <a:p>
            <a:r>
              <a:rPr lang="en-US" b="1" dirty="0"/>
              <a:t>All applications are already accommodated. </a:t>
            </a:r>
          </a:p>
          <a:p>
            <a:br>
              <a:rPr lang="en-US" dirty="0"/>
            </a:br>
            <a:r>
              <a:rPr lang="en-US" dirty="0"/>
              <a:t>Therefore, the </a:t>
            </a:r>
            <a:r>
              <a:rPr lang="en-US" dirty="0">
                <a:solidFill>
                  <a:srgbClr val="C00000"/>
                </a:solidFill>
              </a:rPr>
              <a:t>allocation queue </a:t>
            </a:r>
            <a:r>
              <a:rPr lang="en-US" dirty="0"/>
              <a:t>is:</a:t>
            </a:r>
          </a:p>
        </p:txBody>
      </p:sp>
      <p:sp>
        <p:nvSpPr>
          <p:cNvPr id="10" name="TextBox 9">
            <a:extLst>
              <a:ext uri="{FF2B5EF4-FFF2-40B4-BE49-F238E27FC236}">
                <a16:creationId xmlns:a16="http://schemas.microsoft.com/office/drawing/2014/main" id="{B92BBABC-016D-4CAB-A0D9-009D6B6CD9C6}"/>
              </a:ext>
            </a:extLst>
          </p:cNvPr>
          <p:cNvSpPr txBox="1"/>
          <p:nvPr/>
        </p:nvSpPr>
        <p:spPr>
          <a:xfrm>
            <a:off x="4896373" y="5033611"/>
            <a:ext cx="2399251" cy="461665"/>
          </a:xfrm>
          <a:prstGeom prst="rect">
            <a:avLst/>
          </a:prstGeom>
          <a:noFill/>
        </p:spPr>
        <p:txBody>
          <a:bodyPr wrap="square" rtlCol="0">
            <a:spAutoFit/>
          </a:bodyPr>
          <a:lstStyle/>
          <a:p>
            <a:pPr algn="ctr"/>
            <a:r>
              <a:rPr lang="en-US" sz="2400" dirty="0"/>
              <a:t>- END -</a:t>
            </a:r>
          </a:p>
        </p:txBody>
      </p:sp>
      <p:sp>
        <p:nvSpPr>
          <p:cNvPr id="2" name="TextBox 1">
            <a:extLst>
              <a:ext uri="{FF2B5EF4-FFF2-40B4-BE49-F238E27FC236}">
                <a16:creationId xmlns:a16="http://schemas.microsoft.com/office/drawing/2014/main" id="{FF033449-B68A-4646-BA1F-7C96944E5574}"/>
              </a:ext>
            </a:extLst>
          </p:cNvPr>
          <p:cNvSpPr txBox="1"/>
          <p:nvPr/>
        </p:nvSpPr>
        <p:spPr>
          <a:xfrm>
            <a:off x="462443" y="5901439"/>
            <a:ext cx="8656157" cy="369332"/>
          </a:xfrm>
          <a:prstGeom prst="rect">
            <a:avLst/>
          </a:prstGeom>
          <a:noFill/>
        </p:spPr>
        <p:txBody>
          <a:bodyPr wrap="square" rtlCol="0">
            <a:spAutoFit/>
          </a:bodyPr>
          <a:lstStyle/>
          <a:p>
            <a:r>
              <a:rPr lang="en-US" dirty="0"/>
              <a:t>https://github.com/revhea2/priority-based-resource-allocation.git</a:t>
            </a:r>
          </a:p>
        </p:txBody>
      </p:sp>
    </p:spTree>
    <p:extLst>
      <p:ext uri="{BB962C8B-B14F-4D97-AF65-F5344CB8AC3E}">
        <p14:creationId xmlns:p14="http://schemas.microsoft.com/office/powerpoint/2010/main" val="35560791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815BE-DD0D-4C09-9995-8C1DCFFC1852}"/>
              </a:ext>
            </a:extLst>
          </p:cNvPr>
          <p:cNvSpPr>
            <a:spLocks noGrp="1"/>
          </p:cNvSpPr>
          <p:nvPr>
            <p:ph type="title"/>
          </p:nvPr>
        </p:nvSpPr>
        <p:spPr/>
        <p:txBody>
          <a:bodyPr/>
          <a:lstStyle/>
          <a:p>
            <a:r>
              <a:rPr lang="en-US" dirty="0"/>
              <a:t>ANALYSIS</a:t>
            </a:r>
          </a:p>
        </p:txBody>
      </p:sp>
      <p:pic>
        <p:nvPicPr>
          <p:cNvPr id="1026" name="Picture 2">
            <a:extLst>
              <a:ext uri="{FF2B5EF4-FFF2-40B4-BE49-F238E27FC236}">
                <a16:creationId xmlns:a16="http://schemas.microsoft.com/office/drawing/2014/main" id="{1B8E4C98-FAA3-4EBB-87D2-91E08C825E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545901"/>
            <a:ext cx="5943600" cy="2428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E75C769-E6D2-4354-AEC6-ABCB9AF3E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4097661"/>
            <a:ext cx="5943600" cy="242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5384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77D23F9-5380-4C36-B88E-AAFE4E3C59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7447" y="1265383"/>
            <a:ext cx="9221299" cy="3723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409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61" name="Freeform: Shape 60">
            <a:extLst>
              <a:ext uri="{FF2B5EF4-FFF2-40B4-BE49-F238E27FC236}">
                <a16:creationId xmlns:a16="http://schemas.microsoft.com/office/drawing/2014/main" id="{CBCB02B1-1B82-403C-B7D2-E2CED1882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CCDE13A7-6382-4A67-BEBE-4FF1F37C7F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64" name="Freeform: Shape 63">
              <a:extLst>
                <a:ext uri="{FF2B5EF4-FFF2-40B4-BE49-F238E27FC236}">
                  <a16:creationId xmlns:a16="http://schemas.microsoft.com/office/drawing/2014/main" id="{E9978FC9-2E40-4257-8D97-FAB20CA4B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5" name="Freeform: Shape 64">
              <a:extLst>
                <a:ext uri="{FF2B5EF4-FFF2-40B4-BE49-F238E27FC236}">
                  <a16:creationId xmlns:a16="http://schemas.microsoft.com/office/drawing/2014/main" id="{740ABB98-77BA-4C40-8121-34D196E58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6" name="Freeform: Shape 65">
              <a:extLst>
                <a:ext uri="{FF2B5EF4-FFF2-40B4-BE49-F238E27FC236}">
                  <a16:creationId xmlns:a16="http://schemas.microsoft.com/office/drawing/2014/main" id="{41AA752E-66C1-4835-8A3C-55647515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7" name="Freeform: Shape 66">
              <a:extLst>
                <a:ext uri="{FF2B5EF4-FFF2-40B4-BE49-F238E27FC236}">
                  <a16:creationId xmlns:a16="http://schemas.microsoft.com/office/drawing/2014/main" id="{EE9555AB-2295-4939-AEC9-B2CBFCB4C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8" name="Freeform: Shape 67">
              <a:extLst>
                <a:ext uri="{FF2B5EF4-FFF2-40B4-BE49-F238E27FC236}">
                  <a16:creationId xmlns:a16="http://schemas.microsoft.com/office/drawing/2014/main" id="{97499201-5A2C-48B3-9B02-5519B8829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9" name="Freeform: Shape 68">
              <a:extLst>
                <a:ext uri="{FF2B5EF4-FFF2-40B4-BE49-F238E27FC236}">
                  <a16:creationId xmlns:a16="http://schemas.microsoft.com/office/drawing/2014/main" id="{D3FC2AE7-C60C-4C48-BCAE-410BB6C3D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0" name="Freeform: Shape 69">
              <a:extLst>
                <a:ext uri="{FF2B5EF4-FFF2-40B4-BE49-F238E27FC236}">
                  <a16:creationId xmlns:a16="http://schemas.microsoft.com/office/drawing/2014/main" id="{40EA1593-6BC9-441E-8F3C-46DD50F8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86579158-FECC-42BB-847D-277EFEF57D3C}"/>
              </a:ext>
            </a:extLst>
          </p:cNvPr>
          <p:cNvSpPr>
            <a:spLocks noGrp="1"/>
          </p:cNvSpPr>
          <p:nvPr>
            <p:ph type="title"/>
          </p:nvPr>
        </p:nvSpPr>
        <p:spPr>
          <a:xfrm>
            <a:off x="3371787" y="1741337"/>
            <a:ext cx="5448730" cy="2387918"/>
          </a:xfrm>
        </p:spPr>
        <p:txBody>
          <a:bodyPr vert="horz" lIns="91440" tIns="45720" rIns="91440" bIns="45720" rtlCol="0" anchor="b">
            <a:normAutofit/>
          </a:bodyPr>
          <a:lstStyle/>
          <a:p>
            <a:pPr algn="ctr"/>
            <a:r>
              <a:rPr lang="en-US" sz="5200" kern="1200">
                <a:solidFill>
                  <a:schemeClr val="tx2"/>
                </a:solidFill>
                <a:latin typeface="+mj-lt"/>
                <a:ea typeface="+mj-ea"/>
                <a:cs typeface="+mj-cs"/>
              </a:rPr>
              <a:t>Objective Function</a:t>
            </a:r>
          </a:p>
        </p:txBody>
      </p:sp>
      <p:grpSp>
        <p:nvGrpSpPr>
          <p:cNvPr id="72" name="Group 71">
            <a:extLst>
              <a:ext uri="{FF2B5EF4-FFF2-40B4-BE49-F238E27FC236}">
                <a16:creationId xmlns:a16="http://schemas.microsoft.com/office/drawing/2014/main" id="{17147D5D-F01F-4164-BD81-D10DC6F23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42" y="2854"/>
            <a:ext cx="2783421" cy="2406445"/>
            <a:chOff x="-305" y="-4155"/>
            <a:chExt cx="2514948" cy="2174333"/>
          </a:xfrm>
        </p:grpSpPr>
        <p:sp>
          <p:nvSpPr>
            <p:cNvPr id="73" name="Freeform: Shape 72">
              <a:extLst>
                <a:ext uri="{FF2B5EF4-FFF2-40B4-BE49-F238E27FC236}">
                  <a16:creationId xmlns:a16="http://schemas.microsoft.com/office/drawing/2014/main" id="{F24C7412-3E2D-4708-8DC3-425A457A1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71483A6A-CB0B-4469-B09D-C9451F9B0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9A935E9D-EB55-46F3-BCCB-9CB918E87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76" name="Freeform: Shape 75">
              <a:extLst>
                <a:ext uri="{FF2B5EF4-FFF2-40B4-BE49-F238E27FC236}">
                  <a16:creationId xmlns:a16="http://schemas.microsoft.com/office/drawing/2014/main" id="{8EDC5655-C7D7-4936-91EA-E188A96DC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8" name="Group 77">
            <a:extLst>
              <a:ext uri="{FF2B5EF4-FFF2-40B4-BE49-F238E27FC236}">
                <a16:creationId xmlns:a16="http://schemas.microsoft.com/office/drawing/2014/main" id="{6D0E248E-80AB-4B35-BA8D-F940FCB443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417253" y="4456669"/>
            <a:ext cx="2783421" cy="2406445"/>
            <a:chOff x="-305" y="-4155"/>
            <a:chExt cx="2514948" cy="2174333"/>
          </a:xfrm>
        </p:grpSpPr>
        <p:sp>
          <p:nvSpPr>
            <p:cNvPr id="79" name="Freeform: Shape 78">
              <a:extLst>
                <a:ext uri="{FF2B5EF4-FFF2-40B4-BE49-F238E27FC236}">
                  <a16:creationId xmlns:a16="http://schemas.microsoft.com/office/drawing/2014/main" id="{F9E91B0A-66E8-4298-BAC6-004DBE491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0A629C66-36BD-487E-B1CD-ED026D778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A6BC2D2C-3D7D-4224-81BC-22C094C9FB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82" name="Freeform: Shape 81">
              <a:extLst>
                <a:ext uri="{FF2B5EF4-FFF2-40B4-BE49-F238E27FC236}">
                  <a16:creationId xmlns:a16="http://schemas.microsoft.com/office/drawing/2014/main" id="{53BDF903-22C5-4312-8776-C2ABC3EDC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1798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3202340-8251-4E83-A8C3-7DA4CEFE8EBE}"/>
                  </a:ext>
                </a:extLst>
              </p:cNvPr>
              <p:cNvSpPr txBox="1"/>
              <p:nvPr/>
            </p:nvSpPr>
            <p:spPr>
              <a:xfrm>
                <a:off x="448791" y="231893"/>
                <a:ext cx="4049784" cy="4203908"/>
              </a:xfrm>
              <a:prstGeom prst="rect">
                <a:avLst/>
              </a:prstGeom>
              <a:solidFill>
                <a:schemeClr val="accent2">
                  <a:lumMod val="40000"/>
                  <a:lumOff val="60000"/>
                </a:schemeClr>
              </a:solidFill>
            </p:spPr>
            <p:txBody>
              <a:bodyPr wrap="square">
                <a:spAutoFit/>
              </a:bodyPr>
              <a:lstStyle/>
              <a:p>
                <a:pPr>
                  <a:lnSpc>
                    <a:spcPct val="150000"/>
                  </a:lnSpc>
                </a:pPr>
                <a:r>
                  <a:rPr lang="en-US" dirty="0"/>
                  <a:t>App 1:</a:t>
                </a:r>
              </a:p>
              <a:p>
                <a:pPr>
                  <a:lnSpc>
                    <a:spcPct val="150000"/>
                  </a:lnSpc>
                </a:pPr>
                <a:r>
                  <a:rPr lang="en-US" b="1" dirty="0"/>
                  <a:t>	Z1 </a:t>
                </a:r>
                <a:r>
                  <a:rPr lang="en-US" dirty="0"/>
                  <a:t>=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105</m:t>
                        </m:r>
                      </m:den>
                    </m:f>
                    <m:r>
                      <a:rPr lang="en-US" b="0" i="1" smtClean="0">
                        <a:latin typeface="Cambria Math" panose="02040503050406030204" pitchFamily="18" charset="0"/>
                      </a:rPr>
                      <m:t>=0.04762</m:t>
                    </m:r>
                  </m:oMath>
                </a14:m>
                <a:endParaRPr lang="en-US" b="0" dirty="0"/>
              </a:p>
              <a:p>
                <a:pPr>
                  <a:lnSpc>
                    <a:spcPct val="150000"/>
                  </a:lnSpc>
                </a:pPr>
                <a:r>
                  <a:rPr lang="en-US" b="1" dirty="0"/>
                  <a:t>	Z2 </a:t>
                </a:r>
                <a:r>
                  <a:rPr lang="en-US" dirty="0"/>
                  <a:t>=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72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0.5</m:t>
                        </m:r>
                      </m:num>
                      <m:den>
                        <m:r>
                          <a:rPr lang="en-US" b="0" i="1" smtClean="0">
                            <a:latin typeface="Cambria Math" panose="02040503050406030204" pitchFamily="18" charset="0"/>
                          </a:rPr>
                          <m:t>4</m:t>
                        </m:r>
                      </m:den>
                    </m:f>
                    <m:r>
                      <a:rPr lang="en-US" b="0" i="1" smtClean="0">
                        <a:latin typeface="Cambria Math" panose="02040503050406030204" pitchFamily="18" charset="0"/>
                      </a:rPr>
                      <m:t>=0.13888</m:t>
                    </m:r>
                  </m:oMath>
                </a14:m>
                <a:endParaRPr lang="en-US" b="0" dirty="0"/>
              </a:p>
              <a:p>
                <a:pPr>
                  <a:lnSpc>
                    <a:spcPct val="150000"/>
                  </a:lnSpc>
                </a:pPr>
                <a:r>
                  <a:rPr lang="en-US" b="1" dirty="0"/>
                  <a:t>	Z3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3+1</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=0.75</m:t>
                    </m:r>
                  </m:oMath>
                </a14:m>
                <a:endParaRPr lang="en-US" b="1" dirty="0"/>
              </a:p>
              <a:p>
                <a:pPr>
                  <a:lnSpc>
                    <a:spcPct val="150000"/>
                  </a:lnSpc>
                </a:pPr>
                <a:r>
                  <a:rPr lang="en-US" b="1" dirty="0"/>
                  <a:t>	Z4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1" i="0" smtClean="0">
                        <a:latin typeface="Cambria Math" panose="02040503050406030204" pitchFamily="18" charset="0"/>
                      </a:rPr>
                      <m:t>=</m:t>
                    </m:r>
                    <m:r>
                      <a:rPr lang="en-US" b="0" i="1" smtClean="0">
                        <a:latin typeface="Cambria Math" panose="02040503050406030204" pitchFamily="18" charset="0"/>
                      </a:rPr>
                      <m:t>0.5</m:t>
                    </m:r>
                  </m:oMath>
                </a14:m>
                <a:endParaRPr lang="en-US" b="1" dirty="0"/>
              </a:p>
              <a:p>
                <a:pPr>
                  <a:lnSpc>
                    <a:spcPct val="150000"/>
                  </a:lnSpc>
                </a:pPr>
                <a:r>
                  <a:rPr lang="en-US" b="1" dirty="0"/>
                  <a:t>	Z =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4</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𝑖</m:t>
                            </m:r>
                          </m:sub>
                        </m:sSub>
                      </m:e>
                    </m:nary>
                  </m:oMath>
                </a14:m>
                <a:endParaRPr lang="en-US" dirty="0"/>
              </a:p>
              <a:p>
                <a:pPr>
                  <a:lnSpc>
                    <a:spcPct val="150000"/>
                  </a:lnSpc>
                </a:pPr>
                <a:endParaRPr lang="en-US" sz="100" dirty="0"/>
              </a:p>
              <a:p>
                <a:pPr>
                  <a:lnSpc>
                    <a:spcPct val="150000"/>
                  </a:lnSpc>
                </a:pPr>
                <a:r>
                  <a:rPr lang="en-US" b="1" dirty="0"/>
                  <a:t>Z =</a:t>
                </a:r>
                <a14:m>
                  <m:oMath xmlns:m="http://schemas.openxmlformats.org/officeDocument/2006/math">
                    <m:r>
                      <a:rPr lang="en-US" i="1">
                        <a:latin typeface="Cambria Math" panose="02040503050406030204" pitchFamily="18" charset="0"/>
                      </a:rPr>
                      <m:t>0.04762</m:t>
                    </m:r>
                  </m:oMath>
                </a14:m>
                <a:r>
                  <a:rPr lang="en-US" b="1" dirty="0"/>
                  <a:t>+</a:t>
                </a:r>
                <a14:m>
                  <m:oMath xmlns:m="http://schemas.openxmlformats.org/officeDocument/2006/math">
                    <m:r>
                      <a:rPr lang="en-US" i="1">
                        <a:latin typeface="Cambria Math" panose="02040503050406030204" pitchFamily="18" charset="0"/>
                      </a:rPr>
                      <m:t>0.13888</m:t>
                    </m:r>
                  </m:oMath>
                </a14:m>
                <a:r>
                  <a:rPr lang="en-US" dirty="0"/>
                  <a:t>+ </a:t>
                </a:r>
                <a14:m>
                  <m:oMath xmlns:m="http://schemas.openxmlformats.org/officeDocument/2006/math">
                    <m:r>
                      <a:rPr lang="en-US" i="1">
                        <a:latin typeface="Cambria Math" panose="02040503050406030204" pitchFamily="18" charset="0"/>
                      </a:rPr>
                      <m:t>0.75</m:t>
                    </m:r>
                  </m:oMath>
                </a14:m>
                <a:r>
                  <a:rPr lang="en-US" b="1" dirty="0"/>
                  <a:t> + </a:t>
                </a:r>
                <a14:m>
                  <m:oMath xmlns:m="http://schemas.openxmlformats.org/officeDocument/2006/math">
                    <m:r>
                      <a:rPr lang="en-US" i="1">
                        <a:latin typeface="Cambria Math" panose="02040503050406030204" pitchFamily="18" charset="0"/>
                      </a:rPr>
                      <m:t>0.5</m:t>
                    </m:r>
                  </m:oMath>
                </a14:m>
                <a:endParaRPr lang="en-US" dirty="0"/>
              </a:p>
              <a:p>
                <a:pPr>
                  <a:lnSpc>
                    <a:spcPct val="150000"/>
                  </a:lnSpc>
                </a:pPr>
                <a:r>
                  <a:rPr lang="en-US" b="1" dirty="0"/>
                  <a:t>Z = </a:t>
                </a:r>
                <a:r>
                  <a:rPr lang="en-US" dirty="0"/>
                  <a:t>1.4365</a:t>
                </a:r>
              </a:p>
            </p:txBody>
          </p:sp>
        </mc:Choice>
        <mc:Fallback xmlns="">
          <p:sp>
            <p:nvSpPr>
              <p:cNvPr id="5" name="TextBox 4">
                <a:extLst>
                  <a:ext uri="{FF2B5EF4-FFF2-40B4-BE49-F238E27FC236}">
                    <a16:creationId xmlns:a16="http://schemas.microsoft.com/office/drawing/2014/main" id="{03202340-8251-4E83-A8C3-7DA4CEFE8EBE}"/>
                  </a:ext>
                </a:extLst>
              </p:cNvPr>
              <p:cNvSpPr txBox="1">
                <a:spLocks noRot="1" noChangeAspect="1" noMove="1" noResize="1" noEditPoints="1" noAdjustHandles="1" noChangeArrowheads="1" noChangeShapeType="1" noTextEdit="1"/>
              </p:cNvSpPr>
              <p:nvPr/>
            </p:nvSpPr>
            <p:spPr>
              <a:xfrm>
                <a:off x="448791" y="231893"/>
                <a:ext cx="4049784" cy="4203908"/>
              </a:xfrm>
              <a:prstGeom prst="rect">
                <a:avLst/>
              </a:prstGeom>
              <a:blipFill>
                <a:blip r:embed="rId2"/>
                <a:stretch>
                  <a:fillRect l="-1355" b="-870"/>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A0A70E56-B370-4935-A14D-316E9D70A45F}"/>
              </a:ext>
            </a:extLst>
          </p:cNvPr>
          <p:cNvGraphicFramePr>
            <a:graphicFrameLocks noGrp="1"/>
          </p:cNvGraphicFramePr>
          <p:nvPr>
            <p:extLst>
              <p:ext uri="{D42A27DB-BD31-4B8C-83A1-F6EECF244321}">
                <p14:modId xmlns:p14="http://schemas.microsoft.com/office/powerpoint/2010/main" val="2804018303"/>
              </p:ext>
            </p:extLst>
          </p:nvPr>
        </p:nvGraphicFramePr>
        <p:xfrm>
          <a:off x="5612235" y="231893"/>
          <a:ext cx="6400800" cy="1219240"/>
        </p:xfrm>
        <a:graphic>
          <a:graphicData uri="http://schemas.openxmlformats.org/drawingml/2006/table">
            <a:tbl>
              <a:tblPr firstRow="1" bandRow="1">
                <a:tableStyleId>{00A15C55-8517-42AA-B614-E9B94910E393}</a:tableStyleId>
              </a:tblPr>
              <a:tblGrid>
                <a:gridCol w="2612562">
                  <a:extLst>
                    <a:ext uri="{9D8B030D-6E8A-4147-A177-3AD203B41FA5}">
                      <a16:colId xmlns:a16="http://schemas.microsoft.com/office/drawing/2014/main" val="702615739"/>
                    </a:ext>
                  </a:extLst>
                </a:gridCol>
                <a:gridCol w="631373">
                  <a:extLst>
                    <a:ext uri="{9D8B030D-6E8A-4147-A177-3AD203B41FA5}">
                      <a16:colId xmlns:a16="http://schemas.microsoft.com/office/drawing/2014/main" val="3462921630"/>
                    </a:ext>
                  </a:extLst>
                </a:gridCol>
                <a:gridCol w="631373">
                  <a:extLst>
                    <a:ext uri="{9D8B030D-6E8A-4147-A177-3AD203B41FA5}">
                      <a16:colId xmlns:a16="http://schemas.microsoft.com/office/drawing/2014/main" val="1680034158"/>
                    </a:ext>
                  </a:extLst>
                </a:gridCol>
                <a:gridCol w="631373">
                  <a:extLst>
                    <a:ext uri="{9D8B030D-6E8A-4147-A177-3AD203B41FA5}">
                      <a16:colId xmlns:a16="http://schemas.microsoft.com/office/drawing/2014/main" val="4154340425"/>
                    </a:ext>
                  </a:extLst>
                </a:gridCol>
                <a:gridCol w="631373">
                  <a:extLst>
                    <a:ext uri="{9D8B030D-6E8A-4147-A177-3AD203B41FA5}">
                      <a16:colId xmlns:a16="http://schemas.microsoft.com/office/drawing/2014/main" val="4029082808"/>
                    </a:ext>
                  </a:extLst>
                </a:gridCol>
                <a:gridCol w="631373">
                  <a:extLst>
                    <a:ext uri="{9D8B030D-6E8A-4147-A177-3AD203B41FA5}">
                      <a16:colId xmlns:a16="http://schemas.microsoft.com/office/drawing/2014/main" val="3695499058"/>
                    </a:ext>
                  </a:extLst>
                </a:gridCol>
                <a:gridCol w="631373">
                  <a:extLst>
                    <a:ext uri="{9D8B030D-6E8A-4147-A177-3AD203B41FA5}">
                      <a16:colId xmlns:a16="http://schemas.microsoft.com/office/drawing/2014/main" val="32779591"/>
                    </a:ext>
                  </a:extLst>
                </a:gridCol>
              </a:tblGrid>
              <a:tr h="28178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3</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5</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6</a:t>
                      </a:r>
                      <a:endParaRPr dirty="0">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852759504"/>
                  </a:ext>
                </a:extLst>
              </a:tr>
              <a:tr h="28178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24</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14</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30</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142283872"/>
                  </a:ext>
                </a:extLst>
              </a:tr>
              <a:tr h="28178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[1,2]</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277161273"/>
                  </a:ext>
                </a:extLst>
              </a:tr>
              <a:tr h="28178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000000"/>
                          </a:solidFill>
                          <a:effectLst/>
                          <a:latin typeface="Yu Gothic" panose="020B0400000000000000" pitchFamily="34" charset="-128"/>
                          <a:ea typeface="Yu Gothic" panose="020B0400000000000000" pitchFamily="34" charset="-128"/>
                        </a:rPr>
                        <a:t>0</a:t>
                      </a: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000000"/>
                          </a:solidFill>
                          <a:effectLst/>
                          <a:latin typeface="Yu Gothic" panose="020B0400000000000000" pitchFamily="34" charset="-128"/>
                          <a:ea typeface="Yu Gothic" panose="020B0400000000000000" pitchFamily="34" charset="-128"/>
                        </a:rPr>
                        <a:t>0</a:t>
                      </a: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723083218"/>
                  </a:ext>
                </a:extLst>
              </a:tr>
            </a:tbl>
          </a:graphicData>
        </a:graphic>
      </p:graphicFrame>
      <p:graphicFrame>
        <p:nvGraphicFramePr>
          <p:cNvPr id="7" name="Table 6">
            <a:extLst>
              <a:ext uri="{FF2B5EF4-FFF2-40B4-BE49-F238E27FC236}">
                <a16:creationId xmlns:a16="http://schemas.microsoft.com/office/drawing/2014/main" id="{13BE3CF6-F1ED-467D-94FB-C965FBEF9968}"/>
              </a:ext>
            </a:extLst>
          </p:cNvPr>
          <p:cNvGraphicFramePr>
            <a:graphicFrameLocks noGrp="1"/>
          </p:cNvGraphicFramePr>
          <p:nvPr>
            <p:extLst>
              <p:ext uri="{D42A27DB-BD31-4B8C-83A1-F6EECF244321}">
                <p14:modId xmlns:p14="http://schemas.microsoft.com/office/powerpoint/2010/main" val="2852516113"/>
              </p:ext>
            </p:extLst>
          </p:nvPr>
        </p:nvGraphicFramePr>
        <p:xfrm>
          <a:off x="5612235" y="1534903"/>
          <a:ext cx="6333686" cy="2438480"/>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Node id</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3</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4</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5</a:t>
                      </a:r>
                      <a:endParaRPr>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Program id and size (MB)</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3,0.5</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2,1.5</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1,1</a:t>
                      </a:r>
                      <a:endParaRPr>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Sharable no. of programs</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3</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4</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Memory size (MB)</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16</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4</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64</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32</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8</a:t>
                      </a:r>
                      <a:endParaRPr>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Printer no.</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0</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0</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0</a:t>
                      </a:r>
                      <a:endParaRPr>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Disk space (MB)</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40</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20</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5</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10</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30</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Band. Disk</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8</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10</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17</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9</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12</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Band. Printer</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pic>
        <p:nvPicPr>
          <p:cNvPr id="8" name="Picture 7">
            <a:extLst>
              <a:ext uri="{FF2B5EF4-FFF2-40B4-BE49-F238E27FC236}">
                <a16:creationId xmlns:a16="http://schemas.microsoft.com/office/drawing/2014/main" id="{48C85C11-CCE8-4B2D-933C-34FE0E75ECA4}"/>
              </a:ext>
            </a:extLst>
          </p:cNvPr>
          <p:cNvPicPr>
            <a:picLocks noChangeAspect="1"/>
          </p:cNvPicPr>
          <p:nvPr/>
        </p:nvPicPr>
        <p:blipFill>
          <a:blip r:embed="rId3"/>
          <a:stretch>
            <a:fillRect/>
          </a:stretch>
        </p:blipFill>
        <p:spPr>
          <a:xfrm>
            <a:off x="8366802" y="4106506"/>
            <a:ext cx="3182802" cy="2649436"/>
          </a:xfrm>
          <a:prstGeom prst="rect">
            <a:avLst/>
          </a:prstGeom>
        </p:spPr>
      </p:pic>
      <p:sp>
        <p:nvSpPr>
          <p:cNvPr id="9" name="TextBox 8">
            <a:extLst>
              <a:ext uri="{FF2B5EF4-FFF2-40B4-BE49-F238E27FC236}">
                <a16:creationId xmlns:a16="http://schemas.microsoft.com/office/drawing/2014/main" id="{036B140C-CF21-4575-B4C5-F490CEA064F7}"/>
              </a:ext>
            </a:extLst>
          </p:cNvPr>
          <p:cNvSpPr txBox="1"/>
          <p:nvPr/>
        </p:nvSpPr>
        <p:spPr>
          <a:xfrm>
            <a:off x="256142" y="4805506"/>
            <a:ext cx="2019247" cy="884281"/>
          </a:xfrm>
          <a:prstGeom prst="rect">
            <a:avLst/>
          </a:prstGeom>
          <a:solidFill>
            <a:schemeClr val="accent2">
              <a:lumMod val="40000"/>
              <a:lumOff val="60000"/>
            </a:schemeClr>
          </a:solidFill>
        </p:spPr>
        <p:txBody>
          <a:bodyPr wrap="square">
            <a:spAutoFit/>
          </a:bodyPr>
          <a:lstStyle/>
          <a:p>
            <a:pPr>
              <a:lnSpc>
                <a:spcPct val="150000"/>
              </a:lnSpc>
            </a:pPr>
            <a:r>
              <a:rPr lang="en-US" dirty="0"/>
              <a:t>App 2:</a:t>
            </a:r>
          </a:p>
          <a:p>
            <a:pPr>
              <a:lnSpc>
                <a:spcPct val="150000"/>
              </a:lnSpc>
            </a:pPr>
            <a:r>
              <a:rPr lang="en-US" b="1" dirty="0"/>
              <a:t>Z = </a:t>
            </a:r>
            <a:r>
              <a:rPr lang="en-US" dirty="0"/>
              <a:t>1.299</a:t>
            </a:r>
          </a:p>
        </p:txBody>
      </p:sp>
      <p:sp>
        <p:nvSpPr>
          <p:cNvPr id="10" name="TextBox 9">
            <a:extLst>
              <a:ext uri="{FF2B5EF4-FFF2-40B4-BE49-F238E27FC236}">
                <a16:creationId xmlns:a16="http://schemas.microsoft.com/office/drawing/2014/main" id="{605AD114-B134-4CD4-B14E-22A0ED722D4B}"/>
              </a:ext>
            </a:extLst>
          </p:cNvPr>
          <p:cNvSpPr txBox="1"/>
          <p:nvPr/>
        </p:nvSpPr>
        <p:spPr>
          <a:xfrm>
            <a:off x="2638039" y="4805506"/>
            <a:ext cx="2019247" cy="884281"/>
          </a:xfrm>
          <a:prstGeom prst="rect">
            <a:avLst/>
          </a:prstGeom>
          <a:solidFill>
            <a:schemeClr val="accent2">
              <a:lumMod val="40000"/>
              <a:lumOff val="60000"/>
            </a:schemeClr>
          </a:solidFill>
        </p:spPr>
        <p:txBody>
          <a:bodyPr wrap="square">
            <a:spAutoFit/>
          </a:bodyPr>
          <a:lstStyle/>
          <a:p>
            <a:pPr>
              <a:lnSpc>
                <a:spcPct val="150000"/>
              </a:lnSpc>
            </a:pPr>
            <a:r>
              <a:rPr lang="en-US" dirty="0"/>
              <a:t>App 3:</a:t>
            </a:r>
          </a:p>
          <a:p>
            <a:pPr>
              <a:lnSpc>
                <a:spcPct val="150000"/>
              </a:lnSpc>
            </a:pPr>
            <a:r>
              <a:rPr lang="en-US" b="1" dirty="0"/>
              <a:t>Z = </a:t>
            </a:r>
            <a:r>
              <a:rPr lang="en-US" dirty="0"/>
              <a:t>1.046</a:t>
            </a:r>
          </a:p>
        </p:txBody>
      </p:sp>
      <p:sp>
        <p:nvSpPr>
          <p:cNvPr id="11" name="TextBox 10">
            <a:extLst>
              <a:ext uri="{FF2B5EF4-FFF2-40B4-BE49-F238E27FC236}">
                <a16:creationId xmlns:a16="http://schemas.microsoft.com/office/drawing/2014/main" id="{59BE1030-3F2A-40C1-B6D9-5D64DFC2E1B6}"/>
              </a:ext>
            </a:extLst>
          </p:cNvPr>
          <p:cNvSpPr txBox="1"/>
          <p:nvPr/>
        </p:nvSpPr>
        <p:spPr>
          <a:xfrm>
            <a:off x="5019936" y="4805505"/>
            <a:ext cx="2019247" cy="884281"/>
          </a:xfrm>
          <a:prstGeom prst="rect">
            <a:avLst/>
          </a:prstGeom>
          <a:solidFill>
            <a:schemeClr val="accent2">
              <a:lumMod val="40000"/>
              <a:lumOff val="60000"/>
            </a:schemeClr>
          </a:solidFill>
        </p:spPr>
        <p:txBody>
          <a:bodyPr wrap="square">
            <a:spAutoFit/>
          </a:bodyPr>
          <a:lstStyle/>
          <a:p>
            <a:pPr>
              <a:lnSpc>
                <a:spcPct val="150000"/>
              </a:lnSpc>
            </a:pPr>
            <a:r>
              <a:rPr lang="en-US" dirty="0"/>
              <a:t>App 4:</a:t>
            </a:r>
          </a:p>
          <a:p>
            <a:pPr>
              <a:lnSpc>
                <a:spcPct val="150000"/>
              </a:lnSpc>
            </a:pPr>
            <a:r>
              <a:rPr lang="en-US" b="1" dirty="0"/>
              <a:t>Z = </a:t>
            </a:r>
            <a:r>
              <a:rPr lang="en-US" dirty="0"/>
              <a:t>0.729</a:t>
            </a:r>
          </a:p>
        </p:txBody>
      </p:sp>
      <p:sp>
        <p:nvSpPr>
          <p:cNvPr id="12" name="TextBox 11">
            <a:extLst>
              <a:ext uri="{FF2B5EF4-FFF2-40B4-BE49-F238E27FC236}">
                <a16:creationId xmlns:a16="http://schemas.microsoft.com/office/drawing/2014/main" id="{F6E8372C-7908-4088-AACE-B433D28523E2}"/>
              </a:ext>
            </a:extLst>
          </p:cNvPr>
          <p:cNvSpPr txBox="1"/>
          <p:nvPr/>
        </p:nvSpPr>
        <p:spPr>
          <a:xfrm>
            <a:off x="207719" y="5871661"/>
            <a:ext cx="2019247" cy="884281"/>
          </a:xfrm>
          <a:prstGeom prst="rect">
            <a:avLst/>
          </a:prstGeom>
          <a:solidFill>
            <a:schemeClr val="accent2">
              <a:lumMod val="40000"/>
              <a:lumOff val="60000"/>
            </a:schemeClr>
          </a:solidFill>
        </p:spPr>
        <p:txBody>
          <a:bodyPr wrap="square">
            <a:spAutoFit/>
          </a:bodyPr>
          <a:lstStyle/>
          <a:p>
            <a:pPr>
              <a:lnSpc>
                <a:spcPct val="150000"/>
              </a:lnSpc>
            </a:pPr>
            <a:r>
              <a:rPr lang="en-US" dirty="0"/>
              <a:t>App 5:</a:t>
            </a:r>
          </a:p>
          <a:p>
            <a:pPr>
              <a:lnSpc>
                <a:spcPct val="150000"/>
              </a:lnSpc>
            </a:pPr>
            <a:r>
              <a:rPr lang="en-US" b="1" dirty="0"/>
              <a:t>Z = </a:t>
            </a:r>
            <a:r>
              <a:rPr lang="en-US" dirty="0"/>
              <a:t>0.133</a:t>
            </a:r>
          </a:p>
        </p:txBody>
      </p:sp>
      <p:sp>
        <p:nvSpPr>
          <p:cNvPr id="13" name="TextBox 12">
            <a:extLst>
              <a:ext uri="{FF2B5EF4-FFF2-40B4-BE49-F238E27FC236}">
                <a16:creationId xmlns:a16="http://schemas.microsoft.com/office/drawing/2014/main" id="{B559EC9F-CC7E-433D-BBD1-BAF9B75CA886}"/>
              </a:ext>
            </a:extLst>
          </p:cNvPr>
          <p:cNvSpPr txBox="1"/>
          <p:nvPr/>
        </p:nvSpPr>
        <p:spPr>
          <a:xfrm>
            <a:off x="2638038" y="5871661"/>
            <a:ext cx="2019247" cy="884281"/>
          </a:xfrm>
          <a:prstGeom prst="rect">
            <a:avLst/>
          </a:prstGeom>
          <a:solidFill>
            <a:schemeClr val="accent2">
              <a:lumMod val="40000"/>
              <a:lumOff val="60000"/>
            </a:schemeClr>
          </a:solidFill>
        </p:spPr>
        <p:txBody>
          <a:bodyPr wrap="square">
            <a:spAutoFit/>
          </a:bodyPr>
          <a:lstStyle/>
          <a:p>
            <a:pPr>
              <a:lnSpc>
                <a:spcPct val="150000"/>
              </a:lnSpc>
            </a:pPr>
            <a:r>
              <a:rPr lang="en-US" dirty="0"/>
              <a:t>App 6:</a:t>
            </a:r>
          </a:p>
          <a:p>
            <a:pPr>
              <a:lnSpc>
                <a:spcPct val="150000"/>
              </a:lnSpc>
            </a:pPr>
            <a:r>
              <a:rPr lang="en-US" b="1" dirty="0"/>
              <a:t>Z = </a:t>
            </a:r>
            <a:r>
              <a:rPr lang="en-US" dirty="0"/>
              <a:t>1.708</a:t>
            </a:r>
          </a:p>
        </p:txBody>
      </p:sp>
    </p:spTree>
    <p:extLst>
      <p:ext uri="{BB962C8B-B14F-4D97-AF65-F5344CB8AC3E}">
        <p14:creationId xmlns:p14="http://schemas.microsoft.com/office/powerpoint/2010/main" val="825029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
      <a:majorFont>
        <a:latin typeface="JetBrains Mono"/>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FA3AADE94004E4CB44AAC3829C6042C" ma:contentTypeVersion="4" ma:contentTypeDescription="Create a new document." ma:contentTypeScope="" ma:versionID="138eb2e4bc8cdf9619a7d787e023ef41">
  <xsd:schema xmlns:xsd="http://www.w3.org/2001/XMLSchema" xmlns:xs="http://www.w3.org/2001/XMLSchema" xmlns:p="http://schemas.microsoft.com/office/2006/metadata/properties" xmlns:ns3="19a128cd-be16-4223-9d5e-e334813b28e7" targetNamespace="http://schemas.microsoft.com/office/2006/metadata/properties" ma:root="true" ma:fieldsID="3650852786c41375afd625436ac9d8da" ns3:_="">
    <xsd:import namespace="19a128cd-be16-4223-9d5e-e334813b28e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a128cd-be16-4223-9d5e-e334813b28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2A85411-F5F7-4FF0-BF39-E88BA74AA3DD}">
  <ds:schemaRefs>
    <ds:schemaRef ds:uri="http://schemas.microsoft.com/sharepoint/v3/contenttype/forms"/>
  </ds:schemaRefs>
</ds:datastoreItem>
</file>

<file path=customXml/itemProps2.xml><?xml version="1.0" encoding="utf-8"?>
<ds:datastoreItem xmlns:ds="http://schemas.openxmlformats.org/officeDocument/2006/customXml" ds:itemID="{212D0F3D-5D5B-472E-A5CD-29A68ED6BA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9a128cd-be16-4223-9d5e-e334813b28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EEBD072-AB20-4D59-809C-204111FEA072}">
  <ds:schemaRefs>
    <ds:schemaRef ds:uri="http://purl.org/dc/dcmitype/"/>
    <ds:schemaRef ds:uri="http://schemas.openxmlformats.org/package/2006/metadata/core-properties"/>
    <ds:schemaRef ds:uri="19a128cd-be16-4223-9d5e-e334813b28e7"/>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798</TotalTime>
  <Words>5121</Words>
  <Application>Microsoft Office PowerPoint</Application>
  <PresentationFormat>Widescreen</PresentationFormat>
  <Paragraphs>3086</Paragraphs>
  <Slides>73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73</vt:i4>
      </vt:variant>
    </vt:vector>
  </HeadingPairs>
  <TitlesOfParts>
    <vt:vector size="80" baseType="lpstr">
      <vt:lpstr>Yu Gothic</vt:lpstr>
      <vt:lpstr>Arial</vt:lpstr>
      <vt:lpstr>Calibri</vt:lpstr>
      <vt:lpstr>Cambria Math</vt:lpstr>
      <vt:lpstr>JetBrains Mono</vt:lpstr>
      <vt:lpstr>Whitney</vt:lpstr>
      <vt:lpstr>Office Theme</vt:lpstr>
      <vt:lpstr>A PRIORITY-BASED RESOURCE ALLOCATION STRATEGY IN DISTRUBED COMPUTING NETWORKS</vt:lpstr>
      <vt:lpstr>PowerPoint Presentation</vt:lpstr>
      <vt:lpstr>PowerPoint Presentation</vt:lpstr>
      <vt:lpstr>DISPATCHER</vt:lpstr>
      <vt:lpstr>PowerPoint Presentation</vt:lpstr>
      <vt:lpstr>PowerPoint Presentation</vt:lpstr>
      <vt:lpstr>PowerPoint Presentation</vt:lpstr>
      <vt:lpstr>Objective Function</vt:lpstr>
      <vt:lpstr>PowerPoint Presentation</vt:lpstr>
      <vt:lpstr>PowerPoint Presentation</vt:lpstr>
      <vt:lpstr>Graph of Node Bandwidths</vt:lpstr>
      <vt:lpstr>PowerPoint Presentation</vt:lpstr>
      <vt:lpstr>Resource Allocation</vt:lpstr>
      <vt:lpstr>PowerPoint Presentation</vt:lpstr>
      <vt:lpstr>Node Selection</vt:lpstr>
      <vt:lpstr>PowerPoint Presentation</vt:lpstr>
      <vt:lpstr>Variant Dijkstra’s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Park Hea Jung</dc:creator>
  <cp:lastModifiedBy>Park Hea Jung</cp:lastModifiedBy>
  <cp:revision>159</cp:revision>
  <dcterms:created xsi:type="dcterms:W3CDTF">2021-08-01T05:34:19Z</dcterms:created>
  <dcterms:modified xsi:type="dcterms:W3CDTF">2021-08-04T06:51:40Z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0x0101009FA3AADE94004E4CB44AAC3829C6042C</vt:lpwstr>
  </property>
</Properties>
</file>