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5" r:id="rId8"/>
    <p:sldId id="276" r:id="rId9"/>
    <p:sldId id="261" r:id="rId10"/>
    <p:sldId id="262" r:id="rId11"/>
    <p:sldId id="263" r:id="rId12"/>
    <p:sldId id="264" r:id="rId13"/>
    <p:sldId id="265" r:id="rId14"/>
    <p:sldId id="266" r:id="rId15"/>
    <p:sldId id="271" r:id="rId16"/>
    <p:sldId id="267" r:id="rId17"/>
    <p:sldId id="289" r:id="rId18"/>
    <p:sldId id="272" r:id="rId19"/>
    <p:sldId id="278" r:id="rId20"/>
    <p:sldId id="284"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a:t>Norbu Stress Control  </a:t>
            </a:r>
            <a:endParaRPr lang="en-US" sz="4000" b="1" dirty="0"/>
          </a:p>
        </p:txBody>
      </p:sp>
      <p:sp>
        <p:nvSpPr>
          <p:cNvPr id="3" name="Subtitle 2"/>
          <p:cNvSpPr>
            <a:spLocks noGrp="1"/>
          </p:cNvSpPr>
          <p:nvPr>
            <p:ph type="subTitle" idx="1"/>
          </p:nvPr>
        </p:nvSpPr>
        <p:spPr/>
        <p:txBody>
          <a:bodyPr/>
          <a:lstStyle/>
          <a:p>
            <a:r>
              <a:rPr lang="en-US" sz="4000" b="1"/>
              <a:t>CR analysis</a:t>
            </a:r>
            <a:endParaRPr lang="en-US" sz="4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In-App Purchase Event Funnel</a:t>
            </a:r>
            <a:endParaRPr lang="en-US" b="1"/>
          </a:p>
        </p:txBody>
      </p:sp>
      <p:pic>
        <p:nvPicPr>
          <p:cNvPr id="3" name="Content Placeholder 2" descr="newplot (4)"/>
          <p:cNvPicPr>
            <a:picLocks noChangeAspect="1"/>
          </p:cNvPicPr>
          <p:nvPr>
            <p:ph idx="1"/>
          </p:nvPr>
        </p:nvPicPr>
        <p:blipFill>
          <a:blip r:embed="rId1"/>
          <a:stretch>
            <a:fillRect/>
          </a:stretch>
        </p:blipFill>
        <p:spPr>
          <a:xfrm>
            <a:off x="1458595" y="1174750"/>
            <a:ext cx="9273540" cy="4953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In-App Purchase - Event Funnel</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a:t>Around 11% of the total in_app purchase users opt for free trial.</a:t>
            </a:r>
            <a:endParaRPr lang="en-US"/>
          </a:p>
          <a:p>
            <a:pPr>
              <a:buFont typeface="Wingdings" panose="05000000000000000000" charset="0"/>
              <a:buChar char="§"/>
            </a:pPr>
            <a:r>
              <a:rPr lang="en-US"/>
              <a:t>Looking at the users in free trial , only 1 user (less than 1% )go for paid subscription..</a:t>
            </a:r>
            <a:endParaRPr lang="en-US"/>
          </a:p>
          <a:p>
            <a:pPr>
              <a:buFont typeface="Wingdings" panose="05000000000000000000" charset="0"/>
              <a:buChar char="§"/>
            </a:pPr>
            <a:r>
              <a:rPr lang="en-US"/>
              <a:t>Based on all the above data , it is very clear that we have</a:t>
            </a:r>
            <a:endParaRPr lang="en-US"/>
          </a:p>
          <a:p>
            <a:pPr marL="0" indent="0">
              <a:buFont typeface="Wingdings" panose="05000000000000000000" charset="0"/>
              <a:buNone/>
            </a:pPr>
            <a:r>
              <a:rPr lang="en-US"/>
              <a:t>a very low conversion rate.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Users in free trial</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a:t>About 67% of the users with in_app purchase  are in free_trial ..</a:t>
            </a:r>
            <a:endParaRPr lang="en-US"/>
          </a:p>
          <a:p>
            <a:pPr>
              <a:buFont typeface="Wingdings" panose="05000000000000000000" charset="0"/>
              <a:buChar char="§"/>
            </a:pPr>
            <a:r>
              <a:rPr lang="en-US"/>
              <a:t>More than 60% of the users have used just 2-3 days in a </a:t>
            </a:r>
            <a:endParaRPr lang="en-US"/>
          </a:p>
          <a:p>
            <a:pPr marL="0" indent="0">
              <a:buFont typeface="Wingdings" panose="05000000000000000000" charset="0"/>
              <a:buNone/>
            </a:pPr>
            <a:r>
              <a:rPr lang="en-US"/>
              <a:t>   month in their free trial period.</a:t>
            </a:r>
            <a:endParaRPr lang="en-US"/>
          </a:p>
          <a:p>
            <a:pPr>
              <a:buFont typeface="Wingdings" panose="05000000000000000000" charset="0"/>
              <a:buChar char="§"/>
            </a:pPr>
            <a:r>
              <a:rPr lang="en-US"/>
              <a:t>All the users we have in this free trial are from IOS platform using the product ‘norbu_annual_ios’</a:t>
            </a:r>
            <a:endParaRPr lang="en-US"/>
          </a:p>
          <a:p>
            <a:pPr>
              <a:buFont typeface="Wingdings" panose="05000000000000000000" charset="0"/>
              <a:buChar char="§"/>
            </a:pPr>
            <a:r>
              <a:rPr lang="en-US"/>
              <a:t>Only one user goes for paid subscription buying the product ‘app.norbu.premium_sale’ of original value 29.99 on sale with value of 17.99usd.</a:t>
            </a:r>
            <a:endParaRPr lang="en-US"/>
          </a:p>
          <a:p>
            <a:pPr marL="0" indent="0">
              <a:buFont typeface="Wingdings" panose="05000000000000000000" charset="0"/>
              <a:buNone/>
            </a:pPr>
            <a:endParaRPr lang="en-US"/>
          </a:p>
          <a:p>
            <a:pPr marL="0" indent="0">
              <a:buFont typeface="Wingdings" panose="05000000000000000000" charset="0"/>
              <a:buNone/>
            </a:pPr>
            <a:endParaRPr lang="en-US"/>
          </a:p>
          <a:p>
            <a:pPr marL="0" indent="0">
              <a:buFont typeface="Wingdings" panose="05000000000000000000" charset="0"/>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Paid users</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a:t>Only 1% of the users convert from free trial to paid</a:t>
            </a:r>
            <a:endParaRPr lang="en-US"/>
          </a:p>
          <a:p>
            <a:pPr marL="0" indent="0">
              <a:buFont typeface="Wingdings" panose="05000000000000000000" charset="0"/>
              <a:buNone/>
            </a:pPr>
            <a:r>
              <a:rPr lang="en-US"/>
              <a:t>   subscription.</a:t>
            </a:r>
            <a:endParaRPr lang="en-US"/>
          </a:p>
          <a:p>
            <a:pPr>
              <a:buFont typeface="Wingdings" panose="05000000000000000000" charset="0"/>
              <a:buChar char="§"/>
            </a:pPr>
            <a:r>
              <a:rPr lang="en-US">
                <a:sym typeface="+mn-ea"/>
              </a:rPr>
              <a:t>Around 33% of the users in in_app purchases are paid</a:t>
            </a:r>
            <a:endParaRPr lang="en-US"/>
          </a:p>
          <a:p>
            <a:pPr marL="0" indent="0">
              <a:buFont typeface="Wingdings" panose="05000000000000000000" charset="0"/>
              <a:buNone/>
            </a:pPr>
            <a:r>
              <a:rPr lang="en-US">
                <a:sym typeface="+mn-ea"/>
              </a:rPr>
              <a:t>   users where only 1 user is converted to paid from free   </a:t>
            </a:r>
            <a:endParaRPr lang="en-US">
              <a:sym typeface="+mn-ea"/>
            </a:endParaRPr>
          </a:p>
          <a:p>
            <a:pPr marL="0" indent="0">
              <a:buFont typeface="Wingdings" panose="05000000000000000000" charset="0"/>
              <a:buNone/>
            </a:pPr>
            <a:r>
              <a:rPr lang="en-US">
                <a:sym typeface="+mn-ea"/>
              </a:rPr>
              <a:t>   trial.</a:t>
            </a:r>
            <a:endParaRPr lang="en-US">
              <a:sym typeface="+mn-ea"/>
            </a:endParaRPr>
          </a:p>
          <a:p>
            <a:pPr marL="0" indent="0">
              <a:buFont typeface="Wingdings" panose="05000000000000000000" charset="0"/>
              <a:buNone/>
            </a:pPr>
            <a:r>
              <a:rPr lang="en-US"/>
              <a:t>Since we don’t have enough data with paid subscription</a:t>
            </a:r>
            <a:endParaRPr lang="en-US"/>
          </a:p>
          <a:p>
            <a:pPr marL="0" indent="0">
              <a:buFont typeface="Wingdings" panose="05000000000000000000" charset="0"/>
              <a:buNone/>
            </a:pPr>
            <a:r>
              <a:rPr lang="en-US"/>
              <a:t>from free trial to proceed our analysis , we try to derive conclusions from the customers who already have paid subscription .</a:t>
            </a:r>
            <a:endParaRPr lang="en-US"/>
          </a:p>
          <a:p>
            <a:pPr marL="0" indent="0">
              <a:buFont typeface="Wingdings" panose="05000000000000000000" charset="0"/>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Free trial vs paid users</a:t>
            </a:r>
            <a:endParaRPr lang="en-US" b="1"/>
          </a:p>
        </p:txBody>
      </p:sp>
      <p:sp>
        <p:nvSpPr>
          <p:cNvPr id="3" name="Text Placeholder 2"/>
          <p:cNvSpPr>
            <a:spLocks noGrp="1"/>
          </p:cNvSpPr>
          <p:nvPr>
            <p:ph type="body" idx="1"/>
          </p:nvPr>
        </p:nvSpPr>
        <p:spPr/>
        <p:txBody>
          <a:bodyPr/>
          <a:p>
            <a:r>
              <a:rPr lang="en-US"/>
              <a:t>Free User</a:t>
            </a:r>
            <a:endParaRPr lang="en-US"/>
          </a:p>
        </p:txBody>
      </p:sp>
      <p:pic>
        <p:nvPicPr>
          <p:cNvPr id="8" name="Content Placeholder 7" descr="free"/>
          <p:cNvPicPr>
            <a:picLocks noChangeAspect="1"/>
          </p:cNvPicPr>
          <p:nvPr>
            <p:ph sz="half" idx="2"/>
          </p:nvPr>
        </p:nvPicPr>
        <p:blipFill>
          <a:blip r:embed="rId1"/>
          <a:stretch>
            <a:fillRect/>
          </a:stretch>
        </p:blipFill>
        <p:spPr>
          <a:xfrm>
            <a:off x="729615" y="3304540"/>
            <a:ext cx="4518660" cy="1729105"/>
          </a:xfrm>
          <a:prstGeom prst="rect">
            <a:avLst/>
          </a:prstGeom>
        </p:spPr>
      </p:pic>
      <p:sp>
        <p:nvSpPr>
          <p:cNvPr id="5" name="Text Placeholder 4"/>
          <p:cNvSpPr>
            <a:spLocks noGrp="1"/>
          </p:cNvSpPr>
          <p:nvPr>
            <p:ph type="body" sz="quarter" idx="3"/>
          </p:nvPr>
        </p:nvSpPr>
        <p:spPr/>
        <p:txBody>
          <a:bodyPr/>
          <a:p>
            <a:r>
              <a:rPr lang="en-US"/>
              <a:t>Paid User</a:t>
            </a:r>
            <a:endParaRPr lang="en-US"/>
          </a:p>
        </p:txBody>
      </p:sp>
      <p:pic>
        <p:nvPicPr>
          <p:cNvPr id="7" name="Content Placeholder 6" descr="paid"/>
          <p:cNvPicPr>
            <a:picLocks noChangeAspect="1"/>
          </p:cNvPicPr>
          <p:nvPr>
            <p:ph sz="quarter" idx="4"/>
          </p:nvPr>
        </p:nvPicPr>
        <p:blipFill>
          <a:blip r:embed="rId2"/>
          <a:stretch>
            <a:fillRect/>
          </a:stretch>
        </p:blipFill>
        <p:spPr>
          <a:xfrm>
            <a:off x="6606540" y="2865120"/>
            <a:ext cx="4446270" cy="30549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Paid Users</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a:sym typeface="+mn-ea"/>
              </a:rPr>
              <a:t>‘norbu_annual’ ,’app.norbu.premium’,’norbu_mounth’, ‘norbu_month_ios’,’app.norbu.premium_sale’,’norbu_mounth_sale’ are the products bought by paid subscription.</a:t>
            </a:r>
            <a:endParaRPr lang="en-US"/>
          </a:p>
          <a:p>
            <a:pPr>
              <a:buFont typeface="Wingdings" panose="05000000000000000000" charset="0"/>
              <a:buChar char="§"/>
            </a:pPr>
            <a:r>
              <a:rPr lang="en-US">
                <a:sym typeface="+mn-ea"/>
              </a:rPr>
              <a:t>Though in pricy side ,’app.norbu.premium’ is bought by more users for 30$ as well as few on sale for 15-20$.</a:t>
            </a:r>
            <a:endParaRPr lang="en-US"/>
          </a:p>
          <a:p>
            <a:pPr>
              <a:buFont typeface="Wingdings" panose="05000000000000000000" charset="0"/>
              <a:buChar char="§"/>
            </a:pPr>
            <a:r>
              <a:rPr lang="en-US"/>
              <a:t>‘norbu_month’ which is on lower pricing(3-5$)is bought by few users especially in IOS platform.</a:t>
            </a:r>
            <a:endParaRPr lang="en-US"/>
          </a:p>
          <a:p>
            <a:pPr marL="0" indent="0">
              <a:buFont typeface="Wingdings" panose="05000000000000000000" charset="0"/>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Paid Users</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a:sym typeface="+mn-ea"/>
              </a:rPr>
              <a:t>To sum up , with more users buying ‘app.norbu_premium’,</a:t>
            </a:r>
            <a:endParaRPr lang="en-US">
              <a:sym typeface="+mn-ea"/>
            </a:endParaRPr>
          </a:p>
          <a:p>
            <a:pPr marL="0" indent="0">
              <a:buFont typeface="Wingdings" panose="05000000000000000000" charset="0"/>
              <a:buNone/>
            </a:pPr>
            <a:r>
              <a:rPr lang="en-US">
                <a:sym typeface="+mn-ea"/>
              </a:rPr>
              <a:t>we see that cost doesn’t affect the clients much.</a:t>
            </a:r>
            <a:endParaRPr lang="en-US">
              <a:sym typeface="+mn-ea"/>
            </a:endParaRPr>
          </a:p>
          <a:p>
            <a:pPr>
              <a:buFont typeface="Wingdings" panose="05000000000000000000" charset="0"/>
              <a:buChar char="§"/>
            </a:pPr>
            <a:r>
              <a:rPr lang="en-US">
                <a:sym typeface="+mn-ea"/>
              </a:rPr>
              <a:t> </a:t>
            </a:r>
            <a:r>
              <a:rPr lang="en-US">
                <a:sym typeface="+mn-ea"/>
              </a:rPr>
              <a:t>‘app.norbu_premium’</a:t>
            </a:r>
            <a:r>
              <a:rPr lang="en-US">
                <a:sym typeface="+mn-ea"/>
              </a:rPr>
              <a:t> can be offered with some sale (15-20$) and also with more added features / upgrades .</a:t>
            </a:r>
            <a:endParaRPr lang="en-US"/>
          </a:p>
          <a:p>
            <a:pPr>
              <a:buFont typeface="Wingdings" panose="05000000000000000000" charset="0"/>
              <a:buChar char="§"/>
            </a:pPr>
            <a:r>
              <a:rPr lang="en-US">
                <a:sym typeface="+mn-ea"/>
              </a:rPr>
              <a:t>Also </a:t>
            </a:r>
            <a:r>
              <a:rPr lang="en-US">
                <a:sym typeface="+mn-ea"/>
              </a:rPr>
              <a:t>‘norbu_month’  can be upgraded and promoted with the same price range with added features.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Conclusion with Answers</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a:t>Since increased number of users buy pricier </a:t>
            </a:r>
            <a:r>
              <a:rPr lang="en-US">
                <a:sym typeface="+mn-ea"/>
              </a:rPr>
              <a:t>'app.norbu.premium'</a:t>
            </a:r>
            <a:r>
              <a:rPr lang="en-US"/>
              <a:t>, we see that cost doesn’t affect the return of clients.</a:t>
            </a:r>
            <a:endParaRPr lang="en-US"/>
          </a:p>
          <a:p>
            <a:pPr>
              <a:buFont typeface="Wingdings" panose="05000000000000000000" charset="0"/>
              <a:buChar char="§"/>
            </a:pPr>
            <a:r>
              <a:rPr lang="en-US"/>
              <a:t>Since users are not fully using free trial period, detailed analysis should be made on free_trial users regarding the factors preventing  users from fully using free_trial period.</a:t>
            </a:r>
            <a:endParaRPr lang="en-US"/>
          </a:p>
          <a:p>
            <a:pPr marL="0" indent="0">
              <a:buFont typeface="Wingdings" panose="05000000000000000000" charset="0"/>
              <a:buNone/>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Conclusion with Answers</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a:t> 'app.norbu.premium' is the product bought by more users though it is pricier.(20-30) and also when sales(15-20 )</a:t>
            </a:r>
            <a:endParaRPr lang="en-US"/>
          </a:p>
          <a:p>
            <a:pPr>
              <a:buFont typeface="Wingdings" panose="05000000000000000000" charset="0"/>
              <a:buChar char="§"/>
            </a:pPr>
            <a:r>
              <a:rPr lang="en-US"/>
              <a:t>To attract more users , we can offer more added features in </a:t>
            </a:r>
            <a:r>
              <a:rPr lang="en-US">
                <a:sym typeface="+mn-ea"/>
              </a:rPr>
              <a:t>'app.norbu.premium'  in </a:t>
            </a:r>
            <a:r>
              <a:rPr lang="en-US"/>
              <a:t>the price range (15-20$) especially for ANDROID users. </a:t>
            </a:r>
            <a:endParaRPr lang="en-US"/>
          </a:p>
          <a:p>
            <a:pPr>
              <a:buFont typeface="Wingdings" panose="05000000000000000000" charset="0"/>
              <a:buChar char="§"/>
            </a:pPr>
            <a:r>
              <a:rPr lang="en-US">
                <a:sym typeface="+mn-ea"/>
              </a:rPr>
              <a:t>'norbu_month' can be promoted by increasing the features available within the same price range(3-5$).</a:t>
            </a:r>
            <a:endParaRPr lang="en-US">
              <a:sym typeface="+mn-ea"/>
            </a:endParaRPr>
          </a:p>
          <a:p>
            <a:pPr>
              <a:buFont typeface="Wingdings" panose="05000000000000000000" charset="0"/>
              <a:buChar char="§"/>
            </a:pPr>
            <a:endParaRPr lang="en-US"/>
          </a:p>
          <a:p>
            <a:pPr>
              <a:buFont typeface="Wingdings" panose="05000000000000000000" charset="0"/>
              <a:buChar char="§"/>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Conclusion with Answers</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a:sym typeface="+mn-ea"/>
              </a:rPr>
              <a:t>With less active users in free trial ,we won’t see major impact with increased free trial duration .</a:t>
            </a:r>
            <a:endParaRPr lang="en-US">
              <a:sym typeface="+mn-ea"/>
            </a:endParaRPr>
          </a:p>
          <a:p>
            <a:pPr>
              <a:buFont typeface="Wingdings" panose="05000000000000000000" charset="0"/>
              <a:buChar char="§"/>
            </a:pPr>
            <a:r>
              <a:rPr lang="en-US">
                <a:sym typeface="+mn-ea"/>
              </a:rPr>
              <a:t>It’s  better to go with increased price rather than increased free trial duration.</a:t>
            </a:r>
            <a:endParaRPr lang="en-US">
              <a:sym typeface="+mn-ea"/>
            </a:endParaRPr>
          </a:p>
          <a:p>
            <a:pPr>
              <a:buFont typeface="Wingdings" panose="05000000000000000000" charset="0"/>
              <a:buChar char="§"/>
            </a:pPr>
            <a:r>
              <a:rPr lang="en-US">
                <a:sym typeface="+mn-ea"/>
              </a:rPr>
              <a:t>With this dataset , we miss valuable data about Android users to support our analysis .</a:t>
            </a:r>
            <a:endParaRPr lang="en-US">
              <a:sym typeface="+mn-ea"/>
            </a:endParaRPr>
          </a:p>
          <a:p>
            <a:pPr>
              <a:buFont typeface="Wingdings" panose="05000000000000000000" charset="0"/>
              <a:buChar char="§"/>
            </a:pPr>
            <a:r>
              <a:rPr lang="en-US"/>
              <a:t>Making all these changes will positively impact retention rate and conversion rate in the future..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Norbu  - Introduction</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sz="2800"/>
              <a:t>Norbu Stress Control is the first anti-stress app that teaches to manage stress and emotions on the physical level.</a:t>
            </a:r>
            <a:endParaRPr lang="en-US" sz="2800"/>
          </a:p>
          <a:p>
            <a:pPr>
              <a:buFont typeface="Wingdings" panose="05000000000000000000" charset="0"/>
              <a:buChar char="§"/>
            </a:pPr>
            <a:r>
              <a:rPr lang="en-US" sz="2800"/>
              <a:t>It has anxiety relief games, breathing exercises and guided meditations that help to develop stress-control habits. “5-days unlock Premium for free” feature makes these premium exercises available for those who really need them for no cost.</a:t>
            </a:r>
            <a:endParaRPr lang="en-US" sz="2800"/>
          </a:p>
          <a:p>
            <a:pPr>
              <a:buFont typeface="Wingdings" panose="05000000000000000000" charset="0"/>
              <a:buChar char="§"/>
            </a:pPr>
            <a:r>
              <a:rPr lang="en-US" sz="2800"/>
              <a:t>Norbu app has guided meditations and antistress trainings. The exercises are very simple and safe. Anyone can do it. You can meditate and breathe with a guide or in silence.</a:t>
            </a:r>
            <a:endParaRPr lang="en-US" sz="2800"/>
          </a:p>
          <a:p>
            <a:pPr>
              <a:buFont typeface="Wingdings" panose="05000000000000000000" charset="0"/>
              <a:buChar char="§"/>
            </a:pPr>
            <a:r>
              <a:rPr lang="en-US" sz="2800"/>
              <a:t>Great app that helps to manage stress more effectively with exercises that are simple and safe. </a:t>
            </a:r>
            <a:br>
              <a:rPr lang="en-US" sz="2800"/>
            </a:br>
            <a:endParaRPr 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sz="11500" i="1">
                <a:solidFill>
                  <a:schemeClr val="tx1"/>
                </a:solidFill>
                <a:effectLst>
                  <a:glow rad="101600">
                    <a:schemeClr val="accent4">
                      <a:satMod val="175000"/>
                      <a:alpha val="40000"/>
                    </a:schemeClr>
                  </a:glow>
                </a:effectLst>
              </a:rPr>
              <a:t>THE</a:t>
            </a:r>
            <a:r>
              <a:rPr lang="en-US" sz="11500" i="1">
                <a:solidFill>
                  <a:schemeClr val="tx1"/>
                </a:solidFill>
                <a:effectLst>
                  <a:glow rad="101600">
                    <a:schemeClr val="accent4">
                      <a:satMod val="175000"/>
                      <a:alpha val="40000"/>
                    </a:schemeClr>
                  </a:glow>
                  <a:outerShdw blurRad="50800" dist="38100" algn="l" rotWithShape="0">
                    <a:prstClr val="black">
                      <a:alpha val="40000"/>
                    </a:prstClr>
                  </a:outerShdw>
                </a:effectLst>
              </a:rPr>
              <a:t> </a:t>
            </a:r>
            <a:r>
              <a:rPr lang="en-US" sz="11500" i="1">
                <a:solidFill>
                  <a:schemeClr val="tx1"/>
                </a:solidFill>
                <a:effectLst>
                  <a:glow rad="101600">
                    <a:schemeClr val="accent4">
                      <a:satMod val="175000"/>
                      <a:alpha val="40000"/>
                    </a:schemeClr>
                  </a:glow>
                </a:effectLst>
              </a:rPr>
              <a:t>END</a:t>
            </a:r>
            <a:endParaRPr lang="en-US" sz="11500" i="1">
              <a:solidFill>
                <a:schemeClr val="tx1"/>
              </a:solidFill>
              <a:effectLst>
                <a:glow rad="101600">
                  <a:schemeClr val="accent4">
                    <a:satMod val="175000"/>
                    <a:alpha val="40000"/>
                  </a:schemeClr>
                </a:glo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Current problem</a:t>
            </a:r>
            <a:endParaRPr lang="en-US" b="1"/>
          </a:p>
        </p:txBody>
      </p:sp>
      <p:sp>
        <p:nvSpPr>
          <p:cNvPr id="3" name="Content Placeholder 2"/>
          <p:cNvSpPr>
            <a:spLocks noGrp="1"/>
          </p:cNvSpPr>
          <p:nvPr>
            <p:ph idx="1"/>
          </p:nvPr>
        </p:nvSpPr>
        <p:spPr/>
        <p:txBody>
          <a:bodyPr/>
          <a:p>
            <a:r>
              <a:rPr lang="en-US" b="1">
                <a:effectLst>
                  <a:outerShdw blurRad="38100" dist="38100" dir="2700000" algn="tl">
                    <a:srgbClr val="000000">
                      <a:alpha val="43137"/>
                    </a:srgbClr>
                  </a:outerShdw>
                </a:effectLst>
              </a:rPr>
              <a:t>Low CR in payment.</a:t>
            </a:r>
            <a:endParaRPr lang="en-US" b="1">
              <a:effectLst>
                <a:outerShdw blurRad="38100" dist="38100" dir="2700000" algn="tl">
                  <a:srgbClr val="000000">
                    <a:alpha val="43137"/>
                  </a:srgbClr>
                </a:outerShdw>
              </a:effectLst>
            </a:endParaRPr>
          </a:p>
          <a:p>
            <a:pPr marL="0" indent="0">
              <a:buNone/>
            </a:pPr>
            <a:r>
              <a:rPr lang="en-US"/>
              <a:t>     On a high level , analysing the various factors contributing to the low conversion rate in terms of payment </a:t>
            </a:r>
            <a:endParaRPr lang="en-US"/>
          </a:p>
          <a:p>
            <a:pPr marL="0" indent="0">
              <a:buNone/>
            </a:pPr>
            <a:r>
              <a:rPr lang="en-US"/>
              <a:t>and thereby deriving “ </a:t>
            </a:r>
            <a:r>
              <a:rPr lang="en-US" b="1">
                <a:effectLst>
                  <a:outerShdw blurRad="38100" dist="38100" dir="2700000" algn="tl">
                    <a:srgbClr val="000000">
                      <a:alpha val="43137"/>
                    </a:srgbClr>
                  </a:outerShdw>
                </a:effectLst>
              </a:rPr>
              <a:t>What is the best mechanism (tariff schema) for switching from the free version to paid one to make it convenient for the user, and at the same time increase the payment or increase the duration of use of free version?</a:t>
            </a:r>
            <a:r>
              <a:rPr lang="en-US"/>
              <a:t>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3875" y="302260"/>
            <a:ext cx="10972800" cy="773430"/>
          </a:xfrm>
        </p:spPr>
        <p:txBody>
          <a:bodyPr/>
          <a:p>
            <a:pPr algn="ctr"/>
            <a:r>
              <a:rPr lang="en-US" b="1">
                <a:sym typeface="+mn-ea"/>
              </a:rPr>
              <a:t>Questions</a:t>
            </a:r>
            <a:br>
              <a:rPr lang="en-US"/>
            </a:br>
            <a:endParaRPr lang="en-US"/>
          </a:p>
        </p:txBody>
      </p:sp>
      <p:sp>
        <p:nvSpPr>
          <p:cNvPr id="3" name="Content Placeholder 2"/>
          <p:cNvSpPr>
            <a:spLocks noGrp="1"/>
          </p:cNvSpPr>
          <p:nvPr>
            <p:ph idx="1"/>
          </p:nvPr>
        </p:nvSpPr>
        <p:spPr/>
        <p:txBody>
          <a:bodyPr/>
          <a:p>
            <a:pPr marL="0" indent="0">
              <a:buNone/>
            </a:pPr>
            <a:r>
              <a:rPr lang="en-US"/>
              <a:t>  To be more precise , these are the questions we need to get the answers to:</a:t>
            </a:r>
            <a:endParaRPr lang="en-US"/>
          </a:p>
          <a:p>
            <a:pPr marL="0" indent="0">
              <a:buNone/>
            </a:pPr>
            <a:endParaRPr lang="en-US"/>
          </a:p>
          <a:p>
            <a:r>
              <a:rPr lang="en-US"/>
              <a:t>How does the cost affect returns of clients?</a:t>
            </a:r>
            <a:endParaRPr lang="en-US"/>
          </a:p>
          <a:p>
            <a:r>
              <a:rPr lang="en-US"/>
              <a:t>What may increase retention rate?</a:t>
            </a:r>
            <a:endParaRPr lang="en-US"/>
          </a:p>
          <a:p>
            <a:r>
              <a:rPr lang="en-US"/>
              <a:t>What are the optimal prices for optimal retention?</a:t>
            </a:r>
            <a:endParaRPr lang="en-US"/>
          </a:p>
          <a:p>
            <a:r>
              <a:rPr lang="en-US"/>
              <a:t>Are there any target audiences that we are missing?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Steps</a:t>
            </a:r>
            <a:endParaRPr lang="en-US" b="1"/>
          </a:p>
        </p:txBody>
      </p:sp>
      <p:sp>
        <p:nvSpPr>
          <p:cNvPr id="3" name="Content Placeholder 2"/>
          <p:cNvSpPr>
            <a:spLocks noGrp="1"/>
          </p:cNvSpPr>
          <p:nvPr>
            <p:ph idx="1"/>
          </p:nvPr>
        </p:nvSpPr>
        <p:spPr/>
        <p:txBody>
          <a:bodyPr/>
          <a:p>
            <a:pPr marL="0" indent="0">
              <a:buNone/>
            </a:pPr>
            <a:r>
              <a:rPr lang="en-US">
                <a:effectLst>
                  <a:outerShdw blurRad="38100" dist="38100" dir="2700000" algn="tl">
                    <a:srgbClr val="000000">
                      <a:alpha val="43137"/>
                    </a:srgbClr>
                  </a:outerShdw>
                </a:effectLst>
              </a:rPr>
              <a:t>Considering the size of the data , March 4,2022 to Apr 4,2022 data is used for most of our analysis..</a:t>
            </a:r>
            <a:endParaRPr lang="en-US">
              <a:effectLst>
                <a:outerShdw blurRad="38100" dist="38100" dir="2700000" algn="tl">
                  <a:srgbClr val="000000">
                    <a:alpha val="43137"/>
                  </a:srgbClr>
                </a:outerShdw>
              </a:effectLst>
            </a:endParaRPr>
          </a:p>
          <a:p>
            <a:pPr marL="0" indent="0">
              <a:buNone/>
            </a:pPr>
            <a:r>
              <a:rPr lang="en-US" b="1">
                <a:effectLst>
                  <a:outerShdw blurRad="38100" dist="38100" dir="2700000" algn="tl">
                    <a:srgbClr val="000000">
                      <a:alpha val="43137"/>
                    </a:srgbClr>
                  </a:outerShdw>
                </a:effectLst>
              </a:rPr>
              <a:t>Approach / Steps:</a:t>
            </a:r>
            <a:endParaRPr lang="en-US" b="1">
              <a:effectLst>
                <a:outerShdw blurRad="38100" dist="38100" dir="2700000" algn="tl">
                  <a:srgbClr val="000000">
                    <a:alpha val="43137"/>
                  </a:srgbClr>
                </a:outerShdw>
              </a:effectLst>
            </a:endParaRPr>
          </a:p>
          <a:p>
            <a:pPr marL="0" indent="0">
              <a:buNone/>
            </a:pPr>
            <a:r>
              <a:rPr lang="en-US">
                <a:effectLst>
                  <a:outerShdw blurRad="38100" dist="38100" dir="2700000" algn="tl">
                    <a:srgbClr val="000000">
                      <a:alpha val="43137"/>
                    </a:srgbClr>
                  </a:outerShdw>
                </a:effectLst>
              </a:rPr>
              <a:t>1.Study the retention rates(first_open)</a:t>
            </a:r>
            <a:endParaRPr lang="en-US">
              <a:effectLst>
                <a:outerShdw blurRad="38100" dist="38100" dir="2700000" algn="tl">
                  <a:srgbClr val="000000">
                    <a:alpha val="43137"/>
                  </a:srgbClr>
                </a:outerShdw>
              </a:effectLst>
            </a:endParaRPr>
          </a:p>
          <a:p>
            <a:pPr marL="0" indent="0">
              <a:buNone/>
            </a:pPr>
            <a:r>
              <a:rPr lang="en-US">
                <a:effectLst>
                  <a:outerShdw blurRad="38100" dist="38100" dir="2700000" algn="tl">
                    <a:srgbClr val="000000">
                      <a:alpha val="43137"/>
                    </a:srgbClr>
                  </a:outerShdw>
                </a:effectLst>
              </a:rPr>
              <a:t>2.Study the session details.</a:t>
            </a:r>
            <a:endParaRPr lang="en-US">
              <a:effectLst>
                <a:outerShdw blurRad="38100" dist="38100" dir="2700000" algn="tl">
                  <a:srgbClr val="000000">
                    <a:alpha val="43137"/>
                  </a:srgbClr>
                </a:outerShdw>
              </a:effectLst>
            </a:endParaRPr>
          </a:p>
          <a:p>
            <a:pPr marL="0" indent="0">
              <a:buNone/>
            </a:pPr>
            <a:r>
              <a:rPr lang="en-US">
                <a:effectLst>
                  <a:outerShdw blurRad="38100" dist="38100" dir="2700000" algn="tl">
                    <a:srgbClr val="000000">
                      <a:alpha val="43137"/>
                    </a:srgbClr>
                  </a:outerShdw>
                </a:effectLst>
              </a:rPr>
              <a:t>3.Analyse the in-app purchase data and find the pattern users exibit and understand the conversion rate.</a:t>
            </a:r>
            <a:endParaRPr lang="en-US">
              <a:effectLst>
                <a:outerShdw blurRad="38100" dist="38100" dir="2700000" algn="tl">
                  <a:srgbClr val="000000">
                    <a:alpha val="43137"/>
                  </a:srgbClr>
                </a:outerShdw>
              </a:effectLst>
            </a:endParaRPr>
          </a:p>
          <a:p>
            <a:pPr marL="0" indent="0">
              <a:buNone/>
            </a:pPr>
            <a:r>
              <a:rPr lang="en-US">
                <a:effectLst>
                  <a:outerShdw blurRad="38100" dist="38100" dir="2700000" algn="tl">
                    <a:srgbClr val="000000">
                      <a:alpha val="43137"/>
                    </a:srgbClr>
                  </a:outerShdw>
                </a:effectLst>
              </a:rPr>
              <a:t>4.Coming up with suggestion based on the findings.</a:t>
            </a:r>
            <a:endParaRPr lang="en-US">
              <a:effectLst>
                <a:outerShdw blurRad="38100" dist="38100" dir="2700000" algn="tl">
                  <a:srgbClr val="000000">
                    <a:alpha val="43137"/>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915882" y="365125"/>
            <a:ext cx="10515600" cy="1325563"/>
          </a:xfrm>
        </p:spPr>
        <p:txBody>
          <a:bodyPr/>
          <a:p>
            <a:pPr algn="ctr"/>
            <a:r>
              <a:rPr lang="en-US" b="1"/>
              <a:t>1,3,7 day retention rate - first open</a:t>
            </a:r>
            <a:endParaRPr lang="en-US" b="1"/>
          </a:p>
        </p:txBody>
      </p:sp>
      <p:sp>
        <p:nvSpPr>
          <p:cNvPr id="5" name="Text Placeholder 4"/>
          <p:cNvSpPr>
            <a:spLocks noGrp="1"/>
          </p:cNvSpPr>
          <p:nvPr>
            <p:ph type="body" idx="1"/>
          </p:nvPr>
        </p:nvSpPr>
        <p:spPr>
          <a:xfrm>
            <a:off x="840317" y="1690688"/>
            <a:ext cx="5158316" cy="823912"/>
          </a:xfrm>
        </p:spPr>
        <p:txBody>
          <a:bodyPr/>
          <a:p>
            <a:r>
              <a:rPr lang="en-US"/>
              <a:t>ANDROID</a:t>
            </a:r>
            <a:endParaRPr lang="en-US"/>
          </a:p>
        </p:txBody>
      </p:sp>
      <p:pic>
        <p:nvPicPr>
          <p:cNvPr id="9" name="Content Placeholder 8" descr="newplot (2)"/>
          <p:cNvPicPr>
            <a:picLocks noChangeAspect="1"/>
          </p:cNvPicPr>
          <p:nvPr>
            <p:ph sz="half" idx="2"/>
          </p:nvPr>
        </p:nvPicPr>
        <p:blipFill>
          <a:blip r:embed="rId1"/>
          <a:stretch>
            <a:fillRect/>
          </a:stretch>
        </p:blipFill>
        <p:spPr>
          <a:xfrm>
            <a:off x="915670" y="2736850"/>
            <a:ext cx="5158740" cy="3551555"/>
          </a:xfrm>
          <a:prstGeom prst="rect">
            <a:avLst/>
          </a:prstGeom>
        </p:spPr>
      </p:pic>
      <p:sp>
        <p:nvSpPr>
          <p:cNvPr id="7" name="Text Placeholder 6"/>
          <p:cNvSpPr>
            <a:spLocks noGrp="1"/>
          </p:cNvSpPr>
          <p:nvPr>
            <p:ph type="body" sz="quarter" idx="3"/>
          </p:nvPr>
        </p:nvSpPr>
        <p:spPr/>
        <p:txBody>
          <a:bodyPr/>
          <a:p>
            <a:r>
              <a:rPr lang="en-US"/>
              <a:t>IOS</a:t>
            </a:r>
            <a:endParaRPr lang="en-US"/>
          </a:p>
        </p:txBody>
      </p:sp>
      <p:pic>
        <p:nvPicPr>
          <p:cNvPr id="10" name="Content Placeholder 9" descr="newplot (3)"/>
          <p:cNvPicPr>
            <a:picLocks noChangeAspect="1"/>
          </p:cNvPicPr>
          <p:nvPr>
            <p:ph sz="quarter" idx="4"/>
          </p:nvPr>
        </p:nvPicPr>
        <p:blipFill>
          <a:blip r:embed="rId2"/>
          <a:stretch>
            <a:fillRect/>
          </a:stretch>
        </p:blipFill>
        <p:spPr>
          <a:xfrm>
            <a:off x="6172200" y="2736850"/>
            <a:ext cx="5183505" cy="35325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609600" y="0"/>
            <a:ext cx="10972800" cy="1096645"/>
          </a:xfrm>
        </p:spPr>
        <p:txBody>
          <a:bodyPr/>
          <a:p>
            <a:pPr algn="ctr"/>
            <a:r>
              <a:rPr lang="en-US" b="1">
                <a:sym typeface="+mn-ea"/>
              </a:rPr>
              <a:t>1,3,7 day retention rate - first open</a:t>
            </a:r>
            <a:br>
              <a:rPr lang="en-US" b="1"/>
            </a:br>
            <a:endParaRPr lang="en-US" b="1"/>
          </a:p>
        </p:txBody>
      </p:sp>
      <p:sp>
        <p:nvSpPr>
          <p:cNvPr id="8" name="Content Placeholder 7"/>
          <p:cNvSpPr>
            <a:spLocks noGrp="1"/>
          </p:cNvSpPr>
          <p:nvPr>
            <p:ph idx="1"/>
          </p:nvPr>
        </p:nvSpPr>
        <p:spPr/>
        <p:txBody>
          <a:bodyPr/>
          <a:p>
            <a:pPr>
              <a:buFont typeface="Wingdings" panose="05000000000000000000" charset="0"/>
              <a:buChar char="§"/>
            </a:pPr>
            <a:r>
              <a:rPr lang="en-US"/>
              <a:t>Though IOS retention has some spikes at some point ,  </a:t>
            </a:r>
            <a:endParaRPr lang="en-US"/>
          </a:p>
          <a:p>
            <a:pPr marL="0" indent="0">
              <a:buFont typeface="Wingdings" panose="05000000000000000000" charset="0"/>
              <a:buNone/>
            </a:pPr>
            <a:r>
              <a:rPr lang="en-US"/>
              <a:t>   in general it is lower than Android retention rate.</a:t>
            </a:r>
            <a:endParaRPr lang="en-US"/>
          </a:p>
          <a:p>
            <a:pPr>
              <a:buFont typeface="Wingdings" panose="05000000000000000000" charset="0"/>
              <a:buChar char="§"/>
            </a:pPr>
            <a:r>
              <a:rPr lang="en-US">
                <a:sym typeface="+mn-ea"/>
              </a:rPr>
              <a:t>3 day and 7 day retention of Android users shows some decline .7day retention which is around 7% can be improved . For a non-gaming app , these retention rates though not in the higher side , seems to be fair.</a:t>
            </a:r>
            <a:endParaRPr lang="en-US">
              <a:sym typeface="+mn-ea"/>
            </a:endParaRPr>
          </a:p>
          <a:p>
            <a:pPr marL="0" indent="0">
              <a:buFont typeface="Wingdings" panose="05000000000000000000" charse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Session details </a:t>
            </a:r>
            <a:endParaRPr lang="en-US" b="1"/>
          </a:p>
        </p:txBody>
      </p:sp>
      <p:pic>
        <p:nvPicPr>
          <p:cNvPr id="6" name="Content Placeholder 5" descr="dau"/>
          <p:cNvPicPr>
            <a:picLocks noChangeAspect="1"/>
          </p:cNvPicPr>
          <p:nvPr>
            <p:ph idx="1"/>
          </p:nvPr>
        </p:nvPicPr>
        <p:blipFill>
          <a:blip r:embed="rId1"/>
          <a:stretch>
            <a:fillRect/>
          </a:stretch>
        </p:blipFill>
        <p:spPr>
          <a:xfrm>
            <a:off x="1494790" y="1364615"/>
            <a:ext cx="9201150" cy="457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Session details</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a:t>The average session length is around 7-8minutes consistently for most of the sessions.. </a:t>
            </a:r>
            <a:endParaRPr lang="en-US"/>
          </a:p>
          <a:p>
            <a:pPr>
              <a:buFont typeface="Wingdings" panose="05000000000000000000" charset="0"/>
              <a:buChar char="§"/>
            </a:pPr>
            <a:r>
              <a:rPr lang="en-US"/>
              <a:t>Daily Active Users and total number of sessions shows that most of the users have only 1 session per day .</a:t>
            </a:r>
            <a:endParaRPr lang="en-US"/>
          </a:p>
          <a:p>
            <a:pPr>
              <a:buFont typeface="Wingdings" panose="05000000000000000000" charset="0"/>
              <a:buChar char="§"/>
            </a:pPr>
            <a:r>
              <a:rPr lang="en-US"/>
              <a:t>As stress control is the main objective here ,increased session length will help with effective results.</a:t>
            </a:r>
            <a:br>
              <a:rPr lang="en-US"/>
            </a:br>
            <a:endParaRPr lang="en-US"/>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5325</Words>
  <Application>WPS Presentation</Application>
  <PresentationFormat>Widescreen</PresentationFormat>
  <Paragraphs>130</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Wingdings</vt:lpstr>
      <vt:lpstr>Microsoft YaHei</vt:lpstr>
      <vt:lpstr>Arial Unicode MS</vt:lpstr>
      <vt:lpstr>Calibri</vt:lpstr>
      <vt:lpstr>Green Color</vt:lpstr>
      <vt:lpstr>Norbu Stress Control  </vt:lpstr>
      <vt:lpstr>Norbu  - Introduction</vt:lpstr>
      <vt:lpstr>Current problem</vt:lpstr>
      <vt:lpstr>Questions </vt:lpstr>
      <vt:lpstr>PowerPoint 演示文稿</vt:lpstr>
      <vt:lpstr>1,3,7 day retention rate - first open</vt:lpstr>
      <vt:lpstr>1,3,7 day retention rate - first open </vt:lpstr>
      <vt:lpstr>Session details </vt:lpstr>
      <vt:lpstr>Session details</vt:lpstr>
      <vt:lpstr>In-App Purchase Event Funnel</vt:lpstr>
      <vt:lpstr>In-App Purchase - Event Funnel</vt:lpstr>
      <vt:lpstr>Users in free trial</vt:lpstr>
      <vt:lpstr>Paid users</vt:lpstr>
      <vt:lpstr>Free trial vs paid users</vt:lpstr>
      <vt:lpstr>Paid Users</vt:lpstr>
      <vt:lpstr>PowerPoint 演示文稿</vt:lpstr>
      <vt:lpstr>Conclusion with Answers</vt:lpstr>
      <vt:lpstr>Conclusion with Answers</vt:lpstr>
      <vt:lpstr>Conclusion with Answers</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Norbu Stress Control  </dc:title>
  <dc:creator/>
  <cp:lastModifiedBy>thiya</cp:lastModifiedBy>
  <cp:revision>10</cp:revision>
  <dcterms:created xsi:type="dcterms:W3CDTF">2022-05-10T05:11:00Z</dcterms:created>
  <dcterms:modified xsi:type="dcterms:W3CDTF">2022-05-16T05:52:49Z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530C592A739A4CFF94EFA16EEE10AB5D</vt:lpwstr>
  </property>
  <property fmtid="{D5CDD505-2E9C-101B-9397-08002B2CF9AE}" pid="3" name="KSOProductBuildVer">
    <vt:lpwstr>1033-11.2.0.10451</vt:lpwstr>
  </property>
</Properties>
</file>