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75" r:id="rId10"/>
    <p:sldId id="276" r:id="rId11"/>
    <p:sldId id="263" r:id="rId12"/>
    <p:sldId id="264" r:id="rId13"/>
    <p:sldId id="265" r:id="rId14"/>
    <p:sldId id="271" r:id="rId15"/>
    <p:sldId id="266" r:id="rId16"/>
    <p:sldId id="267" r:id="rId17"/>
    <p:sldId id="272" r:id="rId18"/>
    <p:sldId id="278" r:id="rId19"/>
    <p:sldId id="284" r:id="rId20"/>
    <p:sldId id="28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624417" y="3717925"/>
            <a:ext cx="10943167"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4940300"/>
            <a:ext cx="10949517" cy="981075"/>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10"/>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b="1" dirty="0"/>
              <a:t>Norbu Stress Control  </a:t>
            </a:r>
            <a:endParaRPr lang="en-US" sz="4000" b="1" dirty="0"/>
          </a:p>
        </p:txBody>
      </p:sp>
      <p:sp>
        <p:nvSpPr>
          <p:cNvPr id="3" name="Subtitle 2"/>
          <p:cNvSpPr>
            <a:spLocks noGrp="1"/>
          </p:cNvSpPr>
          <p:nvPr>
            <p:ph type="subTitle" idx="1"/>
          </p:nvPr>
        </p:nvSpPr>
        <p:spPr/>
        <p:txBody>
          <a:bodyPr/>
          <a:lstStyle/>
          <a:p>
            <a:r>
              <a:rPr lang="en-US" sz="4000" b="1"/>
              <a:t>CR analysis</a:t>
            </a:r>
            <a:endParaRPr lang="en-US" sz="40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In-App Purchase Event Funnel</a:t>
            </a:r>
            <a:endParaRPr lang="en-US" b="1"/>
          </a:p>
        </p:txBody>
      </p:sp>
      <p:pic>
        <p:nvPicPr>
          <p:cNvPr id="4" name="Content Placeholder 3" descr="newplot (1)"/>
          <p:cNvPicPr>
            <a:picLocks noChangeAspect="1"/>
          </p:cNvPicPr>
          <p:nvPr>
            <p:ph idx="1"/>
          </p:nvPr>
        </p:nvPicPr>
        <p:blipFill>
          <a:blip r:embed="rId1"/>
          <a:stretch>
            <a:fillRect/>
          </a:stretch>
        </p:blipFill>
        <p:spPr>
          <a:xfrm>
            <a:off x="436880" y="1055370"/>
            <a:ext cx="9738360" cy="52012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In-App Purchase - Event Funnel</a:t>
            </a:r>
            <a:endParaRPr lang="en-US" b="1"/>
          </a:p>
        </p:txBody>
      </p:sp>
      <p:sp>
        <p:nvSpPr>
          <p:cNvPr id="3" name="Content Placeholder 2"/>
          <p:cNvSpPr>
            <a:spLocks noGrp="1"/>
          </p:cNvSpPr>
          <p:nvPr>
            <p:ph idx="1"/>
          </p:nvPr>
        </p:nvSpPr>
        <p:spPr/>
        <p:txBody>
          <a:bodyPr/>
          <a:p>
            <a:pPr>
              <a:buFont typeface="Wingdings" panose="05000000000000000000" charset="0"/>
              <a:buChar char="§"/>
            </a:pPr>
            <a:r>
              <a:rPr lang="en-US"/>
              <a:t>Of the total users , only 5% end up in paid subscription .</a:t>
            </a:r>
            <a:endParaRPr lang="en-US"/>
          </a:p>
          <a:p>
            <a:pPr>
              <a:buFont typeface="Wingdings" panose="05000000000000000000" charset="0"/>
              <a:buChar char="§"/>
            </a:pPr>
            <a:r>
              <a:rPr lang="en-US"/>
              <a:t>Around 11% of the total users opt for free trial.</a:t>
            </a:r>
            <a:endParaRPr lang="en-US"/>
          </a:p>
          <a:p>
            <a:pPr>
              <a:buFont typeface="Wingdings" panose="05000000000000000000" charset="0"/>
              <a:buChar char="§"/>
            </a:pPr>
            <a:r>
              <a:rPr lang="en-US"/>
              <a:t>Looking at the users in free trial , only 1 user (less than 1% )go for paid subscription..</a:t>
            </a:r>
            <a:endParaRPr lang="en-US"/>
          </a:p>
          <a:p>
            <a:pPr>
              <a:buFont typeface="Wingdings" panose="05000000000000000000" charset="0"/>
              <a:buChar char="§"/>
            </a:pPr>
            <a:r>
              <a:rPr lang="en-US"/>
              <a:t>Based on all the above data , it is very clear that we have</a:t>
            </a:r>
            <a:endParaRPr lang="en-US"/>
          </a:p>
          <a:p>
            <a:pPr marL="0" indent="0">
              <a:buFont typeface="Wingdings" panose="05000000000000000000" charset="0"/>
              <a:buNone/>
            </a:pPr>
            <a:r>
              <a:rPr lang="en-US"/>
              <a:t>a very low conversion rate.</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Users in free trial</a:t>
            </a:r>
            <a:endParaRPr lang="en-US"/>
          </a:p>
        </p:txBody>
      </p:sp>
      <p:sp>
        <p:nvSpPr>
          <p:cNvPr id="3" name="Content Placeholder 2"/>
          <p:cNvSpPr>
            <a:spLocks noGrp="1"/>
          </p:cNvSpPr>
          <p:nvPr>
            <p:ph idx="1"/>
          </p:nvPr>
        </p:nvSpPr>
        <p:spPr/>
        <p:txBody>
          <a:bodyPr/>
          <a:p>
            <a:pPr>
              <a:buFont typeface="Wingdings" panose="05000000000000000000" charset="0"/>
              <a:buChar char="§"/>
            </a:pPr>
            <a:r>
              <a:rPr lang="en-US"/>
              <a:t>About 84% of the users opt for free_trial within 1-3 minutes of first start time..</a:t>
            </a:r>
            <a:endParaRPr lang="en-US"/>
          </a:p>
          <a:p>
            <a:pPr>
              <a:buFont typeface="Wingdings" panose="05000000000000000000" charset="0"/>
              <a:buChar char="§"/>
            </a:pPr>
            <a:r>
              <a:rPr lang="en-US"/>
              <a:t>More than 50% of the users have used just 2-3 days in a </a:t>
            </a:r>
            <a:endParaRPr lang="en-US"/>
          </a:p>
          <a:p>
            <a:pPr marL="0" indent="0">
              <a:buFont typeface="Wingdings" panose="05000000000000000000" charset="0"/>
              <a:buNone/>
            </a:pPr>
            <a:r>
              <a:rPr lang="en-US"/>
              <a:t>   month in their free trial period.</a:t>
            </a:r>
            <a:endParaRPr lang="en-US"/>
          </a:p>
          <a:p>
            <a:pPr>
              <a:buFont typeface="Wingdings" panose="05000000000000000000" charset="0"/>
              <a:buChar char="§"/>
            </a:pPr>
            <a:r>
              <a:rPr lang="en-US"/>
              <a:t>All the users we have in this free trial are from IOS platform using the product ‘norbu_annual_ios’</a:t>
            </a:r>
            <a:endParaRPr lang="en-US"/>
          </a:p>
          <a:p>
            <a:pPr>
              <a:buFont typeface="Wingdings" panose="05000000000000000000" charset="0"/>
              <a:buChar char="§"/>
            </a:pPr>
            <a:r>
              <a:rPr lang="en-US"/>
              <a:t>One user goes for paid subscription buying the product ‘app.norbu.premium_sale’ of original value 29.99 on sale with value of 17.99usd.</a:t>
            </a:r>
            <a:endParaRPr lang="en-US"/>
          </a:p>
          <a:p>
            <a:pPr marL="0" indent="0">
              <a:buFont typeface="Wingdings" panose="05000000000000000000" charset="0"/>
              <a:buNone/>
            </a:pPr>
            <a:endParaRPr lang="en-US"/>
          </a:p>
          <a:p>
            <a:pPr marL="0" indent="0">
              <a:buFont typeface="Wingdings" panose="05000000000000000000" charset="0"/>
              <a:buNone/>
            </a:pPr>
            <a:endParaRPr lang="en-US"/>
          </a:p>
          <a:p>
            <a:pPr marL="0" indent="0">
              <a:buFont typeface="Wingdings" panose="05000000000000000000" charset="0"/>
              <a:buNone/>
            </a:pP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Free trial vs paid users</a:t>
            </a:r>
            <a:endParaRPr lang="en-US" b="1"/>
          </a:p>
        </p:txBody>
      </p:sp>
      <p:sp>
        <p:nvSpPr>
          <p:cNvPr id="3" name="Text Placeholder 2"/>
          <p:cNvSpPr>
            <a:spLocks noGrp="1"/>
          </p:cNvSpPr>
          <p:nvPr>
            <p:ph type="body" idx="1"/>
          </p:nvPr>
        </p:nvSpPr>
        <p:spPr/>
        <p:txBody>
          <a:bodyPr/>
          <a:p>
            <a:r>
              <a:rPr lang="en-US"/>
              <a:t>Free User</a:t>
            </a:r>
            <a:endParaRPr lang="en-US"/>
          </a:p>
        </p:txBody>
      </p:sp>
      <p:pic>
        <p:nvPicPr>
          <p:cNvPr id="8" name="Content Placeholder 7" descr="free"/>
          <p:cNvPicPr>
            <a:picLocks noChangeAspect="1"/>
          </p:cNvPicPr>
          <p:nvPr>
            <p:ph sz="half" idx="2"/>
          </p:nvPr>
        </p:nvPicPr>
        <p:blipFill>
          <a:blip r:embed="rId1"/>
          <a:stretch>
            <a:fillRect/>
          </a:stretch>
        </p:blipFill>
        <p:spPr>
          <a:xfrm>
            <a:off x="729615" y="3304540"/>
            <a:ext cx="4518660" cy="1729105"/>
          </a:xfrm>
          <a:prstGeom prst="rect">
            <a:avLst/>
          </a:prstGeom>
        </p:spPr>
      </p:pic>
      <p:sp>
        <p:nvSpPr>
          <p:cNvPr id="5" name="Text Placeholder 4"/>
          <p:cNvSpPr>
            <a:spLocks noGrp="1"/>
          </p:cNvSpPr>
          <p:nvPr>
            <p:ph type="body" sz="quarter" idx="3"/>
          </p:nvPr>
        </p:nvSpPr>
        <p:spPr/>
        <p:txBody>
          <a:bodyPr/>
          <a:p>
            <a:r>
              <a:rPr lang="en-US"/>
              <a:t>Paid User</a:t>
            </a:r>
            <a:endParaRPr lang="en-US"/>
          </a:p>
        </p:txBody>
      </p:sp>
      <p:pic>
        <p:nvPicPr>
          <p:cNvPr id="7" name="Content Placeholder 6" descr="paid"/>
          <p:cNvPicPr>
            <a:picLocks noChangeAspect="1"/>
          </p:cNvPicPr>
          <p:nvPr>
            <p:ph sz="quarter" idx="4"/>
          </p:nvPr>
        </p:nvPicPr>
        <p:blipFill>
          <a:blip r:embed="rId2"/>
          <a:stretch>
            <a:fillRect/>
          </a:stretch>
        </p:blipFill>
        <p:spPr>
          <a:xfrm>
            <a:off x="6606540" y="2865120"/>
            <a:ext cx="4446270" cy="30549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Paid users</a:t>
            </a:r>
            <a:endParaRPr lang="en-US" b="1"/>
          </a:p>
        </p:txBody>
      </p:sp>
      <p:sp>
        <p:nvSpPr>
          <p:cNvPr id="3" name="Content Placeholder 2"/>
          <p:cNvSpPr>
            <a:spLocks noGrp="1"/>
          </p:cNvSpPr>
          <p:nvPr>
            <p:ph idx="1"/>
          </p:nvPr>
        </p:nvSpPr>
        <p:spPr/>
        <p:txBody>
          <a:bodyPr/>
          <a:p>
            <a:pPr>
              <a:buFont typeface="Wingdings" panose="05000000000000000000" charset="0"/>
              <a:buChar char="§"/>
            </a:pPr>
            <a:r>
              <a:rPr lang="en-US"/>
              <a:t>Of the total users , only 5% buy paid subscription. </a:t>
            </a:r>
            <a:endParaRPr lang="en-US"/>
          </a:p>
          <a:p>
            <a:pPr>
              <a:buFont typeface="Wingdings" panose="05000000000000000000" charset="0"/>
              <a:buChar char="§"/>
            </a:pPr>
            <a:r>
              <a:rPr lang="en-US"/>
              <a:t>Around 25% of users go for paid subscription within a day..</a:t>
            </a:r>
            <a:endParaRPr lang="en-US"/>
          </a:p>
          <a:p>
            <a:pPr>
              <a:buFont typeface="Wingdings" panose="05000000000000000000" charset="0"/>
              <a:buChar char="§"/>
            </a:pPr>
            <a:r>
              <a:rPr lang="en-US"/>
              <a:t> Nearly 12-13% of users take more months to become paid subscriber which cannot be ignored..</a:t>
            </a:r>
            <a:endParaRPr lang="en-US"/>
          </a:p>
          <a:p>
            <a:pPr>
              <a:buFont typeface="Wingdings" panose="05000000000000000000" charset="0"/>
              <a:buChar char="§"/>
            </a:pPr>
            <a:r>
              <a:rPr lang="en-US"/>
              <a:t>‘norbu_annual’ ,’app.norbu.premium’,’norbu_mounth’, ‘norbu_month_ios’,’app.norbu.premium_sale’,’norbu_mounth_sale’ are the products bought by paid subscription.</a:t>
            </a:r>
            <a:endParaRPr lang="en-US"/>
          </a:p>
          <a:p>
            <a:pPr>
              <a:buFont typeface="Wingdings" panose="05000000000000000000" charset="0"/>
              <a:buChar char="§"/>
            </a:pPr>
            <a:r>
              <a:rPr lang="en-US">
                <a:sym typeface="+mn-ea"/>
              </a:rPr>
              <a:t>Though in pricy side ,’app.norbu.premium’ is used by more users (30$) as well as on sale for 15-20$.</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Paid Users</a:t>
            </a:r>
            <a:endParaRPr lang="en-US" b="1"/>
          </a:p>
        </p:txBody>
      </p:sp>
      <p:sp>
        <p:nvSpPr>
          <p:cNvPr id="3" name="Content Placeholder 2"/>
          <p:cNvSpPr>
            <a:spLocks noGrp="1"/>
          </p:cNvSpPr>
          <p:nvPr>
            <p:ph idx="1"/>
          </p:nvPr>
        </p:nvSpPr>
        <p:spPr/>
        <p:txBody>
          <a:bodyPr/>
          <a:p>
            <a:pPr>
              <a:buFont typeface="Wingdings" panose="05000000000000000000" charset="0"/>
              <a:buChar char="§"/>
            </a:pPr>
            <a:r>
              <a:rPr lang="en-US"/>
              <a:t>‘norbu_month’ which is on lower pricing(3-5$)is bought by few users especially in IOS platform.</a:t>
            </a:r>
            <a:endParaRPr lang="en-US"/>
          </a:p>
          <a:p>
            <a:pPr>
              <a:buFont typeface="Wingdings" panose="05000000000000000000" charset="0"/>
              <a:buChar char="§"/>
            </a:pPr>
            <a:r>
              <a:rPr lang="en-US"/>
              <a:t>To sum up , ‘app.norbu_premium’ can be offered with some sale (15-20$) and also with more added features initially..</a:t>
            </a:r>
            <a:endParaRPr lang="en-US"/>
          </a:p>
          <a:p>
            <a:pPr>
              <a:buFont typeface="Wingdings" panose="05000000000000000000" charset="0"/>
              <a:buChar char="§"/>
            </a:pPr>
            <a:r>
              <a:rPr lang="en-US"/>
              <a:t>Also </a:t>
            </a:r>
            <a:r>
              <a:rPr lang="en-US">
                <a:sym typeface="+mn-ea"/>
              </a:rPr>
              <a:t>‘norbu_month’  can be upgraded and promoted with the same price range with added features.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Conclusion with Answers</a:t>
            </a:r>
            <a:endParaRPr lang="en-US" b="1"/>
          </a:p>
        </p:txBody>
      </p:sp>
      <p:sp>
        <p:nvSpPr>
          <p:cNvPr id="3" name="Content Placeholder 2"/>
          <p:cNvSpPr>
            <a:spLocks noGrp="1"/>
          </p:cNvSpPr>
          <p:nvPr>
            <p:ph idx="1"/>
          </p:nvPr>
        </p:nvSpPr>
        <p:spPr/>
        <p:txBody>
          <a:bodyPr/>
          <a:p>
            <a:pPr>
              <a:buFont typeface="Wingdings" panose="05000000000000000000" charset="0"/>
              <a:buChar char="§"/>
            </a:pPr>
            <a:r>
              <a:rPr lang="en-US"/>
              <a:t>Based on all the above points , changes need to be made for IOS as IOS retention is lesser compared to Android and also conversion rate from free to paid user is way lesser..</a:t>
            </a:r>
            <a:endParaRPr lang="en-US"/>
          </a:p>
          <a:p>
            <a:pPr>
              <a:buFont typeface="Wingdings" panose="05000000000000000000" charset="0"/>
              <a:buChar char="§"/>
            </a:pPr>
            <a:r>
              <a:rPr lang="en-US"/>
              <a:t>Since users are not fully using free trial period, changes should be made  in norbu_annual_ios (more features should be added to attract users ) which is used in free_trial or try changing the product in free trial version.</a:t>
            </a:r>
            <a:endParaRPr lang="en-US"/>
          </a:p>
          <a:p>
            <a:pPr>
              <a:buFont typeface="Wingdings" panose="05000000000000000000" charset="0"/>
              <a:buChar char="§"/>
            </a:pP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Conclusion with Answers</a:t>
            </a:r>
            <a:endParaRPr lang="en-US" b="1"/>
          </a:p>
        </p:txBody>
      </p:sp>
      <p:sp>
        <p:nvSpPr>
          <p:cNvPr id="3" name="Content Placeholder 2"/>
          <p:cNvSpPr>
            <a:spLocks noGrp="1"/>
          </p:cNvSpPr>
          <p:nvPr>
            <p:ph idx="1"/>
          </p:nvPr>
        </p:nvSpPr>
        <p:spPr/>
        <p:txBody>
          <a:bodyPr/>
          <a:p>
            <a:pPr>
              <a:buFont typeface="Wingdings" panose="05000000000000000000" charset="0"/>
              <a:buChar char="§"/>
            </a:pPr>
            <a:r>
              <a:rPr lang="en-US"/>
              <a:t>Product features along with Cost does affect the clients .</a:t>
            </a:r>
            <a:endParaRPr lang="en-US"/>
          </a:p>
          <a:p>
            <a:pPr>
              <a:buFont typeface="Wingdings" panose="05000000000000000000" charset="0"/>
              <a:buChar char="§"/>
            </a:pPr>
            <a:r>
              <a:rPr lang="en-US"/>
              <a:t>More features can be added to different products especially those in free trial to attract customers to try free trial period fully.</a:t>
            </a:r>
            <a:endParaRPr lang="en-US"/>
          </a:p>
          <a:p>
            <a:pPr>
              <a:buFont typeface="Wingdings" panose="05000000000000000000" charset="0"/>
              <a:buChar char="§"/>
            </a:pPr>
            <a:r>
              <a:rPr lang="en-US"/>
              <a:t> 'app.norbu.premium' is the product bought by more users though it is pricier.(20-30) and also when sales(15-20 )</a:t>
            </a:r>
            <a:endParaRPr lang="en-US"/>
          </a:p>
          <a:p>
            <a:pPr>
              <a:buFont typeface="Wingdings" panose="05000000000000000000" charset="0"/>
              <a:buChar char="§"/>
            </a:pPr>
            <a:r>
              <a:rPr lang="en-US"/>
              <a:t>To attract more users , we can offer more added features in </a:t>
            </a:r>
            <a:r>
              <a:rPr lang="en-US">
                <a:sym typeface="+mn-ea"/>
              </a:rPr>
              <a:t>'app.norbu.premium'  in </a:t>
            </a:r>
            <a:r>
              <a:rPr lang="en-US"/>
              <a:t>the price range (15-20$) especially for ANDROID users. </a:t>
            </a:r>
            <a:endParaRPr lang="en-US"/>
          </a:p>
          <a:p>
            <a:pPr>
              <a:buFont typeface="Wingdings" panose="05000000000000000000" charset="0"/>
              <a:buChar char="§"/>
            </a:pP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Conclusion with Answers</a:t>
            </a:r>
            <a:endParaRPr lang="en-US" b="1"/>
          </a:p>
        </p:txBody>
      </p:sp>
      <p:sp>
        <p:nvSpPr>
          <p:cNvPr id="3" name="Content Placeholder 2"/>
          <p:cNvSpPr>
            <a:spLocks noGrp="1"/>
          </p:cNvSpPr>
          <p:nvPr>
            <p:ph idx="1"/>
          </p:nvPr>
        </p:nvSpPr>
        <p:spPr/>
        <p:txBody>
          <a:bodyPr/>
          <a:p>
            <a:pPr>
              <a:buFont typeface="Wingdings" panose="05000000000000000000" charset="0"/>
              <a:buChar char="§"/>
            </a:pPr>
            <a:r>
              <a:rPr lang="en-US">
                <a:sym typeface="+mn-ea"/>
              </a:rPr>
              <a:t>'norbu_month' can be promoted by increasing the features available within the same price range(3-5$).</a:t>
            </a:r>
            <a:endParaRPr lang="en-US">
              <a:sym typeface="+mn-ea"/>
            </a:endParaRPr>
          </a:p>
          <a:p>
            <a:pPr>
              <a:buFont typeface="Wingdings" panose="05000000000000000000" charset="0"/>
              <a:buChar char="§"/>
            </a:pPr>
            <a:r>
              <a:rPr lang="en-US">
                <a:sym typeface="+mn-ea"/>
              </a:rPr>
              <a:t>Since we don’t see major impact of increased free trial duration , will try other way increasing features with gradual increase in price later..</a:t>
            </a:r>
            <a:endParaRPr lang="en-US">
              <a:sym typeface="+mn-ea"/>
            </a:endParaRPr>
          </a:p>
          <a:p>
            <a:pPr>
              <a:buFont typeface="Wingdings" panose="05000000000000000000" charset="0"/>
              <a:buChar char="§"/>
            </a:pPr>
            <a:r>
              <a:rPr lang="en-US">
                <a:sym typeface="+mn-ea"/>
              </a:rPr>
              <a:t>More features with less price might be a better combination to try with..</a:t>
            </a:r>
            <a:endParaRPr lang="en-US">
              <a:sym typeface="+mn-ea"/>
            </a:endParaRPr>
          </a:p>
          <a:p>
            <a:pPr>
              <a:buFont typeface="Wingdings" panose="05000000000000000000" charset="0"/>
              <a:buChar char="§"/>
            </a:pPr>
            <a:r>
              <a:rPr lang="en-US"/>
              <a:t>Making all these changes will positively impact retention rate and conversion rate in the future..</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pPr algn="ctr"/>
            <a:r>
              <a:rPr lang="en-US" sz="11500" i="1">
                <a:solidFill>
                  <a:schemeClr val="tx1"/>
                </a:solidFill>
                <a:effectLst>
                  <a:glow rad="101600">
                    <a:schemeClr val="accent4">
                      <a:satMod val="175000"/>
                      <a:alpha val="40000"/>
                    </a:schemeClr>
                  </a:glow>
                </a:effectLst>
              </a:rPr>
              <a:t>THE</a:t>
            </a:r>
            <a:r>
              <a:rPr lang="en-US" sz="11500" i="1">
                <a:solidFill>
                  <a:schemeClr val="tx1"/>
                </a:solidFill>
                <a:effectLst>
                  <a:glow rad="101600">
                    <a:schemeClr val="accent4">
                      <a:satMod val="175000"/>
                      <a:alpha val="40000"/>
                    </a:schemeClr>
                  </a:glow>
                  <a:outerShdw blurRad="50800" dist="38100" algn="l" rotWithShape="0">
                    <a:prstClr val="black">
                      <a:alpha val="40000"/>
                    </a:prstClr>
                  </a:outerShdw>
                </a:effectLst>
              </a:rPr>
              <a:t> </a:t>
            </a:r>
            <a:r>
              <a:rPr lang="en-US" sz="11500" i="1">
                <a:solidFill>
                  <a:schemeClr val="tx1"/>
                </a:solidFill>
                <a:effectLst>
                  <a:glow rad="101600">
                    <a:schemeClr val="accent4">
                      <a:satMod val="175000"/>
                      <a:alpha val="40000"/>
                    </a:schemeClr>
                  </a:glow>
                </a:effectLst>
              </a:rPr>
              <a:t>END</a:t>
            </a:r>
            <a:endParaRPr lang="en-US" sz="11500" i="1">
              <a:solidFill>
                <a:schemeClr val="tx1"/>
              </a:solidFill>
              <a:effectLst>
                <a:glow rad="101600">
                  <a:schemeClr val="accent4">
                    <a:satMod val="175000"/>
                    <a:alpha val="40000"/>
                  </a:schemeClr>
                </a:glo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Norbu  - Introduction</a:t>
            </a:r>
            <a:endParaRPr lang="en-US" b="1"/>
          </a:p>
        </p:txBody>
      </p:sp>
      <p:sp>
        <p:nvSpPr>
          <p:cNvPr id="3" name="Content Placeholder 2"/>
          <p:cNvSpPr>
            <a:spLocks noGrp="1"/>
          </p:cNvSpPr>
          <p:nvPr>
            <p:ph idx="1"/>
          </p:nvPr>
        </p:nvSpPr>
        <p:spPr/>
        <p:txBody>
          <a:bodyPr/>
          <a:p>
            <a:pPr>
              <a:buFont typeface="Wingdings" panose="05000000000000000000" charset="0"/>
              <a:buChar char="§"/>
            </a:pPr>
            <a:r>
              <a:rPr lang="en-US" sz="2800"/>
              <a:t>Norbu Stress Control is the first anti-stress app that teaches to manage stress and emotions on the physical level.</a:t>
            </a:r>
            <a:endParaRPr lang="en-US" sz="2800"/>
          </a:p>
          <a:p>
            <a:pPr>
              <a:buFont typeface="Wingdings" panose="05000000000000000000" charset="0"/>
              <a:buChar char="§"/>
            </a:pPr>
            <a:r>
              <a:rPr lang="en-US" sz="2800"/>
              <a:t>Anxiety relief games, breathing exercises and guided meditations help to develop stress-control habits. “5-days unlock Premium for free” feature makes these premium exercises available for those who really need them for no cost.</a:t>
            </a:r>
            <a:endParaRPr lang="en-US" sz="2800"/>
          </a:p>
          <a:p>
            <a:pPr>
              <a:buFont typeface="Wingdings" panose="05000000000000000000" charset="0"/>
              <a:buChar char="§"/>
            </a:pPr>
            <a:r>
              <a:rPr lang="en-US" sz="2800"/>
              <a:t>Norbu app has guided meditations and antistress trainings. The exercises are very simple and safe. Anyone can do it. You can meditate and breathe with a guide or in silence.</a:t>
            </a:r>
            <a:endParaRPr 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ym typeface="+mn-ea"/>
              </a:rPr>
              <a:t>Current problem</a:t>
            </a:r>
            <a:endParaRPr lang="en-US" b="1"/>
          </a:p>
        </p:txBody>
      </p:sp>
      <p:sp>
        <p:nvSpPr>
          <p:cNvPr id="3" name="Content Placeholder 2"/>
          <p:cNvSpPr>
            <a:spLocks noGrp="1"/>
          </p:cNvSpPr>
          <p:nvPr>
            <p:ph idx="1"/>
          </p:nvPr>
        </p:nvSpPr>
        <p:spPr/>
        <p:txBody>
          <a:bodyPr/>
          <a:p>
            <a:r>
              <a:rPr lang="en-US"/>
              <a:t>Low CR in payment.</a:t>
            </a:r>
            <a:endParaRPr lang="en-US"/>
          </a:p>
          <a:p>
            <a:r>
              <a:rPr lang="en-US"/>
              <a:t>What is the best mechanism (tariff schema) for switching from the free version to paid one to make it convenient for the user, and at the same time increase the payment or increase the duration of use of free version?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23875" y="302260"/>
            <a:ext cx="10972800" cy="773430"/>
          </a:xfrm>
        </p:spPr>
        <p:txBody>
          <a:bodyPr/>
          <a:p>
            <a:pPr algn="ctr"/>
            <a:r>
              <a:rPr lang="en-US" b="1">
                <a:sym typeface="+mn-ea"/>
              </a:rPr>
              <a:t>Questions</a:t>
            </a:r>
            <a:br>
              <a:rPr lang="en-US"/>
            </a:br>
            <a:endParaRPr lang="en-US"/>
          </a:p>
        </p:txBody>
      </p:sp>
      <p:sp>
        <p:nvSpPr>
          <p:cNvPr id="3" name="Content Placeholder 2"/>
          <p:cNvSpPr>
            <a:spLocks noGrp="1"/>
          </p:cNvSpPr>
          <p:nvPr>
            <p:ph idx="1"/>
          </p:nvPr>
        </p:nvSpPr>
        <p:spPr/>
        <p:txBody>
          <a:bodyPr/>
          <a:p>
            <a:endParaRPr lang="en-US"/>
          </a:p>
          <a:p>
            <a:r>
              <a:rPr lang="en-US"/>
              <a:t>How does the cost affect returns of clients?</a:t>
            </a:r>
            <a:endParaRPr lang="en-US"/>
          </a:p>
          <a:p>
            <a:r>
              <a:rPr lang="en-US"/>
              <a:t>What may increase retention rate?</a:t>
            </a:r>
            <a:endParaRPr lang="en-US"/>
          </a:p>
          <a:p>
            <a:r>
              <a:rPr lang="en-US"/>
              <a:t>What are the optimal prices for optimal retention?</a:t>
            </a:r>
            <a:endParaRPr lang="en-US"/>
          </a:p>
          <a:p>
            <a:r>
              <a:rPr lang="en-US"/>
              <a:t>Are there any target audiences that we are missing?</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US"/>
              <a:t>Considering the size of the data , March 4,2022 to Apr 4,2022 data is used for most of our analysis..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Session details </a:t>
            </a:r>
            <a:endParaRPr lang="en-US" b="1"/>
          </a:p>
        </p:txBody>
      </p:sp>
      <p:pic>
        <p:nvPicPr>
          <p:cNvPr id="6" name="Content Placeholder 5" descr="dau"/>
          <p:cNvPicPr>
            <a:picLocks noChangeAspect="1"/>
          </p:cNvPicPr>
          <p:nvPr>
            <p:ph idx="1"/>
          </p:nvPr>
        </p:nvPicPr>
        <p:blipFill>
          <a:blip r:embed="rId1"/>
          <a:stretch>
            <a:fillRect/>
          </a:stretch>
        </p:blipFill>
        <p:spPr>
          <a:xfrm>
            <a:off x="1494790" y="1364615"/>
            <a:ext cx="9201150" cy="4572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Session details</a:t>
            </a:r>
            <a:endParaRPr lang="en-US" b="1"/>
          </a:p>
        </p:txBody>
      </p:sp>
      <p:sp>
        <p:nvSpPr>
          <p:cNvPr id="3" name="Content Placeholder 2"/>
          <p:cNvSpPr>
            <a:spLocks noGrp="1"/>
          </p:cNvSpPr>
          <p:nvPr>
            <p:ph idx="1"/>
          </p:nvPr>
        </p:nvSpPr>
        <p:spPr/>
        <p:txBody>
          <a:bodyPr/>
          <a:p>
            <a:pPr>
              <a:buFont typeface="Wingdings" panose="05000000000000000000" charset="0"/>
              <a:buChar char="§"/>
            </a:pPr>
            <a:r>
              <a:rPr lang="en-US"/>
              <a:t>The average session length is around 7-8minutes consistently for most of the sessions.. </a:t>
            </a:r>
            <a:endParaRPr lang="en-US"/>
          </a:p>
          <a:p>
            <a:pPr>
              <a:buFont typeface="Wingdings" panose="05000000000000000000" charset="0"/>
              <a:buChar char="§"/>
            </a:pPr>
            <a:r>
              <a:rPr lang="en-US"/>
              <a:t>Daily Active Users and total number of sessions shows that most of the users have only 1 session per day .</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915882" y="365125"/>
            <a:ext cx="10515600" cy="1325563"/>
          </a:xfrm>
        </p:spPr>
        <p:txBody>
          <a:bodyPr/>
          <a:p>
            <a:pPr algn="ctr"/>
            <a:r>
              <a:rPr lang="en-US" b="1"/>
              <a:t>1,3,7 day retention rate - first open</a:t>
            </a:r>
            <a:endParaRPr lang="en-US" b="1"/>
          </a:p>
        </p:txBody>
      </p:sp>
      <p:sp>
        <p:nvSpPr>
          <p:cNvPr id="5" name="Text Placeholder 4"/>
          <p:cNvSpPr>
            <a:spLocks noGrp="1"/>
          </p:cNvSpPr>
          <p:nvPr>
            <p:ph type="body" idx="1"/>
          </p:nvPr>
        </p:nvSpPr>
        <p:spPr>
          <a:xfrm>
            <a:off x="840317" y="1690688"/>
            <a:ext cx="5158316" cy="823912"/>
          </a:xfrm>
        </p:spPr>
        <p:txBody>
          <a:bodyPr/>
          <a:p>
            <a:r>
              <a:rPr lang="en-US"/>
              <a:t>ANDROID</a:t>
            </a:r>
            <a:endParaRPr lang="en-US"/>
          </a:p>
        </p:txBody>
      </p:sp>
      <p:pic>
        <p:nvPicPr>
          <p:cNvPr id="9" name="Content Placeholder 8" descr="newplot (2)"/>
          <p:cNvPicPr>
            <a:picLocks noChangeAspect="1"/>
          </p:cNvPicPr>
          <p:nvPr>
            <p:ph sz="half" idx="2"/>
          </p:nvPr>
        </p:nvPicPr>
        <p:blipFill>
          <a:blip r:embed="rId1"/>
          <a:stretch>
            <a:fillRect/>
          </a:stretch>
        </p:blipFill>
        <p:spPr>
          <a:xfrm>
            <a:off x="915670" y="2736850"/>
            <a:ext cx="5158740" cy="3551555"/>
          </a:xfrm>
          <a:prstGeom prst="rect">
            <a:avLst/>
          </a:prstGeom>
        </p:spPr>
      </p:pic>
      <p:sp>
        <p:nvSpPr>
          <p:cNvPr id="7" name="Text Placeholder 6"/>
          <p:cNvSpPr>
            <a:spLocks noGrp="1"/>
          </p:cNvSpPr>
          <p:nvPr>
            <p:ph type="body" sz="quarter" idx="3"/>
          </p:nvPr>
        </p:nvSpPr>
        <p:spPr/>
        <p:txBody>
          <a:bodyPr/>
          <a:p>
            <a:r>
              <a:rPr lang="en-US"/>
              <a:t>IOS</a:t>
            </a:r>
            <a:endParaRPr lang="en-US"/>
          </a:p>
        </p:txBody>
      </p:sp>
      <p:pic>
        <p:nvPicPr>
          <p:cNvPr id="10" name="Content Placeholder 9" descr="newplot (3)"/>
          <p:cNvPicPr>
            <a:picLocks noChangeAspect="1"/>
          </p:cNvPicPr>
          <p:nvPr>
            <p:ph sz="quarter" idx="4"/>
          </p:nvPr>
        </p:nvPicPr>
        <p:blipFill>
          <a:blip r:embed="rId2"/>
          <a:stretch>
            <a:fillRect/>
          </a:stretch>
        </p:blipFill>
        <p:spPr>
          <a:xfrm>
            <a:off x="6172200" y="2736850"/>
            <a:ext cx="5183505" cy="35325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xfrm>
            <a:off x="609600" y="0"/>
            <a:ext cx="10972800" cy="1096645"/>
          </a:xfrm>
        </p:spPr>
        <p:txBody>
          <a:bodyPr/>
          <a:p>
            <a:pPr algn="ctr"/>
            <a:r>
              <a:rPr lang="en-US" b="1">
                <a:sym typeface="+mn-ea"/>
              </a:rPr>
              <a:t>1,3,7 day retention rate - first open</a:t>
            </a:r>
            <a:br>
              <a:rPr lang="en-US" b="1"/>
            </a:br>
            <a:endParaRPr lang="en-US" b="1"/>
          </a:p>
        </p:txBody>
      </p:sp>
      <p:sp>
        <p:nvSpPr>
          <p:cNvPr id="8" name="Content Placeholder 7"/>
          <p:cNvSpPr>
            <a:spLocks noGrp="1"/>
          </p:cNvSpPr>
          <p:nvPr>
            <p:ph idx="1"/>
          </p:nvPr>
        </p:nvSpPr>
        <p:spPr/>
        <p:txBody>
          <a:bodyPr/>
          <a:p>
            <a:pPr>
              <a:buFont typeface="Wingdings" panose="05000000000000000000" charset="0"/>
              <a:buChar char="§"/>
            </a:pPr>
            <a:r>
              <a:rPr lang="en-US"/>
              <a:t>Though IOS retention has some spikes at some point ,  </a:t>
            </a:r>
            <a:endParaRPr lang="en-US"/>
          </a:p>
          <a:p>
            <a:pPr marL="0" indent="0">
              <a:buFont typeface="Wingdings" panose="05000000000000000000" charset="0"/>
              <a:buNone/>
            </a:pPr>
            <a:r>
              <a:rPr lang="en-US"/>
              <a:t>in general it is lower than Android retention rate.</a:t>
            </a:r>
            <a:endParaRPr lang="en-US"/>
          </a:p>
          <a:p>
            <a:pPr>
              <a:buFont typeface="Wingdings" panose="05000000000000000000" charset="0"/>
              <a:buChar char="§"/>
            </a:pPr>
            <a:r>
              <a:rPr lang="en-US"/>
              <a:t>IOS 7day retention rate is lowering towards the end of the </a:t>
            </a:r>
            <a:endParaRPr lang="en-US"/>
          </a:p>
          <a:p>
            <a:pPr marL="0" indent="0">
              <a:buFont typeface="Wingdings" panose="05000000000000000000" charset="0"/>
              <a:buNone/>
            </a:pPr>
            <a:r>
              <a:rPr lang="en-US"/>
              <a:t>analysis period.</a:t>
            </a:r>
            <a:endParaRPr lang="en-US"/>
          </a:p>
          <a:p>
            <a:pPr>
              <a:buFont typeface="Wingdings" panose="05000000000000000000" charset="0"/>
              <a:buChar char="§"/>
            </a:pPr>
            <a:r>
              <a:rPr lang="en-US"/>
              <a:t>3 day and 7 day retention of Android users shows some decline.</a:t>
            </a:r>
            <a:br>
              <a:rPr lang="en-US"/>
            </a:br>
            <a:endParaRPr lang="en-US"/>
          </a:p>
        </p:txBody>
      </p:sp>
    </p:spTree>
  </p:cSld>
  <p:clrMapOvr>
    <a:masterClrMapping/>
  </p:clrMapOvr>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4593</Words>
  <Application>WPS Presentation</Application>
  <PresentationFormat>Widescreen</PresentationFormat>
  <Paragraphs>109</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Arial</vt:lpstr>
      <vt:lpstr>SimSun</vt:lpstr>
      <vt:lpstr>Wingdings</vt:lpstr>
      <vt:lpstr>Wingdings</vt:lpstr>
      <vt:lpstr>Microsoft YaHei</vt:lpstr>
      <vt:lpstr>Arial Unicode MS</vt:lpstr>
      <vt:lpstr>Calibri</vt:lpstr>
      <vt:lpstr>Green Color</vt:lpstr>
      <vt:lpstr>Norbu Stress Control  </vt:lpstr>
      <vt:lpstr>Norbu  - Introduction</vt:lpstr>
      <vt:lpstr>Current problem</vt:lpstr>
      <vt:lpstr>Questions </vt:lpstr>
      <vt:lpstr>PowerPoint 演示文稿</vt:lpstr>
      <vt:lpstr>Session details </vt:lpstr>
      <vt:lpstr>Session details</vt:lpstr>
      <vt:lpstr>1,3,7 day retention rate - first open</vt:lpstr>
      <vt:lpstr>1,3,7 day retention rate - first open </vt:lpstr>
      <vt:lpstr>In-App Purchase Event Funnel</vt:lpstr>
      <vt:lpstr>In-App Purchase - Event Funnel</vt:lpstr>
      <vt:lpstr>Users in free trial</vt:lpstr>
      <vt:lpstr>Free trial vs paid users</vt:lpstr>
      <vt:lpstr>Paid users</vt:lpstr>
      <vt:lpstr>Paid Users</vt:lpstr>
      <vt:lpstr>Conclusion with Answers</vt:lpstr>
      <vt:lpstr>Conclusion with Answers</vt:lpstr>
      <vt:lpstr>Conclusion with Answers</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Norbu Stress Control  </dc:title>
  <dc:creator/>
  <cp:lastModifiedBy>thiya</cp:lastModifiedBy>
  <cp:revision>7</cp:revision>
  <dcterms:created xsi:type="dcterms:W3CDTF">2022-05-10T05:11:00Z</dcterms:created>
  <dcterms:modified xsi:type="dcterms:W3CDTF">2022-05-12T18:33:24Z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530C592A739A4CFF94EFA16EEE10AB5D</vt:lpwstr>
  </property>
  <property fmtid="{D5CDD505-2E9C-101B-9397-08002B2CF9AE}" pid="3" name="KSOProductBuildVer">
    <vt:lpwstr>1033-11.2.0.10451</vt:lpwstr>
  </property>
</Properties>
</file>