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6" r:id="rId4"/>
    <p:sldId id="263" r:id="rId5"/>
    <p:sldId id="270" r:id="rId6"/>
    <p:sldId id="272" r:id="rId7"/>
    <p:sldId id="260" r:id="rId8"/>
    <p:sldId id="271" r:id="rId9"/>
    <p:sldId id="273" r:id="rId10"/>
    <p:sldId id="274" r:id="rId11"/>
    <p:sldId id="275" r:id="rId12"/>
    <p:sldId id="276" r:id="rId13"/>
    <p:sldId id="277" r:id="rId14"/>
    <p:sldId id="257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57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-47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1174202-076D-4FCC-BB1F-880F8A848A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AD0C0A-72EF-4EA2-8D6C-4938445A10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C9E3A0-97A1-45EB-BCD0-C09FBC8E64AE}" type="datetime1">
              <a:rPr lang="pt-BR" smtClean="0"/>
              <a:t>10/02/2025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AB2131-4249-4045-A9F7-9BE0F73F06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2180F18-DB0C-473D-93EA-5E50BE9DE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F20474-88D6-46C9-AFA3-1C3CCC2418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19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74FAA-DDD3-4A6A-9E78-B7967AF3C13C}" type="datetime1">
              <a:rPr lang="pt-BR" smtClean="0"/>
              <a:pPr/>
              <a:t>10/02/2025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B68C18-1BF1-F447-95ED-60EAAE35426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9175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589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34AF3-A316-1212-FD62-50D6B87DD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8911F6E-0923-B681-982C-F6AC3F5B3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4811293-D894-572B-1D58-A710A0F2B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90F6F78-65FA-1CDA-DF4B-3264DC2F0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012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C1D7-C0E6-6977-D67E-52CA4B301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AF66085-D57F-3359-1D2A-80C2B3B1C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11C9D36-CBA7-87FF-1276-435D91F09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10FB29A-EB0A-D823-99CE-3EE5AF74D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77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35486-F4C3-C186-056D-3ED1DD6FA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BE445C1-F724-A66E-090A-95B05929E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B50032A-282F-934D-8B38-33A8F6A0F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6959A9E-5849-6EA5-8C6A-4B613C7B2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BB392-AFE0-12A3-41AD-ED63AF0A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5D518E4-AB92-9C70-3324-2F7514F69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7A37A36-2439-B99C-38E8-086C03ED4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AE78F48-2F15-D6A3-09FD-C9EF1DE5F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106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22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1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37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1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34FBF-E754-14C5-6C56-54D88CAD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6264AC4-FAF5-F501-D8F3-8C5E56EAB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D80C6D6-68CB-93BB-F021-19D7652DF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1AA80F6-8687-1E97-45C9-F5C36D580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340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8AE3-67D3-9A36-EBB2-E55922899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8D4B212-C05A-76A8-40B4-1ACB29A32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7981C73-DF6B-E949-F1B1-CE9970182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9675B84-FF27-F59D-30B2-A3D365DA2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358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706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3FF6D-F6AB-EB1B-1610-687CA9F4F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C8BDAF0-C4DA-7A51-8B95-F8560DC4E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4780035-C52F-4F68-8BBE-B62C76BE1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D9EACA7-C0E3-8E8E-0997-AA8DAF004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79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00C0D-9525-D706-6FE0-3D52FCDD0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11B32D9-AC66-315F-F47D-1D9ECF094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082ADCB-5783-9EB1-300A-43DA2B9EE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D409229-970D-4691-4496-769C315C1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8B68C18-1BF1-F447-95ED-60EAAE35426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2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o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B19D30F-F293-45C6-97E3-12CF490DB59B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326063" y="559678"/>
            <a:ext cx="6103937" cy="519183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1F29DB9-ED82-470C-A07F-06F567B0CE3D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7"/>
            <a:ext cx="3833906" cy="5274923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851D1952-2ED5-402B-93E4-3A8E3110041D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600" y="559678"/>
            <a:ext cx="6172200" cy="5617285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DD437-C02A-4003-B0B1-DCC9D374F6D0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59AB39-0B62-4F2A-A6F7-54C938CC32A0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F21F25-F786-43BA-97C5-D2E3BEE2F760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D02E3-2928-461F-8063-E8D33C01C9C8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legenda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0" name="Espaço Reservado para Texto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F399A9-8DAB-4172-8971-A5C79C07F01A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cxnSp>
        <p:nvCxnSpPr>
          <p:cNvPr id="12" name="Conector Reto 11" title="Linhas de regra horizontal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ns / Ícone de Bullets Cla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8E7C14-198E-4F65-948D-07D1E7C9305C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Imagem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cadores numerados em uma l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2213C5-B491-478B-914E-B8C3D54FD9C7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 rtlCol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pt-BR" noProof="0"/>
              <a:t>Descrição do Evento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1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2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rtlCol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3</a:t>
            </a:r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8D0823B1-D586-4376-BF3A-59C64051EBFF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ns / Ícone 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vre 6" title="Forma do número de página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 userDrawn="1"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559678"/>
            <a:ext cx="3833906" cy="2221622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B3B6662-5D74-477B-99D2-AE91A84FAC1F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 rtlCol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 rtlCol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5" name="Espaço Reservado para Imagem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7" name="Espaço Reservado para Imagem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3" name="Espaço Reservado para Imagem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s médias com descriçõ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 userDrawn="1"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pt-BR" noProof="0"/>
              <a:t>Clique para editar seu título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4669A7-AF20-417B-AF92-7C3277828530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 rtlCol="0"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 rtl="0"/>
            <a:r>
              <a:rPr lang="pt-BR" noProof="0"/>
              <a:t>Coloque o subtítulo Aqui</a:t>
            </a:r>
          </a:p>
        </p:txBody>
      </p:sp>
      <p:cxnSp>
        <p:nvCxnSpPr>
          <p:cNvPr id="21" name="Conector Reto 20" title="Linhas de regra horizontal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 userDrawn="1"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Imagem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i="1"/>
            </a:lvl1pPr>
          </a:lstStyle>
          <a:p>
            <a:pPr rtl="0"/>
            <a:r>
              <a:rPr lang="pt-BR" noProof="0"/>
              <a:t>Inserir a foto de retrato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4" name="Espaço Reservado para Texto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5" name="Espaço Reservado para Texto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6" name="Espaço Reservado para Texto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rtlCol="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Descrição do Item</a:t>
            </a:r>
          </a:p>
        </p:txBody>
      </p:sp>
      <p:sp>
        <p:nvSpPr>
          <p:cNvPr id="27" name="Espaço Reservado para Imagem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8" name="Espaço Reservado para Imagem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29" name="Espaço Reservado para Imagem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0" name="Espaço Reservado para Imagem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1" name="Espaço Reservado para Imagem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  <p:sp>
        <p:nvSpPr>
          <p:cNvPr id="32" name="Espaço Reservado para Imagem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Inserir ícone/imagem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6" title="Forma do número de página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47656" y="1264197"/>
            <a:ext cx="5670487" cy="4268965"/>
          </a:xfrm>
        </p:spPr>
        <p:txBody>
          <a:bodyPr rtlCol="0"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7666" y="4151085"/>
            <a:ext cx="4633806" cy="1591181"/>
          </a:xfrm>
        </p:spPr>
        <p:txBody>
          <a:bodyPr rtlCol="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cxnSp>
        <p:nvCxnSpPr>
          <p:cNvPr id="9" name="Conector Reto 8" title="Linhas da regra vertical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 title="Forma do número de página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84239BDC-529A-45BD-BF6D-E5AC3E00DF3C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/>
                    </a14:imgEffect>
                    <a14:imgEffect>
                      <a14:sharpenSoften amount="-50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 contrast="39000"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6" title="Forma do número de página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64D3662D-37FD-4577-AE5E-488DD0BA6F0D}" type="datetime1">
              <a:rPr lang="pt-BR" noProof="0" smtClean="0"/>
              <a:t>10/02/2025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13D2E340-0663-474B-992C-9192B5C45E57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0" name="Conector Reto 9" title="Linhas de regra horizontal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734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9374-8EAE-4873-9BB6-F6C630302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4130" y="873896"/>
            <a:ext cx="4633806" cy="3598371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rtl="0"/>
            <a:r>
              <a:rPr lang="pt-B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Novas Exigências De Admissibilidade Do Recurso De Revista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42C4E3-AFAF-4630-AF6D-21FB3C29C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253068"/>
            <a:ext cx="4633806" cy="1591181"/>
          </a:xfrm>
          <a:scene3d>
            <a:camera prst="obliqueTopRight"/>
            <a:lightRig rig="threePt" dir="t"/>
          </a:scene3d>
        </p:spPr>
        <p:txBody>
          <a:bodyPr rtlCol="0"/>
          <a:lstStyle/>
          <a:p>
            <a:pPr algn="l"/>
            <a:r>
              <a:rPr lang="pt-BR" sz="2000" dirty="0"/>
              <a:t>Resolução 224/2024 e seus impactos no TST</a:t>
            </a:r>
          </a:p>
        </p:txBody>
      </p:sp>
      <p:pic>
        <p:nvPicPr>
          <p:cNvPr id="53" name="Espaço Reservado para Imagem 52">
            <a:extLst>
              <a:ext uri="{FF2B5EF4-FFF2-40B4-BE49-F238E27FC236}">
                <a16:creationId xmlns:a16="http://schemas.microsoft.com/office/drawing/2014/main" id="{3A9FE351-A4C6-4292-8E5E-15D6D36A50E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4878" b="14878"/>
          <a:stretch/>
        </p:blipFill>
        <p:spPr>
          <a:xfrm>
            <a:off x="1403722" y="1170560"/>
            <a:ext cx="2397795" cy="2397795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reflection blurRad="6350" stA="50000" endA="300" endPos="90000" dir="5400000" sy="-100000" algn="bl" rotWithShape="0"/>
            <a:softEdge rad="1270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193886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9806F-C67D-A006-6929-3726FE285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70374-4D3C-8DEE-AE6C-B5F35E21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2920790"/>
            <a:ext cx="4270721" cy="1397227"/>
          </a:xfrm>
        </p:spPr>
        <p:txBody>
          <a:bodyPr rtlCol="0">
            <a:noAutofit/>
          </a:bodyPr>
          <a:lstStyle/>
          <a:p>
            <a:r>
              <a:rPr lang="pt-BR" sz="3600" dirty="0"/>
              <a:t>Como identificar o Agravo Correto para Interpor Após o Despacho Denegatório?</a:t>
            </a:r>
          </a:p>
        </p:txBody>
      </p:sp>
      <p:pic>
        <p:nvPicPr>
          <p:cNvPr id="6" name="Espaço Reservado para Imagem 52">
            <a:extLst>
              <a:ext uri="{FF2B5EF4-FFF2-40B4-BE49-F238E27FC236}">
                <a16:creationId xmlns:a16="http://schemas.microsoft.com/office/drawing/2014/main" id="{9D58E448-BE70-DD3C-76FE-7736748609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2C533FC-D46F-F0B7-E142-FDF9AA83FA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4441056"/>
            <a:ext cx="4604550" cy="1397227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Com as novas regras da </a:t>
            </a:r>
            <a:r>
              <a:rPr lang="pt-BR" b="1" dirty="0"/>
              <a:t>Resolução 224/2024</a:t>
            </a:r>
            <a:r>
              <a:rPr lang="pt-BR" dirty="0"/>
              <a:t> , o cabimento de </a:t>
            </a:r>
            <a:r>
              <a:rPr lang="pt-BR" b="1" dirty="0"/>
              <a:t>agravo de instrumento</a:t>
            </a:r>
            <a:r>
              <a:rPr lang="pt-BR" dirty="0"/>
              <a:t> e </a:t>
            </a:r>
            <a:r>
              <a:rPr lang="pt-BR" b="1" dirty="0"/>
              <a:t>agravo interno</a:t>
            </a:r>
            <a:r>
              <a:rPr lang="pt-BR" dirty="0"/>
              <a:t> depende </a:t>
            </a:r>
            <a:r>
              <a:rPr lang="pt-BR" b="1" dirty="0"/>
              <a:t>exclusivamente do fundamento do despacho denegatório do recurso de revista</a:t>
            </a:r>
            <a:r>
              <a:rPr lang="pt-BR" dirty="0"/>
              <a:t>. Seguir um passo a passo pode evitar a preclusão e garantir que o recurso correto seja interposto.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45C2190-FE61-9906-CCFD-A38281353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741" y="512631"/>
            <a:ext cx="704457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b="1" dirty="0">
                <a:solidFill>
                  <a:schemeClr val="bg1"/>
                </a:solidFill>
              </a:rPr>
              <a:t>1. Leia atentamente o despacho denegatório do TRT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Verifique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os fundamentos utilizados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pelo Tribunal Regional do Trabalho (TRT) para negar seguimento ao recurso de revista.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Veja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se há menção a precedentes vinculantes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do Tribunal Superior do Trabalho (TST).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B4C986-381D-E886-2589-A0AFEEBADFB1}"/>
              </a:ext>
            </a:extLst>
          </p:cNvPr>
          <p:cNvSpPr txBox="1"/>
          <p:nvPr/>
        </p:nvSpPr>
        <p:spPr>
          <a:xfrm>
            <a:off x="4958742" y="1718331"/>
            <a:ext cx="704457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</a:rPr>
              <a:t>2. Identifique se a matéria está coberta por um precedente vinculante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Se a decisão for baseada em um </a:t>
            </a:r>
            <a:r>
              <a:rPr lang="pt-BR" sz="1400" b="1" dirty="0">
                <a:solidFill>
                  <a:schemeClr val="bg1"/>
                </a:solidFill>
              </a:rPr>
              <a:t>Incidente de Resolução de Demandas Repetitivas (IRDR)</a:t>
            </a:r>
            <a:r>
              <a:rPr lang="pt-BR" sz="1400" dirty="0">
                <a:solidFill>
                  <a:schemeClr val="bg1"/>
                </a:solidFill>
              </a:rPr>
              <a:t> , </a:t>
            </a:r>
            <a:r>
              <a:rPr lang="pt-BR" sz="1400" b="1" dirty="0">
                <a:solidFill>
                  <a:schemeClr val="bg1"/>
                </a:solidFill>
              </a:rPr>
              <a:t>Incidente de Assunção de Competência (IAC)</a:t>
            </a:r>
            <a:r>
              <a:rPr lang="pt-BR" sz="1400" dirty="0">
                <a:solidFill>
                  <a:schemeClr val="bg1"/>
                </a:solidFill>
              </a:rPr>
              <a:t> ou </a:t>
            </a:r>
            <a:r>
              <a:rPr lang="pt-BR" sz="1400" b="1" dirty="0">
                <a:solidFill>
                  <a:schemeClr val="bg1"/>
                </a:solidFill>
              </a:rPr>
              <a:t>Recurso de Revista Repetitiva (IRR)</a:t>
            </a:r>
            <a:r>
              <a:rPr lang="pt-BR" sz="1400" dirty="0">
                <a:solidFill>
                  <a:schemeClr val="bg1"/>
                </a:solidFill>
              </a:rPr>
              <a:t> → </a:t>
            </a:r>
            <a:r>
              <a:rPr lang="pt-BR" sz="1400" b="1" dirty="0">
                <a:solidFill>
                  <a:schemeClr val="bg1"/>
                </a:solidFill>
              </a:rPr>
              <a:t>Cabe AGRAVO INTERNO</a:t>
            </a:r>
            <a:r>
              <a:rPr lang="pt-BR" sz="1400" dirty="0">
                <a:solidFill>
                  <a:schemeClr val="bg1"/>
                </a:solidFill>
              </a:rPr>
              <a:t>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Se a decisão não mencionar um desses precedentes, siga para o próximo passo.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A1CADD-21E2-1E99-679A-35E0C2B79CC1}"/>
              </a:ext>
            </a:extLst>
          </p:cNvPr>
          <p:cNvSpPr txBox="1"/>
          <p:nvPr/>
        </p:nvSpPr>
        <p:spPr>
          <a:xfrm>
            <a:off x="4958741" y="3139474"/>
            <a:ext cx="682526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</a:rPr>
              <a:t>3. Verifique outros fundamentos do despacho denegatório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Se a decisão foi fundamentada em </a:t>
            </a:r>
            <a:r>
              <a:rPr lang="pt-BR" sz="1400" b="1" dirty="0">
                <a:solidFill>
                  <a:schemeClr val="bg1"/>
                </a:solidFill>
              </a:rPr>
              <a:t>pressupostos processuais (ex.: intempestividade, falta de prequestionamento, ausência de transcendência, reexame de fatos e provas, etc.)</a:t>
            </a:r>
            <a:r>
              <a:rPr lang="pt-BR" sz="1400" dirty="0">
                <a:solidFill>
                  <a:schemeClr val="bg1"/>
                </a:solidFill>
              </a:rPr>
              <a:t> → </a:t>
            </a:r>
            <a:r>
              <a:rPr lang="pt-BR" sz="1400" b="1" dirty="0">
                <a:solidFill>
                  <a:schemeClr val="bg1"/>
                </a:solidFill>
              </a:rPr>
              <a:t>Cabe AGRAVO DE INSTRUMENTO</a:t>
            </a:r>
            <a:r>
              <a:rPr lang="pt-BR" sz="1400" dirty="0">
                <a:solidFill>
                  <a:schemeClr val="bg1"/>
                </a:solidFill>
              </a:rPr>
              <a:t>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Se há </a:t>
            </a:r>
            <a:r>
              <a:rPr lang="pt-BR" sz="1400" b="1" dirty="0">
                <a:solidFill>
                  <a:schemeClr val="bg1"/>
                </a:solidFill>
              </a:rPr>
              <a:t>vários tópicos</a:t>
            </a:r>
            <a:r>
              <a:rPr lang="pt-BR" sz="1400" dirty="0">
                <a:solidFill>
                  <a:schemeClr val="bg1"/>
                </a:solidFill>
              </a:rPr>
              <a:t> , pode ser necessário interpor </a:t>
            </a:r>
            <a:r>
              <a:rPr lang="pt-BR" sz="1400" b="1" dirty="0">
                <a:solidFill>
                  <a:schemeClr val="bg1"/>
                </a:solidFill>
              </a:rPr>
              <a:t>ambos os agravos simultaneamente</a:t>
            </a:r>
            <a:r>
              <a:rPr lang="pt-BR" sz="1400" dirty="0">
                <a:solidFill>
                  <a:schemeClr val="bg1"/>
                </a:solidFill>
              </a:rPr>
              <a:t> (interno para os temas com precedente vinculado e de instrumento para os demais).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5A19CA-67C0-A4A7-1259-228D0DF573FC}"/>
              </a:ext>
            </a:extLst>
          </p:cNvPr>
          <p:cNvSpPr txBox="1"/>
          <p:nvPr/>
        </p:nvSpPr>
        <p:spPr>
          <a:xfrm>
            <a:off x="4958742" y="4991504"/>
            <a:ext cx="682526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</a:rPr>
              <a:t>4. Se houver omissão na decisão de admissibilidade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Se algum tema não foi analisado no despacho denegatório, primeiro </a:t>
            </a:r>
            <a:r>
              <a:rPr lang="pt-BR" sz="1400" b="1" dirty="0">
                <a:solidFill>
                  <a:schemeClr val="bg1"/>
                </a:solidFill>
              </a:rPr>
              <a:t>interponha embargos de declaração</a:t>
            </a:r>
            <a:r>
              <a:rPr lang="pt-BR" sz="1400" dirty="0">
                <a:solidFill>
                  <a:schemeClr val="bg1"/>
                </a:solidFill>
              </a:rPr>
              <a:t> no TRT antes de agravar.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</a:rPr>
              <a:t>Isso evita a preclusão e permite que o tribunal se manifeste antes da interposição dos agravos.</a:t>
            </a:r>
          </a:p>
        </p:txBody>
      </p:sp>
    </p:spTree>
    <p:extLst>
      <p:ext uri="{BB962C8B-B14F-4D97-AF65-F5344CB8AC3E}">
        <p14:creationId xmlns:p14="http://schemas.microsoft.com/office/powerpoint/2010/main" val="4149176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3" grpId="0"/>
      <p:bldP spid="15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C69D0-8DF3-6D10-9CEC-8940E06CF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78B15-74A0-6779-5E1A-FA98A99E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2920790"/>
            <a:ext cx="4270721" cy="1397227"/>
          </a:xfrm>
        </p:spPr>
        <p:txBody>
          <a:bodyPr rtlCol="0">
            <a:noAutofit/>
          </a:bodyPr>
          <a:lstStyle/>
          <a:p>
            <a:r>
              <a:rPr lang="pt-BR" sz="3600" dirty="0"/>
              <a:t>Como identificar o Agravo Correto para Interpor Após o Despacho Denegatório?</a:t>
            </a:r>
          </a:p>
        </p:txBody>
      </p:sp>
      <p:pic>
        <p:nvPicPr>
          <p:cNvPr id="6" name="Espaço Reservado para Imagem 52">
            <a:extLst>
              <a:ext uri="{FF2B5EF4-FFF2-40B4-BE49-F238E27FC236}">
                <a16:creationId xmlns:a16="http://schemas.microsoft.com/office/drawing/2014/main" id="{9246889D-F31D-FE46-0720-4F7E6B724B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87D55AC-357E-9E1E-AE23-7749A3A847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4441056"/>
            <a:ext cx="4604550" cy="1397227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Com as novas regras da </a:t>
            </a:r>
            <a:r>
              <a:rPr lang="pt-BR" b="1" dirty="0"/>
              <a:t>Resolução 224/2024</a:t>
            </a:r>
            <a:r>
              <a:rPr lang="pt-BR" dirty="0"/>
              <a:t> , a escolha entre </a:t>
            </a:r>
            <a:r>
              <a:rPr lang="pt-BR" b="1" dirty="0"/>
              <a:t>agravo de instrumento</a:t>
            </a:r>
            <a:r>
              <a:rPr lang="pt-BR" dirty="0"/>
              <a:t> e </a:t>
            </a:r>
            <a:r>
              <a:rPr lang="pt-BR" b="1" dirty="0"/>
              <a:t>agravo interno</a:t>
            </a:r>
            <a:r>
              <a:rPr lang="pt-BR" dirty="0"/>
              <a:t> depende </a:t>
            </a:r>
            <a:r>
              <a:rPr lang="pt-BR" b="1" dirty="0"/>
              <a:t>exclusivamente do fundamento do despacho denegatório do recurso de revista</a:t>
            </a:r>
            <a:r>
              <a:rPr lang="pt-BR" dirty="0"/>
              <a:t> . Seguir um passo a passo pode evitar a preclusão e garantir que o recurso correto seja interposto.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2551926-6805-49F7-D351-7C51E028B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251" y="1545531"/>
            <a:ext cx="704457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</a:rPr>
              <a:t>5. Confira os prazos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Ambos os agravos têm o </a:t>
            </a:r>
            <a:r>
              <a:rPr lang="pt-BR" sz="1600" b="1" dirty="0">
                <a:solidFill>
                  <a:schemeClr val="bg1"/>
                </a:solidFill>
              </a:rPr>
              <a:t>mesmo prazo de 8 dias úteis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Se for necessário os dois agravos, </a:t>
            </a:r>
            <a:r>
              <a:rPr lang="pt-BR" sz="1600" b="1" dirty="0">
                <a:solidFill>
                  <a:schemeClr val="bg1"/>
                </a:solidFill>
              </a:rPr>
              <a:t>interponha ambos no mesmo prazo</a:t>
            </a:r>
            <a:r>
              <a:rPr lang="pt-BR" sz="1600" dirty="0">
                <a:solidFill>
                  <a:schemeClr val="bg1"/>
                </a:solidFill>
              </a:rPr>
              <a:t>, pois não é possível agravar de um e depois decidir se agrava o outro.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454663-BBD8-C16F-F09B-ADC1259CEEA3}"/>
              </a:ext>
            </a:extLst>
          </p:cNvPr>
          <p:cNvSpPr txBox="1"/>
          <p:nvPr/>
        </p:nvSpPr>
        <p:spPr>
          <a:xfrm>
            <a:off x="5032903" y="4318017"/>
            <a:ext cx="6825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A identificação do agravo correto </a:t>
            </a:r>
            <a:r>
              <a:rPr lang="pt-BR" b="1" dirty="0">
                <a:solidFill>
                  <a:schemeClr val="bg1"/>
                </a:solidFill>
              </a:rPr>
              <a:t>depende da fundamentação do despacho denegatório</a:t>
            </a:r>
            <a:r>
              <a:rPr lang="pt-BR" dirty="0">
                <a:solidFill>
                  <a:schemeClr val="bg1"/>
                </a:solidFill>
              </a:rPr>
              <a:t>. A principal mudança da Resolução 224/2024 é que temas já pacificados pelo TST </a:t>
            </a:r>
            <a:r>
              <a:rPr lang="pt-BR" b="1" dirty="0">
                <a:solidFill>
                  <a:schemeClr val="bg1"/>
                </a:solidFill>
              </a:rPr>
              <a:t>não poderão mais ser destrancados por agravo de instrumento, mas apenas por agravo interno</a:t>
            </a:r>
            <a:r>
              <a:rPr lang="pt-BR" dirty="0">
                <a:solidFill>
                  <a:schemeClr val="bg1"/>
                </a:solidFill>
              </a:rPr>
              <a:t>, o que não permite recurso posterior. O erro na escolha pode levar à preclusão do direito de recorrer.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E8DDDE5-AEC4-0CB1-C1FF-FB0AE553D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741" y="2839025"/>
            <a:ext cx="704457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</a:rPr>
              <a:t>6. Preparo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O Agravo de instrumento  requer o recolhimento de depósito recursal correspondente a 50% do valor exigido para o recurso que deseja destrancar.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O Agravo interno não requer preparo.</a:t>
            </a:r>
          </a:p>
        </p:txBody>
      </p:sp>
    </p:spTree>
    <p:extLst>
      <p:ext uri="{BB962C8B-B14F-4D97-AF65-F5344CB8AC3E}">
        <p14:creationId xmlns:p14="http://schemas.microsoft.com/office/powerpoint/2010/main" val="3067854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3" grpId="0"/>
      <p:bldP spid="1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1AA20-D778-BE6B-7B3D-ED590578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E525D-7020-AA83-D357-C63B428A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2920790"/>
            <a:ext cx="4270721" cy="1397227"/>
          </a:xfrm>
        </p:spPr>
        <p:txBody>
          <a:bodyPr rtlCol="0">
            <a:noAutofit/>
          </a:bodyPr>
          <a:lstStyle/>
          <a:p>
            <a:r>
              <a:rPr lang="pt-BR" sz="3600" dirty="0"/>
              <a:t>Como identificar Precedentes Vinculantes do TST?</a:t>
            </a:r>
          </a:p>
        </p:txBody>
      </p:sp>
      <p:pic>
        <p:nvPicPr>
          <p:cNvPr id="6" name="Espaço Reservado para Imagem 52">
            <a:extLst>
              <a:ext uri="{FF2B5EF4-FFF2-40B4-BE49-F238E27FC236}">
                <a16:creationId xmlns:a16="http://schemas.microsoft.com/office/drawing/2014/main" id="{A0F42D6F-1EF9-42D7-D5B2-8DF8270B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53C2578-B83F-41A8-3278-C2E1A0359D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4441056"/>
            <a:ext cx="4604550" cy="1397227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Com a </a:t>
            </a:r>
            <a:r>
              <a:rPr lang="pt-BR" b="1" dirty="0"/>
              <a:t>Resolução 224/2024</a:t>
            </a:r>
            <a:r>
              <a:rPr lang="pt-BR" dirty="0"/>
              <a:t> , a identificação correta de </a:t>
            </a:r>
            <a:r>
              <a:rPr lang="pt-BR" b="1" dirty="0"/>
              <a:t>precedentes vinculantes</a:t>
            </a:r>
            <a:r>
              <a:rPr lang="pt-BR" dirty="0"/>
              <a:t> do </a:t>
            </a:r>
            <a:r>
              <a:rPr lang="pt-BR" b="1" dirty="0"/>
              <a:t>TST</a:t>
            </a:r>
            <a:r>
              <a:rPr lang="pt-BR" dirty="0"/>
              <a:t> tornou-se essencial para a interposição do agravo correto (interno ou de instrumento). Se um tema já estiver pacificado pelo TST como </a:t>
            </a:r>
            <a:r>
              <a:rPr lang="pt-BR" b="1" dirty="0"/>
              <a:t>precedente vinculante</a:t>
            </a:r>
            <a:r>
              <a:rPr lang="pt-BR" dirty="0"/>
              <a:t>, cabe </a:t>
            </a:r>
            <a:r>
              <a:rPr lang="pt-BR" b="1" dirty="0"/>
              <a:t>agravo interno</a:t>
            </a:r>
            <a:r>
              <a:rPr lang="pt-BR" dirty="0"/>
              <a:t> em vez de agravo de instrumento.</a:t>
            </a:r>
          </a:p>
          <a:p>
            <a:r>
              <a:rPr lang="pt-BR" dirty="0"/>
              <a:t>A seguir, um guia prático para identificar esses antecedentes e evitar erros que podem levar à prevenção.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A5B47FD-3E49-A3E9-1FBC-1B7D523E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68" y="141912"/>
            <a:ext cx="6859404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bg1"/>
                </a:solidFill>
              </a:rPr>
              <a:t>O que são Precedentes Vinculantes no TST?</a:t>
            </a:r>
          </a:p>
          <a:p>
            <a:pPr algn="just"/>
            <a:endParaRPr lang="pt-BR" b="1" dirty="0">
              <a:solidFill>
                <a:schemeClr val="bg1"/>
              </a:solidFill>
            </a:endParaRPr>
          </a:p>
          <a:p>
            <a:pPr algn="just"/>
            <a:r>
              <a:rPr lang="pt-BR" sz="1600" dirty="0">
                <a:solidFill>
                  <a:schemeClr val="bg1"/>
                </a:solidFill>
              </a:rPr>
              <a:t>Os precedentes vinculantes são decisões que têm efeito obrigatório para todos os Tribunais Regionais do Trabalho (</a:t>
            </a:r>
            <a:r>
              <a:rPr lang="pt-BR" sz="1600" b="1" dirty="0">
                <a:solidFill>
                  <a:schemeClr val="bg1"/>
                </a:solidFill>
              </a:rPr>
              <a:t>TRTs</a:t>
            </a:r>
            <a:r>
              <a:rPr lang="pt-BR" sz="1600" dirty="0">
                <a:solidFill>
                  <a:schemeClr val="bg1"/>
                </a:solidFill>
              </a:rPr>
              <a:t>) e demais instâncias da Justiça do Trabalho. Eles surgem de julgamentos que fixam </a:t>
            </a:r>
            <a:r>
              <a:rPr lang="pt-BR" sz="1600" b="1" dirty="0">
                <a:solidFill>
                  <a:schemeClr val="bg1"/>
                </a:solidFill>
              </a:rPr>
              <a:t>teses jurídicas obrigatórias</a:t>
            </a:r>
            <a:r>
              <a:rPr lang="pt-BR" sz="1600" dirty="0">
                <a:solidFill>
                  <a:schemeClr val="bg1"/>
                </a:solidFill>
              </a:rPr>
              <a:t> nos seguintes regimes:</a:t>
            </a:r>
          </a:p>
          <a:p>
            <a:pPr algn="just"/>
            <a:endParaRPr lang="pt-BR" dirty="0">
              <a:solidFill>
                <a:schemeClr val="bg1"/>
              </a:solidFill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Principais Precedentes Vinculantes do TST</a:t>
            </a:r>
          </a:p>
          <a:p>
            <a:pPr algn="just"/>
            <a:endParaRPr lang="pt-BR" sz="1600" b="1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pt-BR" sz="1600" b="1" dirty="0">
                <a:solidFill>
                  <a:schemeClr val="bg1"/>
                </a:solidFill>
              </a:rPr>
              <a:t>Incidente de Resolução de Demandas Repetitivas (IRDR)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Aplicado quando há múltiplas ações judiciais sobre o mesmo assunto.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O TST fixa uma tese obrigatória para todos os TRTs.</a:t>
            </a:r>
          </a:p>
          <a:p>
            <a:pPr algn="just"/>
            <a:endParaRPr lang="pt-BR" sz="1600" b="1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 startAt="2"/>
            </a:pPr>
            <a:r>
              <a:rPr lang="pt-BR" sz="1600" b="1" dirty="0">
                <a:solidFill>
                  <a:schemeClr val="bg1"/>
                </a:solidFill>
              </a:rPr>
              <a:t>Incidente de Assunção de Competência (IAC)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Utilizado para casos com </a:t>
            </a:r>
            <a:r>
              <a:rPr lang="pt-BR" sz="1600" b="1" dirty="0">
                <a:solidFill>
                  <a:schemeClr val="bg1"/>
                </a:solidFill>
              </a:rPr>
              <a:t>relevância jurídica, social e econômica</a:t>
            </a:r>
            <a:r>
              <a:rPr lang="pt-BR" sz="16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O TST decide a questão e </a:t>
            </a:r>
            <a:r>
              <a:rPr lang="pt-BR" sz="1600" b="1" dirty="0">
                <a:solidFill>
                  <a:schemeClr val="bg1"/>
                </a:solidFill>
              </a:rPr>
              <a:t>torna a tese obrigatória</a:t>
            </a:r>
            <a:r>
              <a:rPr lang="pt-BR" sz="1600" dirty="0">
                <a:solidFill>
                  <a:schemeClr val="bg1"/>
                </a:solidFill>
              </a:rPr>
              <a:t> para todos os tribunais do trabalho.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 startAt="3"/>
            </a:pPr>
            <a:r>
              <a:rPr lang="pt-BR" sz="1600" b="1" dirty="0">
                <a:solidFill>
                  <a:schemeClr val="bg1"/>
                </a:solidFill>
              </a:rPr>
              <a:t>Recurso de Revista Repetitiva (IRR)</a:t>
            </a:r>
            <a:endParaRPr lang="pt-BR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Quando há </a:t>
            </a:r>
            <a:r>
              <a:rPr lang="pt-BR" sz="1600" b="1" dirty="0">
                <a:solidFill>
                  <a:schemeClr val="bg1"/>
                </a:solidFill>
              </a:rPr>
              <a:t>grande volume de processos com o mesmo tema</a:t>
            </a:r>
            <a:r>
              <a:rPr lang="pt-BR" sz="1600" dirty="0">
                <a:solidFill>
                  <a:schemeClr val="bg1"/>
                </a:solidFill>
              </a:rPr>
              <a:t>, o TST decide uma vez e sua decisão se torna obrigatória.</a:t>
            </a:r>
          </a:p>
          <a:p>
            <a:pPr algn="just"/>
            <a:endParaRPr lang="pt-BR" sz="1600" dirty="0">
              <a:solidFill>
                <a:schemeClr val="bg1"/>
              </a:solidFill>
            </a:endParaRPr>
          </a:p>
          <a:p>
            <a:pPr marL="342900" indent="-342900" algn="just">
              <a:buFont typeface="+mj-lt"/>
              <a:buAutoNum type="arabicParenR" startAt="4"/>
            </a:pPr>
            <a:r>
              <a:rPr lang="pt-BR" sz="1600" b="1" dirty="0">
                <a:solidFill>
                  <a:schemeClr val="bg1"/>
                </a:solidFill>
              </a:rPr>
              <a:t>Súmulas Vinculantes e Orientações Jurisprudenciais (OJ)</a:t>
            </a:r>
            <a:endParaRPr lang="pt-BR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</a:rPr>
              <a:t>Súmulas e </a:t>
            </a:r>
            <a:r>
              <a:rPr lang="pt-BR" sz="1600" dirty="0" err="1">
                <a:solidFill>
                  <a:schemeClr val="bg1"/>
                </a:solidFill>
              </a:rPr>
              <a:t>OJs</a:t>
            </a:r>
            <a:r>
              <a:rPr lang="pt-BR" sz="1600" dirty="0">
                <a:solidFill>
                  <a:schemeClr val="bg1"/>
                </a:solidFill>
              </a:rPr>
              <a:t> podem ser </a:t>
            </a:r>
            <a:r>
              <a:rPr lang="pt-BR" sz="1600" b="1" dirty="0">
                <a:solidFill>
                  <a:schemeClr val="bg1"/>
                </a:solidFill>
              </a:rPr>
              <a:t>convertidas em antecedentes vinculantes</a:t>
            </a:r>
            <a:r>
              <a:rPr lang="pt-BR" sz="1600" dirty="0">
                <a:solidFill>
                  <a:schemeClr val="bg1"/>
                </a:solidFill>
              </a:rPr>
              <a:t> pelo TST.</a:t>
            </a:r>
          </a:p>
        </p:txBody>
      </p:sp>
    </p:spTree>
    <p:extLst>
      <p:ext uri="{BB962C8B-B14F-4D97-AF65-F5344CB8AC3E}">
        <p14:creationId xmlns:p14="http://schemas.microsoft.com/office/powerpoint/2010/main" val="180991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04C53-97B0-4C8E-594F-5B7E2E8A1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8D897-6210-A373-D397-674377F8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829" y="2920790"/>
            <a:ext cx="4270721" cy="1397227"/>
          </a:xfrm>
        </p:spPr>
        <p:txBody>
          <a:bodyPr rtlCol="0">
            <a:noAutofit/>
          </a:bodyPr>
          <a:lstStyle/>
          <a:p>
            <a:r>
              <a:rPr lang="pt-BR" sz="3600" dirty="0"/>
              <a:t>Como identificar Precedentes Vinculantes do TST?</a:t>
            </a:r>
          </a:p>
        </p:txBody>
      </p:sp>
      <p:pic>
        <p:nvPicPr>
          <p:cNvPr id="6" name="Espaço Reservado para Imagem 52">
            <a:extLst>
              <a:ext uri="{FF2B5EF4-FFF2-40B4-BE49-F238E27FC236}">
                <a16:creationId xmlns:a16="http://schemas.microsoft.com/office/drawing/2014/main" id="{FD16D688-C0F8-98C3-907D-FEFA5FF9C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EF9B2D1-7FDE-3DF8-8E17-46C1AE6168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4441056"/>
            <a:ext cx="4604550" cy="1397227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Com a </a:t>
            </a:r>
            <a:r>
              <a:rPr lang="pt-BR" b="1" dirty="0"/>
              <a:t>Resolução 224/2024</a:t>
            </a:r>
            <a:r>
              <a:rPr lang="pt-BR" dirty="0"/>
              <a:t> , a identificação correta de </a:t>
            </a:r>
            <a:r>
              <a:rPr lang="pt-BR" b="1" dirty="0"/>
              <a:t>precedentes vinculantes</a:t>
            </a:r>
            <a:r>
              <a:rPr lang="pt-BR" dirty="0"/>
              <a:t> do </a:t>
            </a:r>
            <a:r>
              <a:rPr lang="pt-BR" b="1" dirty="0"/>
              <a:t>TST</a:t>
            </a:r>
            <a:r>
              <a:rPr lang="pt-BR" dirty="0"/>
              <a:t> tornou-se essencial para a interposição do agravo correto (interno ou de instrumento). Se um tema já estiver pacificado pelo TST como </a:t>
            </a:r>
            <a:r>
              <a:rPr lang="pt-BR" b="1" dirty="0"/>
              <a:t>precedente vinculante</a:t>
            </a:r>
            <a:r>
              <a:rPr lang="pt-BR" dirty="0"/>
              <a:t>, cabe </a:t>
            </a:r>
            <a:r>
              <a:rPr lang="pt-BR" b="1" dirty="0"/>
              <a:t>agravo interno</a:t>
            </a:r>
            <a:r>
              <a:rPr lang="pt-BR" dirty="0"/>
              <a:t> em vez de agravo de instrumento.</a:t>
            </a:r>
          </a:p>
          <a:p>
            <a:r>
              <a:rPr lang="pt-BR" dirty="0"/>
              <a:t>A seguir, um guia prático para identificar esses antecedentes e evitar erros que podem levar à prevenção.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3FDB2C-6DC1-35C6-BF02-224C705AE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67" y="889843"/>
            <a:ext cx="685940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>
                <a:solidFill>
                  <a:schemeClr val="bg1"/>
                </a:solidFill>
              </a:rPr>
              <a:t>Como aplicar na prática?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Ao receber um </a:t>
            </a:r>
            <a:r>
              <a:rPr lang="pt-BR" sz="1600" b="1" dirty="0">
                <a:solidFill>
                  <a:schemeClr val="bg1"/>
                </a:solidFill>
              </a:rPr>
              <a:t>despacho denegatório do TRT</a:t>
            </a:r>
            <a:r>
              <a:rPr lang="pt-BR" sz="1600" dirty="0">
                <a:solidFill>
                  <a:schemeClr val="bg1"/>
                </a:solidFill>
              </a:rPr>
              <a:t>, siga este fluxo: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pt-BR" sz="1600" b="1" dirty="0">
                <a:solidFill>
                  <a:schemeClr val="bg1"/>
                </a:solidFill>
              </a:rPr>
              <a:t>O TRT negou seguimento ao recurso de revista citando um IRDR, IAC ou IRR do TST?</a:t>
            </a: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Cabe </a:t>
            </a:r>
            <a:r>
              <a:rPr lang="pt-BR" sz="1600" b="1" dirty="0">
                <a:solidFill>
                  <a:schemeClr val="bg1"/>
                </a:solidFill>
              </a:rPr>
              <a:t>Agravo Interno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 startAt="2"/>
            </a:pPr>
            <a:r>
              <a:rPr lang="pt-BR" sz="1600" b="1" dirty="0">
                <a:solidFill>
                  <a:schemeClr val="bg1"/>
                </a:solidFill>
              </a:rPr>
              <a:t>A negativa de seguimento foi baseada em requisitos processuais (falta de pré-questionamento, transcendência, intempestividade, etc.)?</a:t>
            </a: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Cabe </a:t>
            </a:r>
            <a:r>
              <a:rPr lang="pt-BR" sz="1600" b="1" dirty="0">
                <a:solidFill>
                  <a:schemeClr val="bg1"/>
                </a:solidFill>
              </a:rPr>
              <a:t>Agravo de Instrumento</a:t>
            </a:r>
            <a:endParaRPr lang="pt-BR" sz="1600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 startAt="3"/>
            </a:pPr>
            <a:r>
              <a:rPr lang="pt-BR" sz="1600" b="1" dirty="0">
                <a:solidFill>
                  <a:schemeClr val="bg1"/>
                </a:solidFill>
              </a:rPr>
              <a:t>O TRT citou uma súmula vinculante ou OJ dentro de um tópico com vários subtópicos que não tem caráter obrigatório?</a:t>
            </a: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Agravo Interno</a:t>
            </a: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b="1" dirty="0">
                <a:solidFill>
                  <a:schemeClr val="bg1"/>
                </a:solidFill>
              </a:rPr>
              <a:t>Agravo de Instrumento</a:t>
            </a:r>
          </a:p>
          <a:p>
            <a:endParaRPr lang="pt-BR" sz="1600" b="1" dirty="0">
              <a:solidFill>
                <a:schemeClr val="bg1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Se ainda houver dúvidas, </a:t>
            </a:r>
            <a:r>
              <a:rPr lang="pt-BR" sz="1600" b="1" dirty="0">
                <a:solidFill>
                  <a:schemeClr val="bg1"/>
                </a:solidFill>
              </a:rPr>
              <a:t>embargos de declaração</a:t>
            </a:r>
            <a:r>
              <a:rPr lang="pt-BR" sz="1600" dirty="0">
                <a:solidFill>
                  <a:schemeClr val="bg1"/>
                </a:solidFill>
              </a:rPr>
              <a:t> podem ser usados ​​para solicitar esclarecimento do TRT antes de decidir qual agravo interpor.</a:t>
            </a:r>
          </a:p>
        </p:txBody>
      </p:sp>
    </p:spTree>
    <p:extLst>
      <p:ext uri="{BB962C8B-B14F-4D97-AF65-F5344CB8AC3E}">
        <p14:creationId xmlns:p14="http://schemas.microsoft.com/office/powerpoint/2010/main" val="20914230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8" name="Caixa de texto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181599" y="685800"/>
            <a:ext cx="6248401" cy="49524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Resolução nº 224/2024 reflete um movimento do TST para se tornar uma verdadeira </a:t>
            </a:r>
            <a:r>
              <a:rPr lang="pt-BR" b="1" dirty="0">
                <a:solidFill>
                  <a:schemeClr val="bg1"/>
                </a:solidFill>
              </a:rPr>
              <a:t>Corte de Súmulas</a:t>
            </a:r>
            <a:r>
              <a:rPr lang="pt-BR" dirty="0">
                <a:solidFill>
                  <a:schemeClr val="bg1"/>
                </a:solidFill>
              </a:rPr>
              <a:t>, semelhante ao que ocorre no STJ e no STF. O objetivo central é garantir que decisões em recursos repetitivos e de grande impacto tenham uma aplicação uniforme em todo o país, evitando a sobrecarga de recursos e permitindo que o Tribunal se concentre em questões mais relevantes.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Contudo, a mudança exige </a:t>
            </a:r>
            <a:r>
              <a:rPr lang="pt-BR" b="1" dirty="0">
                <a:solidFill>
                  <a:schemeClr val="bg1"/>
                </a:solidFill>
              </a:rPr>
              <a:t>uma adaptação significativa da advocacia trabalhista</a:t>
            </a:r>
            <a:r>
              <a:rPr lang="pt-BR" dirty="0">
                <a:solidFill>
                  <a:schemeClr val="bg1"/>
                </a:solidFill>
              </a:rPr>
              <a:t>, especialmente para escritórios que atuam com grande volume de recursos. A necessidade de análise minuciosa de cada decisão de admissibilidade para determinar qual tipo de agravo é cabível pode tornar a prática mais complexa e aumentar os custos processuais.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falta de possibilidade de recurso após o agravo interno</a:t>
            </a:r>
            <a:r>
              <a:rPr lang="pt-BR" dirty="0">
                <a:solidFill>
                  <a:schemeClr val="bg1"/>
                </a:solidFill>
              </a:rPr>
              <a:t> também pode gerar insegurança para advogados e partes, que antes tinham mais ferramentas para contestar decisões. Por outro lado, a redução da quantidade de recursos pode trazer maior eficiência ao sistema judiciário trabalhista.</a:t>
            </a:r>
          </a:p>
          <a:p>
            <a:pPr algn="just" rtl="0"/>
            <a:endParaRPr lang="pt-BR" u="sng" dirty="0">
              <a:solidFill>
                <a:schemeClr val="bg1"/>
              </a:solidFill>
            </a:endParaRPr>
          </a:p>
        </p:txBody>
      </p:sp>
      <p:pic>
        <p:nvPicPr>
          <p:cNvPr id="2" name="Espaço Reservado para Imagem 52">
            <a:extLst>
              <a:ext uri="{FF2B5EF4-FFF2-40B4-BE49-F238E27FC236}">
                <a16:creationId xmlns:a16="http://schemas.microsoft.com/office/drawing/2014/main" id="{AAEE840D-8D96-746C-1FA8-93F39E55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878" b="14878"/>
          <a:stretch/>
        </p:blipFill>
        <p:spPr>
          <a:xfrm>
            <a:off x="1480055" y="1460845"/>
            <a:ext cx="2397795" cy="2397795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reflection blurRad="6350" stA="50000" endA="300" endPos="90000" dir="5400000" sy="-100000" algn="bl" rotWithShape="0"/>
            <a:softEdge rad="1270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F34B-93F5-46C0-9BEC-B1A8D550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065" y="940203"/>
            <a:ext cx="5715869" cy="155625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FDC16-3D69-48AD-B08B-ED28A10640C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75427" y="2709243"/>
            <a:ext cx="6241143" cy="2855913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pt-BR" dirty="0"/>
              <a:t>	A Resolução nº 224/2024 altera a Instrução Normativa nº 40/2016, impactando o processamento do Recurso de Revista no Tribunal Superior do Trabalho (TST). Essa mudança visa maior previsibilidade e celeridade, mas impõe novos desafios à advocacia.</a:t>
            </a:r>
          </a:p>
        </p:txBody>
      </p:sp>
      <p:pic>
        <p:nvPicPr>
          <p:cNvPr id="10" name="Espaço Reservado para Imagem 52">
            <a:extLst>
              <a:ext uri="{FF2B5EF4-FFF2-40B4-BE49-F238E27FC236}">
                <a16:creationId xmlns:a16="http://schemas.microsoft.com/office/drawing/2014/main" id="{2EAABF5B-7129-F645-7EBF-D3140B2631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07474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35BFF-A889-4B62-BCD4-168715A6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904063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Como Era Antes</a:t>
            </a:r>
          </a:p>
        </p:txBody>
      </p:sp>
      <p:pic>
        <p:nvPicPr>
          <p:cNvPr id="8" name="Espaço Reservado para Imagem 52">
            <a:extLst>
              <a:ext uri="{FF2B5EF4-FFF2-40B4-BE49-F238E27FC236}">
                <a16:creationId xmlns:a16="http://schemas.microsoft.com/office/drawing/2014/main" id="{4FBC79E8-0FF9-E7D0-61A1-A7C21A2D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E5C17E2-3BE5-3490-52D6-437287B23EA2}"/>
              </a:ext>
            </a:extLst>
          </p:cNvPr>
          <p:cNvSpPr/>
          <p:nvPr/>
        </p:nvSpPr>
        <p:spPr>
          <a:xfrm>
            <a:off x="5239061" y="526062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O Recurso de Revista era tratado como uma única peça processual.</a:t>
            </a:r>
          </a:p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4412ED2-2FCE-3E84-D75F-F2DFA3A4BE6A}"/>
              </a:ext>
            </a:extLst>
          </p:cNvPr>
          <p:cNvSpPr/>
          <p:nvPr/>
        </p:nvSpPr>
        <p:spPr>
          <a:xfrm>
            <a:off x="5239061" y="1792430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r>
              <a:rPr lang="pt-BR" dirty="0"/>
              <a:t>Se um tema fosse admitido, todos os demais temas do recurso poderiam ser analisados no TST.</a:t>
            </a:r>
          </a:p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F922B8B-3533-9250-C5F3-89FC288E7476}"/>
              </a:ext>
            </a:extLst>
          </p:cNvPr>
          <p:cNvSpPr/>
          <p:nvPr/>
        </p:nvSpPr>
        <p:spPr>
          <a:xfrm>
            <a:off x="5239062" y="3058797"/>
            <a:ext cx="6227224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Súmula 285 do TST não impedia apreciação integral do recurso.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E21612D-20D1-4285-245F-AF869B32A6D6}"/>
              </a:ext>
            </a:extLst>
          </p:cNvPr>
          <p:cNvSpPr/>
          <p:nvPr/>
        </p:nvSpPr>
        <p:spPr>
          <a:xfrm>
            <a:off x="5239062" y="4325165"/>
            <a:ext cx="6517309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dirty="0"/>
              <a:t>OJ 377 impedia embargos de declaração contra decisão de admissibilidade.</a:t>
            </a:r>
          </a:p>
          <a:p>
            <a:pPr algn="ctr"/>
            <a:endParaRPr lang="pt-BR" dirty="0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90CA999-7216-4B9F-329F-0996C076AB8A}"/>
              </a:ext>
            </a:extLst>
          </p:cNvPr>
          <p:cNvSpPr/>
          <p:nvPr/>
        </p:nvSpPr>
        <p:spPr>
          <a:xfrm>
            <a:off x="5232004" y="5602514"/>
            <a:ext cx="6234282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havia distinção entre Agravo de Instrumento e Agravo Interno.</a:t>
            </a:r>
          </a:p>
        </p:txBody>
      </p:sp>
    </p:spTree>
    <p:extLst>
      <p:ext uri="{BB962C8B-B14F-4D97-AF65-F5344CB8AC3E}">
        <p14:creationId xmlns:p14="http://schemas.microsoft.com/office/powerpoint/2010/main" val="374911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891695-E7DA-48AF-9EEB-86DA1F9BF7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3356" y="3422229"/>
            <a:ext cx="3842550" cy="1181101"/>
          </a:xfrm>
        </p:spPr>
        <p:txBody>
          <a:bodyPr rtlCol="0"/>
          <a:lstStyle/>
          <a:p>
            <a:pPr rtl="0"/>
            <a:r>
              <a:rPr lang="pt-BR" dirty="0"/>
              <a:t>O que Mudou com a Resolução 224/2024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45B65D4C-F090-6C06-4D38-D1251ECE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A97F4D-F280-472F-9307-25B3E6BD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2" y="1140964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E agora?</a:t>
            </a:r>
          </a:p>
        </p:txBody>
      </p:sp>
      <p:pic>
        <p:nvPicPr>
          <p:cNvPr id="6" name="Espaço Reservado para Imagem 52">
            <a:extLst>
              <a:ext uri="{FF2B5EF4-FFF2-40B4-BE49-F238E27FC236}">
                <a16:creationId xmlns:a16="http://schemas.microsoft.com/office/drawing/2014/main" id="{5C9FD076-54C5-638F-C8D8-A8232C445A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7CC0A0F-7527-1D56-7873-D54DC7FFE5D9}"/>
              </a:ext>
            </a:extLst>
          </p:cNvPr>
          <p:cNvSpPr/>
          <p:nvPr/>
        </p:nvSpPr>
        <p:spPr>
          <a:xfrm>
            <a:off x="5239061" y="526062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 agravo de instrumento foi substituído pelo agravo interno em casos de precedentes vinculantes.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7D30C5A-D813-C052-0ACD-1A3C095666F0}"/>
              </a:ext>
            </a:extLst>
          </p:cNvPr>
          <p:cNvSpPr/>
          <p:nvPr/>
        </p:nvSpPr>
        <p:spPr>
          <a:xfrm>
            <a:off x="5239060" y="1718331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 o tema do recurso de revista já tiver sido julgado sob IRDR, IAC ou IRR, cabe agravo interno.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B2EA40D-2963-DE8A-D1F3-693E3979D970}"/>
              </a:ext>
            </a:extLst>
          </p:cNvPr>
          <p:cNvSpPr/>
          <p:nvPr/>
        </p:nvSpPr>
        <p:spPr>
          <a:xfrm>
            <a:off x="5239060" y="2910600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 agravo de instrumento continua existindo, mas apenas para temas não cobertos por precedentes.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711CBEA-AFE7-09AB-0CE0-A300EC9528C7}"/>
              </a:ext>
            </a:extLst>
          </p:cNvPr>
          <p:cNvSpPr/>
          <p:nvPr/>
        </p:nvSpPr>
        <p:spPr>
          <a:xfrm>
            <a:off x="5239060" y="4096690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Isso significa que o meio correto de impugnação agora depende do enquadramento do tema.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3486BBD-DEB9-72B4-14EA-236A0C75C167}"/>
              </a:ext>
            </a:extLst>
          </p:cNvPr>
          <p:cNvSpPr/>
          <p:nvPr/>
        </p:nvSpPr>
        <p:spPr>
          <a:xfrm>
            <a:off x="5239059" y="5282780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Impugnação simultânea obrigatória quando há temas mistos no recurso.</a:t>
            </a:r>
          </a:p>
        </p:txBody>
      </p:sp>
    </p:spTree>
    <p:extLst>
      <p:ext uri="{BB962C8B-B14F-4D97-AF65-F5344CB8AC3E}">
        <p14:creationId xmlns:p14="http://schemas.microsoft.com/office/powerpoint/2010/main" val="298975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3A73-74CA-ECE0-3379-0C5A219F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17BCC4-69A2-7DAE-331A-3626E4A91F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2000" y="3457950"/>
            <a:ext cx="3842550" cy="1357086"/>
          </a:xfrm>
        </p:spPr>
        <p:txBody>
          <a:bodyPr rtlCol="0"/>
          <a:lstStyle/>
          <a:p>
            <a:pPr rtl="0"/>
            <a:r>
              <a:rPr lang="pt-BR" dirty="0"/>
              <a:t>O que Mudou com a Resolução 224/2024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C8B40DAC-19D4-59B1-79D6-B959428E5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670051-39A2-32E0-1F0D-30B93354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4" y="1098901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E agora?</a:t>
            </a:r>
          </a:p>
        </p:txBody>
      </p:sp>
      <p:pic>
        <p:nvPicPr>
          <p:cNvPr id="6" name="Espaço Reservado para Imagem 52">
            <a:extLst>
              <a:ext uri="{FF2B5EF4-FFF2-40B4-BE49-F238E27FC236}">
                <a16:creationId xmlns:a16="http://schemas.microsoft.com/office/drawing/2014/main" id="{CD0E9FAB-0151-7780-6885-5493F65849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ECA0EF6-DF30-9BD5-BC35-70403475E70C}"/>
              </a:ext>
            </a:extLst>
          </p:cNvPr>
          <p:cNvSpPr/>
          <p:nvPr/>
        </p:nvSpPr>
        <p:spPr>
          <a:xfrm>
            <a:off x="5239059" y="1676268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Decisão do Agravo Interno se torna irrecorrível.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BB3CD31-13A9-8028-C9D7-F60CCEB8EFCE}"/>
              </a:ext>
            </a:extLst>
          </p:cNvPr>
          <p:cNvSpPr/>
          <p:nvPr/>
        </p:nvSpPr>
        <p:spPr>
          <a:xfrm>
            <a:off x="5239059" y="4096684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Necessidade de maior análise estratégica nos recursos.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8971B6E-D1FC-E340-B69D-2809EEEF15DF}"/>
              </a:ext>
            </a:extLst>
          </p:cNvPr>
          <p:cNvSpPr/>
          <p:nvPr/>
        </p:nvSpPr>
        <p:spPr>
          <a:xfrm>
            <a:off x="5239059" y="5315972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 prazo para interposição dos dois recursos é de 8 dias úteis. Os dois agravos devem ser interpostos ao mesmo tempo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CD35BB6-D014-E58C-EB9C-93F13958F153}"/>
              </a:ext>
            </a:extLst>
          </p:cNvPr>
          <p:cNvSpPr/>
          <p:nvPr/>
        </p:nvSpPr>
        <p:spPr>
          <a:xfrm>
            <a:off x="5239059" y="475140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 agravo interno deve ser utilizado quando a decisão estiver baseada em precedentes do TST.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CA478FE-29CD-2B60-8428-73EE11695B97}"/>
              </a:ext>
            </a:extLst>
          </p:cNvPr>
          <p:cNvSpPr/>
          <p:nvPr/>
        </p:nvSpPr>
        <p:spPr>
          <a:xfrm>
            <a:off x="5239059" y="2877396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 houver múltiplos capítulos no recurso de revista, pode ser necessário interpor ambos os agravos simultaneamente.</a:t>
            </a:r>
          </a:p>
        </p:txBody>
      </p:sp>
    </p:spTree>
    <p:extLst>
      <p:ext uri="{BB962C8B-B14F-4D97-AF65-F5344CB8AC3E}">
        <p14:creationId xmlns:p14="http://schemas.microsoft.com/office/powerpoint/2010/main" val="84553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  <p:bldP spid="8" grpId="0" animBg="1"/>
      <p:bldP spid="9" grpId="0" animBg="1"/>
      <p:bldP spid="11" grpId="0" animBg="1"/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F2B3-11E0-2F9A-3118-7E871B6C1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B4BAC0-CD03-479A-CF61-EFD66987C1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3356" y="3654109"/>
            <a:ext cx="3842550" cy="1023257"/>
          </a:xfrm>
        </p:spPr>
        <p:txBody>
          <a:bodyPr rtlCol="0"/>
          <a:lstStyle/>
          <a:p>
            <a:pPr rtl="0"/>
            <a:r>
              <a:rPr lang="pt-BR" dirty="0"/>
              <a:t>O que Mudou com a Resolução 224/2024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8151E07A-B001-599A-164E-4E5470F8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0A770E-B102-9660-5A60-BBBE0109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47" y="1207378"/>
            <a:ext cx="3833906" cy="2221622"/>
          </a:xfrm>
        </p:spPr>
        <p:txBody>
          <a:bodyPr rtlCol="0"/>
          <a:lstStyle/>
          <a:p>
            <a:pPr rtl="0"/>
            <a:r>
              <a:rPr lang="pt-BR" dirty="0"/>
              <a:t>E agora?</a:t>
            </a:r>
          </a:p>
        </p:txBody>
      </p:sp>
      <p:pic>
        <p:nvPicPr>
          <p:cNvPr id="6" name="Espaço Reservado para Imagem 52">
            <a:extLst>
              <a:ext uri="{FF2B5EF4-FFF2-40B4-BE49-F238E27FC236}">
                <a16:creationId xmlns:a16="http://schemas.microsoft.com/office/drawing/2014/main" id="{005BE506-0B7E-497E-A97D-1F5A27F61D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83DB601-1FA7-BE86-0158-CF2575FED762}"/>
              </a:ext>
            </a:extLst>
          </p:cNvPr>
          <p:cNvSpPr/>
          <p:nvPr/>
        </p:nvSpPr>
        <p:spPr>
          <a:xfrm>
            <a:off x="5202777" y="4996657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 mudança visa melhorar a segurança jurídica e a previsibilidade no TST.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0EDC085-56BF-04A5-7489-24ACE781D140}"/>
              </a:ext>
            </a:extLst>
          </p:cNvPr>
          <p:cNvSpPr/>
          <p:nvPr/>
        </p:nvSpPr>
        <p:spPr>
          <a:xfrm>
            <a:off x="5202777" y="3791939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Escolher o agravo errado pode levar à preclusão do direito de recorrer.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B93D470-BC6C-C91B-E9C7-45FAEA23F090}"/>
              </a:ext>
            </a:extLst>
          </p:cNvPr>
          <p:cNvSpPr/>
          <p:nvPr/>
        </p:nvSpPr>
        <p:spPr>
          <a:xfrm>
            <a:off x="5194130" y="2587221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pt-BR" noProof="0" dirty="0">
                <a:solidFill>
                  <a:schemeClr val="bg1"/>
                </a:solidFill>
                <a:ea typeface="Montserrat" pitchFamily="34" charset="-122"/>
                <a:cs typeface="Montserrat" pitchFamily="34" charset="-120"/>
              </a:rPr>
              <a:t>Embargos de Declaração continuam sendo cabíveis em caso de omissão na decisão de admissibilidade.</a:t>
            </a:r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A0D5E24-38E7-B9D4-164C-A2E87EDB4279}"/>
              </a:ext>
            </a:extLst>
          </p:cNvPr>
          <p:cNvSpPr/>
          <p:nvPr/>
        </p:nvSpPr>
        <p:spPr>
          <a:xfrm>
            <a:off x="5202777" y="1382503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700"/>
              </a:lnSpc>
            </a:pPr>
            <a:r>
              <a:rPr lang="pt-BR" noProof="0" dirty="0">
                <a:solidFill>
                  <a:schemeClr val="bg1"/>
                </a:solidFill>
                <a:ea typeface="Montserrat" pitchFamily="34" charset="-122"/>
                <a:cs typeface="Montserrat" pitchFamily="34" charset="-120"/>
              </a:rPr>
              <a:t>Se um TRT negar seguimento a um recurso de revista contrariando precedente vinculante do TST, a parte pode apresentar reclamação ao TST, com base no art. 988 do CPC.</a:t>
            </a:r>
            <a:endParaRPr lang="pt-BR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28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  <p:bldP spid="11" grpId="0" animBg="1"/>
      <p:bldP spid="5" grpId="0" animBg="1"/>
      <p:bldP spid="3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2769D-B8C8-4982-AE15-C41C3D92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6" y="2164059"/>
            <a:ext cx="4129181" cy="2406113"/>
          </a:xfrm>
        </p:spPr>
        <p:txBody>
          <a:bodyPr rtlCol="0"/>
          <a:lstStyle/>
          <a:p>
            <a:pPr rtl="0"/>
            <a:r>
              <a:rPr lang="pt-BR" dirty="0"/>
              <a:t>Diferença Entre Antes e Agora</a:t>
            </a:r>
          </a:p>
        </p:txBody>
      </p:sp>
      <p:grpSp>
        <p:nvGrpSpPr>
          <p:cNvPr id="7" name="Grupo 6" descr="Ícone do cursor do mouse">
            <a:extLst>
              <a:ext uri="{FF2B5EF4-FFF2-40B4-BE49-F238E27FC236}">
                <a16:creationId xmlns:a16="http://schemas.microsoft.com/office/drawing/2014/main" id="{643E3450-B92D-4704-A017-74EA9B0F2E75}"/>
              </a:ext>
            </a:extLst>
          </p:cNvPr>
          <p:cNvGrpSpPr/>
          <p:nvPr/>
        </p:nvGrpSpPr>
        <p:grpSpPr>
          <a:xfrm>
            <a:off x="5540966" y="4526554"/>
            <a:ext cx="209957" cy="209957"/>
            <a:chOff x="5540351" y="4504508"/>
            <a:chExt cx="254048" cy="2540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9F3F1F-6FF1-4907-A469-28B65C79B6AC}"/>
                </a:ext>
              </a:extLst>
            </p:cNvPr>
            <p:cNvSpPr/>
            <p:nvPr/>
          </p:nvSpPr>
          <p:spPr>
            <a:xfrm>
              <a:off x="5540351" y="4504508"/>
              <a:ext cx="254048" cy="2540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pic>
          <p:nvPicPr>
            <p:cNvPr id="5" name="Elemento gráfico 4" descr="Ícone do cursor do mouse">
              <a:extLst>
                <a:ext uri="{FF2B5EF4-FFF2-40B4-BE49-F238E27FC236}">
                  <a16:creationId xmlns:a16="http://schemas.microsoft.com/office/drawing/2014/main" id="{36C1DCFE-C1BD-476B-84D7-4F971B2B6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93129" y="4557286"/>
              <a:ext cx="148493" cy="148493"/>
            </a:xfrm>
            <a:prstGeom prst="rect">
              <a:avLst/>
            </a:prstGeom>
          </p:spPr>
        </p:pic>
      </p:grpSp>
      <p:pic>
        <p:nvPicPr>
          <p:cNvPr id="8" name="Espaço Reservado para Imagem 52">
            <a:extLst>
              <a:ext uri="{FF2B5EF4-FFF2-40B4-BE49-F238E27FC236}">
                <a16:creationId xmlns:a16="http://schemas.microsoft.com/office/drawing/2014/main" id="{500B69AE-96EB-80F9-132B-11E75C0B33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7BD35176-35D0-283B-87BD-26235E20A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383903"/>
              </p:ext>
            </p:extLst>
          </p:nvPr>
        </p:nvGraphicFramePr>
        <p:xfrm>
          <a:off x="5181599" y="261257"/>
          <a:ext cx="6543675" cy="643998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{5202B0CA-FC54-4496-8BCA-5EF66A818D29}</a:tableStyleId>
              </a:tblPr>
              <a:tblGrid>
                <a:gridCol w="2181225">
                  <a:extLst>
                    <a:ext uri="{9D8B030D-6E8A-4147-A177-3AD203B41FA5}">
                      <a16:colId xmlns:a16="http://schemas.microsoft.com/office/drawing/2014/main" val="556345562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3691447435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1409318251"/>
                    </a:ext>
                  </a:extLst>
                </a:gridCol>
              </a:tblGrid>
              <a:tr h="65333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Aspecto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Antes da Resolução 224/2024</a:t>
                      </a:r>
                      <a:endParaRPr lang="pt-B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Depois da Resolução 224/2024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272655"/>
                  </a:ext>
                </a:extLst>
              </a:tr>
              <a:tr h="121333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Análise da admissibilidade do 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Se um tema fosse admitido, os demais também subiam para o TST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Cada tema é analisado separadamente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243925"/>
                  </a:ext>
                </a:extLst>
              </a:tr>
              <a:tr h="93333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Cabimento do Agravo de Instrumento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Sempre cabia para destrancar temas não admitidos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Só cabe se o tema não tiver precedente vinculante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87456"/>
                  </a:ext>
                </a:extLst>
              </a:tr>
              <a:tr h="149333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Cabimento do Agravo Interno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Não estava nessa fase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Se o tema já tiver decisão vinculante do TST, agravo de instrumento não cabe mais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543477"/>
                  </a:ext>
                </a:extLst>
              </a:tr>
              <a:tr h="121333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Embargos de Declaração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Só para omissões no despacho denegatório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Continua existindo, mas com função crucial para evitar preclusão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2107661"/>
                  </a:ext>
                </a:extLst>
              </a:tr>
              <a:tr h="933332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Recursos cabíveis após Agravo Interno negado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Pode haver outras possibilidades de recurso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/>
                        <a:t>Agravo interno desprovido se torna irrecorrível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01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79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48993-58A6-5092-E70C-74EAFEE94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364A5EA-DDAF-5DFD-8517-BA4218C5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314" y="2986551"/>
            <a:ext cx="3831336" cy="2153119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Impactos da Mudança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104F8FA-992A-97D1-D76A-5ADAB22A4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Pontos Positivos: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9E08D300-736C-48C0-D619-1BBF094CB5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Maior previsibilidade nas decisões do TST.</a:t>
            </a:r>
          </a:p>
          <a:p>
            <a:r>
              <a:rPr lang="pt-BR" sz="1800" dirty="0">
                <a:solidFill>
                  <a:schemeClr val="bg1"/>
                </a:solidFill>
              </a:rPr>
              <a:t>Redução de recursos repetitivos, tornando o processo mais ágil.</a:t>
            </a:r>
          </a:p>
          <a:p>
            <a:r>
              <a:rPr lang="pt-BR" sz="1800" dirty="0">
                <a:solidFill>
                  <a:schemeClr val="bg1"/>
                </a:solidFill>
              </a:rPr>
              <a:t>Fortalecimento do TST como Corte de Precedentes.</a:t>
            </a:r>
          </a:p>
          <a:p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631C6B0C-08C3-638D-8808-5E615E371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1600" y="3518675"/>
            <a:ext cx="6248400" cy="914400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Pontos Negativos:</a:t>
            </a:r>
          </a:p>
        </p:txBody>
      </p:sp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7730ADDD-8CC1-DB0E-9F7A-8BD95A65E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1600" y="4544287"/>
            <a:ext cx="6245352" cy="1755648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Risco de preclusão caso o advogado escolha o agravo incorreto.</a:t>
            </a:r>
          </a:p>
          <a:p>
            <a:r>
              <a:rPr lang="pt-BR" sz="1600" dirty="0">
                <a:solidFill>
                  <a:schemeClr val="bg1"/>
                </a:solidFill>
              </a:rPr>
              <a:t>Aumento da complexidade processual com necessidade de análise detalhada de cada tema.</a:t>
            </a:r>
          </a:p>
          <a:p>
            <a:r>
              <a:rPr lang="pt-BR" sz="1600" dirty="0">
                <a:solidFill>
                  <a:schemeClr val="bg1"/>
                </a:solidFill>
              </a:rPr>
              <a:t>O agravo interno desprovido torna-se irrecorrível, salvo via reclamação.</a:t>
            </a:r>
          </a:p>
          <a:p>
            <a:endParaRPr lang="pt-BR" dirty="0"/>
          </a:p>
        </p:txBody>
      </p:sp>
      <p:pic>
        <p:nvPicPr>
          <p:cNvPr id="6" name="Espaço Reservado para Imagem 52">
            <a:extLst>
              <a:ext uri="{FF2B5EF4-FFF2-40B4-BE49-F238E27FC236}">
                <a16:creationId xmlns:a16="http://schemas.microsoft.com/office/drawing/2014/main" id="{FECB9D4C-B6C5-0BF8-19B5-EC19843F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741536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25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75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  <p:bldP spid="14" grpId="0" build="p"/>
      <p:bldP spid="15" grpId="0" build="p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58E0D-75DD-7559-1B65-DAFFE7E6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BA28F-E59A-6FD4-4130-8E592527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19" y="2374213"/>
            <a:ext cx="3833906" cy="2221622"/>
          </a:xfrm>
        </p:spPr>
        <p:txBody>
          <a:bodyPr rtlCol="0">
            <a:normAutofit/>
          </a:bodyPr>
          <a:lstStyle/>
          <a:p>
            <a:r>
              <a:rPr lang="pt-BR" sz="4400" dirty="0"/>
              <a:t>Possibilidade de Reclamação</a:t>
            </a:r>
          </a:p>
        </p:txBody>
      </p:sp>
      <p:pic>
        <p:nvPicPr>
          <p:cNvPr id="6" name="Espaço Reservado para Imagem 52">
            <a:extLst>
              <a:ext uri="{FF2B5EF4-FFF2-40B4-BE49-F238E27FC236}">
                <a16:creationId xmlns:a16="http://schemas.microsoft.com/office/drawing/2014/main" id="{FBB6CAAC-F5F1-DD02-AA32-768FEC8A87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78" b="14878"/>
          <a:stretch/>
        </p:blipFill>
        <p:spPr>
          <a:xfrm>
            <a:off x="0" y="31739"/>
            <a:ext cx="1686592" cy="1686592"/>
          </a:xfrm>
          <a:prstGeom prst="ellipse">
            <a:avLst/>
          </a:prstGeom>
          <a:ln>
            <a:noFill/>
          </a:ln>
          <a:effectLst>
            <a:innerShdw blurRad="114300">
              <a:prstClr val="black"/>
            </a:innerShdw>
            <a:softEdge rad="127000"/>
          </a:effectLst>
          <a:scene3d>
            <a:camera prst="isometricOffAxis1Right"/>
            <a:lightRig rig="threePt" dir="t"/>
          </a:scene3d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CE2037C-0571-35C9-B00F-BF3A15D660E7}"/>
              </a:ext>
            </a:extLst>
          </p:cNvPr>
          <p:cNvSpPr/>
          <p:nvPr/>
        </p:nvSpPr>
        <p:spPr>
          <a:xfrm>
            <a:off x="5239058" y="1673264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Se um TRT negar seguimento a um recurso de revista contrariando precedente vinculante, cabe reclamação ao TST.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248B73F-DBAE-B943-6A69-3352196D38C5}"/>
              </a:ext>
            </a:extLst>
          </p:cNvPr>
          <p:cNvSpPr/>
          <p:nvPr/>
        </p:nvSpPr>
        <p:spPr>
          <a:xfrm>
            <a:off x="5239058" y="2951580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 reclamação é fundamentada no artigo 988 do CPC, que visa preservar a autoridade dos Tribunais Superiores.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FAB650E-0D0E-370A-F9E4-20B52234E6F2}"/>
              </a:ext>
            </a:extLst>
          </p:cNvPr>
          <p:cNvSpPr/>
          <p:nvPr/>
        </p:nvSpPr>
        <p:spPr>
          <a:xfrm>
            <a:off x="5239057" y="4279586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Esse mecanismo permite que o TST corrija decisões que violem a jurisprudência consolidada.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E9879BE-39CC-DE6E-547A-9DB98BDC0DBB}"/>
              </a:ext>
            </a:extLst>
          </p:cNvPr>
          <p:cNvSpPr/>
          <p:nvPr/>
        </p:nvSpPr>
        <p:spPr>
          <a:xfrm>
            <a:off x="5239058" y="394948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 reclamação deve ser interposta no prazo correto para evitar a preclusão da matéria.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B9820FE-C1AC-661C-B93C-544CDDA57C5D}"/>
              </a:ext>
            </a:extLst>
          </p:cNvPr>
          <p:cNvSpPr/>
          <p:nvPr/>
        </p:nvSpPr>
        <p:spPr>
          <a:xfrm>
            <a:off x="5239058" y="5607592"/>
            <a:ext cx="6227223" cy="106688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Advogados devem monitorar a admissibilidade dos recursos para garantir o direito de recorrer.</a:t>
            </a:r>
          </a:p>
        </p:txBody>
      </p:sp>
    </p:spTree>
    <p:extLst>
      <p:ext uri="{BB962C8B-B14F-4D97-AF65-F5344CB8AC3E}">
        <p14:creationId xmlns:p14="http://schemas.microsoft.com/office/powerpoint/2010/main" val="1581405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1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Título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23_TF45175639_Win32" id="{9E89BD44-E776-4ABC-BCBD-E9401324277B}" vid="{F9CF80B4-6821-4069-8601-1595E104E6F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biografia</Template>
  <TotalTime>297</TotalTime>
  <Words>1751</Words>
  <Application>Microsoft Office PowerPoint</Application>
  <PresentationFormat>Widescreen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Schoolbook</vt:lpstr>
      <vt:lpstr>Corbel</vt:lpstr>
      <vt:lpstr>Montserrat</vt:lpstr>
      <vt:lpstr>Wingdings</vt:lpstr>
      <vt:lpstr>Títulos</vt:lpstr>
      <vt:lpstr>Novas Exigências De Admissibilidade Do Recurso De Revista</vt:lpstr>
      <vt:lpstr>Introdução</vt:lpstr>
      <vt:lpstr>Como Era Antes</vt:lpstr>
      <vt:lpstr>E agora?</vt:lpstr>
      <vt:lpstr>E agora?</vt:lpstr>
      <vt:lpstr>E agora?</vt:lpstr>
      <vt:lpstr>Diferença Entre Antes e Agora</vt:lpstr>
      <vt:lpstr>Impactos da Mudança</vt:lpstr>
      <vt:lpstr>Possibilidade de Reclamação</vt:lpstr>
      <vt:lpstr>Como identificar o Agravo Correto para Interpor Após o Despacho Denegatório?</vt:lpstr>
      <vt:lpstr>Como identificar o Agravo Correto para Interpor Após o Despacho Denegatório?</vt:lpstr>
      <vt:lpstr>Como identificar Precedentes Vinculantes do TST?</vt:lpstr>
      <vt:lpstr>Como identificar Precedentes Vinculantes do TST?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Samany Cutrim</dc:creator>
  <cp:lastModifiedBy>Samany Cutrim</cp:lastModifiedBy>
  <cp:revision>2</cp:revision>
  <dcterms:created xsi:type="dcterms:W3CDTF">2025-02-05T22:51:12Z</dcterms:created>
  <dcterms:modified xsi:type="dcterms:W3CDTF">2025-02-10T18:50:00Z</dcterms:modified>
</cp:coreProperties>
</file>