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8"/>
  </p:notesMasterIdLst>
  <p:handoutMasterIdLst>
    <p:handoutMasterId r:id="rId279"/>
  </p:handoutMasterIdLst>
  <p:sldIdLst>
    <p:sldId id="31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69" r:id="rId55"/>
    <p:sldId id="373" r:id="rId56"/>
    <p:sldId id="377" r:id="rId57"/>
    <p:sldId id="379" r:id="rId58"/>
    <p:sldId id="380" r:id="rId59"/>
    <p:sldId id="589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396" r:id="rId76"/>
    <p:sldId id="397" r:id="rId77"/>
    <p:sldId id="398" r:id="rId78"/>
    <p:sldId id="399" r:id="rId79"/>
    <p:sldId id="400" r:id="rId80"/>
    <p:sldId id="401" r:id="rId81"/>
    <p:sldId id="402" r:id="rId82"/>
    <p:sldId id="403" r:id="rId83"/>
    <p:sldId id="404" r:id="rId84"/>
    <p:sldId id="405" r:id="rId85"/>
    <p:sldId id="406" r:id="rId86"/>
    <p:sldId id="407" r:id="rId87"/>
    <p:sldId id="408" r:id="rId88"/>
    <p:sldId id="409" r:id="rId89"/>
    <p:sldId id="410" r:id="rId90"/>
    <p:sldId id="411" r:id="rId91"/>
    <p:sldId id="412" r:id="rId92"/>
    <p:sldId id="413" r:id="rId93"/>
    <p:sldId id="414" r:id="rId94"/>
    <p:sldId id="415" r:id="rId95"/>
    <p:sldId id="416" r:id="rId96"/>
    <p:sldId id="417" r:id="rId97"/>
    <p:sldId id="418" r:id="rId98"/>
    <p:sldId id="419" r:id="rId99"/>
    <p:sldId id="420" r:id="rId100"/>
    <p:sldId id="421" r:id="rId101"/>
    <p:sldId id="422" r:id="rId102"/>
    <p:sldId id="423" r:id="rId103"/>
    <p:sldId id="424" r:id="rId104"/>
    <p:sldId id="425" r:id="rId105"/>
    <p:sldId id="426" r:id="rId106"/>
    <p:sldId id="427" r:id="rId107"/>
    <p:sldId id="428" r:id="rId108"/>
    <p:sldId id="429" r:id="rId109"/>
    <p:sldId id="430" r:id="rId110"/>
    <p:sldId id="431" r:id="rId111"/>
    <p:sldId id="378" r:id="rId112"/>
    <p:sldId id="370" r:id="rId113"/>
    <p:sldId id="374" r:id="rId114"/>
    <p:sldId id="432" r:id="rId115"/>
    <p:sldId id="433" r:id="rId116"/>
    <p:sldId id="434" r:id="rId117"/>
    <p:sldId id="435" r:id="rId118"/>
    <p:sldId id="436" r:id="rId119"/>
    <p:sldId id="437" r:id="rId120"/>
    <p:sldId id="438" r:id="rId121"/>
    <p:sldId id="439" r:id="rId122"/>
    <p:sldId id="440" r:id="rId123"/>
    <p:sldId id="441" r:id="rId124"/>
    <p:sldId id="442" r:id="rId125"/>
    <p:sldId id="443" r:id="rId126"/>
    <p:sldId id="444" r:id="rId127"/>
    <p:sldId id="445" r:id="rId128"/>
    <p:sldId id="446" r:id="rId129"/>
    <p:sldId id="447" r:id="rId130"/>
    <p:sldId id="448" r:id="rId131"/>
    <p:sldId id="449" r:id="rId132"/>
    <p:sldId id="450" r:id="rId133"/>
    <p:sldId id="451" r:id="rId134"/>
    <p:sldId id="452" r:id="rId135"/>
    <p:sldId id="453" r:id="rId136"/>
    <p:sldId id="454" r:id="rId137"/>
    <p:sldId id="455" r:id="rId138"/>
    <p:sldId id="456" r:id="rId139"/>
    <p:sldId id="457" r:id="rId140"/>
    <p:sldId id="458" r:id="rId141"/>
    <p:sldId id="459" r:id="rId142"/>
    <p:sldId id="460" r:id="rId143"/>
    <p:sldId id="461" r:id="rId144"/>
    <p:sldId id="462" r:id="rId145"/>
    <p:sldId id="463" r:id="rId146"/>
    <p:sldId id="464" r:id="rId147"/>
    <p:sldId id="465" r:id="rId148"/>
    <p:sldId id="466" r:id="rId149"/>
    <p:sldId id="467" r:id="rId150"/>
    <p:sldId id="468" r:id="rId151"/>
    <p:sldId id="469" r:id="rId152"/>
    <p:sldId id="470" r:id="rId153"/>
    <p:sldId id="471" r:id="rId154"/>
    <p:sldId id="472" r:id="rId155"/>
    <p:sldId id="473" r:id="rId156"/>
    <p:sldId id="474" r:id="rId157"/>
    <p:sldId id="475" r:id="rId158"/>
    <p:sldId id="476" r:id="rId159"/>
    <p:sldId id="477" r:id="rId160"/>
    <p:sldId id="590" r:id="rId161"/>
    <p:sldId id="593" r:id="rId162"/>
    <p:sldId id="371" r:id="rId163"/>
    <p:sldId id="375" r:id="rId164"/>
    <p:sldId id="586" r:id="rId165"/>
    <p:sldId id="478" r:id="rId166"/>
    <p:sldId id="479" r:id="rId167"/>
    <p:sldId id="591" r:id="rId168"/>
    <p:sldId id="480" r:id="rId169"/>
    <p:sldId id="481" r:id="rId170"/>
    <p:sldId id="482" r:id="rId171"/>
    <p:sldId id="483" r:id="rId172"/>
    <p:sldId id="484" r:id="rId173"/>
    <p:sldId id="485" r:id="rId174"/>
    <p:sldId id="486" r:id="rId175"/>
    <p:sldId id="487" r:id="rId176"/>
    <p:sldId id="488" r:id="rId177"/>
    <p:sldId id="489" r:id="rId178"/>
    <p:sldId id="490" r:id="rId179"/>
    <p:sldId id="491" r:id="rId180"/>
    <p:sldId id="492" r:id="rId181"/>
    <p:sldId id="493" r:id="rId182"/>
    <p:sldId id="494" r:id="rId183"/>
    <p:sldId id="495" r:id="rId184"/>
    <p:sldId id="496" r:id="rId185"/>
    <p:sldId id="497" r:id="rId186"/>
    <p:sldId id="498" r:id="rId187"/>
    <p:sldId id="499" r:id="rId188"/>
    <p:sldId id="500" r:id="rId189"/>
    <p:sldId id="501" r:id="rId190"/>
    <p:sldId id="502" r:id="rId191"/>
    <p:sldId id="503" r:id="rId192"/>
    <p:sldId id="504" r:id="rId193"/>
    <p:sldId id="505" r:id="rId194"/>
    <p:sldId id="506" r:id="rId195"/>
    <p:sldId id="507" r:id="rId196"/>
    <p:sldId id="508" r:id="rId197"/>
    <p:sldId id="509" r:id="rId198"/>
    <p:sldId id="510" r:id="rId199"/>
    <p:sldId id="511" r:id="rId200"/>
    <p:sldId id="512" r:id="rId201"/>
    <p:sldId id="513" r:id="rId202"/>
    <p:sldId id="514" r:id="rId203"/>
    <p:sldId id="515" r:id="rId204"/>
    <p:sldId id="588" r:id="rId205"/>
    <p:sldId id="516" r:id="rId206"/>
    <p:sldId id="517" r:id="rId207"/>
    <p:sldId id="518" r:id="rId208"/>
    <p:sldId id="519" r:id="rId209"/>
    <p:sldId id="520" r:id="rId210"/>
    <p:sldId id="521" r:id="rId211"/>
    <p:sldId id="522" r:id="rId212"/>
    <p:sldId id="523" r:id="rId213"/>
    <p:sldId id="524" r:id="rId214"/>
    <p:sldId id="372" r:id="rId215"/>
    <p:sldId id="376" r:id="rId216"/>
    <p:sldId id="525" r:id="rId217"/>
    <p:sldId id="526" r:id="rId218"/>
    <p:sldId id="527" r:id="rId219"/>
    <p:sldId id="528" r:id="rId220"/>
    <p:sldId id="529" r:id="rId221"/>
    <p:sldId id="530" r:id="rId222"/>
    <p:sldId id="531" r:id="rId223"/>
    <p:sldId id="532" r:id="rId224"/>
    <p:sldId id="533" r:id="rId225"/>
    <p:sldId id="534" r:id="rId226"/>
    <p:sldId id="535" r:id="rId227"/>
    <p:sldId id="536" r:id="rId228"/>
    <p:sldId id="537" r:id="rId229"/>
    <p:sldId id="538" r:id="rId230"/>
    <p:sldId id="539" r:id="rId231"/>
    <p:sldId id="540" r:id="rId232"/>
    <p:sldId id="541" r:id="rId233"/>
    <p:sldId id="542" r:id="rId234"/>
    <p:sldId id="543" r:id="rId235"/>
    <p:sldId id="544" r:id="rId236"/>
    <p:sldId id="545" r:id="rId237"/>
    <p:sldId id="546" r:id="rId238"/>
    <p:sldId id="547" r:id="rId239"/>
    <p:sldId id="548" r:id="rId240"/>
    <p:sldId id="549" r:id="rId241"/>
    <p:sldId id="550" r:id="rId242"/>
    <p:sldId id="551" r:id="rId243"/>
    <p:sldId id="552" r:id="rId244"/>
    <p:sldId id="553" r:id="rId245"/>
    <p:sldId id="554" r:id="rId246"/>
    <p:sldId id="555" r:id="rId247"/>
    <p:sldId id="556" r:id="rId248"/>
    <p:sldId id="557" r:id="rId249"/>
    <p:sldId id="558" r:id="rId250"/>
    <p:sldId id="559" r:id="rId251"/>
    <p:sldId id="560" r:id="rId252"/>
    <p:sldId id="561" r:id="rId253"/>
    <p:sldId id="562" r:id="rId254"/>
    <p:sldId id="563" r:id="rId255"/>
    <p:sldId id="564" r:id="rId256"/>
    <p:sldId id="565" r:id="rId257"/>
    <p:sldId id="566" r:id="rId258"/>
    <p:sldId id="567" r:id="rId259"/>
    <p:sldId id="568" r:id="rId260"/>
    <p:sldId id="569" r:id="rId261"/>
    <p:sldId id="570" r:id="rId262"/>
    <p:sldId id="571" r:id="rId263"/>
    <p:sldId id="572" r:id="rId264"/>
    <p:sldId id="573" r:id="rId265"/>
    <p:sldId id="574" r:id="rId266"/>
    <p:sldId id="575" r:id="rId267"/>
    <p:sldId id="576" r:id="rId268"/>
    <p:sldId id="577" r:id="rId269"/>
    <p:sldId id="578" r:id="rId270"/>
    <p:sldId id="579" r:id="rId271"/>
    <p:sldId id="580" r:id="rId272"/>
    <p:sldId id="581" r:id="rId273"/>
    <p:sldId id="582" r:id="rId274"/>
    <p:sldId id="583" r:id="rId275"/>
    <p:sldId id="584" r:id="rId276"/>
    <p:sldId id="585" r:id="rId2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D78763-0AB4-4984-8115-74BD9EAFE321}">
          <p14:sldIdLst/>
        </p14:section>
        <p14:section name="1 - Network Security" id="{C466E3FF-3AD1-4D8A-85CB-BB6F6B15719C}">
          <p14:sldIdLst/>
        </p14:section>
        <p14:section name="2 - Compliance and Operational Security" id="{192E0A11-179F-4367-9092-997CA92F1B5A}">
          <p14:sldIdLst>
            <p14:sldId id="310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3 - Threats and Vulnerabilities" id="{5BC8140D-5722-4E78-9152-54960ED8F480}">
          <p14:sldIdLst>
            <p14:sldId id="369"/>
            <p14:sldId id="373"/>
            <p14:sldId id="377"/>
            <p14:sldId id="379"/>
            <p14:sldId id="380"/>
            <p14:sldId id="589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378"/>
          </p14:sldIdLst>
        </p14:section>
        <p14:section name="4 - Application, Data, and Host Security" id="{E6B4EE43-78CE-46BD-84A5-B7CD6CFC7459}">
          <p14:sldIdLst>
            <p14:sldId id="370"/>
            <p14:sldId id="374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590"/>
            <p14:sldId id="593"/>
          </p14:sldIdLst>
        </p14:section>
        <p14:section name="5 - Access Control and Identity Management" id="{8309194B-4EDF-4FC1-928E-1DFFB477C0F4}">
          <p14:sldIdLst>
            <p14:sldId id="371"/>
            <p14:sldId id="375"/>
            <p14:sldId id="586"/>
            <p14:sldId id="478"/>
            <p14:sldId id="479"/>
            <p14:sldId id="591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88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6 - Cryptography" id="{1FBA02C4-0C12-4F18-B5D1-EA7C3F69F566}">
          <p14:sldIdLst>
            <p14:sldId id="372"/>
            <p14:sldId id="376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92" autoAdjust="0"/>
    <p:restoredTop sz="94698" autoAdjust="0"/>
  </p:normalViewPr>
  <p:slideViewPr>
    <p:cSldViewPr>
      <p:cViewPr varScale="1">
        <p:scale>
          <a:sx n="77" d="100"/>
          <a:sy n="77" d="100"/>
        </p:scale>
        <p:origin x="84" y="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31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370"/>
    </p:cViewPr>
  </p:sorterViewPr>
  <p:notesViewPr>
    <p:cSldViewPr>
      <p:cViewPr varScale="1">
        <p:scale>
          <a:sx n="65" d="100"/>
          <a:sy n="65" d="100"/>
        </p:scale>
        <p:origin x="-859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presProps" Target="presProp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slide" Target="slides/slide264.xml"/><Relationship Id="rId281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C6C40-5DD9-412C-9B2F-07D66721E9C2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E6DA2-DA70-4E1D-BC95-FE1190C65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68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7C58B-D112-433D-ADBE-BBFF748704DB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33D2E-B3F6-478A-BF28-A9F4A4A6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52400"/>
            <a:ext cx="9143999" cy="457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add question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620000" y="6488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24400"/>
            <a:ext cx="9144000" cy="21336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to add answer choices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0" y="6463145"/>
            <a:ext cx="762000" cy="381000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/>
            </a:lvl1pPr>
          </a:lstStyle>
          <a:p>
            <a:pPr lvl="0"/>
            <a:r>
              <a:rPr lang="en-US" dirty="0" err="1" smtClean="0"/>
              <a:t>ans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8610600" y="-7834"/>
            <a:ext cx="457200" cy="175189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959BE4-4364-4106-A96C-4136339266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 flip="none" rotWithShape="1">
          <a:gsLst>
            <a:gs pos="60000">
              <a:srgbClr val="B885FF"/>
            </a:gs>
            <a:gs pos="50000">
              <a:srgbClr val="AF7CFF"/>
            </a:gs>
            <a:gs pos="43000">
              <a:srgbClr val="A370FF"/>
            </a:gs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72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52400"/>
            <a:ext cx="9143999" cy="6705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</a:lstStyle>
          <a:p>
            <a:pPr lvl="0"/>
            <a:r>
              <a:rPr lang="en-US" dirty="0" smtClean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0479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39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59BE4-4364-4106-A96C-41363392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2 – Compliance and Operational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When considering a vendor-specific vulnerability in critical industrial control systems which of the </a:t>
            </a:r>
            <a:r>
              <a:rPr lang="en-US" dirty="0" smtClean="0"/>
              <a:t>following techniques </a:t>
            </a:r>
            <a:r>
              <a:rPr lang="en-US" dirty="0"/>
              <a:t>supports availability?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A. Deploying identical application firewalls at the border</a:t>
            </a:r>
          </a:p>
          <a:p>
            <a:r>
              <a:rPr lang="en-US" dirty="0"/>
              <a:t>B. Incorporating diversity into redundant design</a:t>
            </a:r>
          </a:p>
          <a:p>
            <a:r>
              <a:rPr lang="en-US" dirty="0"/>
              <a:t>C. Enforcing application white lists on the support workstations</a:t>
            </a:r>
          </a:p>
          <a:p>
            <a:r>
              <a:rPr lang="en-US" dirty="0"/>
              <a:t>D. Ensuring the systems' anti-virus definitions are up-to-date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are testing a new software product for security, and you have all of the developer's source-code and </a:t>
            </a:r>
            <a:r>
              <a:rPr lang="en-US" dirty="0" smtClean="0"/>
              <a:t>data structures</a:t>
            </a:r>
            <a:r>
              <a:rPr lang="en-US" dirty="0"/>
              <a:t>. What type of testing is this?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White box</a:t>
            </a:r>
          </a:p>
          <a:p>
            <a:r>
              <a:rPr lang="en-US" dirty="0"/>
              <a:t>B. Grey box</a:t>
            </a:r>
          </a:p>
          <a:p>
            <a:r>
              <a:rPr lang="en-US" dirty="0"/>
              <a:t>C. Black box</a:t>
            </a:r>
          </a:p>
          <a:p>
            <a:r>
              <a:rPr lang="en-US" dirty="0"/>
              <a:t>D. Penetration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would like to determine how effective your company security is. Which is the best place to start?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Rewrite the existing security policy</a:t>
            </a:r>
          </a:p>
          <a:p>
            <a:r>
              <a:rPr lang="en-US" dirty="0"/>
              <a:t>B. Review past security incidents and their resolution</a:t>
            </a:r>
          </a:p>
          <a:p>
            <a:r>
              <a:rPr lang="en-US" dirty="0"/>
              <a:t>C. Implement an intrusion prevention system</a:t>
            </a:r>
          </a:p>
          <a:p>
            <a:r>
              <a:rPr lang="en-US" dirty="0"/>
              <a:t>D. Install honeypot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Your application frequently stops running due to memory errors. In the logs you see code being run that calls </a:t>
            </a:r>
            <a:r>
              <a:rPr lang="en-US" dirty="0" smtClean="0"/>
              <a:t>an internal </a:t>
            </a:r>
            <a:r>
              <a:rPr lang="en-US" dirty="0"/>
              <a:t>process to exploit the machine. What type of attack is this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Zero-day</a:t>
            </a:r>
          </a:p>
          <a:p>
            <a:r>
              <a:rPr lang="en-US" dirty="0"/>
              <a:t>B. Cross site scripting</a:t>
            </a:r>
          </a:p>
          <a:p>
            <a:r>
              <a:rPr lang="en-US" dirty="0"/>
              <a:t>C. Malicious add-on</a:t>
            </a:r>
          </a:p>
          <a:p>
            <a:r>
              <a:rPr lang="en-US" dirty="0"/>
              <a:t>D. Buffer overflow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1143000"/>
          </a:xfrm>
        </p:spPr>
        <p:txBody>
          <a:bodyPr/>
          <a:lstStyle/>
          <a:p>
            <a:r>
              <a:rPr lang="en-US" dirty="0"/>
              <a:t>Which attack could be used to later launch a man-in-the-middle attack?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</a:t>
            </a:r>
            <a:r>
              <a:rPr lang="en-US" dirty="0" err="1"/>
              <a:t>DoS</a:t>
            </a:r>
            <a:endParaRPr lang="en-US" dirty="0"/>
          </a:p>
          <a:p>
            <a:r>
              <a:rPr lang="en-US" dirty="0"/>
              <a:t>B. ARP poisoning</a:t>
            </a:r>
          </a:p>
          <a:p>
            <a:r>
              <a:rPr lang="en-US" dirty="0"/>
              <a:t>C. Replay</a:t>
            </a:r>
          </a:p>
          <a:p>
            <a:r>
              <a:rPr lang="en-US" dirty="0"/>
              <a:t>D. Brute force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9050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 about which could allow you to sniff a network. A replay attack could be used AFTER being the </a:t>
            </a:r>
            <a:r>
              <a:rPr lang="en-US" dirty="0" err="1"/>
              <a:t>MitM</a:t>
            </a:r>
            <a:r>
              <a:rPr lang="en-US" dirty="0"/>
              <a:t> </a:t>
            </a:r>
            <a:r>
              <a:rPr lang="en-US" dirty="0" smtClean="0"/>
              <a:t>and sniffing </a:t>
            </a:r>
            <a:r>
              <a:rPr lang="en-US" dirty="0"/>
              <a:t>credentials, but this question is asking how to get set up to do the sniffing in the first place.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When comparing penetration testing to a </a:t>
            </a:r>
            <a:r>
              <a:rPr lang="en-US" dirty="0" smtClean="0"/>
              <a:t>vulnerability </a:t>
            </a:r>
            <a:r>
              <a:rPr lang="en-US" dirty="0"/>
              <a:t>scan, penetration testing is: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Only testing computer/network security</a:t>
            </a:r>
          </a:p>
          <a:p>
            <a:r>
              <a:rPr lang="en-US" dirty="0"/>
              <a:t>B. An active testing method</a:t>
            </a:r>
          </a:p>
          <a:p>
            <a:r>
              <a:rPr lang="en-US" dirty="0"/>
              <a:t>C. A passive testing method</a:t>
            </a:r>
          </a:p>
          <a:p>
            <a:r>
              <a:rPr lang="en-US" dirty="0"/>
              <a:t>D. Only testing physical security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can you implement to capture information about attacks that are occurring, while at the same </a:t>
            </a:r>
            <a:r>
              <a:rPr lang="en-US" dirty="0" smtClean="0"/>
              <a:t>time protecting </a:t>
            </a:r>
            <a:r>
              <a:rPr lang="en-US" dirty="0"/>
              <a:t>your network?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Security logs</a:t>
            </a:r>
          </a:p>
          <a:p>
            <a:r>
              <a:rPr lang="en-US" dirty="0"/>
              <a:t>B. Honeypot</a:t>
            </a:r>
          </a:p>
          <a:p>
            <a:r>
              <a:rPr lang="en-US" dirty="0"/>
              <a:t>C. Protocol analyzer</a:t>
            </a:r>
          </a:p>
          <a:p>
            <a:r>
              <a:rPr lang="en-US" dirty="0"/>
              <a:t>D. Audit logs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2209800"/>
          </a:xfrm>
        </p:spPr>
        <p:txBody>
          <a:bodyPr/>
          <a:lstStyle/>
          <a:p>
            <a:r>
              <a:rPr lang="en-US" dirty="0"/>
              <a:t>Your wireless network uses two WAPs with one SSID. You do a network scan and you find three BSSIDs but</a:t>
            </a:r>
          </a:p>
          <a:p>
            <a:r>
              <a:rPr lang="en-US" dirty="0"/>
              <a:t>only the one SSID. Which of the following is the best explanation?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A. Evil Twin</a:t>
            </a:r>
          </a:p>
          <a:p>
            <a:r>
              <a:rPr lang="en-US" dirty="0"/>
              <a:t>B. Rogue Access Point</a:t>
            </a:r>
          </a:p>
          <a:p>
            <a:r>
              <a:rPr lang="en-US" dirty="0"/>
              <a:t>C. MIMO Extensions</a:t>
            </a:r>
          </a:p>
          <a:p>
            <a:r>
              <a:rPr lang="en-US" dirty="0"/>
              <a:t>D. AP Isolation</a:t>
            </a:r>
          </a:p>
          <a:p>
            <a:r>
              <a:rPr lang="en-US" dirty="0"/>
              <a:t>E. IV Attack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2819400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BSSID = MAC address of a specific access point</a:t>
            </a:r>
          </a:p>
          <a:p>
            <a:r>
              <a:rPr lang="en-US" dirty="0"/>
              <a:t>SSID = Name of your wireless network (several WAPs can use the same SSID)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are testing a program created by your internal development team. Which type of testing are you</a:t>
            </a:r>
          </a:p>
          <a:p>
            <a:r>
              <a:rPr lang="en-US" dirty="0"/>
              <a:t>performing?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White box</a:t>
            </a:r>
          </a:p>
          <a:p>
            <a:r>
              <a:rPr lang="en-US" dirty="0"/>
              <a:t>B. Grey box</a:t>
            </a:r>
          </a:p>
          <a:p>
            <a:r>
              <a:rPr lang="en-US" dirty="0"/>
              <a:t>C. Black box</a:t>
            </a:r>
          </a:p>
          <a:p>
            <a:r>
              <a:rPr lang="en-US" dirty="0"/>
              <a:t>D. Penetration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1066800"/>
          </a:xfrm>
        </p:spPr>
        <p:txBody>
          <a:bodyPr/>
          <a:lstStyle/>
          <a:p>
            <a:r>
              <a:rPr lang="en-US" dirty="0"/>
              <a:t>What's the quickest way to tell which version of SSH is running on a remote server?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Protocol analysis</a:t>
            </a:r>
          </a:p>
          <a:p>
            <a:r>
              <a:rPr lang="en-US" dirty="0"/>
              <a:t>B. Passive scanning</a:t>
            </a:r>
          </a:p>
          <a:p>
            <a:r>
              <a:rPr lang="en-US" dirty="0"/>
              <a:t>C. Banner grabbing</a:t>
            </a:r>
          </a:p>
          <a:p>
            <a:r>
              <a:rPr lang="en-US" dirty="0"/>
              <a:t>D. Penetration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6764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could try using the telnet client but point to port 22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telnet server1 </a:t>
            </a:r>
            <a:r>
              <a:rPr lang="en-US" dirty="0" smtClean="0"/>
              <a:t>22</a:t>
            </a:r>
          </a:p>
          <a:p>
            <a:endParaRPr lang="en-US" dirty="0"/>
          </a:p>
          <a:p>
            <a:r>
              <a:rPr lang="en-US" dirty="0"/>
              <a:t>When you connect you will see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Trying 192.168.10.5... Connected to server1. Escape character is '^]'. SSH-2.0-OpenSSH_5.3</a:t>
            </a:r>
          </a:p>
          <a:p>
            <a:r>
              <a:rPr lang="en-US" dirty="0"/>
              <a:t>The information that is returned to you is known as the banner info.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can be implemented in hardware or software to protect a web server from </a:t>
            </a:r>
            <a:r>
              <a:rPr lang="en-US" dirty="0" smtClean="0"/>
              <a:t>cross-site scripting </a:t>
            </a:r>
            <a:r>
              <a:rPr lang="en-US" dirty="0"/>
              <a:t>attacks?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Intrusion Detection System</a:t>
            </a:r>
          </a:p>
          <a:p>
            <a:r>
              <a:rPr lang="en-US" dirty="0"/>
              <a:t>B. Flood Guard Protection</a:t>
            </a:r>
          </a:p>
          <a:p>
            <a:r>
              <a:rPr lang="en-US" dirty="0"/>
              <a:t>C. Web Application Firewall</a:t>
            </a:r>
          </a:p>
          <a:p>
            <a:r>
              <a:rPr lang="en-US" dirty="0"/>
              <a:t>D. URL Content Filter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security team has established a security awareness program. Which of the following would BEST prove </a:t>
            </a:r>
            <a:r>
              <a:rPr lang="en-US" dirty="0" smtClean="0"/>
              <a:t>the success </a:t>
            </a:r>
            <a:r>
              <a:rPr lang="en-US" dirty="0"/>
              <a:t>of the program?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Policies</a:t>
            </a:r>
          </a:p>
          <a:p>
            <a:r>
              <a:rPr lang="en-US" dirty="0"/>
              <a:t>B. Procedures</a:t>
            </a:r>
          </a:p>
          <a:p>
            <a:r>
              <a:rPr lang="en-US" dirty="0"/>
              <a:t>C. Metrics</a:t>
            </a:r>
          </a:p>
          <a:p>
            <a:r>
              <a:rPr lang="en-US" dirty="0"/>
              <a:t>D. Standards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is the BEST way to prevent tailgating into the server room?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Man traps</a:t>
            </a:r>
          </a:p>
          <a:p>
            <a:r>
              <a:rPr lang="en-US" dirty="0"/>
              <a:t>B. Security guards</a:t>
            </a:r>
          </a:p>
          <a:p>
            <a:r>
              <a:rPr lang="en-US" dirty="0"/>
              <a:t>C. Biometric authentication</a:t>
            </a:r>
          </a:p>
          <a:p>
            <a:r>
              <a:rPr lang="en-US" dirty="0"/>
              <a:t>D. Proximity cards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1600200"/>
          </a:xfrm>
        </p:spPr>
        <p:txBody>
          <a:bodyPr/>
          <a:lstStyle/>
          <a:p>
            <a:r>
              <a:rPr lang="en-US" dirty="0"/>
              <a:t>Which solution is the best way to detect tailgating into a restricted area, especially when you have a </a:t>
            </a:r>
            <a:r>
              <a:rPr lang="en-US" dirty="0" smtClean="0"/>
              <a:t>limited budget</a:t>
            </a:r>
            <a:r>
              <a:rPr lang="en-US" dirty="0"/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72000"/>
            <a:ext cx="9144000" cy="2133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A. Install a motion detector near the entrance</a:t>
            </a:r>
          </a:p>
          <a:p>
            <a:r>
              <a:rPr lang="en-US" dirty="0"/>
              <a:t>B. Install a camera and DVR at the entrance to monitor access</a:t>
            </a:r>
          </a:p>
          <a:p>
            <a:r>
              <a:rPr lang="en-US" dirty="0"/>
              <a:t>C. Place a full-time guard at the entrance to confirm user identity</a:t>
            </a:r>
          </a:p>
          <a:p>
            <a:r>
              <a:rPr lang="en-US" dirty="0"/>
              <a:t>D. Revoke all proximity badge access to make users justify access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1336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only 2 decent answers here are the guard and the camera. Since this question says "detect" and </a:t>
            </a:r>
            <a:r>
              <a:rPr lang="en-US" dirty="0" smtClean="0"/>
              <a:t>not "prevent</a:t>
            </a:r>
            <a:r>
              <a:rPr lang="en-US" dirty="0"/>
              <a:t>", the camera is the better option. Also, a camera system would be a lot cheaper than paying a </a:t>
            </a:r>
            <a:r>
              <a:rPr lang="en-US" dirty="0" smtClean="0"/>
              <a:t>full-time guard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4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4 – Application, Data, and Host Security</a:t>
            </a:r>
          </a:p>
        </p:txBody>
      </p:sp>
    </p:spTree>
    <p:extLst>
      <p:ext uri="{BB962C8B-B14F-4D97-AF65-F5344CB8AC3E}">
        <p14:creationId xmlns:p14="http://schemas.microsoft.com/office/powerpoint/2010/main" val="33084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network administrator is responsible for securing applications against external attacks. Every month, </a:t>
            </a:r>
            <a:r>
              <a:rPr lang="en-US" dirty="0" smtClean="0"/>
              <a:t>the underlying </a:t>
            </a:r>
            <a:r>
              <a:rPr lang="en-US" dirty="0"/>
              <a:t>operating system is updated. There is no process in place for other software updates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Which of the following processes could MOST effectively mitigate these risks?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Application hardening</a:t>
            </a:r>
          </a:p>
          <a:p>
            <a:r>
              <a:rPr lang="en-US" dirty="0"/>
              <a:t>B. Application change management</a:t>
            </a:r>
          </a:p>
          <a:p>
            <a:r>
              <a:rPr lang="en-US" dirty="0"/>
              <a:t>C. Application patch management</a:t>
            </a:r>
          </a:p>
          <a:p>
            <a:r>
              <a:rPr lang="en-US" dirty="0"/>
              <a:t>D. Application firewall 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preventative controls would be appropriate for responding to a directive to reduce </a:t>
            </a:r>
            <a:r>
              <a:rPr lang="en-US" dirty="0" smtClean="0"/>
              <a:t>the attack </a:t>
            </a:r>
            <a:r>
              <a:rPr lang="en-US" dirty="0"/>
              <a:t>surface of a specific host?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Installing anti-malware</a:t>
            </a:r>
          </a:p>
          <a:p>
            <a:r>
              <a:rPr lang="en-US" dirty="0"/>
              <a:t>B. Implementing an IDS</a:t>
            </a:r>
          </a:p>
          <a:p>
            <a:r>
              <a:rPr lang="en-US" dirty="0"/>
              <a:t>C. Taking a baseline configuration</a:t>
            </a:r>
          </a:p>
          <a:p>
            <a:r>
              <a:rPr lang="en-US" dirty="0"/>
              <a:t>D. Disabling unnecessary 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is true about input validation in a client-server architecture, when data integrity is </a:t>
            </a:r>
            <a:r>
              <a:rPr lang="en-US" dirty="0" smtClean="0"/>
              <a:t>critical to </a:t>
            </a:r>
            <a:r>
              <a:rPr lang="en-US" dirty="0"/>
              <a:t>the organization?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It should be enforced on the client side only.</a:t>
            </a:r>
          </a:p>
          <a:p>
            <a:r>
              <a:rPr lang="en-US" dirty="0"/>
              <a:t>B. It must be protected by SSL encryption.</a:t>
            </a:r>
          </a:p>
          <a:p>
            <a:r>
              <a:rPr lang="en-US" dirty="0"/>
              <a:t>C. It must rely on the user's knowledge of the application.</a:t>
            </a:r>
          </a:p>
          <a:p>
            <a:r>
              <a:rPr lang="en-US" dirty="0"/>
              <a:t>D. It should be performed on the server side.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merchant acquirer has the need to store credit card numbers in a transactional database in a high</a:t>
            </a:r>
          </a:p>
          <a:p>
            <a:r>
              <a:rPr lang="en-US" dirty="0"/>
              <a:t>performance environment. Which of the following BEST protects the credit card data?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Database field encryption</a:t>
            </a:r>
          </a:p>
          <a:p>
            <a:r>
              <a:rPr lang="en-US" dirty="0"/>
              <a:t>B. File-level encryption</a:t>
            </a:r>
          </a:p>
          <a:p>
            <a:r>
              <a:rPr lang="en-US" dirty="0"/>
              <a:t>C. Data loss prevention system</a:t>
            </a:r>
          </a:p>
          <a:p>
            <a:r>
              <a:rPr lang="en-US" dirty="0"/>
              <a:t>D. Full disk encryption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Access mechanisms to data on encrypted USB hard drives must be implemented correctly otherwise: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A. user accounts may be inadvertently locked out.</a:t>
            </a:r>
          </a:p>
          <a:p>
            <a:r>
              <a:rPr lang="en-US" dirty="0"/>
              <a:t>B. data on the USB drive could be corrupted.</a:t>
            </a:r>
          </a:p>
          <a:p>
            <a:r>
              <a:rPr lang="en-US" dirty="0"/>
              <a:t>C. data on the hard drive will be vulnerable to log analysis.</a:t>
            </a:r>
          </a:p>
          <a:p>
            <a:r>
              <a:rPr lang="en-US" dirty="0"/>
              <a:t>D. the security controls on the USB drive can be bypassed.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security technician is attempting to improve the overall security posture of an internal mail server. Which </a:t>
            </a:r>
            <a:r>
              <a:rPr lang="en-US" dirty="0" smtClean="0"/>
              <a:t>of the </a:t>
            </a:r>
            <a:r>
              <a:rPr lang="en-US" dirty="0"/>
              <a:t>following actions would BEST accomplish this goal?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Monitoring event logs daily</a:t>
            </a:r>
          </a:p>
          <a:p>
            <a:r>
              <a:rPr lang="en-US" dirty="0"/>
              <a:t>B. Disabling unnecessary services</a:t>
            </a:r>
          </a:p>
          <a:p>
            <a:r>
              <a:rPr lang="en-US" dirty="0"/>
              <a:t>C. Deploying a content filter on the network</a:t>
            </a:r>
          </a:p>
          <a:p>
            <a:r>
              <a:rPr lang="en-US" dirty="0"/>
              <a:t>D. Deploy an IDS on the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is the primary security concern when deploying a mobile device on a network?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Strong authentication</a:t>
            </a:r>
          </a:p>
          <a:p>
            <a:r>
              <a:rPr lang="en-US" dirty="0"/>
              <a:t>B. Interoperability</a:t>
            </a:r>
          </a:p>
          <a:p>
            <a:r>
              <a:rPr lang="en-US" dirty="0"/>
              <a:t>C. Data security</a:t>
            </a:r>
          </a:p>
          <a:p>
            <a:r>
              <a:rPr lang="en-US" dirty="0"/>
              <a:t>D. Cloud storage technique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security administrator is currently unaware of an incident that occurred a week ago. Which of the </a:t>
            </a:r>
            <a:r>
              <a:rPr lang="en-US" dirty="0" smtClean="0"/>
              <a:t>following will </a:t>
            </a:r>
            <a:r>
              <a:rPr lang="en-US" dirty="0"/>
              <a:t>ensure the administrator is notified in a timely manner in the future?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User permissions reviews</a:t>
            </a:r>
          </a:p>
          <a:p>
            <a:r>
              <a:rPr lang="en-US" dirty="0"/>
              <a:t>B. Incident response team</a:t>
            </a:r>
          </a:p>
          <a:p>
            <a:r>
              <a:rPr lang="en-US" dirty="0"/>
              <a:t>C. Change management</a:t>
            </a:r>
          </a:p>
          <a:p>
            <a:r>
              <a:rPr lang="en-US" dirty="0"/>
              <a:t>D. Routine auditing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After a company has standardized to a single operating system, not all servers are immune to a well-known </a:t>
            </a:r>
            <a:r>
              <a:rPr lang="en-US" dirty="0" smtClean="0"/>
              <a:t>OS vulnerability</a:t>
            </a:r>
            <a:r>
              <a:rPr lang="en-US" dirty="0"/>
              <a:t>. Which of the following solutions would mitigate this issue?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Host based firewall</a:t>
            </a:r>
          </a:p>
          <a:p>
            <a:r>
              <a:rPr lang="en-US" dirty="0"/>
              <a:t>B. Initial baseline configurations</a:t>
            </a:r>
          </a:p>
          <a:p>
            <a:r>
              <a:rPr lang="en-US" dirty="0"/>
              <a:t>C. Discretionary access control</a:t>
            </a:r>
          </a:p>
          <a:p>
            <a:r>
              <a:rPr lang="en-US" dirty="0"/>
              <a:t>D. Patch management 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company is preparing to decommission an offline, non-networked root certificate server. Before sending the</a:t>
            </a:r>
          </a:p>
          <a:p>
            <a:r>
              <a:rPr lang="en-US" dirty="0"/>
              <a:t>server's drives to be destroyed by a contracted company, the Chief Security Officer (CSO) wants to be certain</a:t>
            </a:r>
          </a:p>
          <a:p>
            <a:r>
              <a:rPr lang="en-US" dirty="0"/>
              <a:t>that the data will not be accessed. Which of the following, if implemented, would BEST reassure the CSO?</a:t>
            </a:r>
          </a:p>
          <a:p>
            <a:r>
              <a:rPr lang="en-US" dirty="0"/>
              <a:t>(Select TWO).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A. Disk hashing procedures</a:t>
            </a:r>
          </a:p>
          <a:p>
            <a:r>
              <a:rPr lang="en-US" dirty="0"/>
              <a:t>B. Full disk encryption</a:t>
            </a:r>
          </a:p>
          <a:p>
            <a:r>
              <a:rPr lang="en-US" dirty="0"/>
              <a:t>C. Data retention policies</a:t>
            </a:r>
          </a:p>
          <a:p>
            <a:r>
              <a:rPr lang="en-US" dirty="0"/>
              <a:t>D. Disk wiping procedures</a:t>
            </a:r>
          </a:p>
          <a:p>
            <a:r>
              <a:rPr lang="en-US" dirty="0"/>
              <a:t>E. Removable media encryption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security administrator has concerns regarding employees saving data on company provided mobile </a:t>
            </a:r>
            <a:r>
              <a:rPr lang="en-US" dirty="0" smtClean="0"/>
              <a:t>devices. </a:t>
            </a:r>
          </a:p>
          <a:p>
            <a:endParaRPr lang="en-US" dirty="0"/>
          </a:p>
          <a:p>
            <a:r>
              <a:rPr lang="en-US" dirty="0" smtClean="0"/>
              <a:t>Which </a:t>
            </a:r>
            <a:r>
              <a:rPr lang="en-US" dirty="0"/>
              <a:t>of the following would BEST address the administrator's concerns?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3962400"/>
            <a:ext cx="9144000" cy="2895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A. Install a mobile application that tracks read and write functions on the device.</a:t>
            </a:r>
          </a:p>
          <a:p>
            <a:r>
              <a:rPr lang="en-US" dirty="0"/>
              <a:t>B. Create a company policy prohibiting the use of mobile devices for personal use.</a:t>
            </a:r>
          </a:p>
          <a:p>
            <a:r>
              <a:rPr lang="en-US" dirty="0"/>
              <a:t>C. Enable GPS functionality to track the location of the mobile devices.</a:t>
            </a:r>
          </a:p>
          <a:p>
            <a:r>
              <a:rPr lang="en-US" dirty="0"/>
              <a:t>D. Configure the devices so that removable media use is disabled.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company is looking to improve their security posture by addressing risks uncovered by a recent </a:t>
            </a:r>
            <a:r>
              <a:rPr lang="en-US" dirty="0" smtClean="0"/>
              <a:t>penetration test</a:t>
            </a:r>
            <a:r>
              <a:rPr lang="en-US" dirty="0"/>
              <a:t>. Which of the following risks is MOST likely to affect the business on a day-to-day basis?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A. </a:t>
            </a:r>
            <a:r>
              <a:rPr lang="en-US" dirty="0"/>
              <a:t>Lack of antivirus software</a:t>
            </a:r>
            <a:endParaRPr lang="en-US" dirty="0" smtClean="0"/>
          </a:p>
          <a:p>
            <a:r>
              <a:rPr lang="en-US" dirty="0" smtClean="0"/>
              <a:t>B. </a:t>
            </a:r>
            <a:r>
              <a:rPr lang="en-US" dirty="0"/>
              <a:t>Insufficient encryption methods</a:t>
            </a:r>
          </a:p>
          <a:p>
            <a:r>
              <a:rPr lang="en-US" dirty="0" smtClean="0"/>
              <a:t>C. </a:t>
            </a:r>
            <a:r>
              <a:rPr lang="en-US" dirty="0"/>
              <a:t>Large scale natural disasters</a:t>
            </a:r>
          </a:p>
          <a:p>
            <a:r>
              <a:rPr lang="en-US" dirty="0" smtClean="0"/>
              <a:t>D. </a:t>
            </a:r>
            <a:r>
              <a:rPr lang="en-US" dirty="0"/>
              <a:t>Corporate </a:t>
            </a:r>
            <a:r>
              <a:rPr lang="en-US" dirty="0" smtClean="0"/>
              <a:t>espionage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recently installed application update caused a vital application to crash during the middle of the workday. </a:t>
            </a:r>
            <a:r>
              <a:rPr lang="en-US" dirty="0" smtClean="0"/>
              <a:t>The application </a:t>
            </a:r>
            <a:r>
              <a:rPr lang="en-US" dirty="0"/>
              <a:t>remained down until a previous version could be reinstalled on the server, and this resulted in </a:t>
            </a:r>
            <a:r>
              <a:rPr lang="en-US" dirty="0" smtClean="0"/>
              <a:t>a significant </a:t>
            </a:r>
            <a:r>
              <a:rPr lang="en-US" dirty="0"/>
              <a:t>loss of data and revenue.</a:t>
            </a:r>
          </a:p>
          <a:p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of the following could BEST prevent this issue from occurring again?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Application configuration baselines</a:t>
            </a:r>
          </a:p>
          <a:p>
            <a:r>
              <a:rPr lang="en-US" dirty="0"/>
              <a:t>B. Application hardening</a:t>
            </a:r>
          </a:p>
          <a:p>
            <a:r>
              <a:rPr lang="en-US" dirty="0"/>
              <a:t>C. Application access controls</a:t>
            </a:r>
          </a:p>
          <a:p>
            <a:r>
              <a:rPr lang="en-US" dirty="0"/>
              <a:t>D. Application patch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company is about to release a very large patch to its customers. An administrator is required to test patch</a:t>
            </a:r>
          </a:p>
          <a:p>
            <a:r>
              <a:rPr lang="en-US" dirty="0"/>
              <a:t>installations several times prior to distributing them to customer PCs. Which of the following should the</a:t>
            </a:r>
          </a:p>
          <a:p>
            <a:r>
              <a:rPr lang="en-US" dirty="0"/>
              <a:t>administrator use to test the patching process quickly and often?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A. Create an incremental backup of an unpatched PC</a:t>
            </a:r>
          </a:p>
          <a:p>
            <a:r>
              <a:rPr lang="en-US" dirty="0"/>
              <a:t>B. Create an image of a patched PC and replicate it to servers</a:t>
            </a:r>
          </a:p>
          <a:p>
            <a:r>
              <a:rPr lang="en-US" dirty="0"/>
              <a:t>C. Create a full disk image to restore after each installation</a:t>
            </a:r>
          </a:p>
          <a:p>
            <a:r>
              <a:rPr lang="en-US" dirty="0"/>
              <a:t>D. Create a virtualized sandbox and utilize snapshots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copying a sensitive document from his desktop to a flash drive, Bob, a user, realizes that the document </a:t>
            </a:r>
            <a:r>
              <a:rPr lang="en-US" dirty="0" smtClean="0"/>
              <a:t>is no </a:t>
            </a:r>
            <a:r>
              <a:rPr lang="en-US" dirty="0"/>
              <a:t>longer encrypted. Which of the following can a security technician implement to ensure that </a:t>
            </a:r>
            <a:r>
              <a:rPr lang="en-US" dirty="0" smtClean="0"/>
              <a:t>documents stored </a:t>
            </a:r>
            <a:r>
              <a:rPr lang="en-US" dirty="0"/>
              <a:t>on Bob's desktop remain encrypted when moved to external media or other network based storage?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Whole disk encryption</a:t>
            </a:r>
          </a:p>
          <a:p>
            <a:r>
              <a:rPr lang="en-US" dirty="0"/>
              <a:t>B. Removable disk </a:t>
            </a:r>
            <a:r>
              <a:rPr lang="en-US" dirty="0" smtClean="0"/>
              <a:t>encryption</a:t>
            </a:r>
          </a:p>
          <a:p>
            <a:r>
              <a:rPr lang="en-US" dirty="0" smtClean="0"/>
              <a:t>C. </a:t>
            </a:r>
            <a:r>
              <a:rPr lang="en-US" dirty="0"/>
              <a:t>File level encryption</a:t>
            </a:r>
          </a:p>
          <a:p>
            <a:r>
              <a:rPr lang="en-US" dirty="0" smtClean="0"/>
              <a:t>D. </a:t>
            </a:r>
            <a:r>
              <a:rPr lang="en-US" dirty="0"/>
              <a:t>Database record level </a:t>
            </a:r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Customers' credit card information was stolen from a popular video streaming company. A security </a:t>
            </a:r>
            <a:r>
              <a:rPr lang="en-US" dirty="0" smtClean="0"/>
              <a:t>consultant determined </a:t>
            </a:r>
            <a:r>
              <a:rPr lang="en-US" dirty="0"/>
              <a:t>that the information was stolen, while in transit, from the gaming consoles of a particular vendor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Which of the following methods should the company consider to secure this data in the future?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Application firewalls</a:t>
            </a:r>
          </a:p>
          <a:p>
            <a:r>
              <a:rPr lang="en-US" dirty="0"/>
              <a:t>B. Manual updates</a:t>
            </a:r>
          </a:p>
          <a:p>
            <a:r>
              <a:rPr lang="en-US" dirty="0"/>
              <a:t>C. Firmware version control</a:t>
            </a:r>
          </a:p>
          <a:p>
            <a:r>
              <a:rPr lang="en-US" dirty="0"/>
              <a:t>D. Encrypted TCP wrappers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3200400"/>
          </a:xfrm>
        </p:spPr>
        <p:txBody>
          <a:bodyPr/>
          <a:lstStyle/>
          <a:p>
            <a:r>
              <a:rPr lang="en-US" dirty="0"/>
              <a:t>A new application needs to be deployed on a virtual server. The virtual server hosts a SQL server that is </a:t>
            </a:r>
            <a:r>
              <a:rPr lang="en-US" dirty="0" smtClean="0"/>
              <a:t>used by </a:t>
            </a:r>
            <a:r>
              <a:rPr lang="en-US" dirty="0"/>
              <a:t>several employees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Which of the following is the BEST approach for implementation of the new application on the virtual server?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3581400"/>
            <a:ext cx="9144000" cy="3276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A. Take </a:t>
            </a:r>
            <a:r>
              <a:rPr lang="en-US" dirty="0"/>
              <a:t>a snapshot of the virtual server after installing the new application and store the snapshot in a </a:t>
            </a:r>
            <a:r>
              <a:rPr lang="en-US" dirty="0" smtClean="0"/>
              <a:t>secure location.</a:t>
            </a:r>
          </a:p>
          <a:p>
            <a:pPr marL="514350" indent="-514350">
              <a:buAutoNum type="alphaUcPeriod"/>
            </a:pPr>
            <a:endParaRPr lang="en-US" dirty="0"/>
          </a:p>
          <a:p>
            <a:r>
              <a:rPr lang="en-US" dirty="0"/>
              <a:t>B. Generate a baseline report detailing all installed applications on the virtualized server after installing the </a:t>
            </a:r>
            <a:r>
              <a:rPr lang="en-US" dirty="0" smtClean="0"/>
              <a:t>new application.</a:t>
            </a:r>
          </a:p>
          <a:p>
            <a:endParaRPr lang="en-US" dirty="0"/>
          </a:p>
          <a:p>
            <a:r>
              <a:rPr lang="en-US" dirty="0"/>
              <a:t>C. Take a snapshot of the virtual server before installing the new application and store the snapshot in </a:t>
            </a:r>
            <a:r>
              <a:rPr lang="en-US" dirty="0" smtClean="0"/>
              <a:t>a secure </a:t>
            </a:r>
            <a:r>
              <a:rPr lang="en-US" dirty="0"/>
              <a:t>location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D. Create an exact copy of the virtual server and store the copy on an external hard drive after installing </a:t>
            </a:r>
            <a:r>
              <a:rPr lang="en-US" dirty="0" smtClean="0"/>
              <a:t>the new </a:t>
            </a:r>
            <a:r>
              <a:rPr lang="en-US" dirty="0"/>
              <a:t>application.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call center supervisor has reported that many employees have been playing preinstalled games on</a:t>
            </a:r>
          </a:p>
          <a:p>
            <a:r>
              <a:rPr lang="en-US" dirty="0"/>
              <a:t>company computers and this is reducing productivity.</a:t>
            </a:r>
          </a:p>
          <a:p>
            <a:r>
              <a:rPr lang="en-US" dirty="0"/>
              <a:t>Which of the following would be MOST effective for preventing this behavior?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Acceptable use policies</a:t>
            </a:r>
          </a:p>
          <a:p>
            <a:r>
              <a:rPr lang="en-US" dirty="0"/>
              <a:t>B. Host-based firewalls</a:t>
            </a:r>
          </a:p>
          <a:p>
            <a:r>
              <a:rPr lang="en-US" dirty="0"/>
              <a:t>C. Content inspection</a:t>
            </a:r>
          </a:p>
          <a:p>
            <a:r>
              <a:rPr lang="en-US" dirty="0"/>
              <a:t>D. Application whitelisting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security administrator is reviewing the company's continuity plan. The plan specifies an RTO of six hours </a:t>
            </a:r>
            <a:r>
              <a:rPr lang="en-US" dirty="0" smtClean="0"/>
              <a:t>and RPO </a:t>
            </a:r>
            <a:r>
              <a:rPr lang="en-US" dirty="0"/>
              <a:t>of two days. Which of the following is the plan describing?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2667000"/>
            <a:ext cx="9144000" cy="4191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A. Systems </a:t>
            </a:r>
            <a:r>
              <a:rPr lang="en-US" dirty="0"/>
              <a:t>should be restored within six hours and no later than two days after the incident</a:t>
            </a:r>
            <a:r>
              <a:rPr lang="en-US" dirty="0" smtClean="0"/>
              <a:t>.</a:t>
            </a:r>
          </a:p>
          <a:p>
            <a:pPr marL="514350" indent="-514350">
              <a:buAutoNum type="alphaUcPeriod"/>
            </a:pPr>
            <a:endParaRPr lang="en-US" dirty="0"/>
          </a:p>
          <a:p>
            <a:r>
              <a:rPr lang="en-US" dirty="0"/>
              <a:t>B. Systems should be restored within two days and should remain operational for at least six hours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C. Systems should be restored within six hours with a minimum of two days worth of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D. Systems should be restored within two days with a minimum of six hours worth of data.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solutions provides the most flexibility when testing new security controls prior to</a:t>
            </a:r>
          </a:p>
          <a:p>
            <a:r>
              <a:rPr lang="en-US" dirty="0"/>
              <a:t>implementation?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Trusted OS</a:t>
            </a:r>
          </a:p>
          <a:p>
            <a:r>
              <a:rPr lang="en-US" dirty="0"/>
              <a:t>B. Host software </a:t>
            </a:r>
            <a:r>
              <a:rPr lang="en-US" dirty="0" err="1"/>
              <a:t>baselining</a:t>
            </a:r>
            <a:endParaRPr lang="en-US" dirty="0"/>
          </a:p>
          <a:p>
            <a:r>
              <a:rPr lang="en-US" dirty="0"/>
              <a:t>C. OS hardening</a:t>
            </a:r>
          </a:p>
          <a:p>
            <a:r>
              <a:rPr lang="en-US" dirty="0"/>
              <a:t>D. Virtualization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BEST describes a protective countermeasure for SQL injection?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A. Eliminating cross-site scripting vulnerabilities</a:t>
            </a:r>
          </a:p>
          <a:p>
            <a:r>
              <a:rPr lang="en-US" dirty="0"/>
              <a:t>B. Installing an IDS to monitor network traffic</a:t>
            </a:r>
          </a:p>
          <a:p>
            <a:r>
              <a:rPr lang="en-US" dirty="0"/>
              <a:t>C. Validating user input in web applications</a:t>
            </a:r>
          </a:p>
          <a:p>
            <a:r>
              <a:rPr lang="en-US" dirty="0"/>
              <a:t>D. Placing a firewall between the Internet and database servers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is the below pseudo-code an example of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IF VARIABLE (CONTAINS NUMBERS = TRUE) THEN EXIT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Buffer overflow prevention</a:t>
            </a:r>
          </a:p>
          <a:p>
            <a:r>
              <a:rPr lang="en-US" dirty="0"/>
              <a:t>B. Input validation</a:t>
            </a:r>
          </a:p>
          <a:p>
            <a:r>
              <a:rPr lang="en-US" dirty="0"/>
              <a:t>C. CSRF prevention</a:t>
            </a:r>
          </a:p>
          <a:p>
            <a:r>
              <a:rPr lang="en-US" dirty="0"/>
              <a:t>D. Cross-site scripting prevention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</a:t>
            </a:r>
            <a:r>
              <a:rPr lang="en-US" dirty="0" err="1"/>
              <a:t>pseudocodes</a:t>
            </a:r>
            <a:r>
              <a:rPr lang="en-US" dirty="0"/>
              <a:t> can be used to handle program exceptions?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191000"/>
            <a:ext cx="9144000" cy="2514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A. If program detects another instance of itself, then kill program instance.</a:t>
            </a:r>
          </a:p>
          <a:p>
            <a:r>
              <a:rPr lang="en-US" dirty="0"/>
              <a:t>B. If user enters invalid input, then restart program.</a:t>
            </a:r>
          </a:p>
          <a:p>
            <a:r>
              <a:rPr lang="en-US" dirty="0"/>
              <a:t>C. If program module crashes, then restart program module.</a:t>
            </a:r>
          </a:p>
          <a:p>
            <a:r>
              <a:rPr lang="en-US" dirty="0"/>
              <a:t>D. If user's input exceeds buffer length, then truncate the input.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is an application security coding problem?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Error and exception handling</a:t>
            </a:r>
          </a:p>
          <a:p>
            <a:r>
              <a:rPr lang="en-US" dirty="0"/>
              <a:t>B. Patch management</a:t>
            </a:r>
          </a:p>
          <a:p>
            <a:r>
              <a:rPr lang="en-US" dirty="0"/>
              <a:t>C. Application hardening</a:t>
            </a:r>
          </a:p>
          <a:p>
            <a:r>
              <a:rPr lang="en-US" dirty="0"/>
              <a:t>D. Application fuzzing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 IT security technician needs to establish host based security for company workstations. Which of </a:t>
            </a:r>
            <a:r>
              <a:rPr lang="en-US" dirty="0" smtClean="0"/>
              <a:t>the following </a:t>
            </a:r>
            <a:r>
              <a:rPr lang="en-US" dirty="0"/>
              <a:t>will BEST meet this requirement?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495800"/>
            <a:ext cx="9144000" cy="2362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A. Implement IIS hardening by restricting service accounts.</a:t>
            </a:r>
          </a:p>
          <a:p>
            <a:r>
              <a:rPr lang="en-US" dirty="0"/>
              <a:t>B. Implement database hardening by applying vendor guidelines.</a:t>
            </a:r>
          </a:p>
          <a:p>
            <a:r>
              <a:rPr lang="en-US" dirty="0"/>
              <a:t>C. Implement perimeter firewall rules to restrict access.</a:t>
            </a:r>
          </a:p>
          <a:p>
            <a:r>
              <a:rPr lang="en-US" dirty="0"/>
              <a:t>D. Implement OS hardening by applying GPOs.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Methods to test the responses of software and web applications to unusual or unexpected inputs is known as: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Brute force.</a:t>
            </a:r>
          </a:p>
          <a:p>
            <a:r>
              <a:rPr lang="en-US" dirty="0"/>
              <a:t>B. HTML encoding.</a:t>
            </a:r>
          </a:p>
          <a:p>
            <a:r>
              <a:rPr lang="en-US" dirty="0"/>
              <a:t>C. Web crawling.</a:t>
            </a:r>
          </a:p>
          <a:p>
            <a:r>
              <a:rPr lang="en-US" dirty="0"/>
              <a:t>D. Fuzzing.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BEST explains the use of an HSM within the company servers?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2971800"/>
            <a:ext cx="9144000" cy="3886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A. Thumb </a:t>
            </a:r>
            <a:r>
              <a:rPr lang="en-US" dirty="0"/>
              <a:t>drives present a significant threat which is mitigated by HSM</a:t>
            </a:r>
            <a:r>
              <a:rPr lang="en-US" dirty="0" smtClean="0"/>
              <a:t>.</a:t>
            </a:r>
          </a:p>
          <a:p>
            <a:pPr marL="514350" indent="-514350">
              <a:buAutoNum type="alphaUcPeriod"/>
            </a:pPr>
            <a:endParaRPr lang="en-US" dirty="0"/>
          </a:p>
          <a:p>
            <a:r>
              <a:rPr lang="en-US" dirty="0"/>
              <a:t>B. Software encryption can perform multiple functions required by HSM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C. Data loss by removable media can be prevented with DLP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D. Hardware encryption is faster than software encryption.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Matt, a security analyst, needs to implement encryption for company data and also prevent theft of </a:t>
            </a:r>
            <a:r>
              <a:rPr lang="en-US" dirty="0" smtClean="0"/>
              <a:t>company data</a:t>
            </a:r>
            <a:r>
              <a:rPr lang="en-US" dirty="0"/>
              <a:t>. Where and how should Matt meet this requirement?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A. Matt should implement access control lists and turn on EFS.</a:t>
            </a:r>
          </a:p>
          <a:p>
            <a:r>
              <a:rPr lang="en-US" dirty="0"/>
              <a:t>B. Matt should implement DLP and encrypt the company database.</a:t>
            </a:r>
          </a:p>
          <a:p>
            <a:r>
              <a:rPr lang="en-US" dirty="0"/>
              <a:t>C. Matt should install </a:t>
            </a:r>
            <a:r>
              <a:rPr lang="en-US" dirty="0" err="1"/>
              <a:t>Truecrypt</a:t>
            </a:r>
            <a:r>
              <a:rPr lang="en-US" dirty="0"/>
              <a:t> and encrypt the company server.</a:t>
            </a:r>
          </a:p>
          <a:p>
            <a:r>
              <a:rPr lang="en-US" dirty="0"/>
              <a:t>D. Matt should install TPMs and encrypt the company database.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does full disk encryption prevent?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Client side attacks</a:t>
            </a:r>
          </a:p>
          <a:p>
            <a:r>
              <a:rPr lang="en-US" dirty="0"/>
              <a:t>B. Clear text access</a:t>
            </a:r>
          </a:p>
          <a:p>
            <a:r>
              <a:rPr lang="en-US" dirty="0"/>
              <a:t>C. Database theft</a:t>
            </a:r>
          </a:p>
          <a:p>
            <a:r>
              <a:rPr lang="en-US" dirty="0"/>
              <a:t>D. Network-based attacks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2514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server dedicated to the storage and processing of sensitive information was compromised with a rootkit </a:t>
            </a:r>
            <a:r>
              <a:rPr lang="en-US" dirty="0" smtClean="0"/>
              <a:t>and sensitive </a:t>
            </a:r>
            <a:r>
              <a:rPr lang="en-US" dirty="0"/>
              <a:t>data was </a:t>
            </a:r>
            <a:r>
              <a:rPr lang="en-US" dirty="0" err="1"/>
              <a:t>exfiltrated</a:t>
            </a:r>
            <a:r>
              <a:rPr lang="en-US" dirty="0"/>
              <a:t>. Which of the following incident response procedures is best suited to restore </a:t>
            </a:r>
            <a:r>
              <a:rPr lang="en-US" dirty="0" smtClean="0"/>
              <a:t>the server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3733800"/>
            <a:ext cx="9144000" cy="3124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A. Wipe </a:t>
            </a:r>
            <a:r>
              <a:rPr lang="en-US" dirty="0"/>
              <a:t>the storage, reinstall the OS from original media and restore the data from the last known </a:t>
            </a:r>
            <a:r>
              <a:rPr lang="en-US" dirty="0" smtClean="0"/>
              <a:t>good backup.</a:t>
            </a:r>
          </a:p>
          <a:p>
            <a:pPr marL="514350" indent="-514350">
              <a:buAutoNum type="alphaUcPeriod"/>
            </a:pPr>
            <a:endParaRPr lang="en-US" dirty="0"/>
          </a:p>
          <a:p>
            <a:r>
              <a:rPr lang="en-US" dirty="0"/>
              <a:t>B. Keep the data partition, restore the OS from the most current backup and run a full system antivirus scan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C. Format the storage and reinstall both the OS and the data from the most current backup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D. Erase the storage, reinstall the OS from most current backup and only restore the data that was </a:t>
            </a:r>
            <a:r>
              <a:rPr lang="en-US" dirty="0" smtClean="0"/>
              <a:t>not compromised</a:t>
            </a:r>
            <a:r>
              <a:rPr lang="en-US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895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Anything that says to reinstall the OS from backup would also reinstall the rootkit!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Sara, an application developer, implemented error and exception handling alongside input validation. Which </a:t>
            </a:r>
            <a:r>
              <a:rPr lang="en-US" dirty="0" smtClean="0"/>
              <a:t>of the </a:t>
            </a:r>
            <a:r>
              <a:rPr lang="en-US" dirty="0"/>
              <a:t>following does this help prevent?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Buffer overflow</a:t>
            </a:r>
          </a:p>
          <a:p>
            <a:r>
              <a:rPr lang="en-US" dirty="0"/>
              <a:t>B. Pop-up blockers</a:t>
            </a:r>
          </a:p>
          <a:p>
            <a:r>
              <a:rPr lang="en-US" dirty="0"/>
              <a:t>C. Cross-site scripting</a:t>
            </a:r>
          </a:p>
          <a:p>
            <a:r>
              <a:rPr lang="en-US" dirty="0"/>
              <a:t>D. Fuzzing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devices is BEST suited for servers that need to store private keys?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Hardware security module</a:t>
            </a:r>
          </a:p>
          <a:p>
            <a:r>
              <a:rPr lang="en-US" dirty="0"/>
              <a:t>B. Hardened network firewall</a:t>
            </a:r>
          </a:p>
          <a:p>
            <a:r>
              <a:rPr lang="en-US" dirty="0"/>
              <a:t>C. Solid state disk drive</a:t>
            </a:r>
          </a:p>
          <a:p>
            <a:r>
              <a:rPr lang="en-US" dirty="0"/>
              <a:t>D. Hardened host firewall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would be used when a higher level of security is desired for encryption key storage?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TACACS+</a:t>
            </a:r>
          </a:p>
          <a:p>
            <a:r>
              <a:rPr lang="en-US" dirty="0"/>
              <a:t>B. L2TP</a:t>
            </a:r>
          </a:p>
          <a:p>
            <a:r>
              <a:rPr lang="en-US" dirty="0"/>
              <a:t>C. LDAP</a:t>
            </a:r>
          </a:p>
          <a:p>
            <a:r>
              <a:rPr lang="en-US" dirty="0"/>
              <a:t>D. TPM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application security testing techniques is implemented when an automated </a:t>
            </a:r>
            <a:r>
              <a:rPr lang="en-US" dirty="0" smtClean="0"/>
              <a:t>system generates </a:t>
            </a:r>
            <a:r>
              <a:rPr lang="en-US" dirty="0"/>
              <a:t>random input data?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Fuzzing</a:t>
            </a:r>
          </a:p>
          <a:p>
            <a:r>
              <a:rPr lang="en-US" dirty="0"/>
              <a:t>B. XSRF</a:t>
            </a:r>
          </a:p>
          <a:p>
            <a:r>
              <a:rPr lang="en-US" dirty="0"/>
              <a:t>C. Hardening</a:t>
            </a:r>
          </a:p>
          <a:p>
            <a:r>
              <a:rPr lang="en-US" dirty="0"/>
              <a:t>D. Input validation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is a hardware based encryption device?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EFS</a:t>
            </a:r>
          </a:p>
          <a:p>
            <a:r>
              <a:rPr lang="en-US" dirty="0"/>
              <a:t>B. </a:t>
            </a:r>
            <a:r>
              <a:rPr lang="en-US" dirty="0" err="1"/>
              <a:t>TrueCrypt</a:t>
            </a:r>
            <a:endParaRPr lang="en-US" dirty="0"/>
          </a:p>
          <a:p>
            <a:r>
              <a:rPr lang="en-US" dirty="0"/>
              <a:t>C. TPM</a:t>
            </a:r>
          </a:p>
          <a:p>
            <a:r>
              <a:rPr lang="en-US" dirty="0"/>
              <a:t>D. SLE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1600200"/>
          </a:xfrm>
        </p:spPr>
        <p:txBody>
          <a:bodyPr/>
          <a:lstStyle/>
          <a:p>
            <a:r>
              <a:rPr lang="en-US" dirty="0"/>
              <a:t>Which technical control should you employ to prevent smartphones from connecting to your company network?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Mobile device management</a:t>
            </a:r>
          </a:p>
          <a:p>
            <a:r>
              <a:rPr lang="en-US" dirty="0"/>
              <a:t>B. Acceptable use policy</a:t>
            </a:r>
          </a:p>
          <a:p>
            <a:r>
              <a:rPr lang="en-US" dirty="0"/>
              <a:t>C. Remote wiping</a:t>
            </a:r>
          </a:p>
          <a:p>
            <a:r>
              <a:rPr lang="en-US" dirty="0"/>
              <a:t>D. Application white listing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2209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Mobile device management </a:t>
            </a:r>
            <a:r>
              <a:rPr lang="en-US" dirty="0"/>
              <a:t>(</a:t>
            </a:r>
            <a:r>
              <a:rPr lang="en-US" b="1" dirty="0"/>
              <a:t>MDM</a:t>
            </a:r>
            <a:r>
              <a:rPr lang="en-US" dirty="0"/>
              <a:t>) is an industry term for the administration of mobile devices, </a:t>
            </a:r>
            <a:r>
              <a:rPr lang="en-US" dirty="0" smtClean="0"/>
              <a:t>such as </a:t>
            </a:r>
            <a:r>
              <a:rPr lang="en-US" dirty="0"/>
              <a:t>smartphones, tablets and laptops when linked to a corporate network.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it called when you magnetically erase all data on a disk?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Wiping</a:t>
            </a:r>
          </a:p>
          <a:p>
            <a:r>
              <a:rPr lang="en-US" dirty="0"/>
              <a:t>B. Scrubbing</a:t>
            </a:r>
          </a:p>
          <a:p>
            <a:r>
              <a:rPr lang="en-US" dirty="0"/>
              <a:t>C. Dissolution</a:t>
            </a:r>
          </a:p>
          <a:p>
            <a:r>
              <a:rPr lang="en-US" dirty="0"/>
              <a:t>D. Degaussing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just learned of a bug in all of your printers' firmware that could let an attacker remotely review all </a:t>
            </a:r>
            <a:r>
              <a:rPr lang="en-US" dirty="0" smtClean="0"/>
              <a:t>printed documents</a:t>
            </a:r>
            <a:r>
              <a:rPr lang="en-US" dirty="0"/>
              <a:t>. Which security control could the admin implement to prevent the leaking of sensitive documents?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Run a full vulnerability scan of all printers</a:t>
            </a:r>
          </a:p>
          <a:p>
            <a:r>
              <a:rPr lang="en-US" dirty="0"/>
              <a:t>B. Install patches on the print server</a:t>
            </a:r>
          </a:p>
          <a:p>
            <a:r>
              <a:rPr lang="en-US" dirty="0"/>
              <a:t>C. Perform penetration testing to rule out false positives</a:t>
            </a:r>
          </a:p>
          <a:p>
            <a:r>
              <a:rPr lang="en-US" dirty="0"/>
              <a:t>D. Create a separate printer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Your company issues USB thumb-drives to employees. The drives used by the IT department are bootable </a:t>
            </a:r>
            <a:r>
              <a:rPr lang="en-US" dirty="0" smtClean="0"/>
              <a:t>and contain </a:t>
            </a:r>
            <a:r>
              <a:rPr lang="en-US" dirty="0"/>
              <a:t>sensitive customer data. Which two would best be used to address concerns over theft of these </a:t>
            </a:r>
            <a:r>
              <a:rPr lang="en-US" dirty="0" err="1" smtClean="0"/>
              <a:t>thumbdrives</a:t>
            </a:r>
            <a:r>
              <a:rPr lang="en-US" dirty="0" smtClean="0"/>
              <a:t>, while </a:t>
            </a:r>
            <a:r>
              <a:rPr lang="en-US" dirty="0"/>
              <a:t>keeping costs down and minimizing impact to the employees?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3581400"/>
            <a:ext cx="9144000" cy="3276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A. Implement </a:t>
            </a:r>
            <a:r>
              <a:rPr lang="en-US" dirty="0"/>
              <a:t>an encrypted cloud storage strategy for non-IT </a:t>
            </a:r>
            <a:r>
              <a:rPr lang="en-US" dirty="0" smtClean="0"/>
              <a:t>personnel</a:t>
            </a:r>
          </a:p>
          <a:p>
            <a:pPr marL="514350" indent="-514350">
              <a:buAutoNum type="alphaUcPeriod"/>
            </a:pPr>
            <a:endParaRPr lang="en-US" dirty="0"/>
          </a:p>
          <a:p>
            <a:r>
              <a:rPr lang="en-US" dirty="0"/>
              <a:t>B. Supply the employees with a second bootable drive and encrypt the storage </a:t>
            </a:r>
            <a:r>
              <a:rPr lang="en-US" dirty="0" smtClean="0"/>
              <a:t>drive</a:t>
            </a:r>
          </a:p>
          <a:p>
            <a:endParaRPr lang="en-US" dirty="0"/>
          </a:p>
          <a:p>
            <a:r>
              <a:rPr lang="en-US" dirty="0"/>
              <a:t>C. Partition the USB drives and encrypt the non-booting partition for data </a:t>
            </a:r>
            <a:r>
              <a:rPr lang="en-US" dirty="0" smtClean="0"/>
              <a:t>storage</a:t>
            </a:r>
          </a:p>
          <a:p>
            <a:endParaRPr lang="en-US" dirty="0"/>
          </a:p>
          <a:p>
            <a:r>
              <a:rPr lang="en-US" dirty="0"/>
              <a:t>D. Encrypt the entire USB drive and utilize an alternate method of booting from optical media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network cards in one particular model of company laptop keep failing due to a design flaw. The</a:t>
            </a:r>
          </a:p>
          <a:p>
            <a:r>
              <a:rPr lang="en-US" dirty="0"/>
              <a:t>manufacturer has issued a recall on the devices, but your IT department has to wait until they fail to send </a:t>
            </a:r>
            <a:r>
              <a:rPr lang="en-US" dirty="0" smtClean="0"/>
              <a:t>them in </a:t>
            </a:r>
            <a:r>
              <a:rPr lang="en-US" dirty="0"/>
              <a:t>for the recall, because there is no central record of which model laptop was given to each user. Which </a:t>
            </a:r>
            <a:r>
              <a:rPr lang="en-US" dirty="0" smtClean="0"/>
              <a:t>would have </a:t>
            </a:r>
            <a:r>
              <a:rPr lang="en-US" dirty="0"/>
              <a:t>prevented this situation?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Data backups</a:t>
            </a:r>
          </a:p>
          <a:p>
            <a:r>
              <a:rPr lang="en-US" dirty="0"/>
              <a:t>B. Support ownership</a:t>
            </a:r>
          </a:p>
          <a:p>
            <a:r>
              <a:rPr lang="en-US" dirty="0"/>
              <a:t>C. Data backups</a:t>
            </a:r>
          </a:p>
          <a:p>
            <a:r>
              <a:rPr lang="en-US" dirty="0"/>
              <a:t>D. Asset tracking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 which of the following steps of incident response does a team analyze the incident and determine steps </a:t>
            </a:r>
            <a:r>
              <a:rPr lang="en-US" dirty="0" smtClean="0"/>
              <a:t>to prevent </a:t>
            </a:r>
            <a:r>
              <a:rPr lang="en-US" dirty="0"/>
              <a:t>a future occurrence?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Mitigation</a:t>
            </a:r>
          </a:p>
          <a:p>
            <a:r>
              <a:rPr lang="en-US" dirty="0"/>
              <a:t>B. Identification</a:t>
            </a:r>
          </a:p>
          <a:p>
            <a:r>
              <a:rPr lang="en-US" dirty="0"/>
              <a:t>C. Preparation</a:t>
            </a:r>
          </a:p>
          <a:p>
            <a:r>
              <a:rPr lang="en-US" dirty="0"/>
              <a:t>D. Lessons learned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9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would be the best way to test a new software patch before deploying it to the entire company?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Virtualization</a:t>
            </a:r>
          </a:p>
          <a:p>
            <a:r>
              <a:rPr lang="en-US" dirty="0"/>
              <a:t>B. Application control</a:t>
            </a:r>
          </a:p>
          <a:p>
            <a:r>
              <a:rPr lang="en-US" dirty="0"/>
              <a:t>C. Cloud computing</a:t>
            </a:r>
          </a:p>
          <a:p>
            <a:r>
              <a:rPr lang="en-US" dirty="0"/>
              <a:t>D. Redundancy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Why would encrypting database exports on your SAN increase the amount of disk space used?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343400"/>
            <a:ext cx="9144000" cy="2362200"/>
          </a:xfrm>
        </p:spPr>
        <p:txBody>
          <a:bodyPr>
            <a:normAutofit fontScale="92500"/>
          </a:bodyPr>
          <a:lstStyle/>
          <a:p>
            <a:r>
              <a:rPr lang="en-US" dirty="0"/>
              <a:t>A. The exports are being stored on smaller drives</a:t>
            </a:r>
          </a:p>
          <a:p>
            <a:r>
              <a:rPr lang="en-US" dirty="0"/>
              <a:t>B. Deduplication is not compatible with encryption</a:t>
            </a:r>
          </a:p>
          <a:p>
            <a:r>
              <a:rPr lang="en-US" dirty="0"/>
              <a:t>C. The SAN already uses encryption-at-rest</a:t>
            </a:r>
          </a:p>
          <a:p>
            <a:r>
              <a:rPr lang="en-US" dirty="0"/>
              <a:t>D. Encrypted files are much larger than unencrypted files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is the strongest protection for data at-rest?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A host-based intrusion detection system</a:t>
            </a:r>
          </a:p>
          <a:p>
            <a:r>
              <a:rPr lang="en-US" dirty="0"/>
              <a:t>B. Prohibiting removable media</a:t>
            </a:r>
          </a:p>
          <a:p>
            <a:r>
              <a:rPr lang="en-US" dirty="0"/>
              <a:t>C. Biometric controls on data center entry points</a:t>
            </a:r>
          </a:p>
          <a:p>
            <a:r>
              <a:rPr lang="en-US" dirty="0"/>
              <a:t>D. Incorporating a full-disk encryption 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4114800"/>
          </a:xfrm>
        </p:spPr>
        <p:txBody>
          <a:bodyPr>
            <a:normAutofit/>
          </a:bodyPr>
          <a:lstStyle/>
          <a:p>
            <a:r>
              <a:rPr lang="en-US" dirty="0"/>
              <a:t>You are leaving for vacation and use your phone to take a picture of your family car in your driveway all </a:t>
            </a:r>
            <a:r>
              <a:rPr lang="en-US" dirty="0" smtClean="0"/>
              <a:t>loaded up </a:t>
            </a:r>
            <a:r>
              <a:rPr lang="en-US" dirty="0"/>
              <a:t>and ready to go. You post the picture on </a:t>
            </a:r>
            <a:r>
              <a:rPr lang="en-US" dirty="0" err="1"/>
              <a:t>FaceBook</a:t>
            </a:r>
            <a:r>
              <a:rPr lang="en-US" dirty="0"/>
              <a:t> with the tag "Vacation beach house, here we come</a:t>
            </a:r>
            <a:r>
              <a:rPr lang="en-US" dirty="0" smtClean="0"/>
              <a:t>!". When </a:t>
            </a:r>
            <a:r>
              <a:rPr lang="en-US" dirty="0"/>
              <a:t>you come home from vacation, you find your house has been burglarized. If nobody previously </a:t>
            </a:r>
            <a:r>
              <a:rPr lang="en-US" dirty="0" smtClean="0"/>
              <a:t>knew your </a:t>
            </a:r>
            <a:r>
              <a:rPr lang="en-US" dirty="0"/>
              <a:t>address, how was your house burglarized?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5257800"/>
            <a:ext cx="9144000" cy="1600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A. The message posted on </a:t>
            </a:r>
            <a:r>
              <a:rPr lang="en-US" dirty="0" err="1"/>
              <a:t>FaceBook</a:t>
            </a:r>
            <a:r>
              <a:rPr lang="en-US" dirty="0"/>
              <a:t> told everyone the house would be empty.</a:t>
            </a:r>
          </a:p>
          <a:p>
            <a:r>
              <a:rPr lang="en-US" dirty="0"/>
              <a:t>B. You enabled the device access feature on your mobile phone.</a:t>
            </a:r>
          </a:p>
          <a:p>
            <a:r>
              <a:rPr lang="en-US" dirty="0"/>
              <a:t>C. The picture was geo-tagged by the phone.</a:t>
            </a:r>
          </a:p>
          <a:p>
            <a:r>
              <a:rPr lang="en-US" dirty="0"/>
              <a:t>D. Your home address can be easily found with the TRACEROUTE command.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41910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answer about telling everyone the house would be empty sounds tempting, but the question </a:t>
            </a:r>
            <a:r>
              <a:rPr lang="en-US" dirty="0" smtClean="0"/>
              <a:t>specifically says </a:t>
            </a:r>
            <a:r>
              <a:rPr lang="en-US" dirty="0"/>
              <a:t>nobody knew your address, thus the answer with your address info is the best choice.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2590800"/>
          </a:xfrm>
        </p:spPr>
        <p:txBody>
          <a:bodyPr/>
          <a:lstStyle/>
          <a:p>
            <a:r>
              <a:rPr lang="en-US" dirty="0"/>
              <a:t>Bob is a temporary employee in the HR department and needs read-only access to a folder. The "HR" </a:t>
            </a:r>
            <a:r>
              <a:rPr lang="en-US" dirty="0" smtClean="0"/>
              <a:t>group has </a:t>
            </a:r>
            <a:r>
              <a:rPr lang="en-US" dirty="0"/>
              <a:t>the "write" permission to that folder. What should you do so that Bob only has the "read" permission to </a:t>
            </a:r>
            <a:r>
              <a:rPr lang="en-US" dirty="0" smtClean="0"/>
              <a:t>the folder</a:t>
            </a:r>
            <a:r>
              <a:rPr lang="en-US" dirty="0"/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A. Remove all permissions for the folder</a:t>
            </a:r>
          </a:p>
          <a:p>
            <a:r>
              <a:rPr lang="en-US" dirty="0"/>
              <a:t>B. Modify the folder with the read-only permission for Bob</a:t>
            </a:r>
          </a:p>
          <a:p>
            <a:r>
              <a:rPr lang="en-US" dirty="0"/>
              <a:t>C. Create a new group that has read-only permissions for the folder</a:t>
            </a:r>
          </a:p>
          <a:p>
            <a:r>
              <a:rPr lang="en-US" dirty="0"/>
              <a:t>D. Add Bob to the "HR" 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1242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one is really a toss-up between creating a new group with read-only, and directly allowing Bob's </a:t>
            </a:r>
            <a:r>
              <a:rPr lang="en-US" dirty="0" smtClean="0"/>
              <a:t>account read-only </a:t>
            </a:r>
            <a:r>
              <a:rPr lang="en-US" dirty="0"/>
              <a:t>for the files. Usually, however, it's better to create a group to do this, then add people to the </a:t>
            </a:r>
            <a:r>
              <a:rPr lang="en-US" dirty="0" smtClean="0"/>
              <a:t>group. That </a:t>
            </a:r>
            <a:r>
              <a:rPr lang="en-US" dirty="0"/>
              <a:t>way, if a new user gets hired later, you could potentially add him/her to that same group if you wanted.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IT department is allowing a BYOD policy, but is concerned about corporate data loss if the device is lost </a:t>
            </a:r>
            <a:r>
              <a:rPr lang="en-US" dirty="0" smtClean="0"/>
              <a:t>or stolen</a:t>
            </a:r>
            <a:r>
              <a:rPr lang="en-US" dirty="0"/>
              <a:t>. Which two would be best to protect the data, even if the communication SIM is removed from </a:t>
            </a:r>
            <a:r>
              <a:rPr lang="en-US" dirty="0" smtClean="0"/>
              <a:t>the device</a:t>
            </a:r>
            <a:r>
              <a:rPr lang="en-US" dirty="0"/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A. Geo-tagging</a:t>
            </a:r>
          </a:p>
          <a:p>
            <a:r>
              <a:rPr lang="en-US" dirty="0"/>
              <a:t>B. Asset tracking</a:t>
            </a:r>
          </a:p>
          <a:p>
            <a:r>
              <a:rPr lang="en-US" dirty="0"/>
              <a:t>C. Screen-locks</a:t>
            </a:r>
          </a:p>
          <a:p>
            <a:r>
              <a:rPr lang="en-US" dirty="0"/>
              <a:t>D. Patch management</a:t>
            </a:r>
          </a:p>
          <a:p>
            <a:r>
              <a:rPr lang="en-US" dirty="0"/>
              <a:t>E. Device encryption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method would you use to ensure that systems and software are being developed properly?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Design reviews</a:t>
            </a:r>
          </a:p>
          <a:p>
            <a:r>
              <a:rPr lang="en-US" dirty="0"/>
              <a:t>B. Determine attack surface</a:t>
            </a:r>
          </a:p>
          <a:p>
            <a:r>
              <a:rPr lang="en-US" dirty="0"/>
              <a:t>C. Input validation</a:t>
            </a:r>
          </a:p>
          <a:p>
            <a:r>
              <a:rPr lang="en-US" dirty="0"/>
              <a:t>D. Baseline reporting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mention some confidential company information to a friend, who then happens to tell someone else </a:t>
            </a:r>
            <a:r>
              <a:rPr lang="en-US" dirty="0" smtClean="0"/>
              <a:t>that works </a:t>
            </a:r>
            <a:r>
              <a:rPr lang="en-US" dirty="0"/>
              <a:t>for a competitor. Which best describes this?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Data leak</a:t>
            </a:r>
          </a:p>
          <a:p>
            <a:r>
              <a:rPr lang="en-US" dirty="0"/>
              <a:t>B. Social engineering</a:t>
            </a:r>
          </a:p>
          <a:p>
            <a:r>
              <a:rPr lang="en-US" dirty="0"/>
              <a:t>C. Malicious insider threat</a:t>
            </a:r>
          </a:p>
          <a:p>
            <a:r>
              <a:rPr lang="en-US" dirty="0"/>
              <a:t>D. Trojan horse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company is trying to limit the risk associated with the use of unapproved USB devices to copy documents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Which of the following would be the BEST technology control to use in this scenario?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Content filtering</a:t>
            </a:r>
          </a:p>
          <a:p>
            <a:r>
              <a:rPr lang="en-US" dirty="0"/>
              <a:t>B. IDS</a:t>
            </a:r>
          </a:p>
          <a:p>
            <a:r>
              <a:rPr lang="en-US" dirty="0"/>
              <a:t>C. Audit logs</a:t>
            </a:r>
          </a:p>
          <a:p>
            <a:r>
              <a:rPr lang="en-US" dirty="0"/>
              <a:t>D. DLP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want to ensure that only business-related traffic is sent to other business networks. Which </a:t>
            </a:r>
            <a:r>
              <a:rPr lang="en-US" dirty="0" smtClean="0"/>
              <a:t>TWO </a:t>
            </a:r>
            <a:r>
              <a:rPr lang="en-US" dirty="0"/>
              <a:t>below </a:t>
            </a:r>
            <a:r>
              <a:rPr lang="en-US" dirty="0" smtClean="0"/>
              <a:t>would BEST </a:t>
            </a:r>
            <a:r>
              <a:rPr lang="en-US" dirty="0"/>
              <a:t>meet this requirement?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A. DLP</a:t>
            </a:r>
          </a:p>
          <a:p>
            <a:r>
              <a:rPr lang="en-US" dirty="0"/>
              <a:t>B. Antivirus</a:t>
            </a:r>
          </a:p>
          <a:p>
            <a:r>
              <a:rPr lang="en-US" dirty="0"/>
              <a:t>C. NIDS</a:t>
            </a:r>
          </a:p>
          <a:p>
            <a:r>
              <a:rPr lang="en-US" dirty="0"/>
              <a:t>D. Web content filtering</a:t>
            </a:r>
          </a:p>
          <a:p>
            <a:r>
              <a:rPr lang="en-US" dirty="0"/>
              <a:t>E. Load balancers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1981200"/>
          </a:xfrm>
        </p:spPr>
        <p:txBody>
          <a:bodyPr/>
          <a:lstStyle/>
          <a:p>
            <a:r>
              <a:rPr lang="en-US" dirty="0"/>
              <a:t>Which of the following is the GREATEST security risk of two or more companies working together under a</a:t>
            </a:r>
          </a:p>
          <a:p>
            <a:r>
              <a:rPr lang="en-US" dirty="0"/>
              <a:t>Memorandum of Understanding?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2438400"/>
            <a:ext cx="91440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A. Budgetary considerations may not have been written into the MOU, leaving an entity to absorb more cost</a:t>
            </a:r>
          </a:p>
          <a:p>
            <a:r>
              <a:rPr lang="en-US" dirty="0"/>
              <a:t>than intended at signing.</a:t>
            </a:r>
          </a:p>
          <a:p>
            <a:r>
              <a:rPr lang="en-US" dirty="0"/>
              <a:t>B. MOUs have strict policies in place for services performed between the entities and the penalties for</a:t>
            </a:r>
          </a:p>
          <a:p>
            <a:r>
              <a:rPr lang="en-US" dirty="0"/>
              <a:t>compromising a partner are high.</a:t>
            </a:r>
          </a:p>
          <a:p>
            <a:r>
              <a:rPr lang="en-US" dirty="0"/>
              <a:t>C. MOUs are generally loose agreements and therefore may not have strict guidelines in place to protect</a:t>
            </a:r>
          </a:p>
          <a:p>
            <a:r>
              <a:rPr lang="en-US" dirty="0"/>
              <a:t>sensitive data between the two entities.</a:t>
            </a:r>
          </a:p>
          <a:p>
            <a:r>
              <a:rPr lang="en-US" dirty="0"/>
              <a:t>D. MOUs between two companies working together cannot be held to the same legal standards as SLAs.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If you have systems that you cannot update/patch on a regular basis, which of the following is the best method to protect them?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US" dirty="0" smtClean="0"/>
              <a:t>Asset inventory</a:t>
            </a:r>
          </a:p>
          <a:p>
            <a:pPr marL="514350" indent="-514350">
              <a:buAutoNum type="alphaUcPeriod"/>
            </a:pPr>
            <a:r>
              <a:rPr lang="en-US" dirty="0" smtClean="0"/>
              <a:t>Vulnerability scanning</a:t>
            </a:r>
          </a:p>
          <a:p>
            <a:pPr marL="514350" indent="-514350">
              <a:buAutoNum type="alphaUcPeriod"/>
            </a:pPr>
            <a:r>
              <a:rPr lang="en-US" dirty="0" smtClean="0"/>
              <a:t>Full disk encryption</a:t>
            </a:r>
          </a:p>
          <a:p>
            <a:pPr marL="514350" indent="-514350">
              <a:buAutoNum type="alphaUcPeriod"/>
            </a:pPr>
            <a:r>
              <a:rPr lang="en-US" dirty="0" smtClean="0"/>
              <a:t>Network segmentation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Which one of these has a storage root key?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US" dirty="0" smtClean="0"/>
              <a:t>HSM</a:t>
            </a:r>
          </a:p>
          <a:p>
            <a:pPr marL="514350" indent="-514350">
              <a:buAutoNum type="alphaUcPeriod"/>
            </a:pPr>
            <a:r>
              <a:rPr lang="en-US" dirty="0" smtClean="0"/>
              <a:t>TKIP</a:t>
            </a:r>
          </a:p>
          <a:p>
            <a:pPr marL="514350" indent="-514350">
              <a:buAutoNum type="alphaUcPeriod"/>
            </a:pPr>
            <a:r>
              <a:rPr lang="en-US" dirty="0" smtClean="0"/>
              <a:t>EFS</a:t>
            </a:r>
          </a:p>
          <a:p>
            <a:pPr marL="514350" indent="-514350">
              <a:buAutoNum type="alphaUcPeriod"/>
            </a:pPr>
            <a:r>
              <a:rPr lang="en-US" dirty="0" smtClean="0"/>
              <a:t>TPM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5 – Access Control and Identity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Chief Information Security Officer (CISO) wants to implement two-factor authentication within the </a:t>
            </a:r>
            <a:r>
              <a:rPr lang="en-US" dirty="0" smtClean="0"/>
              <a:t>company. Which </a:t>
            </a:r>
            <a:r>
              <a:rPr lang="en-US" dirty="0"/>
              <a:t>of the following would fulfill the CISO's requirements?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Username and password</a:t>
            </a:r>
          </a:p>
          <a:p>
            <a:r>
              <a:rPr lang="en-US" dirty="0"/>
              <a:t>B. Retina scan and fingerprint scan</a:t>
            </a:r>
          </a:p>
          <a:p>
            <a:r>
              <a:rPr lang="en-US" dirty="0"/>
              <a:t>C. USB token and PIN</a:t>
            </a:r>
          </a:p>
          <a:p>
            <a:r>
              <a:rPr lang="en-US" dirty="0"/>
              <a:t>D. Proximity badge and token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1066800"/>
          </a:xfrm>
        </p:spPr>
        <p:txBody>
          <a:bodyPr/>
          <a:lstStyle/>
          <a:p>
            <a:r>
              <a:rPr lang="en-US" dirty="0" smtClean="0"/>
              <a:t>Which of the following is the best combination of authentication factors?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3048000"/>
            <a:ext cx="9144000" cy="38100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dirty="0" smtClean="0"/>
              <a:t>One-time password pad, palm-print scanner, and proximity photo badges</a:t>
            </a:r>
          </a:p>
          <a:p>
            <a:pPr marL="514350" indent="-514350">
              <a:buAutoNum type="alphaUcPeriod"/>
            </a:pPr>
            <a:r>
              <a:rPr lang="en-US" dirty="0" smtClean="0"/>
              <a:t>Password, retina scanner, and proximity reader</a:t>
            </a:r>
          </a:p>
          <a:p>
            <a:pPr marL="514350" indent="-514350">
              <a:buAutoNum type="alphaUcPeriod"/>
            </a:pPr>
            <a:r>
              <a:rPr lang="en-US" dirty="0" smtClean="0"/>
              <a:t>Username and password combo, voice recognition scanner, and retina scanner</a:t>
            </a:r>
          </a:p>
          <a:p>
            <a:pPr marL="514350" indent="-514350">
              <a:buAutoNum type="alphaUcPeriod"/>
            </a:pPr>
            <a:r>
              <a:rPr lang="en-US" dirty="0" smtClean="0"/>
              <a:t>Retina scanner, thumbprint scanner, and password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24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 these choices, the best answer would be one that combined something you know, have, and 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network administrator is configuring access control for the sales department which has high employee</a:t>
            </a:r>
          </a:p>
          <a:p>
            <a:r>
              <a:rPr lang="en-US" dirty="0"/>
              <a:t>turnover. Which of the following is BEST suited when assigning user rights to individuals in the sales</a:t>
            </a:r>
          </a:p>
          <a:p>
            <a:r>
              <a:rPr lang="en-US" dirty="0"/>
              <a:t>department?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Time of day restrictions</a:t>
            </a:r>
          </a:p>
          <a:p>
            <a:r>
              <a:rPr lang="en-US" dirty="0"/>
              <a:t>B. Group based privileges</a:t>
            </a:r>
          </a:p>
          <a:p>
            <a:r>
              <a:rPr lang="en-US" dirty="0"/>
              <a:t>C. User assigned privileges</a:t>
            </a:r>
          </a:p>
          <a:p>
            <a:r>
              <a:rPr lang="en-US" dirty="0"/>
              <a:t>D. Domain admin restrictions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user attempting to log on to a workstation for the first time is prompted for the following information </a:t>
            </a:r>
            <a:r>
              <a:rPr lang="en-US" dirty="0" smtClean="0"/>
              <a:t>before being </a:t>
            </a:r>
            <a:r>
              <a:rPr lang="en-US" dirty="0"/>
              <a:t>granted access: username, password, and a four-digit security pin that was mailed to him during </a:t>
            </a:r>
            <a:r>
              <a:rPr lang="en-US" dirty="0" smtClean="0"/>
              <a:t>account registration</a:t>
            </a:r>
            <a:r>
              <a:rPr lang="en-US" dirty="0"/>
              <a:t>. This is an example of which of the following?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Dual-factor authentication</a:t>
            </a:r>
          </a:p>
          <a:p>
            <a:r>
              <a:rPr lang="en-US" dirty="0"/>
              <a:t>B. Multifactor authentication</a:t>
            </a:r>
          </a:p>
          <a:p>
            <a:r>
              <a:rPr lang="en-US" dirty="0"/>
              <a:t>C. Single factor authentication</a:t>
            </a:r>
          </a:p>
          <a:p>
            <a:r>
              <a:rPr lang="en-US" dirty="0"/>
              <a:t>D. Biometric authentication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Which authentication method can use TLS and SCTP to ensure reliable packet transmission?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US" dirty="0" smtClean="0"/>
              <a:t>SAML</a:t>
            </a:r>
          </a:p>
          <a:p>
            <a:pPr marL="514350" indent="-514350">
              <a:buAutoNum type="alphaUcPeriod"/>
            </a:pPr>
            <a:r>
              <a:rPr lang="en-US" dirty="0" smtClean="0"/>
              <a:t>Kerberos</a:t>
            </a:r>
          </a:p>
          <a:p>
            <a:pPr marL="514350" indent="-514350">
              <a:buAutoNum type="alphaUcPeriod"/>
            </a:pPr>
            <a:r>
              <a:rPr lang="en-US" dirty="0" smtClean="0"/>
              <a:t>Diameter</a:t>
            </a:r>
          </a:p>
          <a:p>
            <a:pPr marL="514350" indent="-514350">
              <a:buAutoNum type="alphaUcPeriod"/>
            </a:pPr>
            <a:r>
              <a:rPr lang="en-US" dirty="0" smtClean="0"/>
              <a:t>TACACS+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would BEST deter an attacker trying to brute force 4-digit PIN numbers to access an</a:t>
            </a:r>
          </a:p>
          <a:p>
            <a:r>
              <a:rPr lang="en-US" dirty="0"/>
              <a:t>account at a bank teller machine?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Account expiration settings</a:t>
            </a:r>
          </a:p>
          <a:p>
            <a:r>
              <a:rPr lang="en-US" dirty="0"/>
              <a:t>B. Complexity of PIN</a:t>
            </a:r>
          </a:p>
          <a:p>
            <a:r>
              <a:rPr lang="en-US" dirty="0"/>
              <a:t>C. Account lockout settings</a:t>
            </a:r>
          </a:p>
          <a:p>
            <a:r>
              <a:rPr lang="en-US" dirty="0"/>
              <a:t>D. PIN history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 administrator discovers that many users have used their same passwords for years even though the</a:t>
            </a:r>
          </a:p>
          <a:p>
            <a:r>
              <a:rPr lang="en-US" dirty="0"/>
              <a:t>network requires that the passwords be changed every six weeks. Which of the following, when used </a:t>
            </a:r>
            <a:r>
              <a:rPr lang="en-US" dirty="0" smtClean="0"/>
              <a:t>together, would </a:t>
            </a:r>
            <a:r>
              <a:rPr lang="en-US" dirty="0"/>
              <a:t>BEST prevent users from reusing their existing password? (Select TWO).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267200"/>
            <a:ext cx="9144000" cy="2590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A. Length of password</a:t>
            </a:r>
          </a:p>
          <a:p>
            <a:r>
              <a:rPr lang="en-US" dirty="0"/>
              <a:t>B. Password history</a:t>
            </a:r>
          </a:p>
          <a:p>
            <a:r>
              <a:rPr lang="en-US" dirty="0"/>
              <a:t>C. Minimum password age</a:t>
            </a:r>
          </a:p>
          <a:p>
            <a:r>
              <a:rPr lang="en-US" dirty="0"/>
              <a:t>D. Password expiration</a:t>
            </a:r>
          </a:p>
          <a:p>
            <a:r>
              <a:rPr lang="en-US" dirty="0"/>
              <a:t>E. Password complexity</a:t>
            </a:r>
          </a:p>
          <a:p>
            <a:r>
              <a:rPr lang="en-US" dirty="0"/>
              <a:t>F. Non-dictionary words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small business needs to incorporate fault tolerance into their infrastructure to increase data availability. </a:t>
            </a:r>
            <a:r>
              <a:rPr lang="en-US" dirty="0" smtClean="0"/>
              <a:t>Which of </a:t>
            </a:r>
            <a:r>
              <a:rPr lang="en-US" dirty="0"/>
              <a:t>the following options would be the BEST solution at a minimal cost?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Clustering</a:t>
            </a:r>
          </a:p>
          <a:p>
            <a:r>
              <a:rPr lang="en-US" dirty="0"/>
              <a:t>B. Mirrored server</a:t>
            </a:r>
          </a:p>
          <a:p>
            <a:r>
              <a:rPr lang="en-US" dirty="0"/>
              <a:t>C. RAID</a:t>
            </a:r>
          </a:p>
          <a:p>
            <a:r>
              <a:rPr lang="en-US" dirty="0"/>
              <a:t>D. Tape backup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 Kerberos, the Ticket Granting Ticket (TGT) is used for which of the following?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Identification</a:t>
            </a:r>
          </a:p>
          <a:p>
            <a:r>
              <a:rPr lang="en-US" dirty="0"/>
              <a:t>B. Authorization</a:t>
            </a:r>
          </a:p>
          <a:p>
            <a:r>
              <a:rPr lang="en-US" dirty="0"/>
              <a:t>C. Authentication</a:t>
            </a:r>
          </a:p>
          <a:p>
            <a:r>
              <a:rPr lang="en-US" dirty="0"/>
              <a:t>D. Multifactor authentication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Chief Technical Officer (CTO) has been informed of a potential fraud committed by a database</a:t>
            </a:r>
          </a:p>
          <a:p>
            <a:r>
              <a:rPr lang="en-US" dirty="0"/>
              <a:t>administrator performing several other job functions within the company. Which of the following is the </a:t>
            </a:r>
            <a:r>
              <a:rPr lang="en-US" dirty="0" smtClean="0"/>
              <a:t>BEST method </a:t>
            </a:r>
            <a:r>
              <a:rPr lang="en-US" dirty="0"/>
              <a:t>to prevent such activities in the future?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Job rotation</a:t>
            </a:r>
          </a:p>
          <a:p>
            <a:r>
              <a:rPr lang="en-US" dirty="0"/>
              <a:t>B. Separation of duties</a:t>
            </a:r>
          </a:p>
          <a:p>
            <a:r>
              <a:rPr lang="en-US" dirty="0"/>
              <a:t>C. Mandatory Vacations</a:t>
            </a:r>
          </a:p>
          <a:p>
            <a:r>
              <a:rPr lang="en-US" dirty="0"/>
              <a:t>D. Least Privilege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Due to issues with building keys being duplicated and distributed, a security administrator wishes to change to </a:t>
            </a:r>
            <a:r>
              <a:rPr lang="en-US" dirty="0" smtClean="0"/>
              <a:t>a different </a:t>
            </a:r>
            <a:r>
              <a:rPr lang="en-US" dirty="0"/>
              <a:t>security control regarding a restricted area. The goal is to provide access based upon facial</a:t>
            </a:r>
          </a:p>
          <a:p>
            <a:r>
              <a:rPr lang="en-US" dirty="0"/>
              <a:t>recognition. Which of the following will address this requirement?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419600"/>
            <a:ext cx="9144000" cy="2286000"/>
          </a:xfrm>
        </p:spPr>
        <p:txBody>
          <a:bodyPr>
            <a:normAutofit fontScale="92500"/>
          </a:bodyPr>
          <a:lstStyle/>
          <a:p>
            <a:r>
              <a:rPr lang="en-US" dirty="0"/>
              <a:t>A. Set up mantraps to avoid tailgating of approved users.</a:t>
            </a:r>
          </a:p>
          <a:p>
            <a:r>
              <a:rPr lang="en-US" dirty="0"/>
              <a:t>B. Place a guard at the entrance to approve access.</a:t>
            </a:r>
          </a:p>
          <a:p>
            <a:r>
              <a:rPr lang="en-US" dirty="0"/>
              <a:t>C. Install a fingerprint scanner at the entrance.</a:t>
            </a:r>
          </a:p>
          <a:p>
            <a:r>
              <a:rPr lang="en-US" dirty="0"/>
              <a:t>D. Implement proximity readers to scan users' badges.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system administrator is tasked with changing the administrator password across all 2000 computers in </a:t>
            </a:r>
            <a:r>
              <a:rPr lang="en-US" dirty="0" smtClean="0"/>
              <a:t>the organization</a:t>
            </a:r>
            <a:r>
              <a:rPr lang="en-US" dirty="0"/>
              <a:t>. Which of the following should the system administrator implement to accomplish this task?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A security group</a:t>
            </a:r>
          </a:p>
          <a:p>
            <a:r>
              <a:rPr lang="en-US" dirty="0"/>
              <a:t>B. A group policy</a:t>
            </a:r>
          </a:p>
          <a:p>
            <a:r>
              <a:rPr lang="en-US" dirty="0"/>
              <a:t>C. Key escrow</a:t>
            </a:r>
          </a:p>
          <a:p>
            <a:r>
              <a:rPr lang="en-US" dirty="0"/>
              <a:t>D. Certificate revocation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 auditing team has found that passwords do not meet best business practices. Which of the following </a:t>
            </a:r>
            <a:r>
              <a:rPr lang="en-US" dirty="0" smtClean="0"/>
              <a:t>will MOST </a:t>
            </a:r>
            <a:r>
              <a:rPr lang="en-US" dirty="0"/>
              <a:t>increase the security of the passwords? (Select TWO).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A. Password Complexity</a:t>
            </a:r>
          </a:p>
          <a:p>
            <a:r>
              <a:rPr lang="en-US" dirty="0"/>
              <a:t>B. Password Expiration</a:t>
            </a:r>
          </a:p>
          <a:p>
            <a:r>
              <a:rPr lang="en-US" dirty="0"/>
              <a:t>C. Password Age</a:t>
            </a:r>
          </a:p>
          <a:p>
            <a:r>
              <a:rPr lang="en-US" dirty="0"/>
              <a:t>D. Password Length</a:t>
            </a:r>
          </a:p>
          <a:p>
            <a:r>
              <a:rPr lang="en-US" dirty="0"/>
              <a:t>E. Password History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is an XML based open standard used in the exchange of authentication and</a:t>
            </a:r>
          </a:p>
          <a:p>
            <a:r>
              <a:rPr lang="en-US" dirty="0"/>
              <a:t>authorization information between different parties?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LDAP</a:t>
            </a:r>
          </a:p>
          <a:p>
            <a:r>
              <a:rPr lang="en-US" dirty="0"/>
              <a:t>B. SAML</a:t>
            </a:r>
          </a:p>
          <a:p>
            <a:r>
              <a:rPr lang="en-US" dirty="0"/>
              <a:t>C. TACACS+</a:t>
            </a:r>
          </a:p>
          <a:p>
            <a:r>
              <a:rPr lang="en-US" dirty="0"/>
              <a:t>D. Kerberos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2667000"/>
          </a:xfrm>
        </p:spPr>
        <p:txBody>
          <a:bodyPr/>
          <a:lstStyle/>
          <a:p>
            <a:r>
              <a:rPr lang="en-US" dirty="0"/>
              <a:t>A security technician has been asked to recommend an authentication mechanism that will allow users to</a:t>
            </a:r>
          </a:p>
          <a:p>
            <a:r>
              <a:rPr lang="en-US" dirty="0"/>
              <a:t>authenticate using a password that will only be valid for a predefined time interval. Which of the following </a:t>
            </a:r>
            <a:r>
              <a:rPr lang="en-US" dirty="0" smtClean="0"/>
              <a:t>should the </a:t>
            </a:r>
            <a:r>
              <a:rPr lang="en-US" dirty="0"/>
              <a:t>security technician recommend?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CHAP</a:t>
            </a:r>
          </a:p>
          <a:p>
            <a:r>
              <a:rPr lang="en-US" dirty="0"/>
              <a:t>B. TOTP</a:t>
            </a:r>
          </a:p>
          <a:p>
            <a:r>
              <a:rPr lang="en-US" dirty="0"/>
              <a:t>C. HOTP</a:t>
            </a:r>
          </a:p>
          <a:p>
            <a:r>
              <a:rPr lang="en-US" dirty="0"/>
              <a:t>D. PAP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200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TOTP = Time-based One Time Password.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is a BEST practice when dealing with user accounts that will only need to be active for </a:t>
            </a:r>
            <a:r>
              <a:rPr lang="en-US" dirty="0" smtClean="0"/>
              <a:t>a limited </a:t>
            </a:r>
            <a:r>
              <a:rPr lang="en-US" dirty="0"/>
              <a:t>time period?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A. When creating the account, set the account to not remember password history.</a:t>
            </a:r>
          </a:p>
          <a:p>
            <a:r>
              <a:rPr lang="en-US" dirty="0"/>
              <a:t>B. When creating the account, set an expiration date on the account.</a:t>
            </a:r>
          </a:p>
          <a:p>
            <a:r>
              <a:rPr lang="en-US" dirty="0"/>
              <a:t>C. When creating the account, set a password expiration date on the account.</a:t>
            </a:r>
          </a:p>
          <a:p>
            <a:r>
              <a:rPr lang="en-US" dirty="0"/>
              <a:t>D. When creating the account, set the account to have time of day restrictions.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types of authentication packages user credentials in a ticket?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Kerberos</a:t>
            </a:r>
          </a:p>
          <a:p>
            <a:r>
              <a:rPr lang="en-US" dirty="0"/>
              <a:t>B. LDAP</a:t>
            </a:r>
          </a:p>
          <a:p>
            <a:r>
              <a:rPr lang="en-US" dirty="0"/>
              <a:t>C. TACACS+</a:t>
            </a:r>
          </a:p>
          <a:p>
            <a:r>
              <a:rPr lang="en-US" dirty="0"/>
              <a:t>D. RADIUS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LDAP and Kerberos are commonly used for which of the following?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A. To perform queries on a directory service</a:t>
            </a:r>
          </a:p>
          <a:p>
            <a:r>
              <a:rPr lang="en-US" dirty="0"/>
              <a:t>B. To store usernames and passwords for Federated Identity</a:t>
            </a:r>
          </a:p>
          <a:p>
            <a:r>
              <a:rPr lang="en-US" dirty="0"/>
              <a:t>C. To sign SSL wildcard certificates for subdomains</a:t>
            </a:r>
          </a:p>
          <a:p>
            <a:r>
              <a:rPr lang="en-US" dirty="0"/>
              <a:t>D. To utilize single sign-on capabilities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company has decided to move large data sets to a cloud provider in order to limit the costs of new</a:t>
            </a:r>
          </a:p>
          <a:p>
            <a:r>
              <a:rPr lang="en-US" dirty="0"/>
              <a:t>infrastructure. Some of the data is sensitive and the Chief Information Officer wants to make sure both </a:t>
            </a:r>
            <a:r>
              <a:rPr lang="en-US" dirty="0" smtClean="0"/>
              <a:t>parties have </a:t>
            </a:r>
            <a:r>
              <a:rPr lang="en-US" dirty="0"/>
              <a:t>a clear understanding of the controls needed to protect the data.</a:t>
            </a:r>
          </a:p>
          <a:p>
            <a:r>
              <a:rPr lang="en-US" dirty="0"/>
              <a:t>Which of the following types of interoperability agreement is this?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ISA</a:t>
            </a:r>
          </a:p>
          <a:p>
            <a:r>
              <a:rPr lang="en-US" dirty="0"/>
              <a:t>B. MOU</a:t>
            </a:r>
          </a:p>
          <a:p>
            <a:r>
              <a:rPr lang="en-US" dirty="0"/>
              <a:t>C. SLA</a:t>
            </a:r>
          </a:p>
          <a:p>
            <a:r>
              <a:rPr lang="en-US" dirty="0"/>
              <a:t>D. BPA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After recovering from a data breach in which customer data was lost, the legal team meets with the </a:t>
            </a:r>
            <a:r>
              <a:rPr lang="en-US" dirty="0" smtClean="0"/>
              <a:t>Chief Security </a:t>
            </a:r>
            <a:r>
              <a:rPr lang="en-US" dirty="0"/>
              <a:t>Officer (CSO) to discuss ways to better protect the privacy of customer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Which of the following controls support this goal?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Contingency planning</a:t>
            </a:r>
          </a:p>
          <a:p>
            <a:r>
              <a:rPr lang="en-US" dirty="0"/>
              <a:t>B. Encryption and stronger access control</a:t>
            </a:r>
          </a:p>
          <a:p>
            <a:r>
              <a:rPr lang="en-US" dirty="0"/>
              <a:t>C. Hashing and non-repudiation</a:t>
            </a:r>
          </a:p>
          <a:p>
            <a:r>
              <a:rPr lang="en-US" dirty="0"/>
              <a:t>D. Redundancy and fault tolerance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new network administrator is setting up a new file server for the company. Which of the following would </a:t>
            </a:r>
            <a:r>
              <a:rPr lang="en-US" dirty="0" smtClean="0"/>
              <a:t>be the </a:t>
            </a:r>
            <a:r>
              <a:rPr lang="en-US" dirty="0"/>
              <a:t>BEST way to manage folder security?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3886200"/>
            <a:ext cx="9144000" cy="2971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A. Assign </a:t>
            </a:r>
            <a:r>
              <a:rPr lang="en-US" dirty="0"/>
              <a:t>users manually and perform regular user access </a:t>
            </a:r>
            <a:r>
              <a:rPr lang="en-US" dirty="0" smtClean="0"/>
              <a:t>reviews</a:t>
            </a:r>
          </a:p>
          <a:p>
            <a:pPr marL="514350" indent="-514350">
              <a:buAutoNum type="alphaUcPeriod"/>
            </a:pPr>
            <a:endParaRPr lang="en-US" dirty="0"/>
          </a:p>
          <a:p>
            <a:r>
              <a:rPr lang="en-US" dirty="0"/>
              <a:t>B. Allow read only access to all folders and require users to request </a:t>
            </a:r>
            <a:r>
              <a:rPr lang="en-US" dirty="0" smtClean="0"/>
              <a:t>permission</a:t>
            </a:r>
          </a:p>
          <a:p>
            <a:endParaRPr lang="en-US" dirty="0"/>
          </a:p>
          <a:p>
            <a:r>
              <a:rPr lang="en-US" dirty="0"/>
              <a:t>C. Assign data owners to each folder and allow them to add individual users to each </a:t>
            </a:r>
            <a:r>
              <a:rPr lang="en-US" dirty="0" smtClean="0"/>
              <a:t>folder</a:t>
            </a:r>
          </a:p>
          <a:p>
            <a:endParaRPr lang="en-US" dirty="0"/>
          </a:p>
          <a:p>
            <a:r>
              <a:rPr lang="en-US" dirty="0"/>
              <a:t>D. Create security groups for each folder and assign appropriate users to each 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2209800"/>
          </a:xfrm>
        </p:spPr>
        <p:txBody>
          <a:bodyPr/>
          <a:lstStyle/>
          <a:p>
            <a:r>
              <a:rPr lang="en-US" dirty="0"/>
              <a:t>Sally, a security administrator, wishes to replace their RADIUS authentication with a more secure protocol,</a:t>
            </a:r>
          </a:p>
          <a:p>
            <a:r>
              <a:rPr lang="en-US" dirty="0"/>
              <a:t>which can utilize EAP. Which of the following would BEST fit her objective?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CHAP</a:t>
            </a:r>
          </a:p>
          <a:p>
            <a:r>
              <a:rPr lang="en-US" dirty="0"/>
              <a:t>B. SAML</a:t>
            </a:r>
          </a:p>
          <a:p>
            <a:r>
              <a:rPr lang="en-US" dirty="0"/>
              <a:t>C. Kerberos</a:t>
            </a:r>
          </a:p>
          <a:p>
            <a:r>
              <a:rPr lang="en-US" dirty="0"/>
              <a:t>D. Diameter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2743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Diameter is the newer replacement for RADIUS and utilizes EAP.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2743200"/>
          </a:xfrm>
        </p:spPr>
        <p:txBody>
          <a:bodyPr/>
          <a:lstStyle/>
          <a:p>
            <a:r>
              <a:rPr lang="en-US" dirty="0"/>
              <a:t>Human Resources suspects an employee is accessing the employee salary database. The administrator is</a:t>
            </a:r>
          </a:p>
          <a:p>
            <a:r>
              <a:rPr lang="en-US" dirty="0"/>
              <a:t>asked to find out who it is. In order to complete this task, which of the following is a security control that </a:t>
            </a:r>
            <a:r>
              <a:rPr lang="en-US" dirty="0" smtClean="0"/>
              <a:t>should be </a:t>
            </a:r>
            <a:r>
              <a:rPr lang="en-US" dirty="0"/>
              <a:t>in place?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A. Shared accounts should be prohibited.</a:t>
            </a:r>
          </a:p>
          <a:p>
            <a:r>
              <a:rPr lang="en-US" dirty="0"/>
              <a:t>B. Account lockout should be enabled</a:t>
            </a:r>
          </a:p>
          <a:p>
            <a:r>
              <a:rPr lang="en-US" dirty="0"/>
              <a:t>C. Privileges should be assigned to groups rather than individuals</a:t>
            </a:r>
          </a:p>
          <a:p>
            <a:r>
              <a:rPr lang="en-US" dirty="0"/>
              <a:t>D. Time of day restrictions should be in use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124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several people share the same account, there will be no way to find exactly which employee is accessing </a:t>
            </a:r>
            <a:r>
              <a:rPr lang="en-US" dirty="0" smtClean="0"/>
              <a:t>the database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 auditor's report discovered several accounts with no activity for over 60 days. The accounts were later</a:t>
            </a:r>
          </a:p>
          <a:p>
            <a:r>
              <a:rPr lang="en-US" dirty="0"/>
              <a:t>identified as contractors' accounts who would be returning in three months and would need to resume </a:t>
            </a:r>
            <a:r>
              <a:rPr lang="en-US" dirty="0" smtClean="0"/>
              <a:t>the activities</a:t>
            </a:r>
            <a:r>
              <a:rPr lang="en-US" dirty="0"/>
              <a:t>. Which of the following would mitigate and secure the auditors finding?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A. Disable unnecessary contractor accounts and inform the auditor of the update.</a:t>
            </a:r>
          </a:p>
          <a:p>
            <a:r>
              <a:rPr lang="en-US" dirty="0"/>
              <a:t>B. Reset contractor accounts and inform the auditor of the update.</a:t>
            </a:r>
          </a:p>
          <a:p>
            <a:r>
              <a:rPr lang="en-US" dirty="0"/>
              <a:t>C. Inform the auditor that the accounts belong to the contractors.</a:t>
            </a:r>
          </a:p>
          <a:p>
            <a:r>
              <a:rPr lang="en-US" dirty="0"/>
              <a:t>D. Delete contractor accounts and inform the auditor of the update.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2286000"/>
          </a:xfrm>
        </p:spPr>
        <p:txBody>
          <a:bodyPr/>
          <a:lstStyle/>
          <a:p>
            <a:r>
              <a:rPr lang="en-US" dirty="0"/>
              <a:t>Sally, the security administrator, wishes to implement multifactor security. Which of the following should be</a:t>
            </a:r>
          </a:p>
          <a:p>
            <a:r>
              <a:rPr lang="en-US" dirty="0"/>
              <a:t>implemented in order to compliment password usage and smart cards?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Hard tokens</a:t>
            </a:r>
          </a:p>
          <a:p>
            <a:r>
              <a:rPr lang="en-US" dirty="0"/>
              <a:t>B. Fingerprint readers</a:t>
            </a:r>
          </a:p>
          <a:p>
            <a:r>
              <a:rPr lang="en-US" dirty="0"/>
              <a:t>C. Swipe badge readers</a:t>
            </a:r>
          </a:p>
          <a:p>
            <a:r>
              <a:rPr lang="en-US" dirty="0"/>
              <a:t>D. Passphrases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2895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already have "something you know" and "something you have". Fingerprint readers would </a:t>
            </a:r>
            <a:r>
              <a:rPr lang="en-US" dirty="0" smtClean="0"/>
              <a:t>compliment these </a:t>
            </a:r>
            <a:r>
              <a:rPr lang="en-US" dirty="0"/>
              <a:t>as "something you are".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new intern was assigned to the system engineering department, which consists of the system architect and</a:t>
            </a:r>
          </a:p>
          <a:p>
            <a:r>
              <a:rPr lang="en-US" dirty="0"/>
              <a:t>system software developer's teams. These two teams have separate privileges. The intern requires privileges</a:t>
            </a:r>
          </a:p>
          <a:p>
            <a:r>
              <a:rPr lang="en-US" dirty="0"/>
              <a:t>to view the system architectural drawings and comment on some software development projects. Which of the</a:t>
            </a:r>
          </a:p>
          <a:p>
            <a:r>
              <a:rPr lang="en-US" dirty="0"/>
              <a:t>following methods should the system administrator implement?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Group based privileges</a:t>
            </a:r>
          </a:p>
          <a:p>
            <a:r>
              <a:rPr lang="en-US" dirty="0"/>
              <a:t>B. Generic account prohibition</a:t>
            </a:r>
          </a:p>
          <a:p>
            <a:r>
              <a:rPr lang="en-US" dirty="0"/>
              <a:t>C. User access review</a:t>
            </a:r>
          </a:p>
          <a:p>
            <a:r>
              <a:rPr lang="en-US" dirty="0"/>
              <a:t>D. Credential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company's sales team plans to work late to provide the Chief Executive Officer (CEO) with a special </a:t>
            </a:r>
            <a:r>
              <a:rPr lang="en-US" dirty="0" smtClean="0"/>
              <a:t>report of </a:t>
            </a:r>
            <a:r>
              <a:rPr lang="en-US" dirty="0"/>
              <a:t>sales before the quarter ends. After working for several hours, the team finds they cannot save or print </a:t>
            </a:r>
            <a:r>
              <a:rPr lang="en-US" dirty="0" smtClean="0"/>
              <a:t>the reports</a:t>
            </a:r>
            <a:r>
              <a:rPr lang="en-US" dirty="0"/>
              <a:t>.</a:t>
            </a:r>
          </a:p>
          <a:p>
            <a:r>
              <a:rPr lang="en-US" dirty="0"/>
              <a:t>Which of the following controls is preventing them from completing their 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Discretionary access control</a:t>
            </a:r>
          </a:p>
          <a:p>
            <a:r>
              <a:rPr lang="en-US" dirty="0"/>
              <a:t>B. Role-based access control</a:t>
            </a:r>
          </a:p>
          <a:p>
            <a:r>
              <a:rPr lang="en-US" dirty="0"/>
              <a:t>C. Time of Day access control</a:t>
            </a:r>
          </a:p>
          <a:p>
            <a:r>
              <a:rPr lang="en-US" dirty="0"/>
              <a:t>D. Mandatory access control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authentication services requires the use of a ticket-granting ticket (TGT) server in </a:t>
            </a:r>
            <a:r>
              <a:rPr lang="en-US" dirty="0" smtClean="0"/>
              <a:t>order to </a:t>
            </a:r>
            <a:r>
              <a:rPr lang="en-US" dirty="0"/>
              <a:t>complete the authentication process?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TACACS+</a:t>
            </a:r>
          </a:p>
          <a:p>
            <a:r>
              <a:rPr lang="en-US" dirty="0"/>
              <a:t>B. Secure LDAP</a:t>
            </a:r>
          </a:p>
          <a:p>
            <a:r>
              <a:rPr lang="en-US" dirty="0"/>
              <a:t>C. RADIUS</a:t>
            </a:r>
          </a:p>
          <a:p>
            <a:r>
              <a:rPr lang="en-US" dirty="0"/>
              <a:t>D. Kerberos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 of group accounts should be minimized to ensure which of the following?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Password security</a:t>
            </a:r>
          </a:p>
          <a:p>
            <a:r>
              <a:rPr lang="en-US" dirty="0"/>
              <a:t>B. Regular auditing</a:t>
            </a:r>
          </a:p>
          <a:p>
            <a:r>
              <a:rPr lang="en-US" dirty="0"/>
              <a:t>C. Baseline management</a:t>
            </a:r>
          </a:p>
          <a:p>
            <a:r>
              <a:rPr lang="en-US" dirty="0"/>
              <a:t>D. Individual accountability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Separation of duties is often implemented between developers and administrators in order to separate which </a:t>
            </a:r>
            <a:r>
              <a:rPr lang="en-US" dirty="0" smtClean="0"/>
              <a:t>of the </a:t>
            </a:r>
            <a:r>
              <a:rPr lang="en-US" dirty="0"/>
              <a:t>following?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3048000"/>
            <a:ext cx="9144000" cy="3810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A. More </a:t>
            </a:r>
            <a:r>
              <a:rPr lang="en-US" dirty="0"/>
              <a:t>experienced employees from less experienced </a:t>
            </a:r>
            <a:r>
              <a:rPr lang="en-US" dirty="0" smtClean="0"/>
              <a:t>employees</a:t>
            </a:r>
          </a:p>
          <a:p>
            <a:pPr marL="514350" indent="-514350">
              <a:buAutoNum type="alphaUcPeriod"/>
            </a:pPr>
            <a:endParaRPr lang="en-US" dirty="0"/>
          </a:p>
          <a:p>
            <a:r>
              <a:rPr lang="en-US" dirty="0"/>
              <a:t>B. Changes to program code and the ability to deploy to </a:t>
            </a:r>
            <a:r>
              <a:rPr lang="en-US" dirty="0" smtClean="0"/>
              <a:t>production</a:t>
            </a:r>
          </a:p>
          <a:p>
            <a:endParaRPr lang="en-US" dirty="0"/>
          </a:p>
          <a:p>
            <a:r>
              <a:rPr lang="en-US" dirty="0"/>
              <a:t>C. Upper level management users from standard development </a:t>
            </a:r>
            <a:r>
              <a:rPr lang="en-US" dirty="0" smtClean="0"/>
              <a:t>employees</a:t>
            </a:r>
          </a:p>
          <a:p>
            <a:endParaRPr lang="en-US" dirty="0"/>
          </a:p>
          <a:p>
            <a:r>
              <a:rPr lang="en-US" dirty="0"/>
              <a:t>D. The network access layer from the application </a:t>
            </a:r>
            <a:r>
              <a:rPr lang="en-US" dirty="0" smtClean="0"/>
              <a:t>access </a:t>
            </a:r>
            <a:r>
              <a:rPr lang="en-US" dirty="0"/>
              <a:t>layer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system administrator is using a packet sniffer to troubleshoot remote authentication. The </a:t>
            </a:r>
            <a:r>
              <a:rPr lang="en-US" dirty="0" smtClean="0"/>
              <a:t>administrator detects </a:t>
            </a:r>
            <a:r>
              <a:rPr lang="en-US" dirty="0"/>
              <a:t>a device trying to communicate to TCP port 49. Which of the following authentication methods is </a:t>
            </a:r>
            <a:r>
              <a:rPr lang="en-US" dirty="0" smtClean="0"/>
              <a:t>MOST likely </a:t>
            </a:r>
            <a:r>
              <a:rPr lang="en-US" dirty="0"/>
              <a:t>being attempted?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RADIUS</a:t>
            </a:r>
          </a:p>
          <a:p>
            <a:r>
              <a:rPr lang="en-US" dirty="0"/>
              <a:t>B. TACACS+</a:t>
            </a:r>
          </a:p>
          <a:p>
            <a:r>
              <a:rPr lang="en-US" dirty="0"/>
              <a:t>C. Kerberos</a:t>
            </a:r>
          </a:p>
          <a:p>
            <a:r>
              <a:rPr lang="en-US" dirty="0"/>
              <a:t>D. LDAP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security administrator implements access controls based on the security classification of the data and </a:t>
            </a:r>
            <a:r>
              <a:rPr lang="en-US" dirty="0" err="1" smtClean="0"/>
              <a:t>needto</a:t>
            </a:r>
            <a:r>
              <a:rPr lang="en-US" dirty="0" smtClean="0"/>
              <a:t>-know </a:t>
            </a:r>
            <a:r>
              <a:rPr lang="en-US" dirty="0"/>
              <a:t>information. Which of the following BEST describes this level of access control?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Implicit deny</a:t>
            </a:r>
          </a:p>
          <a:p>
            <a:r>
              <a:rPr lang="en-US" dirty="0"/>
              <a:t>B. Role-based Access Control</a:t>
            </a:r>
          </a:p>
          <a:p>
            <a:r>
              <a:rPr lang="en-US" dirty="0"/>
              <a:t>C. Mandatory Access Controls</a:t>
            </a:r>
          </a:p>
          <a:p>
            <a:r>
              <a:rPr lang="en-US" dirty="0"/>
              <a:t>D. Least privilege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 order for Sara, a client, to logon to her desktop computer, she must provide her username, password, and </a:t>
            </a:r>
            <a:r>
              <a:rPr lang="en-US" dirty="0" smtClean="0"/>
              <a:t>a four </a:t>
            </a:r>
            <a:r>
              <a:rPr lang="en-US" dirty="0"/>
              <a:t>digit PIN. Which of the following authentication methods is Sara using?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Three factor</a:t>
            </a:r>
          </a:p>
          <a:p>
            <a:r>
              <a:rPr lang="en-US" dirty="0"/>
              <a:t>B. Single factor</a:t>
            </a:r>
          </a:p>
          <a:p>
            <a:r>
              <a:rPr lang="en-US" dirty="0"/>
              <a:t>C. Two factor</a:t>
            </a:r>
          </a:p>
          <a:p>
            <a:r>
              <a:rPr lang="en-US" dirty="0"/>
              <a:t>D. Four factor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is an authentication service that uses UDP as a transport medium?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TACACS+</a:t>
            </a:r>
          </a:p>
          <a:p>
            <a:r>
              <a:rPr lang="en-US" dirty="0"/>
              <a:t>B. LDAP</a:t>
            </a:r>
          </a:p>
          <a:p>
            <a:r>
              <a:rPr lang="en-US" dirty="0"/>
              <a:t>C. Kerberos</a:t>
            </a:r>
          </a:p>
          <a:p>
            <a:r>
              <a:rPr lang="en-US" dirty="0"/>
              <a:t>D. RADIUS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passwords is the LEAST complex?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MyTrain!45</a:t>
            </a:r>
          </a:p>
          <a:p>
            <a:r>
              <a:rPr lang="en-US" dirty="0"/>
              <a:t>B. </a:t>
            </a:r>
            <a:r>
              <a:rPr lang="en-US" dirty="0" err="1"/>
              <a:t>Mytr@in</a:t>
            </a:r>
            <a:r>
              <a:rPr lang="en-US" dirty="0"/>
              <a:t>!!</a:t>
            </a:r>
          </a:p>
          <a:p>
            <a:r>
              <a:rPr lang="en-US" dirty="0"/>
              <a:t>C. MyTr@in12</a:t>
            </a:r>
          </a:p>
          <a:p>
            <a:r>
              <a:rPr lang="en-US" dirty="0"/>
              <a:t>D. MyTr@in#8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is an authentication and accounting service that uses TCP for connecting to routers </a:t>
            </a:r>
            <a:r>
              <a:rPr lang="en-US" dirty="0" smtClean="0"/>
              <a:t>and switches</a:t>
            </a:r>
            <a:r>
              <a:rPr lang="en-US" dirty="0"/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DIAMETER</a:t>
            </a:r>
          </a:p>
          <a:p>
            <a:r>
              <a:rPr lang="en-US" dirty="0"/>
              <a:t>B. RADIUS</a:t>
            </a:r>
          </a:p>
          <a:p>
            <a:r>
              <a:rPr lang="en-US" dirty="0"/>
              <a:t>C. TACACS+</a:t>
            </a:r>
          </a:p>
          <a:p>
            <a:r>
              <a:rPr lang="en-US" dirty="0"/>
              <a:t>D. Kerberos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security administrator has installed a new KDC for the corporate environment. Which of the following</a:t>
            </a:r>
          </a:p>
          <a:p>
            <a:r>
              <a:rPr lang="en-US" dirty="0"/>
              <a:t>authentication protocols is the security administrator planning to implement across the organization?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LDAP</a:t>
            </a:r>
          </a:p>
          <a:p>
            <a:r>
              <a:rPr lang="en-US" dirty="0"/>
              <a:t>B. RADIUS</a:t>
            </a:r>
          </a:p>
          <a:p>
            <a:r>
              <a:rPr lang="en-US" dirty="0"/>
              <a:t>C. Kerberos</a:t>
            </a:r>
          </a:p>
          <a:p>
            <a:r>
              <a:rPr lang="en-US" dirty="0"/>
              <a:t>D. XTACACS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type of access control does a firewall use?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Rule based access control</a:t>
            </a:r>
          </a:p>
          <a:p>
            <a:r>
              <a:rPr lang="en-US" dirty="0"/>
              <a:t>B. Role based access control</a:t>
            </a:r>
          </a:p>
          <a:p>
            <a:r>
              <a:rPr lang="en-US" dirty="0"/>
              <a:t>C. Discretionary access control</a:t>
            </a:r>
          </a:p>
          <a:p>
            <a:r>
              <a:rPr lang="en-US" dirty="0"/>
              <a:t>D. Mandatory access control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Alice, a security administrator, has been tasked with explaining authentication services to the company's</a:t>
            </a:r>
          </a:p>
          <a:p>
            <a:r>
              <a:rPr lang="en-US" dirty="0"/>
              <a:t>management team. The company runs an active directory infrastructure. Which of the following solutions </a:t>
            </a:r>
            <a:r>
              <a:rPr lang="en-US" dirty="0" smtClean="0"/>
              <a:t>BEST relates </a:t>
            </a:r>
            <a:r>
              <a:rPr lang="en-US" dirty="0"/>
              <a:t>to the host authentication protocol within the company's environment?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Kerberos</a:t>
            </a:r>
          </a:p>
          <a:p>
            <a:r>
              <a:rPr lang="en-US" dirty="0"/>
              <a:t>B. Least privilege</a:t>
            </a:r>
          </a:p>
          <a:p>
            <a:r>
              <a:rPr lang="en-US" dirty="0"/>
              <a:t>C. TACACS+</a:t>
            </a:r>
          </a:p>
          <a:p>
            <a:r>
              <a:rPr lang="en-US" dirty="0"/>
              <a:t>D. LDAP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is used more by governments than by corporations?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TACACS</a:t>
            </a:r>
          </a:p>
          <a:p>
            <a:r>
              <a:rPr lang="en-US" dirty="0"/>
              <a:t>B. Discretionary Access Control</a:t>
            </a:r>
          </a:p>
          <a:p>
            <a:r>
              <a:rPr lang="en-US" dirty="0"/>
              <a:t>C. Rule-Based Access Control</a:t>
            </a:r>
          </a:p>
          <a:p>
            <a:r>
              <a:rPr lang="en-US" dirty="0"/>
              <a:t>D. Mandatory Access Control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Which of the following risk concepts requires an organization to determine the number of failures per year?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A. SLE</a:t>
            </a:r>
          </a:p>
          <a:p>
            <a:r>
              <a:rPr lang="en-US" smtClean="0"/>
              <a:t>B. ALE</a:t>
            </a:r>
          </a:p>
          <a:p>
            <a:r>
              <a:rPr lang="en-US" smtClean="0"/>
              <a:t>C. MTBF</a:t>
            </a:r>
          </a:p>
          <a:p>
            <a:r>
              <a:rPr lang="en-US" smtClean="0"/>
              <a:t>D. Quantitative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 help prevent unauthorized access to PCs, a security administrator implements screen savers that lock the</a:t>
            </a:r>
          </a:p>
          <a:p>
            <a:r>
              <a:rPr lang="en-US" dirty="0"/>
              <a:t>PC after five minutes of inactivity. Which of the following controls is being described in this situation?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Management</a:t>
            </a:r>
          </a:p>
          <a:p>
            <a:r>
              <a:rPr lang="en-US" dirty="0"/>
              <a:t>B. Administrative</a:t>
            </a:r>
          </a:p>
          <a:p>
            <a:r>
              <a:rPr lang="en-US" dirty="0"/>
              <a:t>C. Technical</a:t>
            </a:r>
          </a:p>
          <a:p>
            <a:r>
              <a:rPr lang="en-US" dirty="0"/>
              <a:t>D. Operational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1219200"/>
          </a:xfrm>
        </p:spPr>
        <p:txBody>
          <a:bodyPr/>
          <a:lstStyle/>
          <a:p>
            <a:r>
              <a:rPr lang="en-US" dirty="0"/>
              <a:t>You notice a user logging in to a company Unix server as root. What should you do?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Delete the root account</a:t>
            </a:r>
          </a:p>
          <a:p>
            <a:r>
              <a:rPr lang="en-US" dirty="0"/>
              <a:t>B. Create a firewall rule to block SSH</a:t>
            </a:r>
          </a:p>
          <a:p>
            <a:r>
              <a:rPr lang="en-US" dirty="0"/>
              <a:t>C. Ensure the root account has a strong password</a:t>
            </a:r>
          </a:p>
          <a:p>
            <a:r>
              <a:rPr lang="en-US" dirty="0"/>
              <a:t>D. Disable remote logins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828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says nothing here about an attack; maybe root (admin) access is perfectly normal here. Just make sure </a:t>
            </a:r>
            <a:r>
              <a:rPr lang="en-US" dirty="0" smtClean="0"/>
              <a:t>root has </a:t>
            </a:r>
            <a:r>
              <a:rPr lang="en-US" dirty="0"/>
              <a:t>a strong password.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are worried about the fact that one person writes, signs, and distributes paychecks and other checks. </a:t>
            </a:r>
            <a:r>
              <a:rPr lang="en-US" dirty="0" smtClean="0"/>
              <a:t>What should </a:t>
            </a:r>
            <a:r>
              <a:rPr lang="en-US" dirty="0"/>
              <a:t>you implement?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Least privilege</a:t>
            </a:r>
          </a:p>
          <a:p>
            <a:r>
              <a:rPr lang="en-US" dirty="0"/>
              <a:t>B. Time of day restrictions</a:t>
            </a:r>
          </a:p>
          <a:p>
            <a:r>
              <a:rPr lang="en-US" dirty="0"/>
              <a:t>C. Separation of duties</a:t>
            </a:r>
          </a:p>
          <a:p>
            <a:r>
              <a:rPr lang="en-US" dirty="0"/>
              <a:t>D. Mandatory vacations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can you detect unauthorized use of valid employee accounts?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A. Role-based access control</a:t>
            </a:r>
          </a:p>
          <a:p>
            <a:r>
              <a:rPr lang="en-US" dirty="0"/>
              <a:t>B. Increasing password complexity requirements</a:t>
            </a:r>
          </a:p>
          <a:p>
            <a:r>
              <a:rPr lang="en-US" dirty="0"/>
              <a:t>C. Continuous monitoring and review of user access</a:t>
            </a:r>
          </a:p>
          <a:p>
            <a:r>
              <a:rPr lang="en-US" dirty="0"/>
              <a:t>D. Lowering the number of failed attempts before lockouts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Pick two drawbacks of Kerberos.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3048000"/>
            <a:ext cx="9144000" cy="3810000"/>
          </a:xfrm>
        </p:spPr>
        <p:txBody>
          <a:bodyPr>
            <a:normAutofit/>
          </a:bodyPr>
          <a:lstStyle/>
          <a:p>
            <a:r>
              <a:rPr lang="en-US" dirty="0"/>
              <a:t>A. Uses tickets for authorization</a:t>
            </a:r>
          </a:p>
          <a:p>
            <a:r>
              <a:rPr lang="en-US" dirty="0"/>
              <a:t>B. Prone to time restrictions</a:t>
            </a:r>
          </a:p>
          <a:p>
            <a:r>
              <a:rPr lang="en-US" dirty="0"/>
              <a:t>C. Has a central point of failure</a:t>
            </a:r>
          </a:p>
          <a:p>
            <a:r>
              <a:rPr lang="en-US" dirty="0"/>
              <a:t>D. Susceptible to eavesdropping</a:t>
            </a:r>
          </a:p>
          <a:p>
            <a:r>
              <a:rPr lang="en-US" dirty="0"/>
              <a:t>E. Operates over a non secure network</a:t>
            </a:r>
          </a:p>
          <a:p>
            <a:r>
              <a:rPr lang="en-US" dirty="0"/>
              <a:t>F. Susceptible to dictionary attacks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Which authentication service would contain syntax such as CN=</a:t>
            </a:r>
            <a:r>
              <a:rPr lang="en-US" dirty="0" err="1" smtClean="0"/>
              <a:t>UserName,DC</a:t>
            </a:r>
            <a:r>
              <a:rPr lang="en-US" dirty="0" smtClean="0"/>
              <a:t>=</a:t>
            </a:r>
            <a:r>
              <a:rPr lang="en-US" dirty="0" err="1" smtClean="0"/>
              <a:t>ServerName</a:t>
            </a:r>
            <a:r>
              <a:rPr lang="en-US" dirty="0" smtClean="0"/>
              <a:t>, and DC=COM?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US" dirty="0" smtClean="0"/>
              <a:t>RADIUS</a:t>
            </a:r>
          </a:p>
          <a:p>
            <a:pPr marL="514350" indent="-514350">
              <a:buAutoNum type="alphaUcPeriod"/>
            </a:pPr>
            <a:r>
              <a:rPr lang="en-US" dirty="0" smtClean="0"/>
              <a:t>TACACS+</a:t>
            </a:r>
          </a:p>
          <a:p>
            <a:pPr marL="514350" indent="-514350">
              <a:buAutoNum type="alphaUcPeriod"/>
            </a:pPr>
            <a:r>
              <a:rPr lang="en-US" dirty="0" smtClean="0"/>
              <a:t>LDAP</a:t>
            </a:r>
          </a:p>
          <a:p>
            <a:pPr marL="514350" indent="-514350">
              <a:buAutoNum type="alphaUcPeriod"/>
            </a:pPr>
            <a:r>
              <a:rPr lang="en-US" dirty="0" smtClean="0"/>
              <a:t>SAML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system mutually authenticates clients and servers, and allows an admin to centrally revoke a </a:t>
            </a:r>
            <a:r>
              <a:rPr lang="en-US" dirty="0" smtClean="0"/>
              <a:t>client certificate </a:t>
            </a:r>
            <a:r>
              <a:rPr lang="en-US" dirty="0"/>
              <a:t>to deny access?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Firewall rules</a:t>
            </a:r>
          </a:p>
          <a:p>
            <a:r>
              <a:rPr lang="en-US" dirty="0"/>
              <a:t>B. 802.1x</a:t>
            </a:r>
          </a:p>
          <a:p>
            <a:r>
              <a:rPr lang="en-US" dirty="0"/>
              <a:t>C. Implicit deny</a:t>
            </a:r>
          </a:p>
          <a:p>
            <a:r>
              <a:rPr lang="en-US" dirty="0"/>
              <a:t>D. Kerberos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is the most important factor in password strength against brute-force attacks?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Password expiration</a:t>
            </a:r>
          </a:p>
          <a:p>
            <a:r>
              <a:rPr lang="en-US" dirty="0"/>
              <a:t>B. Account lockout</a:t>
            </a:r>
          </a:p>
          <a:p>
            <a:r>
              <a:rPr lang="en-US" dirty="0"/>
              <a:t>C. Password length</a:t>
            </a:r>
          </a:p>
          <a:p>
            <a:r>
              <a:rPr lang="en-US" dirty="0"/>
              <a:t>D. Password complexity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You have "full-control" of a folder called "work". You want to give Bob "write" access to one of the files in that folder. What type of access control is this?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Mandatory</a:t>
            </a:r>
          </a:p>
          <a:p>
            <a:r>
              <a:rPr lang="en-US" dirty="0"/>
              <a:t>B. Discretionary</a:t>
            </a:r>
          </a:p>
          <a:p>
            <a:r>
              <a:rPr lang="en-US" dirty="0"/>
              <a:t>C. Rule-based</a:t>
            </a:r>
          </a:p>
          <a:p>
            <a:r>
              <a:rPr lang="en-US" dirty="0"/>
              <a:t>D. Role-based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dirty="0" smtClean="0"/>
              <a:t>TWO </a:t>
            </a:r>
            <a:r>
              <a:rPr lang="en-US" dirty="0"/>
              <a:t>are used to authenticate point-to-point connections?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A. RIPEMD</a:t>
            </a:r>
          </a:p>
          <a:p>
            <a:r>
              <a:rPr lang="en-US" dirty="0"/>
              <a:t>B. CHAP</a:t>
            </a:r>
          </a:p>
          <a:p>
            <a:r>
              <a:rPr lang="en-US" dirty="0"/>
              <a:t>C. RC4</a:t>
            </a:r>
          </a:p>
          <a:p>
            <a:r>
              <a:rPr lang="en-US" dirty="0"/>
              <a:t>D. Kerberos</a:t>
            </a:r>
          </a:p>
          <a:p>
            <a:r>
              <a:rPr lang="en-US" dirty="0"/>
              <a:t>E. PAP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Bob returns from vacation, logs in to his computer, and finds that someone has changed his desktop </a:t>
            </a:r>
            <a:r>
              <a:rPr lang="en-US" dirty="0" smtClean="0"/>
              <a:t>around. The </a:t>
            </a:r>
            <a:r>
              <a:rPr lang="en-US" dirty="0"/>
              <a:t>admin reviews the camera system footage and finds that someone had logged in to Bob's computer </a:t>
            </a:r>
            <a:r>
              <a:rPr lang="en-US" dirty="0" smtClean="0"/>
              <a:t>while he </a:t>
            </a:r>
            <a:r>
              <a:rPr lang="en-US" dirty="0"/>
              <a:t>was away. What could have prevented this?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User access reviews</a:t>
            </a:r>
          </a:p>
          <a:p>
            <a:r>
              <a:rPr lang="en-US" dirty="0"/>
              <a:t>B. Password complexity policy</a:t>
            </a:r>
          </a:p>
          <a:p>
            <a:r>
              <a:rPr lang="en-US" dirty="0"/>
              <a:t>C. Shared account prohibition policy</a:t>
            </a:r>
          </a:p>
          <a:p>
            <a:r>
              <a:rPr lang="en-US" dirty="0"/>
              <a:t>D. User-assigned permissions policy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3048000"/>
          </a:xfrm>
        </p:spPr>
        <p:txBody>
          <a:bodyPr/>
          <a:lstStyle/>
          <a:p>
            <a:r>
              <a:rPr lang="en-US" dirty="0"/>
              <a:t>In the initial stages of an incident response, Matt, the security administrator, was provided the hard drives </a:t>
            </a:r>
            <a:r>
              <a:rPr lang="en-US" dirty="0" smtClean="0"/>
              <a:t>in question </a:t>
            </a:r>
            <a:r>
              <a:rPr lang="en-US" dirty="0"/>
              <a:t>from the incident manager. Which of the following incident response procedures would he need </a:t>
            </a:r>
            <a:r>
              <a:rPr lang="en-US" dirty="0" smtClean="0"/>
              <a:t>to perform </a:t>
            </a:r>
            <a:r>
              <a:rPr lang="en-US" dirty="0"/>
              <a:t>in order to begin the analysis? (Select TWO).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A. Take hashes</a:t>
            </a:r>
          </a:p>
          <a:p>
            <a:r>
              <a:rPr lang="en-US" dirty="0"/>
              <a:t>B. Begin the chain of custody paperwork</a:t>
            </a:r>
          </a:p>
          <a:p>
            <a:r>
              <a:rPr lang="en-US" dirty="0"/>
              <a:t>C. Take screen shots</a:t>
            </a:r>
          </a:p>
          <a:p>
            <a:r>
              <a:rPr lang="en-US" dirty="0"/>
              <a:t>D. Capture the system image</a:t>
            </a:r>
          </a:p>
          <a:p>
            <a:r>
              <a:rPr lang="en-US" dirty="0"/>
              <a:t>E. Decompile suspicious files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4290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not chain of custody? First of all, Matt was handed the drives, so that was probably already done. </a:t>
            </a:r>
            <a:r>
              <a:rPr lang="en-US" dirty="0" smtClean="0"/>
              <a:t>Second, notice </a:t>
            </a:r>
            <a:r>
              <a:rPr lang="en-US" dirty="0"/>
              <a:t>the phrase "in order to begin the analysis". This is directing the question to the actual analysis part.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1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990600"/>
          </a:xfrm>
        </p:spPr>
        <p:txBody>
          <a:bodyPr/>
          <a:lstStyle/>
          <a:p>
            <a:r>
              <a:rPr lang="en-US" dirty="0"/>
              <a:t>Which two require a RADIUS server?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A. 802.3</a:t>
            </a:r>
          </a:p>
          <a:p>
            <a:r>
              <a:rPr lang="en-US" dirty="0"/>
              <a:t>B. 802.16</a:t>
            </a:r>
          </a:p>
          <a:p>
            <a:r>
              <a:rPr lang="en-US" dirty="0"/>
              <a:t>C. 802.1x</a:t>
            </a:r>
          </a:p>
          <a:p>
            <a:r>
              <a:rPr lang="en-US" dirty="0"/>
              <a:t>D. WPA2-Personal</a:t>
            </a:r>
          </a:p>
          <a:p>
            <a:r>
              <a:rPr lang="en-US" dirty="0"/>
              <a:t>E. WPA2-Enterprise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9050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802.3 = </a:t>
            </a:r>
            <a:r>
              <a:rPr lang="en-US" dirty="0" err="1"/>
              <a:t>ethernet</a:t>
            </a:r>
            <a:endParaRPr lang="en-US" dirty="0"/>
          </a:p>
          <a:p>
            <a:r>
              <a:rPr lang="en-US" dirty="0"/>
              <a:t>802.16 = wireless for MAN's (Metropolitan Area Networks)</a:t>
            </a:r>
          </a:p>
          <a:p>
            <a:r>
              <a:rPr lang="en-US" dirty="0"/>
              <a:t>802.1x = port authentication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1219200"/>
          </a:xfrm>
        </p:spPr>
        <p:txBody>
          <a:bodyPr/>
          <a:lstStyle/>
          <a:p>
            <a:r>
              <a:rPr lang="en-US" dirty="0"/>
              <a:t>Which is the best to access data from multiple applications across the company?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TOTP</a:t>
            </a:r>
          </a:p>
          <a:p>
            <a:r>
              <a:rPr lang="en-US" dirty="0"/>
              <a:t>B. HOTP</a:t>
            </a:r>
          </a:p>
          <a:p>
            <a:r>
              <a:rPr lang="en-US" dirty="0"/>
              <a:t>C. Common Access Cards</a:t>
            </a:r>
          </a:p>
          <a:p>
            <a:r>
              <a:rPr lang="en-US" dirty="0"/>
              <a:t>D. Single sign-on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828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TOTP = Time-based One Time </a:t>
            </a:r>
            <a:r>
              <a:rPr lang="en-US" dirty="0" err="1"/>
              <a:t>Passord</a:t>
            </a:r>
            <a:r>
              <a:rPr lang="en-US" dirty="0"/>
              <a:t>. HOTP = HMAC-based One Time Password. Here you want SSO; </a:t>
            </a:r>
            <a:r>
              <a:rPr lang="en-US" dirty="0" smtClean="0"/>
              <a:t>you want </a:t>
            </a:r>
            <a:r>
              <a:rPr lang="en-US" dirty="0"/>
              <a:t>to only provide credentials once, and then be allowed to access many applications and servers </a:t>
            </a:r>
            <a:r>
              <a:rPr lang="en-US" dirty="0" smtClean="0"/>
              <a:t>without having </a:t>
            </a:r>
            <a:r>
              <a:rPr lang="en-US" dirty="0"/>
              <a:t>to provide further credentials.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2133600"/>
          </a:xfrm>
        </p:spPr>
        <p:txBody>
          <a:bodyPr/>
          <a:lstStyle/>
          <a:p>
            <a:r>
              <a:rPr lang="en-US" dirty="0"/>
              <a:t>Which system should you implement if you want to create a file system access control model where you </a:t>
            </a:r>
            <a:r>
              <a:rPr lang="en-US" dirty="0" smtClean="0"/>
              <a:t>can label </a:t>
            </a:r>
            <a:r>
              <a:rPr lang="en-US" dirty="0"/>
              <a:t>files as "Secret", "Confidential", "Restricted", or "Unclassified"?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SCADA system</a:t>
            </a:r>
          </a:p>
          <a:p>
            <a:r>
              <a:rPr lang="en-US" dirty="0"/>
              <a:t>B. Trusted OS</a:t>
            </a:r>
          </a:p>
          <a:p>
            <a:r>
              <a:rPr lang="en-US" dirty="0"/>
              <a:t>C. Version control</a:t>
            </a:r>
          </a:p>
          <a:p>
            <a:r>
              <a:rPr lang="en-US" dirty="0"/>
              <a:t>D. White and black listing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2590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Mandatory Access Control (MAC) model is used in a Trusted OS implementation.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Your server logs show that several unauthorized log-ins occurred using a few built-in system accounts. </a:t>
            </a:r>
            <a:r>
              <a:rPr lang="en-US" dirty="0" smtClean="0"/>
              <a:t>What could </a:t>
            </a:r>
            <a:r>
              <a:rPr lang="en-US" dirty="0"/>
              <a:t>have reduced the likelihood of this occurring?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Disabling unnecessary accounts</a:t>
            </a:r>
          </a:p>
          <a:p>
            <a:r>
              <a:rPr lang="en-US" dirty="0"/>
              <a:t>B. Rogue machine detection</a:t>
            </a:r>
          </a:p>
          <a:p>
            <a:r>
              <a:rPr lang="en-US" dirty="0"/>
              <a:t>C. Protecting the management interface</a:t>
            </a:r>
          </a:p>
          <a:p>
            <a:r>
              <a:rPr lang="en-US" dirty="0"/>
              <a:t>D. Disabling unused application service ports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6 - Cryptography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An achievement in providing worldwide Internet security was the signing of certificates associated with which of the following protocols?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TCP/IP</a:t>
            </a:r>
          </a:p>
          <a:p>
            <a:r>
              <a:rPr lang="en-US" dirty="0"/>
              <a:t>B. SSL</a:t>
            </a:r>
          </a:p>
          <a:p>
            <a:r>
              <a:rPr lang="en-US" dirty="0"/>
              <a:t>C. SCP</a:t>
            </a:r>
          </a:p>
          <a:p>
            <a:r>
              <a:rPr lang="en-US" dirty="0"/>
              <a:t>D. SSH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Deploying a wildcard certificate is one strategy to: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Secure the certificate's private key.</a:t>
            </a:r>
          </a:p>
          <a:p>
            <a:r>
              <a:rPr lang="en-US" dirty="0"/>
              <a:t>B. Increase the certificate's encryption key length.</a:t>
            </a:r>
          </a:p>
          <a:p>
            <a:r>
              <a:rPr lang="en-US" dirty="0"/>
              <a:t>C. Extend the renewal date of the certificate.</a:t>
            </a:r>
          </a:p>
          <a:p>
            <a:r>
              <a:rPr lang="en-US" dirty="0"/>
              <a:t>D. Reduce the certificate management burden.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functions provides an output which cannot be reversed and converts data into a string </a:t>
            </a:r>
            <a:r>
              <a:rPr lang="en-US" dirty="0" smtClean="0"/>
              <a:t>of characters</a:t>
            </a:r>
            <a:r>
              <a:rPr lang="en-US" dirty="0"/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Hashing</a:t>
            </a:r>
          </a:p>
          <a:p>
            <a:r>
              <a:rPr lang="en-US" dirty="0"/>
              <a:t>B. Stream ciphers</a:t>
            </a:r>
          </a:p>
          <a:p>
            <a:r>
              <a:rPr lang="en-US" dirty="0"/>
              <a:t>C. Steganography</a:t>
            </a:r>
          </a:p>
          <a:p>
            <a:r>
              <a:rPr lang="en-US" dirty="0"/>
              <a:t>D. Block ciphers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encrypts data a single bit at a time?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Stream cipher</a:t>
            </a:r>
          </a:p>
          <a:p>
            <a:r>
              <a:rPr lang="en-US" dirty="0"/>
              <a:t>B. Steganography</a:t>
            </a:r>
          </a:p>
          <a:p>
            <a:r>
              <a:rPr lang="en-US" dirty="0"/>
              <a:t>C. 3DES</a:t>
            </a:r>
          </a:p>
          <a:p>
            <a:r>
              <a:rPr lang="en-US" dirty="0"/>
              <a:t>D. Hashing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is used to verify data integrity?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SHA</a:t>
            </a:r>
          </a:p>
          <a:p>
            <a:r>
              <a:rPr lang="en-US" dirty="0"/>
              <a:t>B. 3DES</a:t>
            </a:r>
          </a:p>
          <a:p>
            <a:r>
              <a:rPr lang="en-US" dirty="0"/>
              <a:t>C. AES</a:t>
            </a:r>
          </a:p>
          <a:p>
            <a:r>
              <a:rPr lang="en-US" dirty="0"/>
              <a:t>D. RSA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company storing data on a secure server wants to ensure it is legally able to dismiss and prosecute staff </a:t>
            </a:r>
            <a:r>
              <a:rPr lang="en-US" dirty="0" smtClean="0"/>
              <a:t>who intentionally </a:t>
            </a:r>
            <a:r>
              <a:rPr lang="en-US" dirty="0"/>
              <a:t>access the server via Telnet and illegally tamper with customer data. Which of the </a:t>
            </a:r>
            <a:r>
              <a:rPr lang="en-US" dirty="0" smtClean="0"/>
              <a:t>following administrative </a:t>
            </a:r>
            <a:r>
              <a:rPr lang="en-US" dirty="0"/>
              <a:t>controls should be implemented to BEST achieve this?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Command shell restrictions</a:t>
            </a:r>
          </a:p>
          <a:p>
            <a:r>
              <a:rPr lang="en-US" dirty="0"/>
              <a:t>B. Restricted interface</a:t>
            </a:r>
          </a:p>
          <a:p>
            <a:r>
              <a:rPr lang="en-US" dirty="0"/>
              <a:t>C. Warning banners</a:t>
            </a:r>
          </a:p>
          <a:p>
            <a:r>
              <a:rPr lang="en-US" dirty="0"/>
              <a:t>D. Session output pipe to /</a:t>
            </a:r>
            <a:r>
              <a:rPr lang="en-US" dirty="0" err="1"/>
              <a:t>dev</a:t>
            </a:r>
            <a:r>
              <a:rPr lang="en-US" dirty="0"/>
              <a:t>/null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8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Sally would like to forward some Personal Identifiable Information to her HR department by email, but she is</a:t>
            </a:r>
          </a:p>
          <a:p>
            <a:r>
              <a:rPr lang="en-US" dirty="0"/>
              <a:t>worried about the confidentiality of the information. Which of the following will accomplish this task securely?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Digital Signatures</a:t>
            </a:r>
          </a:p>
          <a:p>
            <a:r>
              <a:rPr lang="en-US" dirty="0"/>
              <a:t>B. Hashing</a:t>
            </a:r>
          </a:p>
          <a:p>
            <a:r>
              <a:rPr lang="en-US" dirty="0"/>
              <a:t>C. Secret Key</a:t>
            </a:r>
          </a:p>
          <a:p>
            <a:r>
              <a:rPr lang="en-US" dirty="0"/>
              <a:t>D. Encryption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company's employees were victims of a spear phishing campaign impersonating the CEO. The </a:t>
            </a:r>
            <a:r>
              <a:rPr lang="en-US" dirty="0" smtClean="0"/>
              <a:t>company would </a:t>
            </a:r>
            <a:r>
              <a:rPr lang="en-US" dirty="0"/>
              <a:t>now like to implement a solution to improve the overall security posture by assuring their employees </a:t>
            </a:r>
            <a:r>
              <a:rPr lang="en-US" dirty="0" smtClean="0"/>
              <a:t>that email </a:t>
            </a:r>
            <a:r>
              <a:rPr lang="en-US" dirty="0"/>
              <a:t>originated from the CEO. Which of the following controls could they implement to BEST meet this goal?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Spam filter</a:t>
            </a:r>
          </a:p>
          <a:p>
            <a:r>
              <a:rPr lang="en-US" dirty="0"/>
              <a:t>B. Digital signatures</a:t>
            </a:r>
          </a:p>
          <a:p>
            <a:r>
              <a:rPr lang="en-US" dirty="0"/>
              <a:t>C. Antivirus software</a:t>
            </a:r>
          </a:p>
          <a:p>
            <a:r>
              <a:rPr lang="en-US" dirty="0"/>
              <a:t>D. Digital certificates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security administrator discovers an image file that has several plain text documents hidden in the file. </a:t>
            </a:r>
            <a:r>
              <a:rPr lang="en-US" dirty="0" smtClean="0"/>
              <a:t>Which of </a:t>
            </a:r>
            <a:r>
              <a:rPr lang="en-US" dirty="0"/>
              <a:t>the following security goals is met by camouflaging data inside of other files?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Integrity</a:t>
            </a:r>
          </a:p>
          <a:p>
            <a:r>
              <a:rPr lang="en-US" dirty="0"/>
              <a:t>B. Confidentiality</a:t>
            </a:r>
          </a:p>
          <a:p>
            <a:r>
              <a:rPr lang="en-US" dirty="0"/>
              <a:t>C. Steganography</a:t>
            </a:r>
          </a:p>
          <a:p>
            <a:r>
              <a:rPr lang="en-US" dirty="0"/>
              <a:t>D. Availability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Bob, a user, wants to send an encrypted email to Sally. Which of the following will Sally need to use to verify</a:t>
            </a:r>
          </a:p>
          <a:p>
            <a:r>
              <a:rPr lang="en-US" dirty="0"/>
              <a:t>that the email came from Bob and decrypt it? (Select TWO).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3200400"/>
            <a:ext cx="9144000" cy="3657600"/>
          </a:xfrm>
        </p:spPr>
        <p:txBody>
          <a:bodyPr>
            <a:normAutofit/>
          </a:bodyPr>
          <a:lstStyle/>
          <a:p>
            <a:r>
              <a:rPr lang="en-US" dirty="0"/>
              <a:t>A. The CA's public key</a:t>
            </a:r>
          </a:p>
          <a:p>
            <a:r>
              <a:rPr lang="en-US" dirty="0"/>
              <a:t>B. Sally's public key</a:t>
            </a:r>
          </a:p>
          <a:p>
            <a:r>
              <a:rPr lang="en-US" dirty="0"/>
              <a:t>C. Bob's private key</a:t>
            </a:r>
          </a:p>
          <a:p>
            <a:r>
              <a:rPr lang="en-US" dirty="0"/>
              <a:t>D. Sally's private key</a:t>
            </a:r>
          </a:p>
          <a:p>
            <a:r>
              <a:rPr lang="en-US" dirty="0"/>
              <a:t>E. The CA's private key</a:t>
            </a:r>
          </a:p>
          <a:p>
            <a:r>
              <a:rPr lang="en-US" dirty="0"/>
              <a:t>F. Bob's public key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DF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company needs to receive data that contains personally identifiable information. The company requires </a:t>
            </a:r>
            <a:r>
              <a:rPr lang="en-US" dirty="0" smtClean="0"/>
              <a:t>both the </a:t>
            </a:r>
            <a:r>
              <a:rPr lang="en-US" dirty="0"/>
              <a:t>transmission and data at rest to be encrypted. Which of the following achieves this goal? (Select TWO).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3810000"/>
            <a:ext cx="9144000" cy="3048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A. SSH</a:t>
            </a:r>
          </a:p>
          <a:p>
            <a:r>
              <a:rPr lang="en-US" dirty="0"/>
              <a:t>B. TFTP</a:t>
            </a:r>
          </a:p>
          <a:p>
            <a:r>
              <a:rPr lang="en-US" dirty="0"/>
              <a:t>C. NTLM</a:t>
            </a:r>
          </a:p>
          <a:p>
            <a:r>
              <a:rPr lang="en-US" dirty="0"/>
              <a:t>D. TKIP</a:t>
            </a:r>
          </a:p>
          <a:p>
            <a:r>
              <a:rPr lang="en-US" dirty="0"/>
              <a:t>E. SMTP</a:t>
            </a:r>
          </a:p>
          <a:p>
            <a:r>
              <a:rPr lang="en-US" dirty="0"/>
              <a:t>F. PGP/GPG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AF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security audit identifies a number of large email messages being sent by a specific user from their </a:t>
            </a:r>
            <a:r>
              <a:rPr lang="en-US" dirty="0" smtClean="0"/>
              <a:t>company email </a:t>
            </a:r>
            <a:r>
              <a:rPr lang="en-US" dirty="0"/>
              <a:t>account to another address external to the company. These messages were sent prior to </a:t>
            </a:r>
            <a:r>
              <a:rPr lang="en-US" dirty="0" smtClean="0"/>
              <a:t>a company data breach</a:t>
            </a:r>
            <a:r>
              <a:rPr lang="en-US" dirty="0"/>
              <a:t>, which prompted the security audit. The user was one of a few people who had access to the </a:t>
            </a:r>
            <a:r>
              <a:rPr lang="en-US" dirty="0" smtClean="0"/>
              <a:t>leaked data</a:t>
            </a:r>
            <a:r>
              <a:rPr lang="en-US" dirty="0"/>
              <a:t>. Review of the suspect's emails show they consist mostly of pictures of the user at various locations </a:t>
            </a:r>
            <a:r>
              <a:rPr lang="en-US" dirty="0" smtClean="0"/>
              <a:t>during a </a:t>
            </a:r>
            <a:r>
              <a:rPr lang="en-US" dirty="0"/>
              <a:t>recent vacation. No suspicious activities from other users who have access to the data were </a:t>
            </a:r>
            <a:r>
              <a:rPr lang="en-US" dirty="0" smtClean="0"/>
              <a:t>discovered.  Which </a:t>
            </a:r>
            <a:r>
              <a:rPr lang="en-US" dirty="0"/>
              <a:t>of the following is occurring?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A. The user is encrypting the data in the outgoing messages.</a:t>
            </a:r>
          </a:p>
          <a:p>
            <a:r>
              <a:rPr lang="en-US" dirty="0"/>
              <a:t>B. The user is using steganography.</a:t>
            </a:r>
          </a:p>
          <a:p>
            <a:r>
              <a:rPr lang="en-US" dirty="0"/>
              <a:t>C. The user is spamming to obfuscate the activity.</a:t>
            </a:r>
          </a:p>
          <a:p>
            <a:r>
              <a:rPr lang="en-US" dirty="0"/>
              <a:t>D. The user is using hashing to embed data in the emails.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software developer wants to prevent stored passwords from being easily decrypted. When the password </a:t>
            </a:r>
            <a:r>
              <a:rPr lang="en-US" dirty="0" smtClean="0"/>
              <a:t>is stored </a:t>
            </a:r>
            <a:r>
              <a:rPr lang="en-US" dirty="0"/>
              <a:t>by the application, additional text is added to each password before the password is hashed. </a:t>
            </a:r>
            <a:r>
              <a:rPr lang="en-US" dirty="0" smtClean="0"/>
              <a:t>This technique </a:t>
            </a:r>
            <a:r>
              <a:rPr lang="en-US" dirty="0"/>
              <a:t>is known as: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Symmetric </a:t>
            </a:r>
            <a:r>
              <a:rPr lang="en-US" dirty="0" smtClean="0"/>
              <a:t>cryptography</a:t>
            </a:r>
            <a:endParaRPr lang="en-US" dirty="0"/>
          </a:p>
          <a:p>
            <a:r>
              <a:rPr lang="en-US" dirty="0"/>
              <a:t>B. Private key </a:t>
            </a:r>
            <a:r>
              <a:rPr lang="en-US" dirty="0" smtClean="0"/>
              <a:t>cryptography</a:t>
            </a:r>
            <a:endParaRPr lang="en-US" dirty="0"/>
          </a:p>
          <a:p>
            <a:r>
              <a:rPr lang="en-US" dirty="0"/>
              <a:t>C. </a:t>
            </a:r>
            <a:r>
              <a:rPr lang="en-US" dirty="0" smtClean="0"/>
              <a:t>Salting</a:t>
            </a:r>
            <a:endParaRPr lang="en-US" dirty="0"/>
          </a:p>
          <a:p>
            <a:r>
              <a:rPr lang="en-US" dirty="0"/>
              <a:t>D. Rainbow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3200400"/>
          </a:xfrm>
        </p:spPr>
        <p:txBody>
          <a:bodyPr/>
          <a:lstStyle/>
          <a:p>
            <a:r>
              <a:rPr lang="en-US" dirty="0"/>
              <a:t>A security administrator must implement a wireless encryption system to secure mobile devices'</a:t>
            </a:r>
          </a:p>
          <a:p>
            <a:r>
              <a:rPr lang="en-US" dirty="0"/>
              <a:t>communication. Some users have mobile devices which only support 56-bit encryption. Which of the </a:t>
            </a:r>
            <a:r>
              <a:rPr lang="en-US" dirty="0" smtClean="0"/>
              <a:t>following wireless </a:t>
            </a:r>
            <a:r>
              <a:rPr lang="en-US" dirty="0"/>
              <a:t>encryption methods should be implemented?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RC4</a:t>
            </a:r>
          </a:p>
          <a:p>
            <a:r>
              <a:rPr lang="en-US" dirty="0"/>
              <a:t>B. AES</a:t>
            </a:r>
          </a:p>
          <a:p>
            <a:r>
              <a:rPr lang="en-US" dirty="0"/>
              <a:t>C. MD5</a:t>
            </a:r>
          </a:p>
          <a:p>
            <a:r>
              <a:rPr lang="en-US" dirty="0"/>
              <a:t>D. TKIP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581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RC4 and AES are the only two here that actually do wireless encryption. AES is 128, 192, or 256 bit. RC4 </a:t>
            </a:r>
            <a:r>
              <a:rPr lang="en-US" dirty="0" smtClean="0"/>
              <a:t>can be </a:t>
            </a:r>
            <a:r>
              <a:rPr lang="en-US" dirty="0"/>
              <a:t>anywhere from 40 to 128 bit</a:t>
            </a:r>
            <a:r>
              <a:rPr lang="en-US" dirty="0" smtClean="0"/>
              <a:t>. </a:t>
            </a:r>
            <a:r>
              <a:rPr lang="en-US" dirty="0"/>
              <a:t>MD5 is for hashing. TKIP is to rotate the encryption key, but doesn't actually do encryption itself as it relies </a:t>
            </a:r>
            <a:r>
              <a:rPr lang="en-US" dirty="0" smtClean="0"/>
              <a:t>on RC4 </a:t>
            </a:r>
            <a:r>
              <a:rPr lang="en-US" dirty="0"/>
              <a:t>to do that.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Bob, a user, reports to the system administrator that he is receiving an error stating his certificate has been</a:t>
            </a:r>
          </a:p>
          <a:p>
            <a:r>
              <a:rPr lang="en-US" dirty="0"/>
              <a:t>revoked. Which of the following is the name of the database repository for these certificates?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CSR</a:t>
            </a:r>
          </a:p>
          <a:p>
            <a:r>
              <a:rPr lang="en-US" dirty="0"/>
              <a:t>B. OSCP</a:t>
            </a:r>
          </a:p>
          <a:p>
            <a:r>
              <a:rPr lang="en-US" dirty="0"/>
              <a:t>C. CA</a:t>
            </a:r>
          </a:p>
          <a:p>
            <a:r>
              <a:rPr lang="en-US" dirty="0"/>
              <a:t>D. CRL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2590800"/>
          </a:xfrm>
        </p:spPr>
        <p:txBody>
          <a:bodyPr/>
          <a:lstStyle/>
          <a:p>
            <a:r>
              <a:rPr lang="en-US" dirty="0"/>
              <a:t>A user was reissued a smart card after the previous smart card had expired. The user is able to log into </a:t>
            </a:r>
            <a:r>
              <a:rPr lang="en-US" dirty="0" smtClean="0"/>
              <a:t>the domain </a:t>
            </a:r>
            <a:r>
              <a:rPr lang="en-US" dirty="0"/>
              <a:t>but is now unable to send digitally signed or encrypted email. Which of the following would the </a:t>
            </a:r>
            <a:r>
              <a:rPr lang="en-US" dirty="0" smtClean="0"/>
              <a:t>user need </a:t>
            </a:r>
            <a:r>
              <a:rPr lang="en-US" dirty="0"/>
              <a:t>to perform?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A. Remove all previous smart card certificates from the local certificate store.</a:t>
            </a:r>
          </a:p>
          <a:p>
            <a:r>
              <a:rPr lang="en-US" dirty="0"/>
              <a:t>B. Publish the new certificates to the global address list.</a:t>
            </a:r>
          </a:p>
          <a:p>
            <a:r>
              <a:rPr lang="en-US" dirty="0"/>
              <a:t>C. Make the certificates available to the operating system.</a:t>
            </a:r>
          </a:p>
          <a:p>
            <a:r>
              <a:rPr lang="en-US" dirty="0"/>
              <a:t>D. Recover the previous smart card certificates.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276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GAL is a list of employee certificates (and public keys) that's usually stored on your mail server.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security concepts would Sara, the security administrator, use to mitigate the risk of </a:t>
            </a:r>
            <a:r>
              <a:rPr lang="en-US" dirty="0" smtClean="0"/>
              <a:t>data loss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Record time offset</a:t>
            </a:r>
          </a:p>
          <a:p>
            <a:r>
              <a:rPr lang="en-US" dirty="0"/>
              <a:t>B. Clean desk policy</a:t>
            </a:r>
          </a:p>
          <a:p>
            <a:r>
              <a:rPr lang="en-US" dirty="0"/>
              <a:t>C. Cloud computing</a:t>
            </a:r>
          </a:p>
          <a:p>
            <a:r>
              <a:rPr lang="en-US" dirty="0"/>
              <a:t>D. Routine log review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 administrator needs to renew a certificate for a web server. Which of the following should be submitted to </a:t>
            </a:r>
            <a:r>
              <a:rPr lang="en-US" dirty="0" smtClean="0"/>
              <a:t>a CA</a:t>
            </a:r>
            <a:r>
              <a:rPr lang="en-US" dirty="0"/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CSR</a:t>
            </a:r>
          </a:p>
          <a:p>
            <a:r>
              <a:rPr lang="en-US" dirty="0"/>
              <a:t>B. Recovery agent</a:t>
            </a:r>
          </a:p>
          <a:p>
            <a:r>
              <a:rPr lang="en-US" dirty="0"/>
              <a:t>C. Private key</a:t>
            </a:r>
          </a:p>
          <a:p>
            <a:r>
              <a:rPr lang="en-US" dirty="0"/>
              <a:t>D. CRL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 administrator needs to submit a new CSR to a CA. Which of the following is a valid FIRST step?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Generate a new private key based on AES.</a:t>
            </a:r>
          </a:p>
          <a:p>
            <a:r>
              <a:rPr lang="en-US" dirty="0"/>
              <a:t>B. Generate a new public key based on RSA.</a:t>
            </a:r>
          </a:p>
          <a:p>
            <a:r>
              <a:rPr lang="en-US" dirty="0"/>
              <a:t>C. Generate a new public key based on AES.</a:t>
            </a:r>
          </a:p>
          <a:p>
            <a:r>
              <a:rPr lang="en-US" dirty="0"/>
              <a:t>D. Generate a new private key based on RSA.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systems administrator has implemented PKI on a classified government network. In the event that a</a:t>
            </a:r>
          </a:p>
          <a:p>
            <a:r>
              <a:rPr lang="en-US" dirty="0"/>
              <a:t>disconnect occurs from the primary CA, which of the following should be accessible locally from every site </a:t>
            </a:r>
            <a:r>
              <a:rPr lang="en-US" dirty="0" smtClean="0"/>
              <a:t>to ensure </a:t>
            </a:r>
            <a:r>
              <a:rPr lang="en-US" dirty="0"/>
              <a:t>users with bad certificates cannot gain access to the network?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A CRL</a:t>
            </a:r>
          </a:p>
          <a:p>
            <a:r>
              <a:rPr lang="en-US" dirty="0"/>
              <a:t>B. Make the RA available</a:t>
            </a:r>
          </a:p>
          <a:p>
            <a:r>
              <a:rPr lang="en-US" dirty="0"/>
              <a:t>C. A verification authority</a:t>
            </a:r>
          </a:p>
          <a:p>
            <a:r>
              <a:rPr lang="en-US" dirty="0"/>
              <a:t>D. A redundant CA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Bob, an employee, was escorted from the company premises due to suspicion of revealing trade secrets to </a:t>
            </a:r>
            <a:r>
              <a:rPr lang="en-US" dirty="0" smtClean="0"/>
              <a:t>a competitor</a:t>
            </a:r>
            <a:r>
              <a:rPr lang="en-US" dirty="0"/>
              <a:t>. Bob had already been working for two hours before leaving the </a:t>
            </a:r>
            <a:r>
              <a:rPr lang="en-US" dirty="0" smtClean="0"/>
              <a:t>premises. A </a:t>
            </a:r>
            <a:r>
              <a:rPr lang="en-US" dirty="0"/>
              <a:t>security technician was asked to prepare a report of files that had changed since last night's integrity scan.</a:t>
            </a:r>
          </a:p>
          <a:p>
            <a:r>
              <a:rPr lang="en-US" dirty="0"/>
              <a:t>Which of the following could the technician use to prepare the report? (Select TWO).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343400"/>
            <a:ext cx="9144000" cy="2514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A. PGP</a:t>
            </a:r>
          </a:p>
          <a:p>
            <a:r>
              <a:rPr lang="en-US" dirty="0"/>
              <a:t>B. MD5</a:t>
            </a:r>
          </a:p>
          <a:p>
            <a:r>
              <a:rPr lang="en-US" dirty="0"/>
              <a:t>C. ECC</a:t>
            </a:r>
          </a:p>
          <a:p>
            <a:r>
              <a:rPr lang="en-US" dirty="0"/>
              <a:t>D. AES</a:t>
            </a:r>
          </a:p>
          <a:p>
            <a:r>
              <a:rPr lang="en-US" dirty="0"/>
              <a:t>E. Blowfish</a:t>
            </a:r>
          </a:p>
          <a:p>
            <a:r>
              <a:rPr lang="en-US" dirty="0"/>
              <a:t>F. HMAC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BF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Sally wants to send a file to Bob using PKI. Which of the following should Sally use in order to sign the file?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Bob's public key</a:t>
            </a:r>
          </a:p>
          <a:p>
            <a:r>
              <a:rPr lang="en-US" dirty="0"/>
              <a:t>B. Bob's private key</a:t>
            </a:r>
          </a:p>
          <a:p>
            <a:r>
              <a:rPr lang="en-US" dirty="0"/>
              <a:t>C. Sally's public key</a:t>
            </a:r>
          </a:p>
          <a:p>
            <a:r>
              <a:rPr lang="en-US" dirty="0"/>
              <a:t>D. Sally's private key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protocols is used to validate whether trust is in place and accurate by returning</a:t>
            </a:r>
          </a:p>
          <a:p>
            <a:r>
              <a:rPr lang="en-US" dirty="0"/>
              <a:t>responses of either "good", "unknown", or "revoked"?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CRL</a:t>
            </a:r>
          </a:p>
          <a:p>
            <a:r>
              <a:rPr lang="en-US" dirty="0"/>
              <a:t>B. PKI</a:t>
            </a:r>
          </a:p>
          <a:p>
            <a:r>
              <a:rPr lang="en-US" dirty="0"/>
              <a:t>C. OCSP</a:t>
            </a:r>
          </a:p>
          <a:p>
            <a:r>
              <a:rPr lang="en-US" dirty="0"/>
              <a:t>D. RA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certificate authority takes which of the following actions in PKI?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Signs and verifies all infrastructure messages</a:t>
            </a:r>
          </a:p>
          <a:p>
            <a:r>
              <a:rPr lang="en-US" dirty="0"/>
              <a:t>B. Issues and signs all private keys</a:t>
            </a:r>
          </a:p>
          <a:p>
            <a:r>
              <a:rPr lang="en-US" dirty="0"/>
              <a:t>C. Publishes key escrow lists to CRLs</a:t>
            </a:r>
          </a:p>
          <a:p>
            <a:r>
              <a:rPr lang="en-US" dirty="0"/>
              <a:t>D. Issues and signs all root certificates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CRL is comprised </a:t>
            </a:r>
            <a:r>
              <a:rPr lang="en-US" dirty="0" smtClean="0"/>
              <a:t>of..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Malicious IP addresses.</a:t>
            </a:r>
          </a:p>
          <a:p>
            <a:r>
              <a:rPr lang="en-US" dirty="0"/>
              <a:t>B. Trusted CA's.</a:t>
            </a:r>
          </a:p>
          <a:p>
            <a:r>
              <a:rPr lang="en-US" dirty="0"/>
              <a:t>C. Untrusted private keys.</a:t>
            </a:r>
          </a:p>
          <a:p>
            <a:r>
              <a:rPr lang="en-US" dirty="0"/>
              <a:t>D. Public keys.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algorithms has well documented collisions? (Select TWO).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191000"/>
            <a:ext cx="91440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A. AES</a:t>
            </a:r>
          </a:p>
          <a:p>
            <a:r>
              <a:rPr lang="en-US" dirty="0"/>
              <a:t>B. MD5</a:t>
            </a:r>
          </a:p>
          <a:p>
            <a:r>
              <a:rPr lang="en-US" dirty="0"/>
              <a:t>C. SHA</a:t>
            </a:r>
          </a:p>
          <a:p>
            <a:r>
              <a:rPr lang="en-US" dirty="0"/>
              <a:t>D. SHA-256</a:t>
            </a:r>
          </a:p>
          <a:p>
            <a:r>
              <a:rPr lang="en-US" dirty="0"/>
              <a:t>E. RSA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 email client says a digital signature is invalid and the sender cannot be verified. The recipient is </a:t>
            </a:r>
            <a:r>
              <a:rPr lang="en-US" dirty="0" smtClean="0"/>
              <a:t>concerned with </a:t>
            </a:r>
            <a:r>
              <a:rPr lang="en-US" dirty="0"/>
              <a:t>which of the following concepts?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Integrity</a:t>
            </a:r>
          </a:p>
          <a:p>
            <a:r>
              <a:rPr lang="en-US" dirty="0"/>
              <a:t>B. Availability</a:t>
            </a:r>
          </a:p>
          <a:p>
            <a:r>
              <a:rPr lang="en-US" dirty="0"/>
              <a:t>C. Confidentiality</a:t>
            </a:r>
          </a:p>
          <a:p>
            <a:r>
              <a:rPr lang="en-US" dirty="0"/>
              <a:t>D. Remediation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2590800"/>
          </a:xfrm>
        </p:spPr>
        <p:txBody>
          <a:bodyPr/>
          <a:lstStyle/>
          <a:p>
            <a:r>
              <a:rPr lang="en-US" dirty="0"/>
              <a:t>Sara, a company's security officer, often receives reports of unauthorized personnel having access codes to </a:t>
            </a:r>
            <a:r>
              <a:rPr lang="en-US" dirty="0" smtClean="0"/>
              <a:t>the cipher </a:t>
            </a:r>
            <a:r>
              <a:rPr lang="en-US" dirty="0"/>
              <a:t>locks of secure areas in the building. Sara should immediately implement which of the following?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Acceptable Use Policy</a:t>
            </a:r>
          </a:p>
          <a:p>
            <a:r>
              <a:rPr lang="en-US" dirty="0"/>
              <a:t>B. Physical security controls</a:t>
            </a:r>
          </a:p>
          <a:p>
            <a:r>
              <a:rPr lang="en-US" dirty="0"/>
              <a:t>C. Technical controls</a:t>
            </a:r>
          </a:p>
          <a:p>
            <a:r>
              <a:rPr lang="en-US" dirty="0"/>
              <a:t>D. Security awareness training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1242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not physical security (like changing locks) or technical controls? If unauthorized people have the </a:t>
            </a:r>
            <a:r>
              <a:rPr lang="en-US" dirty="0" smtClean="0"/>
              <a:t>codes, then </a:t>
            </a:r>
            <a:r>
              <a:rPr lang="en-US" dirty="0"/>
              <a:t>authorized personnel must have given it to them somehow. Before you go and change the codes, </a:t>
            </a:r>
            <a:r>
              <a:rPr lang="en-US" dirty="0" smtClean="0"/>
              <a:t>train your </a:t>
            </a:r>
            <a:r>
              <a:rPr lang="en-US" dirty="0"/>
              <a:t>people to not share them, and to block the view while punching in the codes. THEN change the codes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1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transportation encryption protocols should be used to ensure maximum security </a:t>
            </a:r>
            <a:r>
              <a:rPr lang="en-US" dirty="0" smtClean="0"/>
              <a:t>between a </a:t>
            </a:r>
            <a:r>
              <a:rPr lang="en-US" dirty="0"/>
              <a:t>web browser and a web server?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SSLv2</a:t>
            </a:r>
          </a:p>
          <a:p>
            <a:r>
              <a:rPr lang="en-US" dirty="0"/>
              <a:t>B. SSHv1</a:t>
            </a:r>
          </a:p>
          <a:p>
            <a:r>
              <a:rPr lang="en-US" dirty="0"/>
              <a:t>C. RSA</a:t>
            </a:r>
          </a:p>
          <a:p>
            <a:r>
              <a:rPr lang="en-US" dirty="0"/>
              <a:t>D. TLS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Configuring the mode, encryption methods, and security associations are part of which of the following?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</a:t>
            </a:r>
            <a:r>
              <a:rPr lang="en-US" dirty="0" err="1"/>
              <a:t>IPSec</a:t>
            </a:r>
            <a:endParaRPr lang="en-US" dirty="0"/>
          </a:p>
          <a:p>
            <a:r>
              <a:rPr lang="en-US" dirty="0"/>
              <a:t>B. Full disk encryption</a:t>
            </a:r>
          </a:p>
          <a:p>
            <a:r>
              <a:rPr lang="en-US" dirty="0"/>
              <a:t>C. 802.1x</a:t>
            </a:r>
          </a:p>
          <a:p>
            <a:r>
              <a:rPr lang="en-US" dirty="0"/>
              <a:t>D. PKI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is used to certify intermediate authorities in a large PKI deployment?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Root CA</a:t>
            </a:r>
          </a:p>
          <a:p>
            <a:r>
              <a:rPr lang="en-US" dirty="0"/>
              <a:t>B. Recovery agent</a:t>
            </a:r>
          </a:p>
          <a:p>
            <a:r>
              <a:rPr lang="en-US" dirty="0"/>
              <a:t>C. Root user</a:t>
            </a:r>
          </a:p>
          <a:p>
            <a:r>
              <a:rPr lang="en-US" dirty="0"/>
              <a:t>D. Key escrow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components MUST be trusted by all parties in PKI?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Key escrow</a:t>
            </a:r>
          </a:p>
          <a:p>
            <a:r>
              <a:rPr lang="en-US" dirty="0"/>
              <a:t>B. CA</a:t>
            </a:r>
          </a:p>
          <a:p>
            <a:r>
              <a:rPr lang="en-US" dirty="0"/>
              <a:t>C. Private key</a:t>
            </a:r>
          </a:p>
          <a:p>
            <a:r>
              <a:rPr lang="en-US" dirty="0"/>
              <a:t>D. Recovery key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1143000"/>
          </a:xfrm>
        </p:spPr>
        <p:txBody>
          <a:bodyPr/>
          <a:lstStyle/>
          <a:p>
            <a:r>
              <a:rPr lang="en-US" dirty="0"/>
              <a:t>Which of the following can use RC4 for encryption? (Select TWO).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A. CHAP</a:t>
            </a:r>
          </a:p>
          <a:p>
            <a:r>
              <a:rPr lang="en-US" dirty="0"/>
              <a:t>B. SSL</a:t>
            </a:r>
          </a:p>
          <a:p>
            <a:r>
              <a:rPr lang="en-US" dirty="0"/>
              <a:t>C. WEP</a:t>
            </a:r>
          </a:p>
          <a:p>
            <a:r>
              <a:rPr lang="en-US" dirty="0"/>
              <a:t>D. AES</a:t>
            </a:r>
          </a:p>
          <a:p>
            <a:r>
              <a:rPr lang="en-US" dirty="0"/>
              <a:t>E. 3DES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9050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AES and 3DES are encryption protocols themselves, just like RC4. CHAP is for authentication, and does </a:t>
            </a:r>
            <a:r>
              <a:rPr lang="en-US" dirty="0" smtClean="0"/>
              <a:t>some hashing</a:t>
            </a:r>
            <a:r>
              <a:rPr lang="en-US" dirty="0"/>
              <a:t>, but not encryption. SSL and WEP are the only two choices here that secure traffic using an </a:t>
            </a:r>
            <a:r>
              <a:rPr lang="en-US" dirty="0" smtClean="0"/>
              <a:t>encryption protocol</a:t>
            </a:r>
            <a:r>
              <a:rPr lang="en-US" dirty="0"/>
              <a:t>. WEP always uses RC4, and SSL CAN use RC4 for encryption.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If Organization A trusts Organization B and Organization B trusts Organization C, then Organization A </a:t>
            </a:r>
            <a:r>
              <a:rPr lang="en-US" dirty="0" smtClean="0"/>
              <a:t>trusts Organization </a:t>
            </a:r>
            <a:r>
              <a:rPr lang="en-US" dirty="0"/>
              <a:t>C. Which of the following PKI concepts is this describing?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Transitive trust</a:t>
            </a:r>
          </a:p>
          <a:p>
            <a:r>
              <a:rPr lang="en-US" dirty="0"/>
              <a:t>B. Public key trust</a:t>
            </a:r>
          </a:p>
          <a:p>
            <a:r>
              <a:rPr lang="en-US" dirty="0"/>
              <a:t>C. Certificate authority trust</a:t>
            </a:r>
          </a:p>
          <a:p>
            <a:r>
              <a:rPr lang="en-US" dirty="0"/>
              <a:t>D. Domain level trust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 encrypted message is sent using PKI from Sara, a client, to a customer. Sara claims she never sent the</a:t>
            </a:r>
          </a:p>
          <a:p>
            <a:r>
              <a:rPr lang="en-US" dirty="0"/>
              <a:t>message. Which of the following aspects of PKI BEST ensures the identity of the sender?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CRL</a:t>
            </a:r>
          </a:p>
          <a:p>
            <a:r>
              <a:rPr lang="en-US" dirty="0"/>
              <a:t>B. Non-repudiation</a:t>
            </a:r>
          </a:p>
          <a:p>
            <a:r>
              <a:rPr lang="en-US" dirty="0"/>
              <a:t>C. Trust models</a:t>
            </a:r>
          </a:p>
          <a:p>
            <a:r>
              <a:rPr lang="en-US" dirty="0"/>
              <a:t>D. Recovery agents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Thomas, an employee, is terminated from the company and the legal department needs documents from </a:t>
            </a:r>
            <a:r>
              <a:rPr lang="en-US" dirty="0" smtClean="0"/>
              <a:t>his encrypted </a:t>
            </a:r>
            <a:r>
              <a:rPr lang="en-US" dirty="0"/>
              <a:t>hard drive. Which of the following should be used to accomplish this task? (Select TWO).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A. Private hash</a:t>
            </a:r>
          </a:p>
          <a:p>
            <a:r>
              <a:rPr lang="en-US" dirty="0"/>
              <a:t>B. Recovery agent</a:t>
            </a:r>
          </a:p>
          <a:p>
            <a:r>
              <a:rPr lang="en-US" dirty="0"/>
              <a:t>C. Public key</a:t>
            </a:r>
          </a:p>
          <a:p>
            <a:r>
              <a:rPr lang="en-US" dirty="0"/>
              <a:t>D. Key escrow</a:t>
            </a:r>
          </a:p>
          <a:p>
            <a:r>
              <a:rPr lang="en-US" dirty="0"/>
              <a:t>E. CRL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Matt, a security analyst, needs to select an asymmetric encryption method that allows for the same level </a:t>
            </a:r>
            <a:r>
              <a:rPr lang="en-US" dirty="0" smtClean="0"/>
              <a:t>of encryption </a:t>
            </a:r>
            <a:r>
              <a:rPr lang="en-US" dirty="0"/>
              <a:t>strength with a lower key length than is typically necessary. Which of the following </a:t>
            </a:r>
            <a:r>
              <a:rPr lang="en-US" dirty="0" smtClean="0"/>
              <a:t>encryption methods </a:t>
            </a:r>
            <a:r>
              <a:rPr lang="en-US" dirty="0"/>
              <a:t>offers this capability?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</a:t>
            </a:r>
            <a:r>
              <a:rPr lang="en-US" dirty="0" err="1"/>
              <a:t>Twofish</a:t>
            </a:r>
            <a:endParaRPr lang="en-US" dirty="0"/>
          </a:p>
          <a:p>
            <a:r>
              <a:rPr lang="en-US" dirty="0"/>
              <a:t>B. </a:t>
            </a:r>
            <a:r>
              <a:rPr lang="en-US" dirty="0" err="1"/>
              <a:t>Diffie</a:t>
            </a:r>
            <a:r>
              <a:rPr lang="en-US" dirty="0"/>
              <a:t>-Hellman</a:t>
            </a:r>
          </a:p>
          <a:p>
            <a:r>
              <a:rPr lang="en-US" dirty="0"/>
              <a:t>C. ECC</a:t>
            </a:r>
          </a:p>
          <a:p>
            <a:r>
              <a:rPr lang="en-US" dirty="0"/>
              <a:t>D. RSA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1143000"/>
          </a:xfrm>
        </p:spPr>
        <p:txBody>
          <a:bodyPr/>
          <a:lstStyle/>
          <a:p>
            <a:r>
              <a:rPr lang="en-US" dirty="0"/>
              <a:t>Which of the following can be implemented with multiple bit strength?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A. AES</a:t>
            </a:r>
          </a:p>
          <a:p>
            <a:r>
              <a:rPr lang="en-US" dirty="0"/>
              <a:t>B. DES</a:t>
            </a:r>
          </a:p>
          <a:p>
            <a:r>
              <a:rPr lang="en-US" dirty="0"/>
              <a:t>C. SHA-1</a:t>
            </a:r>
          </a:p>
          <a:p>
            <a:r>
              <a:rPr lang="en-US" dirty="0"/>
              <a:t>D. MD5</a:t>
            </a:r>
          </a:p>
          <a:p>
            <a:r>
              <a:rPr lang="en-US" dirty="0"/>
              <a:t>E. MD4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828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AES comes in several flavors: 128, 192, and 256 bit.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company that purchased an HVAC system for the datacenter is MOST concerned with which of the</a:t>
            </a:r>
          </a:p>
          <a:p>
            <a:r>
              <a:rPr lang="en-US" dirty="0"/>
              <a:t>following?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Availability</a:t>
            </a:r>
          </a:p>
          <a:p>
            <a:r>
              <a:rPr lang="en-US" dirty="0"/>
              <a:t>B. Integrity</a:t>
            </a:r>
          </a:p>
          <a:p>
            <a:r>
              <a:rPr lang="en-US" dirty="0"/>
              <a:t>C. Confidentiality</a:t>
            </a:r>
          </a:p>
          <a:p>
            <a:r>
              <a:rPr lang="en-US" dirty="0"/>
              <a:t>D. Fire suppression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network stream needs to be encrypted. Sara, the network administrator, has selected a cipher which </a:t>
            </a:r>
            <a:r>
              <a:rPr lang="en-US" dirty="0" smtClean="0"/>
              <a:t>will encrypt </a:t>
            </a:r>
            <a:r>
              <a:rPr lang="en-US" dirty="0"/>
              <a:t>8 bits at a time before sending the data across the network. Which of the following has Sara selected?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Block cipher</a:t>
            </a:r>
          </a:p>
          <a:p>
            <a:r>
              <a:rPr lang="en-US" dirty="0"/>
              <a:t>B. Stream cipher</a:t>
            </a:r>
          </a:p>
          <a:p>
            <a:r>
              <a:rPr lang="en-US" dirty="0"/>
              <a:t>C. CRC</a:t>
            </a:r>
          </a:p>
          <a:p>
            <a:r>
              <a:rPr lang="en-US" dirty="0"/>
              <a:t>D. Hashing algorithm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All of the following are valid cryptographic hash functions EXCEPT: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</a:t>
            </a:r>
            <a:r>
              <a:rPr lang="en-US" dirty="0" smtClean="0"/>
              <a:t>RIPEMD</a:t>
            </a:r>
            <a:endParaRPr lang="en-US" dirty="0"/>
          </a:p>
          <a:p>
            <a:r>
              <a:rPr lang="en-US" dirty="0"/>
              <a:t>B. </a:t>
            </a:r>
            <a:r>
              <a:rPr lang="en-US" dirty="0" smtClean="0"/>
              <a:t>RC4</a:t>
            </a:r>
            <a:endParaRPr lang="en-US" dirty="0"/>
          </a:p>
          <a:p>
            <a:r>
              <a:rPr lang="en-US" dirty="0"/>
              <a:t>C. </a:t>
            </a:r>
            <a:r>
              <a:rPr lang="en-US" dirty="0" smtClean="0"/>
              <a:t>SHA-512</a:t>
            </a:r>
            <a:endParaRPr lang="en-US" dirty="0"/>
          </a:p>
          <a:p>
            <a:r>
              <a:rPr lang="en-US" dirty="0"/>
              <a:t>D. </a:t>
            </a:r>
            <a:r>
              <a:rPr lang="en-US" dirty="0" smtClean="0"/>
              <a:t>MD4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1676400"/>
          </a:xfrm>
        </p:spPr>
        <p:txBody>
          <a:bodyPr/>
          <a:lstStyle/>
          <a:p>
            <a:r>
              <a:rPr lang="en-US" dirty="0"/>
              <a:t>Which of the following MUST be updated immediately when an employee is terminated to prevent </a:t>
            </a:r>
            <a:r>
              <a:rPr lang="en-US" dirty="0" smtClean="0"/>
              <a:t>unauthorized access</a:t>
            </a:r>
            <a:r>
              <a:rPr lang="en-US" dirty="0"/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Registration</a:t>
            </a:r>
          </a:p>
          <a:p>
            <a:r>
              <a:rPr lang="en-US" dirty="0"/>
              <a:t>B. CA</a:t>
            </a:r>
          </a:p>
          <a:p>
            <a:r>
              <a:rPr lang="en-US" dirty="0"/>
              <a:t>C. CRL</a:t>
            </a:r>
          </a:p>
          <a:p>
            <a:r>
              <a:rPr lang="en-US" dirty="0"/>
              <a:t>D. Recovery agent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2438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would be when employees use Smart or CAC cards to access the network.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Employee badges are encoded with a private encryption key and specific personal information. The encoding </a:t>
            </a:r>
            <a:r>
              <a:rPr lang="en-US" dirty="0" smtClean="0"/>
              <a:t>is then </a:t>
            </a:r>
            <a:r>
              <a:rPr lang="en-US" dirty="0"/>
              <a:t>used to provide access to the network. Which of the following describes this access control type?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Smartcard</a:t>
            </a:r>
          </a:p>
          <a:p>
            <a:r>
              <a:rPr lang="en-US" dirty="0"/>
              <a:t>B. Token</a:t>
            </a:r>
          </a:p>
          <a:p>
            <a:r>
              <a:rPr lang="en-US" dirty="0"/>
              <a:t>C. Discretionary access control</a:t>
            </a:r>
          </a:p>
          <a:p>
            <a:r>
              <a:rPr lang="en-US" dirty="0"/>
              <a:t>D. Mandatory access control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Certificates are used for: (Select TWO).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A. Client </a:t>
            </a:r>
            <a:r>
              <a:rPr lang="en-US" dirty="0" smtClean="0"/>
              <a:t>authentication</a:t>
            </a:r>
            <a:endParaRPr lang="en-US" dirty="0"/>
          </a:p>
          <a:p>
            <a:r>
              <a:rPr lang="en-US" dirty="0"/>
              <a:t>B. WEP </a:t>
            </a:r>
            <a:r>
              <a:rPr lang="en-US" dirty="0" smtClean="0"/>
              <a:t>encryption</a:t>
            </a:r>
            <a:endParaRPr lang="en-US" dirty="0"/>
          </a:p>
          <a:p>
            <a:r>
              <a:rPr lang="en-US" dirty="0"/>
              <a:t>C. Access control </a:t>
            </a:r>
            <a:r>
              <a:rPr lang="en-US" dirty="0" smtClean="0"/>
              <a:t>lists</a:t>
            </a:r>
            <a:endParaRPr lang="en-US" dirty="0"/>
          </a:p>
          <a:p>
            <a:r>
              <a:rPr lang="en-US" dirty="0"/>
              <a:t>D. Code </a:t>
            </a:r>
            <a:r>
              <a:rPr lang="en-US" dirty="0" smtClean="0"/>
              <a:t>signing</a:t>
            </a:r>
            <a:endParaRPr lang="en-US" dirty="0"/>
          </a:p>
          <a:p>
            <a:r>
              <a:rPr lang="en-US" dirty="0"/>
              <a:t>E. Password </a:t>
            </a:r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type of encryption should you use in mobile devices when you need minimal overhead?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</a:t>
            </a:r>
            <a:r>
              <a:rPr lang="en-US" dirty="0" err="1"/>
              <a:t>Diffie</a:t>
            </a:r>
            <a:r>
              <a:rPr lang="en-US" dirty="0"/>
              <a:t>-Hellman</a:t>
            </a:r>
          </a:p>
          <a:p>
            <a:r>
              <a:rPr lang="en-US" dirty="0"/>
              <a:t>B. Block Cipher</a:t>
            </a:r>
          </a:p>
          <a:p>
            <a:r>
              <a:rPr lang="en-US" dirty="0"/>
              <a:t>C. Stream Cipher</a:t>
            </a:r>
          </a:p>
          <a:p>
            <a:r>
              <a:rPr lang="en-US" dirty="0"/>
              <a:t>D. Elliptical Curve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want to encrypt data between your servers. Programmer Bob suggests creating a new encryption </a:t>
            </a:r>
            <a:r>
              <a:rPr lang="en-US" dirty="0" smtClean="0"/>
              <a:t>protocol using </a:t>
            </a:r>
            <a:r>
              <a:rPr lang="en-US" dirty="0"/>
              <a:t>secure, existing encryption algorithm libraries. He argues this will provide strong encryption without </a:t>
            </a:r>
            <a:r>
              <a:rPr lang="en-US" dirty="0" smtClean="0"/>
              <a:t>being vulnerable </a:t>
            </a:r>
            <a:r>
              <a:rPr lang="en-US" dirty="0"/>
              <a:t>to attacks on other known protocols. What would be the BEST response to Bob's suggestion?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3657600"/>
            <a:ext cx="9144000" cy="3352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A. New </a:t>
            </a:r>
            <a:r>
              <a:rPr lang="en-US" dirty="0"/>
              <a:t>protocols often introduce unexpected vulnerabilities, even when developed with otherwise secure </a:t>
            </a:r>
            <a:r>
              <a:rPr lang="en-US" dirty="0" smtClean="0"/>
              <a:t>and tested libraries.</a:t>
            </a:r>
          </a:p>
          <a:p>
            <a:pPr marL="514350" indent="-514350">
              <a:buAutoNum type="alphaUcPeriod"/>
            </a:pPr>
            <a:endParaRPr lang="en-US" dirty="0"/>
          </a:p>
          <a:p>
            <a:r>
              <a:rPr lang="en-US" dirty="0"/>
              <a:t>B. A programmer should have specialized training in protocol development before attempting to design a </a:t>
            </a:r>
            <a:r>
              <a:rPr lang="en-US" dirty="0" smtClean="0"/>
              <a:t>new encryption </a:t>
            </a:r>
            <a:r>
              <a:rPr lang="en-US" dirty="0"/>
              <a:t>protocol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C. The obscurity value of unproven protocols against attacks often outweighs the potential for introducing </a:t>
            </a:r>
            <a:r>
              <a:rPr lang="en-US" dirty="0" smtClean="0"/>
              <a:t>new vulnerabilities. </a:t>
            </a:r>
          </a:p>
          <a:p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/>
              <a:t>. The newly developed protocol will only be as secure as the underlying encryption algorithms used.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Your Certificate Authority is compromised and the attacker sends out software updates with fake </a:t>
            </a:r>
            <a:r>
              <a:rPr lang="en-US" dirty="0" smtClean="0"/>
              <a:t>signatures. How </a:t>
            </a:r>
            <a:r>
              <a:rPr lang="en-US" dirty="0"/>
              <a:t>can you warn users about this malicious activity?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Key escrow</a:t>
            </a:r>
          </a:p>
          <a:p>
            <a:r>
              <a:rPr lang="en-US" dirty="0"/>
              <a:t>B. Certificate revocation list</a:t>
            </a:r>
          </a:p>
          <a:p>
            <a:r>
              <a:rPr lang="en-US" dirty="0"/>
              <a:t>C. Private key verification</a:t>
            </a:r>
          </a:p>
          <a:p>
            <a:r>
              <a:rPr lang="en-US" dirty="0"/>
              <a:t>D. Public key verification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uses a one-way transformation in order to confirm the integrity of a program?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Key escrow</a:t>
            </a:r>
          </a:p>
          <a:p>
            <a:r>
              <a:rPr lang="en-US" dirty="0"/>
              <a:t>B. Steganography</a:t>
            </a:r>
          </a:p>
          <a:p>
            <a:r>
              <a:rPr lang="en-US" dirty="0"/>
              <a:t>C. Hashing</a:t>
            </a:r>
          </a:p>
          <a:p>
            <a:r>
              <a:rPr lang="en-US" dirty="0"/>
              <a:t>D. Non-repudiation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1676400"/>
          </a:xfrm>
        </p:spPr>
        <p:txBody>
          <a:bodyPr/>
          <a:lstStyle/>
          <a:p>
            <a:r>
              <a:rPr lang="en-US" dirty="0"/>
              <a:t>Which is the hardest to crack and requires both parties to exchange the encryption key before communicating?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AES</a:t>
            </a:r>
          </a:p>
          <a:p>
            <a:r>
              <a:rPr lang="en-US" dirty="0"/>
              <a:t>B. PGP/GPG</a:t>
            </a:r>
          </a:p>
          <a:p>
            <a:r>
              <a:rPr lang="en-US" dirty="0"/>
              <a:t>C. 3DES</a:t>
            </a:r>
          </a:p>
          <a:p>
            <a:r>
              <a:rPr lang="en-US" dirty="0"/>
              <a:t>D. One-time pads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2286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PGP would require a pre-exchange of keys also, but OTP is considered impossible to crack if done correctly.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should Alice, a security administrator, perform before a hard drive is analyzed </a:t>
            </a:r>
            <a:r>
              <a:rPr lang="en-US" dirty="0" smtClean="0"/>
              <a:t>with forensics </a:t>
            </a:r>
            <a:r>
              <a:rPr lang="en-US" dirty="0"/>
              <a:t>tools?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Identify user habits</a:t>
            </a:r>
          </a:p>
          <a:p>
            <a:r>
              <a:rPr lang="en-US" dirty="0"/>
              <a:t>B. Disconnect system from network</a:t>
            </a:r>
          </a:p>
          <a:p>
            <a:r>
              <a:rPr lang="en-US" dirty="0"/>
              <a:t>C. Capture system image</a:t>
            </a:r>
          </a:p>
          <a:p>
            <a:r>
              <a:rPr lang="en-US" dirty="0"/>
              <a:t>D. Interview witnesses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2819400"/>
          </a:xfrm>
        </p:spPr>
        <p:txBody>
          <a:bodyPr/>
          <a:lstStyle/>
          <a:p>
            <a:r>
              <a:rPr lang="en-US" dirty="0"/>
              <a:t>You are setting up a PKI and you create a new CA. You instruct your server team to begin submitting CSRs for</a:t>
            </a:r>
          </a:p>
          <a:p>
            <a:r>
              <a:rPr lang="en-US" dirty="0"/>
              <a:t>new internal SSL certificates. Later, employees start getting certificate warnings when connecting to </a:t>
            </a:r>
            <a:r>
              <a:rPr lang="en-US" dirty="0" smtClean="0"/>
              <a:t>internal company </a:t>
            </a:r>
            <a:r>
              <a:rPr lang="en-US" dirty="0"/>
              <a:t>websites. What is going on?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4572000"/>
            <a:ext cx="91440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A. The CRL has been misconfigured</a:t>
            </a:r>
          </a:p>
          <a:p>
            <a:r>
              <a:rPr lang="en-US" dirty="0"/>
              <a:t>B. OCSP should be disabled in client browsers</a:t>
            </a:r>
          </a:p>
          <a:p>
            <a:r>
              <a:rPr lang="en-US" dirty="0"/>
              <a:t>C. The new CA certificate has not been deployed to clients</a:t>
            </a:r>
          </a:p>
          <a:p>
            <a:r>
              <a:rPr lang="en-US" dirty="0"/>
              <a:t>D. The clients have not been registered in the new PKI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124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CSR = Certificate Signing </a:t>
            </a:r>
            <a:r>
              <a:rPr lang="en-US" dirty="0" smtClean="0"/>
              <a:t>Request. If </a:t>
            </a:r>
            <a:r>
              <a:rPr lang="en-US" dirty="0"/>
              <a:t>the CA hands out certificates to the websites, then the client machines need the CA's public key to </a:t>
            </a:r>
            <a:r>
              <a:rPr lang="en-US" dirty="0" smtClean="0"/>
              <a:t>be imported </a:t>
            </a:r>
            <a:r>
              <a:rPr lang="en-US" dirty="0"/>
              <a:t>into their "Trusted Root Certificate Authority" store. This will allow them to verify any certificates </a:t>
            </a:r>
            <a:r>
              <a:rPr lang="en-US" dirty="0" smtClean="0"/>
              <a:t>that have </a:t>
            </a:r>
            <a:r>
              <a:rPr lang="en-US" dirty="0"/>
              <a:t>been issued by that CA.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1066800"/>
          </a:xfrm>
        </p:spPr>
        <p:txBody>
          <a:bodyPr/>
          <a:lstStyle/>
          <a:p>
            <a:r>
              <a:rPr lang="en-US" dirty="0"/>
              <a:t>When you use PGP to protect email, what type of cryptography is used for the key exchange?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Symmetric</a:t>
            </a:r>
          </a:p>
          <a:p>
            <a:r>
              <a:rPr lang="en-US" dirty="0"/>
              <a:t>B. Asymmetric</a:t>
            </a:r>
          </a:p>
          <a:p>
            <a:r>
              <a:rPr lang="en-US" dirty="0"/>
              <a:t>C. Hashing</a:t>
            </a:r>
          </a:p>
          <a:p>
            <a:r>
              <a:rPr lang="en-US" dirty="0"/>
              <a:t>D. </a:t>
            </a:r>
            <a:r>
              <a:rPr lang="en-US" dirty="0" err="1"/>
              <a:t>Sesson</a:t>
            </a:r>
            <a:r>
              <a:rPr lang="en-US" dirty="0"/>
              <a:t>-based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752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Generally, key exchange is done with Asymmetric cryptography.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685800"/>
          </a:xfrm>
        </p:spPr>
        <p:txBody>
          <a:bodyPr/>
          <a:lstStyle/>
          <a:p>
            <a:r>
              <a:rPr lang="en-US" dirty="0"/>
              <a:t>Which </a:t>
            </a:r>
            <a:r>
              <a:rPr lang="en-US" dirty="0" smtClean="0"/>
              <a:t>TWO </a:t>
            </a:r>
            <a:r>
              <a:rPr lang="en-US" dirty="0"/>
              <a:t>could be used to encrypt VPN traffic?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A. PGP</a:t>
            </a:r>
          </a:p>
          <a:p>
            <a:r>
              <a:rPr lang="en-US" dirty="0"/>
              <a:t>B. </a:t>
            </a:r>
            <a:r>
              <a:rPr lang="en-US" dirty="0" err="1"/>
              <a:t>IPSec</a:t>
            </a:r>
            <a:endParaRPr lang="en-US" dirty="0"/>
          </a:p>
          <a:p>
            <a:r>
              <a:rPr lang="en-US" dirty="0"/>
              <a:t>C. RSA</a:t>
            </a:r>
          </a:p>
          <a:p>
            <a:r>
              <a:rPr lang="en-US" dirty="0"/>
              <a:t>D. SHA</a:t>
            </a:r>
          </a:p>
          <a:p>
            <a:r>
              <a:rPr lang="en-US" dirty="0"/>
              <a:t>E. SSL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524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IPSec</a:t>
            </a:r>
            <a:r>
              <a:rPr lang="en-US" dirty="0"/>
              <a:t> is a common VPN encryption method, and SSL is the web-based VPN. Both encrypt the traffic.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1600200"/>
          </a:xfrm>
        </p:spPr>
        <p:txBody>
          <a:bodyPr/>
          <a:lstStyle/>
          <a:p>
            <a:r>
              <a:rPr lang="en-US" dirty="0"/>
              <a:t>Bob needs to send Sally a digitally signed and encrypted email. Which algorithms and keys is used to </a:t>
            </a:r>
            <a:r>
              <a:rPr lang="en-US" dirty="0" smtClean="0"/>
              <a:t>complete these </a:t>
            </a:r>
            <a:r>
              <a:rPr lang="en-US" dirty="0"/>
              <a:t>actions?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A. Bob's public key to encrypt using SHA, Sally's private key to sign using 3DES</a:t>
            </a:r>
          </a:p>
          <a:p>
            <a:r>
              <a:rPr lang="en-US" dirty="0"/>
              <a:t>B. Bob's private key to encrypt using 3DES, Sally's public key to sign using SHA</a:t>
            </a:r>
          </a:p>
          <a:p>
            <a:r>
              <a:rPr lang="en-US" dirty="0"/>
              <a:t>C. Sally's public key to encrypt using 3DES, Bob's private key to sign using SHA</a:t>
            </a:r>
          </a:p>
          <a:p>
            <a:r>
              <a:rPr lang="en-US" dirty="0"/>
              <a:t>D. Sally's private key to encrypt using SHA, Bob's public key to sign using 3DES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2209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Remember, the RECEIVER's PUBLIC encrypts, then the RECEIVER's PRIVATE decrypts.</a:t>
            </a:r>
          </a:p>
          <a:p>
            <a:r>
              <a:rPr lang="en-US" dirty="0"/>
              <a:t>The SENDER's PRIVATE signs, then the SENDER's PUBLIC verifies the signature.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do digital signatures employ to ensure data integrity?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Transport encryption</a:t>
            </a:r>
          </a:p>
          <a:p>
            <a:r>
              <a:rPr lang="en-US" dirty="0"/>
              <a:t>B. Key escrow</a:t>
            </a:r>
          </a:p>
          <a:p>
            <a:r>
              <a:rPr lang="en-US" dirty="0"/>
              <a:t>C. Non-</a:t>
            </a:r>
            <a:r>
              <a:rPr lang="en-US" dirty="0" err="1"/>
              <a:t>repudiaton</a:t>
            </a:r>
            <a:endParaRPr lang="en-US" dirty="0"/>
          </a:p>
          <a:p>
            <a:r>
              <a:rPr lang="en-US" dirty="0"/>
              <a:t>D. Hashing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can you check to see if Company XYZ's certificates are still valid?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XYZ's recovery agent</a:t>
            </a:r>
          </a:p>
          <a:p>
            <a:r>
              <a:rPr lang="en-US" dirty="0"/>
              <a:t>B. XYZ's key escrow</a:t>
            </a:r>
          </a:p>
          <a:p>
            <a:r>
              <a:rPr lang="en-US" dirty="0"/>
              <a:t>C. XYZ's private key</a:t>
            </a:r>
          </a:p>
          <a:p>
            <a:r>
              <a:rPr lang="en-US" dirty="0"/>
              <a:t>D. XYZ's CRL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 order to digitally sign your emails with PGP, what needs to be created first?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A public and private key</a:t>
            </a:r>
          </a:p>
          <a:p>
            <a:r>
              <a:rPr lang="en-US" dirty="0"/>
              <a:t>B. A trusted key</a:t>
            </a:r>
          </a:p>
          <a:p>
            <a:r>
              <a:rPr lang="en-US" dirty="0"/>
              <a:t>C. A key escrow</a:t>
            </a:r>
          </a:p>
          <a:p>
            <a:r>
              <a:rPr lang="en-US" dirty="0"/>
              <a:t>D. A certificate authority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762000"/>
          </a:xfrm>
        </p:spPr>
        <p:txBody>
          <a:bodyPr/>
          <a:lstStyle/>
          <a:p>
            <a:r>
              <a:rPr lang="en-US" dirty="0"/>
              <a:t>Which hashing algorithm is the most secure?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AES</a:t>
            </a:r>
          </a:p>
          <a:p>
            <a:r>
              <a:rPr lang="en-US" dirty="0"/>
              <a:t>B. MD5</a:t>
            </a:r>
          </a:p>
          <a:p>
            <a:r>
              <a:rPr lang="en-US" dirty="0"/>
              <a:t>C. SHA1</a:t>
            </a:r>
          </a:p>
          <a:p>
            <a:r>
              <a:rPr lang="en-US" dirty="0"/>
              <a:t>D. 3DES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676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AES and 3DES are for encryption, so MD5 and SHA1 are the only hashing algorithms here. SHA1 is </a:t>
            </a:r>
            <a:r>
              <a:rPr lang="en-US" dirty="0" smtClean="0"/>
              <a:t>much more </a:t>
            </a:r>
            <a:r>
              <a:rPr lang="en-US" dirty="0"/>
              <a:t>secure as MD5 is known for having a lot of collisions. Also, MD5 is 128 bit, while SHA1 is 160 bit.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3657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software company has completed a security assessment. The assessment states that the company </a:t>
            </a:r>
            <a:r>
              <a:rPr lang="en-US" dirty="0" smtClean="0"/>
              <a:t>should implement </a:t>
            </a:r>
            <a:r>
              <a:rPr lang="en-US" dirty="0"/>
              <a:t>fencing and lighting around the property. Additionally, the assessment states that </a:t>
            </a:r>
            <a:r>
              <a:rPr lang="en-US" dirty="0" smtClean="0"/>
              <a:t>production releases </a:t>
            </a:r>
            <a:r>
              <a:rPr lang="en-US" dirty="0"/>
              <a:t>of their software should be digitally signed. Given the recommendations, the company was deficient </a:t>
            </a:r>
            <a:r>
              <a:rPr lang="en-US" dirty="0" smtClean="0"/>
              <a:t>in which </a:t>
            </a:r>
            <a:r>
              <a:rPr lang="en-US" dirty="0"/>
              <a:t>of the following core security areas? (Select TWO).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A. Fault tolerance</a:t>
            </a:r>
          </a:p>
          <a:p>
            <a:r>
              <a:rPr lang="en-US" dirty="0"/>
              <a:t>B. Encryption</a:t>
            </a:r>
          </a:p>
          <a:p>
            <a:r>
              <a:rPr lang="en-US" dirty="0"/>
              <a:t>C. Availability</a:t>
            </a:r>
          </a:p>
          <a:p>
            <a:r>
              <a:rPr lang="en-US" dirty="0"/>
              <a:t>D. Integrity</a:t>
            </a:r>
          </a:p>
          <a:p>
            <a:r>
              <a:rPr lang="en-US" dirty="0"/>
              <a:t>E. Safety</a:t>
            </a:r>
          </a:p>
          <a:p>
            <a:r>
              <a:rPr lang="en-US" dirty="0"/>
              <a:t>F. Confidentiality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733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fencing and lighting would be for safety. The signing would be for integrity. Remember that signing not </a:t>
            </a:r>
            <a:r>
              <a:rPr lang="en-US" dirty="0" smtClean="0"/>
              <a:t>only proves </a:t>
            </a:r>
            <a:r>
              <a:rPr lang="en-US" dirty="0"/>
              <a:t>where the data came from, but includes a hash value also, which is for integrity.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security engineer, Bob, has been asked to create a secure connection between his mail server and the </a:t>
            </a:r>
            <a:r>
              <a:rPr lang="en-US" dirty="0" smtClean="0"/>
              <a:t>mail server </a:t>
            </a:r>
            <a:r>
              <a:rPr lang="en-US" dirty="0"/>
              <a:t>of a business partner. Which of the following protocol would be MOST appropriate?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HTTPS</a:t>
            </a:r>
          </a:p>
          <a:p>
            <a:r>
              <a:rPr lang="en-US" dirty="0"/>
              <a:t>B. SSH</a:t>
            </a:r>
          </a:p>
          <a:p>
            <a:r>
              <a:rPr lang="en-US" dirty="0"/>
              <a:t>C. FTP</a:t>
            </a:r>
          </a:p>
          <a:p>
            <a:r>
              <a:rPr lang="en-US" dirty="0"/>
              <a:t>D. TLS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is a management control?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Logon banners</a:t>
            </a:r>
          </a:p>
          <a:p>
            <a:r>
              <a:rPr lang="en-US" dirty="0"/>
              <a:t>B. Written security policy</a:t>
            </a:r>
          </a:p>
          <a:p>
            <a:r>
              <a:rPr lang="en-US" dirty="0"/>
              <a:t>C. SYN attack prevention</a:t>
            </a:r>
          </a:p>
          <a:p>
            <a:r>
              <a:rPr lang="en-US" dirty="0"/>
              <a:t>D. Access Control List (ACL)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protocols uses an asymmetric key to open a session and then establishes a </a:t>
            </a:r>
            <a:r>
              <a:rPr lang="en-US" dirty="0" smtClean="0"/>
              <a:t>symmetric key </a:t>
            </a:r>
            <a:r>
              <a:rPr lang="en-US" dirty="0"/>
              <a:t>for the remainder of the session?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SFTP</a:t>
            </a:r>
          </a:p>
          <a:p>
            <a:r>
              <a:rPr lang="en-US" dirty="0"/>
              <a:t>B. HTTPS</a:t>
            </a:r>
          </a:p>
          <a:p>
            <a:r>
              <a:rPr lang="en-US" dirty="0"/>
              <a:t>C. TFTP</a:t>
            </a:r>
          </a:p>
          <a:p>
            <a:r>
              <a:rPr lang="en-US" dirty="0"/>
              <a:t>D. TLS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does Secure LDAP use for encryption?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SCP</a:t>
            </a:r>
          </a:p>
          <a:p>
            <a:r>
              <a:rPr lang="en-US" dirty="0"/>
              <a:t>B. </a:t>
            </a:r>
            <a:r>
              <a:rPr lang="en-US" dirty="0" err="1"/>
              <a:t>IPSec</a:t>
            </a:r>
            <a:endParaRPr lang="en-US" dirty="0"/>
          </a:p>
          <a:p>
            <a:r>
              <a:rPr lang="en-US" dirty="0"/>
              <a:t>C. SSH</a:t>
            </a:r>
          </a:p>
          <a:p>
            <a:r>
              <a:rPr lang="en-US" dirty="0"/>
              <a:t>D. SSL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By default, which of the following uses TCP port 22? (Select THREE).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9144000" cy="3429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A. FTPS</a:t>
            </a:r>
          </a:p>
          <a:p>
            <a:r>
              <a:rPr lang="en-US" dirty="0"/>
              <a:t>B. STELNET</a:t>
            </a:r>
          </a:p>
          <a:p>
            <a:r>
              <a:rPr lang="en-US" dirty="0"/>
              <a:t>C. TLS</a:t>
            </a:r>
          </a:p>
          <a:p>
            <a:r>
              <a:rPr lang="en-US" dirty="0"/>
              <a:t>D. SCP</a:t>
            </a:r>
          </a:p>
          <a:p>
            <a:r>
              <a:rPr lang="en-US" dirty="0"/>
              <a:t>E. SSL</a:t>
            </a:r>
          </a:p>
          <a:p>
            <a:r>
              <a:rPr lang="en-US" dirty="0"/>
              <a:t>F. HTTPS</a:t>
            </a:r>
          </a:p>
          <a:p>
            <a:r>
              <a:rPr lang="en-US" dirty="0"/>
              <a:t>G. SSH</a:t>
            </a:r>
          </a:p>
          <a:p>
            <a:r>
              <a:rPr lang="en-US" dirty="0"/>
              <a:t>H. SFTP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DGH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network administrator is asked to send a large file containing PII to a business associate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Which of the following protocols is the BEST choice to use?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SSH</a:t>
            </a:r>
          </a:p>
          <a:p>
            <a:r>
              <a:rPr lang="en-US" dirty="0"/>
              <a:t>B. SFTP</a:t>
            </a:r>
          </a:p>
          <a:p>
            <a:r>
              <a:rPr lang="en-US" dirty="0"/>
              <a:t>C. SMTP</a:t>
            </a:r>
          </a:p>
          <a:p>
            <a:r>
              <a:rPr lang="en-US" dirty="0"/>
              <a:t>D. FTP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1143000"/>
          </a:xfrm>
        </p:spPr>
        <p:txBody>
          <a:bodyPr/>
          <a:lstStyle/>
          <a:p>
            <a:r>
              <a:rPr lang="en-US" dirty="0"/>
              <a:t>Which transports data from one site to another in an insecure manner?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TELNET</a:t>
            </a:r>
          </a:p>
          <a:p>
            <a:r>
              <a:rPr lang="en-US" dirty="0"/>
              <a:t>B. SFTP</a:t>
            </a:r>
          </a:p>
          <a:p>
            <a:r>
              <a:rPr lang="en-US" dirty="0"/>
              <a:t>C. SCP</a:t>
            </a:r>
          </a:p>
          <a:p>
            <a:r>
              <a:rPr lang="en-US" dirty="0"/>
              <a:t>D. FTP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9050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TELNET and FTP are insecure. The description "transports data from one site to another" seems to </a:t>
            </a:r>
            <a:r>
              <a:rPr lang="en-US" dirty="0" smtClean="0"/>
              <a:t>fit FTP </a:t>
            </a:r>
            <a:r>
              <a:rPr lang="en-US" dirty="0"/>
              <a:t>better than TELNET.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Which of the following protocols can be used for key exchange in VPN tunnels?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US" dirty="0" smtClean="0"/>
              <a:t>SHA-1</a:t>
            </a:r>
          </a:p>
          <a:p>
            <a:pPr marL="514350" indent="-514350">
              <a:buAutoNum type="alphaUcPeriod"/>
            </a:pPr>
            <a:r>
              <a:rPr lang="en-US" dirty="0" smtClean="0"/>
              <a:t>Blowfish</a:t>
            </a:r>
          </a:p>
          <a:p>
            <a:pPr marL="514350" indent="-514350">
              <a:buAutoNum type="alphaUcPeriod"/>
            </a:pPr>
            <a:r>
              <a:rPr lang="en-US" dirty="0" err="1" smtClean="0"/>
              <a:t>Diffie</a:t>
            </a:r>
            <a:r>
              <a:rPr lang="en-US" dirty="0" smtClean="0"/>
              <a:t>-Hellman</a:t>
            </a:r>
          </a:p>
          <a:p>
            <a:pPr marL="514350" indent="-514350">
              <a:buAutoNum type="alphaUcPeriod"/>
            </a:pPr>
            <a:r>
              <a:rPr lang="en-US" dirty="0" smtClean="0"/>
              <a:t>RC4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27086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Which protocol can be used to gather performance data from network devices?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US" dirty="0" smtClean="0"/>
              <a:t>SNMP</a:t>
            </a:r>
          </a:p>
          <a:p>
            <a:pPr marL="514350" indent="-514350">
              <a:buAutoNum type="alphaUcPeriod"/>
            </a:pPr>
            <a:r>
              <a:rPr lang="en-US" dirty="0" smtClean="0"/>
              <a:t>iSCSI</a:t>
            </a:r>
          </a:p>
          <a:p>
            <a:pPr marL="514350" indent="-514350">
              <a:buAutoNum type="alphaUcPeriod"/>
            </a:pPr>
            <a:r>
              <a:rPr lang="en-US" dirty="0" smtClean="0"/>
              <a:t>SMTP</a:t>
            </a:r>
          </a:p>
          <a:p>
            <a:pPr marL="514350" indent="-514350">
              <a:buAutoNum type="alphaUcPeriod"/>
            </a:pPr>
            <a:r>
              <a:rPr lang="en-US" dirty="0" err="1" smtClean="0"/>
              <a:t>IPSec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63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should Thomas, a security manager, implement to reduce the risk of employees </a:t>
            </a:r>
            <a:r>
              <a:rPr lang="en-US" dirty="0" smtClean="0"/>
              <a:t>working in </a:t>
            </a:r>
            <a:r>
              <a:rPr lang="en-US" dirty="0"/>
              <a:t>collusion to embezzle funds from their company?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Privacy Policy</a:t>
            </a:r>
          </a:p>
          <a:p>
            <a:r>
              <a:rPr lang="en-US" dirty="0"/>
              <a:t>B. Least Privilege</a:t>
            </a:r>
          </a:p>
          <a:p>
            <a:r>
              <a:rPr lang="en-US" dirty="0"/>
              <a:t>C. Acceptable Use</a:t>
            </a:r>
          </a:p>
          <a:p>
            <a:r>
              <a:rPr lang="en-US" dirty="0"/>
              <a:t>D. Mandatory Vacations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0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Sara, the Chief Security Officer (CSO), has had four security breaches during the past two years. Each </a:t>
            </a:r>
            <a:r>
              <a:rPr lang="en-US" dirty="0" smtClean="0"/>
              <a:t>breach has </a:t>
            </a:r>
            <a:r>
              <a:rPr lang="en-US" dirty="0"/>
              <a:t>cost the company $3,000. A third party vendor has offered to repair the security hole in the system </a:t>
            </a:r>
            <a:r>
              <a:rPr lang="en-US" dirty="0" smtClean="0"/>
              <a:t>for $25,000</a:t>
            </a:r>
            <a:r>
              <a:rPr lang="en-US" dirty="0"/>
              <a:t>. The breached system is scheduled to be replaced in five </a:t>
            </a:r>
            <a:r>
              <a:rPr lang="en-US" dirty="0" smtClean="0"/>
              <a:t>years. Which </a:t>
            </a:r>
            <a:r>
              <a:rPr lang="en-US" dirty="0"/>
              <a:t>of the following should Sara do to address the risk?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Accept the risk saving $10,000.</a:t>
            </a:r>
          </a:p>
          <a:p>
            <a:r>
              <a:rPr lang="en-US" dirty="0"/>
              <a:t>B. Ignore the risk saving $5,000.</a:t>
            </a:r>
          </a:p>
          <a:p>
            <a:r>
              <a:rPr lang="en-US" dirty="0"/>
              <a:t>C. Mitigate the risk saving $10,000.</a:t>
            </a:r>
          </a:p>
          <a:p>
            <a:r>
              <a:rPr lang="en-US" dirty="0"/>
              <a:t>D. Transfer the risk saving $5,000.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Bob, the system administrator, has been asked to calculate the Annual Loss Expectancy (ALE) for a $</a:t>
            </a:r>
            <a:r>
              <a:rPr lang="en-US" dirty="0" smtClean="0"/>
              <a:t>5,000 server</a:t>
            </a:r>
            <a:r>
              <a:rPr lang="en-US" dirty="0"/>
              <a:t>, which often crashes. In the past year, the server has crashed 10 times, requiring a system reboot </a:t>
            </a:r>
            <a:r>
              <a:rPr lang="en-US" dirty="0" smtClean="0"/>
              <a:t>to recover </a:t>
            </a:r>
            <a:r>
              <a:rPr lang="en-US" dirty="0"/>
              <a:t>with only 10% loss of data or function. Which of the following is the ALE of this server?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$500</a:t>
            </a:r>
          </a:p>
          <a:p>
            <a:r>
              <a:rPr lang="en-US" dirty="0"/>
              <a:t>B. $5,000</a:t>
            </a:r>
          </a:p>
          <a:p>
            <a:r>
              <a:rPr lang="en-US" dirty="0"/>
              <a:t>C. $25,000</a:t>
            </a:r>
          </a:p>
          <a:p>
            <a:r>
              <a:rPr lang="en-US" dirty="0"/>
              <a:t>D. $50,000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2057400"/>
          </a:xfrm>
        </p:spPr>
        <p:txBody>
          <a:bodyPr/>
          <a:lstStyle/>
          <a:p>
            <a:r>
              <a:rPr lang="en-US" dirty="0"/>
              <a:t>Which of the following should be connected to the fire alarm system in order to help prevent the spread of a </a:t>
            </a:r>
            <a:r>
              <a:rPr lang="en-US" dirty="0" smtClean="0"/>
              <a:t>fire in </a:t>
            </a:r>
            <a:r>
              <a:rPr lang="en-US" dirty="0"/>
              <a:t>a server room without data loss to assist in an FM-200 deployment?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Water base sprinkler system</a:t>
            </a:r>
          </a:p>
          <a:p>
            <a:r>
              <a:rPr lang="en-US" dirty="0"/>
              <a:t>B. Electrical</a:t>
            </a:r>
          </a:p>
          <a:p>
            <a:r>
              <a:rPr lang="en-US" dirty="0"/>
              <a:t>C. HVAC</a:t>
            </a:r>
          </a:p>
          <a:p>
            <a:r>
              <a:rPr lang="en-US" dirty="0"/>
              <a:t>D. Video surveillance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590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you're flooding the room with Co2, you probably don't want your HVAC system blowing in fresh air! </a:t>
            </a:r>
            <a:r>
              <a:rPr lang="en-US" dirty="0" smtClean="0"/>
              <a:t>The fire </a:t>
            </a:r>
            <a:r>
              <a:rPr lang="en-US" dirty="0"/>
              <a:t>alarm should turn off the HVAC.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0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Sara, a security architect, has developed a framework in which several authentication servers work together </a:t>
            </a:r>
            <a:r>
              <a:rPr lang="en-US" dirty="0" smtClean="0"/>
              <a:t>to increase </a:t>
            </a:r>
            <a:r>
              <a:rPr lang="en-US" dirty="0"/>
              <a:t>processing power for an application. Which of the following does this represent?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Warm site</a:t>
            </a:r>
          </a:p>
          <a:p>
            <a:r>
              <a:rPr lang="en-US" dirty="0"/>
              <a:t>B. Load balancing</a:t>
            </a:r>
          </a:p>
          <a:p>
            <a:r>
              <a:rPr lang="en-US" dirty="0"/>
              <a:t>C. Clustering</a:t>
            </a:r>
          </a:p>
          <a:p>
            <a:r>
              <a:rPr lang="en-US" dirty="0"/>
              <a:t>D. RAID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is the BEST approach to perform risk mitigation of user access control rights?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A. Conduct surveys and rank the results.</a:t>
            </a:r>
          </a:p>
          <a:p>
            <a:r>
              <a:rPr lang="en-US" dirty="0"/>
              <a:t>B. Perform routine user permission reviews.</a:t>
            </a:r>
          </a:p>
          <a:p>
            <a:r>
              <a:rPr lang="en-US" dirty="0"/>
              <a:t>C. Implement periodic vulnerability scanning.</a:t>
            </a:r>
          </a:p>
          <a:p>
            <a:r>
              <a:rPr lang="en-US" dirty="0"/>
              <a:t>D. Disable user accounts that have not been used within the last two weeks.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After a security incident, you make an exact copy of the hard drive to use as evidence. What does this</a:t>
            </a:r>
          </a:p>
          <a:p>
            <a:r>
              <a:rPr lang="en-US" dirty="0"/>
              <a:t>illustrate?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Chain of custody</a:t>
            </a:r>
          </a:p>
          <a:p>
            <a:r>
              <a:rPr lang="en-US" dirty="0"/>
              <a:t>B. Order of volatility</a:t>
            </a:r>
          </a:p>
          <a:p>
            <a:r>
              <a:rPr lang="en-US" dirty="0"/>
              <a:t>C. System image capture</a:t>
            </a:r>
          </a:p>
          <a:p>
            <a:r>
              <a:rPr lang="en-US" dirty="0"/>
              <a:t>D. Taking screenshots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are asked to reduce server vulnerabilities found in an audit. You set up a system to scan all servers on a</a:t>
            </a:r>
          </a:p>
          <a:p>
            <a:r>
              <a:rPr lang="en-US" dirty="0"/>
              <a:t>regular basis. The next time the scan is run, you find the same vulnerabilities. What has occurred here?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You mitigated the risk</a:t>
            </a:r>
          </a:p>
          <a:p>
            <a:r>
              <a:rPr lang="en-US" dirty="0"/>
              <a:t>B. You deterred the risk</a:t>
            </a:r>
          </a:p>
          <a:p>
            <a:r>
              <a:rPr lang="en-US" dirty="0"/>
              <a:t>C. You accepted the risk</a:t>
            </a:r>
          </a:p>
          <a:p>
            <a:r>
              <a:rPr lang="en-US" dirty="0"/>
              <a:t>D. You avoided the risk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want to allow employees to use their own personal smart-phones, tablets, </a:t>
            </a:r>
            <a:r>
              <a:rPr lang="en-US" dirty="0" err="1"/>
              <a:t>etc</a:t>
            </a:r>
            <a:r>
              <a:rPr lang="en-US" dirty="0"/>
              <a:t> without </a:t>
            </a:r>
            <a:r>
              <a:rPr lang="en-US" dirty="0" smtClean="0"/>
              <a:t>centralized management</a:t>
            </a:r>
            <a:r>
              <a:rPr lang="en-US" dirty="0"/>
              <a:t>. They are required to contact the IT department to have their devices set up to use company </a:t>
            </a:r>
            <a:r>
              <a:rPr lang="en-US" dirty="0" smtClean="0"/>
              <a:t>email, and </a:t>
            </a:r>
            <a:r>
              <a:rPr lang="en-US" dirty="0"/>
              <a:t>to access the company cloud-based servers. Which is the BEST policy to implement here?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Acceptable use policy</a:t>
            </a:r>
          </a:p>
          <a:p>
            <a:r>
              <a:rPr lang="en-US" dirty="0"/>
              <a:t>B. Group policy</a:t>
            </a:r>
          </a:p>
          <a:p>
            <a:r>
              <a:rPr lang="en-US" dirty="0"/>
              <a:t>C. Security policy</a:t>
            </a:r>
          </a:p>
          <a:p>
            <a:r>
              <a:rPr lang="en-US" dirty="0"/>
              <a:t>D. Business Agreement policy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are required to sign a document stating how your activities may be monitored. Select the TWO BEST</a:t>
            </a:r>
          </a:p>
          <a:p>
            <a:r>
              <a:rPr lang="en-US" dirty="0"/>
              <a:t>descriptions for this document.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A. Risk acceptance policy</a:t>
            </a:r>
          </a:p>
          <a:p>
            <a:r>
              <a:rPr lang="en-US" dirty="0"/>
              <a:t>B. Acceptable use policy</a:t>
            </a:r>
          </a:p>
          <a:p>
            <a:r>
              <a:rPr lang="en-US" dirty="0"/>
              <a:t>C. Privacy policy</a:t>
            </a:r>
          </a:p>
          <a:p>
            <a:r>
              <a:rPr lang="en-US" dirty="0"/>
              <a:t>D. Email policy</a:t>
            </a:r>
          </a:p>
          <a:p>
            <a:r>
              <a:rPr lang="en-US" dirty="0"/>
              <a:t>E. Security policy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You've never experienced a security incident, but you want to create an Incident Response Plan anyway. </a:t>
            </a:r>
            <a:r>
              <a:rPr lang="en-US" dirty="0" smtClean="0"/>
              <a:t>Which would </a:t>
            </a:r>
            <a:r>
              <a:rPr lang="en-US" dirty="0"/>
              <a:t>be the best way to establish plans and procedures?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Recovery procedures</a:t>
            </a:r>
          </a:p>
          <a:p>
            <a:r>
              <a:rPr lang="en-US" dirty="0"/>
              <a:t>B. Escalation procedures</a:t>
            </a:r>
          </a:p>
          <a:p>
            <a:r>
              <a:rPr lang="en-US" dirty="0"/>
              <a:t>C. Lessons learned</a:t>
            </a:r>
          </a:p>
          <a:p>
            <a:r>
              <a:rPr lang="en-US" dirty="0"/>
              <a:t>D. Table top exercises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an MOU used do define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Data backup processes</a:t>
            </a:r>
          </a:p>
          <a:p>
            <a:r>
              <a:rPr lang="en-US" dirty="0"/>
              <a:t>B. Interoperability requirements</a:t>
            </a:r>
          </a:p>
          <a:p>
            <a:r>
              <a:rPr lang="en-US" dirty="0"/>
              <a:t>C. Onboard/</a:t>
            </a:r>
            <a:r>
              <a:rPr lang="en-US" dirty="0" err="1"/>
              <a:t>offboard</a:t>
            </a:r>
            <a:r>
              <a:rPr lang="en-US" dirty="0"/>
              <a:t> procedures</a:t>
            </a:r>
          </a:p>
          <a:p>
            <a:r>
              <a:rPr lang="en-US" dirty="0"/>
              <a:t>D. Responsibilities of each party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step of the incident response plan would most likely have the security team meet with business</a:t>
            </a:r>
          </a:p>
          <a:p>
            <a:r>
              <a:rPr lang="en-US" dirty="0"/>
              <a:t>professionals to discuss changing existing procedures?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A. Incident identification</a:t>
            </a:r>
          </a:p>
          <a:p>
            <a:r>
              <a:rPr lang="en-US" dirty="0"/>
              <a:t>B. Isolation/quarantine</a:t>
            </a:r>
          </a:p>
          <a:p>
            <a:r>
              <a:rPr lang="en-US" dirty="0"/>
              <a:t>C. Reporting</a:t>
            </a:r>
          </a:p>
          <a:p>
            <a:r>
              <a:rPr lang="en-US" dirty="0"/>
              <a:t>D. Lessons learned</a:t>
            </a:r>
          </a:p>
          <a:p>
            <a:r>
              <a:rPr lang="en-US" dirty="0"/>
              <a:t>E. Recovery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Three of the primary security control types that can be implemented are.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Supervisory, subordinate, and peer.</a:t>
            </a:r>
          </a:p>
          <a:p>
            <a:r>
              <a:rPr lang="en-US" dirty="0"/>
              <a:t>B. Personal, procedural, and legal.</a:t>
            </a:r>
          </a:p>
          <a:p>
            <a:r>
              <a:rPr lang="en-US" dirty="0"/>
              <a:t>C. Operational, technical, and management.</a:t>
            </a:r>
          </a:p>
          <a:p>
            <a:r>
              <a:rPr lang="en-US" dirty="0"/>
              <a:t>D. Mandatory, discretionary, and permanent.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1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2057400"/>
          </a:xfrm>
        </p:spPr>
        <p:txBody>
          <a:bodyPr/>
          <a:lstStyle/>
          <a:p>
            <a:r>
              <a:rPr lang="en-US" dirty="0"/>
              <a:t>You find that long-time employees have more system rights than they need to do their jobs. Which two </a:t>
            </a:r>
            <a:r>
              <a:rPr lang="en-US" dirty="0" smtClean="0"/>
              <a:t>should you </a:t>
            </a:r>
            <a:r>
              <a:rPr lang="en-US" dirty="0"/>
              <a:t>implement to make sure employees only have the access they need to do their jobs?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A. Prohibit password re-use</a:t>
            </a:r>
          </a:p>
          <a:p>
            <a:r>
              <a:rPr lang="en-US" dirty="0"/>
              <a:t>B. Implement access control lists</a:t>
            </a:r>
          </a:p>
          <a:p>
            <a:r>
              <a:rPr lang="en-US" dirty="0"/>
              <a:t>C. Conduct user access reviews</a:t>
            </a:r>
          </a:p>
          <a:p>
            <a:r>
              <a:rPr lang="en-US" dirty="0"/>
              <a:t>D. Use role-based access</a:t>
            </a:r>
          </a:p>
          <a:p>
            <a:r>
              <a:rPr lang="en-US" dirty="0"/>
              <a:t>E. Monitor logs</a:t>
            </a:r>
          </a:p>
          <a:p>
            <a:r>
              <a:rPr lang="en-US" dirty="0"/>
              <a:t>F. Remove generic accounts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514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user access reviews on a regular basis to make sure employee accounts only have necessary rights. </a:t>
            </a:r>
            <a:r>
              <a:rPr lang="en-US" dirty="0" smtClean="0"/>
              <a:t>Then be </a:t>
            </a:r>
            <a:r>
              <a:rPr lang="en-US" dirty="0"/>
              <a:t>sure to use ACL's to set the proper permissions on files, folders, and printers.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After several thefts, you want to ensure that only authorized personnel have access to the company grounds </a:t>
            </a:r>
            <a:r>
              <a:rPr lang="en-US" dirty="0" smtClean="0"/>
              <a:t>or its </a:t>
            </a:r>
            <a:r>
              <a:rPr lang="en-US" dirty="0"/>
              <a:t>employees. You just got budget approval for fences, lighting, locks, and CCTVs. Which is the main focus?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Confidentiality</a:t>
            </a:r>
          </a:p>
          <a:p>
            <a:r>
              <a:rPr lang="en-US" dirty="0"/>
              <a:t>B. Availability</a:t>
            </a:r>
          </a:p>
          <a:p>
            <a:r>
              <a:rPr lang="en-US" dirty="0"/>
              <a:t>C. Integrity</a:t>
            </a:r>
          </a:p>
          <a:p>
            <a:r>
              <a:rPr lang="en-US" dirty="0"/>
              <a:t>D. Safety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is the MOST important security risk that is commonly overlooked by users?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Minimal account security procedures</a:t>
            </a:r>
          </a:p>
          <a:p>
            <a:r>
              <a:rPr lang="en-US" dirty="0"/>
              <a:t>B. Improper disposal of confidential data</a:t>
            </a:r>
          </a:p>
          <a:p>
            <a:r>
              <a:rPr lang="en-US" dirty="0"/>
              <a:t>C. Disabling screensaver lock-out times</a:t>
            </a:r>
          </a:p>
          <a:p>
            <a:r>
              <a:rPr lang="en-US" dirty="0"/>
              <a:t>D. Failure to log telephone and email contacts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had a security breach, and now you've been asked to create stricter security policies. You back-up </a:t>
            </a:r>
            <a:r>
              <a:rPr lang="en-US" dirty="0" smtClean="0"/>
              <a:t>your router </a:t>
            </a:r>
            <a:r>
              <a:rPr lang="en-US" dirty="0"/>
              <a:t>and switch configuration files. Then you force all users to attend user-awareness training classes. </a:t>
            </a:r>
            <a:r>
              <a:rPr lang="en-US" dirty="0" smtClean="0"/>
              <a:t>These actions </a:t>
            </a:r>
            <a:r>
              <a:rPr lang="en-US" dirty="0"/>
              <a:t>are due to which of the following?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Implementing policies to prevent data loss</a:t>
            </a:r>
          </a:p>
          <a:p>
            <a:r>
              <a:rPr lang="en-US" dirty="0"/>
              <a:t>B. User rights and permissions review</a:t>
            </a:r>
          </a:p>
          <a:p>
            <a:r>
              <a:rPr lang="en-US" dirty="0"/>
              <a:t>C. Lessons learned</a:t>
            </a:r>
          </a:p>
          <a:p>
            <a:r>
              <a:rPr lang="en-US" dirty="0"/>
              <a:t>D. Change management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0" y="152400"/>
            <a:ext cx="9143999" cy="1219200"/>
          </a:xfrm>
        </p:spPr>
        <p:txBody>
          <a:bodyPr/>
          <a:lstStyle/>
          <a:p>
            <a:r>
              <a:rPr lang="en-US" dirty="0"/>
              <a:t>Which control should you use to reduce the risk of losing USB drives that contain confidential data?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Asset tracking</a:t>
            </a:r>
          </a:p>
          <a:p>
            <a:r>
              <a:rPr lang="en-US" dirty="0"/>
              <a:t>B. DLP</a:t>
            </a:r>
          </a:p>
          <a:p>
            <a:r>
              <a:rPr lang="en-US" dirty="0"/>
              <a:t>C. Access control</a:t>
            </a:r>
          </a:p>
          <a:p>
            <a:r>
              <a:rPr lang="en-US" dirty="0"/>
              <a:t>D. HSM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752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DLP = Data Loss Prevention. This refers to any system or method of ensuring data is not lost, </a:t>
            </a:r>
            <a:r>
              <a:rPr lang="en-US" dirty="0" smtClean="0"/>
              <a:t>stolen, </a:t>
            </a:r>
            <a:r>
              <a:rPr lang="en-US" dirty="0" err="1" smtClean="0"/>
              <a:t>exfiltrated</a:t>
            </a:r>
            <a:r>
              <a:rPr lang="en-US" dirty="0"/>
              <a:t>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would you create a forensic copy of a hard drive for a criminal investigation?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782" y="2895600"/>
            <a:ext cx="9144000" cy="3886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A. Create </a:t>
            </a:r>
            <a:r>
              <a:rPr lang="en-US" dirty="0"/>
              <a:t>a virtual snapshot of the drive, then seal it in an evidence bag and provide it to the prosecutor</a:t>
            </a:r>
            <a:r>
              <a:rPr lang="en-US" dirty="0" smtClean="0"/>
              <a:t>.</a:t>
            </a:r>
          </a:p>
          <a:p>
            <a:pPr marL="514350" indent="-514350">
              <a:buAutoNum type="alphaUcPeriod"/>
            </a:pPr>
            <a:endParaRPr lang="en-US" dirty="0"/>
          </a:p>
          <a:p>
            <a:r>
              <a:rPr lang="en-US" dirty="0"/>
              <a:t>B. Copy all of the files to a DVD, finalize the disc so it cannot be written to, and provide it to the head </a:t>
            </a:r>
            <a:r>
              <a:rPr lang="en-US" dirty="0" smtClean="0"/>
              <a:t>of security.</a:t>
            </a:r>
          </a:p>
          <a:p>
            <a:endParaRPr lang="en-US" dirty="0"/>
          </a:p>
          <a:p>
            <a:r>
              <a:rPr lang="en-US" dirty="0"/>
              <a:t>C. Connect the drive to a freshly-imaged PC and clone the suspect drive while the head of security is present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D. Use a write-blocking device and create a clone of the drive onto a new, sealed hard drive.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do you prevent data loss when servers crash due to power outages?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EMI shielding</a:t>
            </a:r>
          </a:p>
          <a:p>
            <a:r>
              <a:rPr lang="en-US" dirty="0"/>
              <a:t>B. Environmental monitoring</a:t>
            </a:r>
          </a:p>
          <a:p>
            <a:r>
              <a:rPr lang="en-US" dirty="0"/>
              <a:t>C. Recovery procedures</a:t>
            </a:r>
          </a:p>
          <a:p>
            <a:r>
              <a:rPr lang="en-US" dirty="0"/>
              <a:t>D. Redundancy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an active location that can be immediately used if your main office has a disaster?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Backup operations facility</a:t>
            </a:r>
          </a:p>
          <a:p>
            <a:r>
              <a:rPr lang="en-US" dirty="0"/>
              <a:t>B. Redundant operations center</a:t>
            </a:r>
          </a:p>
          <a:p>
            <a:r>
              <a:rPr lang="en-US" dirty="0"/>
              <a:t>C. Cold site</a:t>
            </a:r>
          </a:p>
          <a:p>
            <a:r>
              <a:rPr lang="en-US" dirty="0"/>
              <a:t>D. Hot site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these are the security officer most likely concerned about when reviewing the vulnerability report?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The number of vulnerabilities</a:t>
            </a:r>
          </a:p>
          <a:p>
            <a:r>
              <a:rPr lang="en-US" dirty="0"/>
              <a:t>B. The recovery time objectives</a:t>
            </a:r>
          </a:p>
          <a:p>
            <a:r>
              <a:rPr lang="en-US" dirty="0"/>
              <a:t>C. The impact and likelihood</a:t>
            </a:r>
          </a:p>
          <a:p>
            <a:r>
              <a:rPr lang="en-US" dirty="0"/>
              <a:t>D. The number of false positives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risk management method would mitigate risks that have a huge impact on the company, but are very</a:t>
            </a:r>
          </a:p>
          <a:p>
            <a:r>
              <a:rPr lang="en-US" dirty="0"/>
              <a:t>unlikely?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Risk Assessment</a:t>
            </a:r>
          </a:p>
          <a:p>
            <a:r>
              <a:rPr lang="en-US" dirty="0"/>
              <a:t>B. Risk Avoidance</a:t>
            </a:r>
          </a:p>
          <a:p>
            <a:r>
              <a:rPr lang="en-US" dirty="0"/>
              <a:t>C. Risk Acceptance</a:t>
            </a:r>
          </a:p>
          <a:p>
            <a:r>
              <a:rPr lang="en-US" dirty="0"/>
              <a:t>D. Risk Transference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is being tested when a company's payroll server is powered off for eight hours?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Succession plan</a:t>
            </a:r>
          </a:p>
          <a:p>
            <a:r>
              <a:rPr lang="en-US" dirty="0"/>
              <a:t>B. Business impact document</a:t>
            </a:r>
          </a:p>
          <a:p>
            <a:r>
              <a:rPr lang="en-US" dirty="0"/>
              <a:t>C. Continuity of operations plan</a:t>
            </a:r>
          </a:p>
          <a:p>
            <a:r>
              <a:rPr lang="en-US" dirty="0"/>
              <a:t>D. Risk assessment plan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discover that when users moved from one role to another, their security group memberships have not </a:t>
            </a:r>
            <a:r>
              <a:rPr lang="en-US" dirty="0" smtClean="0"/>
              <a:t>been adjusted </a:t>
            </a:r>
            <a:r>
              <a:rPr lang="en-US" dirty="0"/>
              <a:t>properly. Which two have your company failed to implement?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4114800"/>
            <a:ext cx="9144000" cy="2743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A. Account termination procedures</a:t>
            </a:r>
          </a:p>
          <a:p>
            <a:r>
              <a:rPr lang="en-US" dirty="0"/>
              <a:t>B. Technical controls over account management</a:t>
            </a:r>
          </a:p>
          <a:p>
            <a:r>
              <a:rPr lang="en-US" dirty="0"/>
              <a:t>C. Mandatory access control enforcement</a:t>
            </a:r>
          </a:p>
          <a:p>
            <a:r>
              <a:rPr lang="en-US" dirty="0"/>
              <a:t>D. Incident management and response plan</a:t>
            </a:r>
          </a:p>
          <a:p>
            <a:r>
              <a:rPr lang="en-US" dirty="0"/>
              <a:t>E. Management controls over account management</a:t>
            </a:r>
          </a:p>
          <a:p>
            <a:r>
              <a:rPr lang="en-US" dirty="0"/>
              <a:t>F. User rights and permission reviews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EF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installed a new patch to a server which caused it to crash. You couldn't find system rollback procedures </a:t>
            </a:r>
            <a:r>
              <a:rPr lang="en-US" dirty="0" smtClean="0"/>
              <a:t>so  you </a:t>
            </a:r>
            <a:r>
              <a:rPr lang="en-US" dirty="0"/>
              <a:t>just restored the server from the last backup. What can you do to prevent future problems caused by </a:t>
            </a:r>
            <a:r>
              <a:rPr lang="en-US" dirty="0" smtClean="0"/>
              <a:t>the lack </a:t>
            </a:r>
            <a:r>
              <a:rPr lang="en-US" dirty="0"/>
              <a:t>of rollback procedures?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System testing plan</a:t>
            </a:r>
          </a:p>
          <a:p>
            <a:r>
              <a:rPr lang="en-US" dirty="0"/>
              <a:t>B. Change management plan</a:t>
            </a:r>
          </a:p>
          <a:p>
            <a:r>
              <a:rPr lang="en-US" dirty="0"/>
              <a:t>C. Incident response policy</a:t>
            </a:r>
          </a:p>
          <a:p>
            <a:r>
              <a:rPr lang="en-US" dirty="0"/>
              <a:t>D. System audit log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1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would be the reason for having two racks of servers, one behind the other, facing in opposite directions?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A. To eliminate the potential for electromagnetic interference</a:t>
            </a:r>
          </a:p>
          <a:p>
            <a:r>
              <a:rPr lang="en-US" dirty="0"/>
              <a:t>B. To lower energy consumption by sharing power outlets</a:t>
            </a:r>
          </a:p>
          <a:p>
            <a:r>
              <a:rPr lang="en-US" dirty="0"/>
              <a:t>C. To maximize fire suppression capabilities</a:t>
            </a:r>
          </a:p>
          <a:p>
            <a:r>
              <a:rPr lang="en-US" dirty="0"/>
              <a:t>D. To create environmental hot and cold aisles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forensic analyst is asked to respond to an ongoing network attack on a server. Choose the correct order </a:t>
            </a:r>
            <a:r>
              <a:rPr lang="en-US" dirty="0" smtClean="0"/>
              <a:t>in which </a:t>
            </a:r>
            <a:r>
              <a:rPr lang="en-US" dirty="0"/>
              <a:t>the forensic analyst should preserve them.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RAM, CPU Cache Swap file, Hard drive</a:t>
            </a:r>
          </a:p>
          <a:p>
            <a:r>
              <a:rPr lang="en-US" dirty="0"/>
              <a:t>B. Hard drive, CPU Cache, RAM, Swap file</a:t>
            </a:r>
          </a:p>
          <a:p>
            <a:r>
              <a:rPr lang="en-US" dirty="0"/>
              <a:t>C. Swap file, Hard drive, CPU Cache, RAM</a:t>
            </a:r>
          </a:p>
          <a:p>
            <a:r>
              <a:rPr lang="en-US" dirty="0"/>
              <a:t>D. CPU Cache, RAM, Swap file, Hard drive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 – Threats and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2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would a security administrator implement in order to identify a problem between </a:t>
            </a:r>
            <a:r>
              <a:rPr lang="en-US" dirty="0" smtClean="0"/>
              <a:t>two systems </a:t>
            </a:r>
            <a:r>
              <a:rPr lang="en-US" dirty="0"/>
              <a:t>that are not communicating properly?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Protocol analyzer</a:t>
            </a:r>
          </a:p>
          <a:p>
            <a:r>
              <a:rPr lang="en-US" dirty="0"/>
              <a:t>B. Baseline report</a:t>
            </a:r>
          </a:p>
          <a:p>
            <a:r>
              <a:rPr lang="en-US" dirty="0"/>
              <a:t>C. Risk assessment</a:t>
            </a:r>
          </a:p>
          <a:p>
            <a:r>
              <a:rPr lang="en-US" dirty="0"/>
              <a:t>D. Vulnerability scan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can result in significant administrative overhead from incorrect reporting?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Job rotation</a:t>
            </a:r>
          </a:p>
          <a:p>
            <a:r>
              <a:rPr lang="en-US" dirty="0"/>
              <a:t>B. Acceptable usage policies</a:t>
            </a:r>
          </a:p>
          <a:p>
            <a:r>
              <a:rPr lang="en-US" dirty="0"/>
              <a:t>C. False positives</a:t>
            </a:r>
          </a:p>
          <a:p>
            <a:r>
              <a:rPr lang="en-US" dirty="0"/>
              <a:t>D. Mandatory vacations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security administrator wants to perform routine tests on the network during working hours when </a:t>
            </a:r>
            <a:r>
              <a:rPr lang="en-US" dirty="0" smtClean="0"/>
              <a:t>certain applications </a:t>
            </a:r>
            <a:r>
              <a:rPr lang="en-US" dirty="0"/>
              <a:t>are being accessed by the most people. Which of the following would allow the </a:t>
            </a:r>
            <a:r>
              <a:rPr lang="en-US" dirty="0" smtClean="0"/>
              <a:t>security administrator </a:t>
            </a:r>
            <a:r>
              <a:rPr lang="en-US" dirty="0"/>
              <a:t>to test the lack of security controls for those applications with the least impact to the system?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Penetration test</a:t>
            </a:r>
          </a:p>
          <a:p>
            <a:r>
              <a:rPr lang="en-US" dirty="0"/>
              <a:t>B. Vulnerability scan</a:t>
            </a:r>
          </a:p>
          <a:p>
            <a:r>
              <a:rPr lang="en-US" dirty="0"/>
              <a:t>C. Load testing</a:t>
            </a:r>
          </a:p>
          <a:p>
            <a:r>
              <a:rPr lang="en-US" dirty="0"/>
              <a:t>D. Port scanner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should an administrator implement to research current attack methodologies?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Design reviews</a:t>
            </a:r>
          </a:p>
          <a:p>
            <a:r>
              <a:rPr lang="en-US" dirty="0"/>
              <a:t>B. Honeypot</a:t>
            </a:r>
          </a:p>
          <a:p>
            <a:r>
              <a:rPr lang="en-US" dirty="0"/>
              <a:t>C. Vulnerability scanner</a:t>
            </a:r>
          </a:p>
          <a:p>
            <a:r>
              <a:rPr lang="en-US" dirty="0"/>
              <a:t>D. Code reviews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Which type of attack can activate on a certain date?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US" dirty="0" smtClean="0"/>
              <a:t>Logic bomb</a:t>
            </a:r>
          </a:p>
          <a:p>
            <a:pPr marL="514350" indent="-514350">
              <a:buAutoNum type="alphaUcPeriod"/>
            </a:pPr>
            <a:r>
              <a:rPr lang="en-US" dirty="0" smtClean="0"/>
              <a:t>Rootkit</a:t>
            </a:r>
          </a:p>
          <a:p>
            <a:pPr marL="514350" indent="-514350">
              <a:buAutoNum type="alphaUcPeriod"/>
            </a:pPr>
            <a:r>
              <a:rPr lang="en-US" dirty="0" smtClean="0"/>
              <a:t>Trojan</a:t>
            </a:r>
          </a:p>
          <a:p>
            <a:pPr marL="514350" indent="-514350">
              <a:buAutoNum type="alphaUcPeriod"/>
            </a:pPr>
            <a:r>
              <a:rPr lang="en-US" dirty="0" smtClean="0"/>
              <a:t>Backdoor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security administrator has concerns about new types of media which allow for the mass distribution </a:t>
            </a:r>
            <a:r>
              <a:rPr lang="en-US" dirty="0" smtClean="0"/>
              <a:t>of personal </a:t>
            </a:r>
            <a:r>
              <a:rPr lang="en-US" dirty="0"/>
              <a:t>comments to a select group of people. To mitigate the risks involved with this media, employees</a:t>
            </a:r>
          </a:p>
          <a:p>
            <a:r>
              <a:rPr lang="en-US" dirty="0"/>
              <a:t>should receive training on which of the following?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Peer to Peer</a:t>
            </a:r>
          </a:p>
          <a:p>
            <a:r>
              <a:rPr lang="en-US" dirty="0"/>
              <a:t>B. Mobile devices</a:t>
            </a:r>
          </a:p>
          <a:p>
            <a:r>
              <a:rPr lang="en-US" dirty="0"/>
              <a:t>C. Social networking</a:t>
            </a:r>
          </a:p>
          <a:p>
            <a:r>
              <a:rPr lang="en-US" dirty="0"/>
              <a:t>D. Personally owned devices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BEST methods for a web developer to prevent the website application code from being vulnerable to </a:t>
            </a:r>
            <a:r>
              <a:rPr lang="en-US" dirty="0" smtClean="0"/>
              <a:t>cross-site request </a:t>
            </a:r>
            <a:r>
              <a:rPr lang="en-US" dirty="0"/>
              <a:t>forgery (XSRF) are to: (Select TWO).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3276600"/>
            <a:ext cx="9144000" cy="35814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lphaUcPeriod"/>
            </a:pPr>
            <a:r>
              <a:rPr lang="en-US" dirty="0" smtClean="0"/>
              <a:t>permit </a:t>
            </a:r>
            <a:r>
              <a:rPr lang="en-US" dirty="0"/>
              <a:t>redirection to Internet-facing web URLs</a:t>
            </a:r>
            <a:r>
              <a:rPr lang="en-US" dirty="0" smtClean="0"/>
              <a:t>.</a:t>
            </a:r>
          </a:p>
          <a:p>
            <a:pPr marL="514350" indent="-514350">
              <a:buAutoNum type="alphaUcPeriod"/>
            </a:pPr>
            <a:endParaRPr lang="en-US" dirty="0"/>
          </a:p>
          <a:p>
            <a:r>
              <a:rPr lang="en-US" dirty="0"/>
              <a:t>B. ensure all HTML tags are enclosed in angle brackets, e.g., "&lt;" and </a:t>
            </a:r>
            <a:r>
              <a:rPr lang="en-US" dirty="0" smtClean="0"/>
              <a:t>"&gt;".</a:t>
            </a:r>
          </a:p>
          <a:p>
            <a:endParaRPr lang="en-US" dirty="0"/>
          </a:p>
          <a:p>
            <a:r>
              <a:rPr lang="en-US" dirty="0"/>
              <a:t>C. validate and filter input on the server side and client side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D. use a web proxy to pass website requests between the user and the application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E. restrict and sanitize use of special characters in input and URLs.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security analyst, Sally, is reviewing an IRC channel and notices that a malicious exploit has been created </a:t>
            </a:r>
            <a:r>
              <a:rPr lang="en-US" dirty="0" smtClean="0"/>
              <a:t>for a </a:t>
            </a:r>
            <a:r>
              <a:rPr lang="en-US" dirty="0"/>
              <a:t>frequently used application. She notifies the software vendor and asks them for remediation steps, but </a:t>
            </a:r>
            <a:r>
              <a:rPr lang="en-US" dirty="0" smtClean="0"/>
              <a:t>is alarmed </a:t>
            </a:r>
            <a:r>
              <a:rPr lang="en-US" dirty="0"/>
              <a:t>to find that no patches are available to mitigate this vulnerability.</a:t>
            </a:r>
          </a:p>
          <a:p>
            <a:r>
              <a:rPr lang="en-US" dirty="0"/>
              <a:t>Which of the following BEST describes this exploit?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Malicious insider threat</a:t>
            </a:r>
          </a:p>
          <a:p>
            <a:r>
              <a:rPr lang="en-US" dirty="0"/>
              <a:t>B. Zero-day</a:t>
            </a:r>
          </a:p>
          <a:p>
            <a:r>
              <a:rPr lang="en-US" dirty="0"/>
              <a:t>C. Client-side attack</a:t>
            </a:r>
          </a:p>
          <a:p>
            <a:r>
              <a:rPr lang="en-US" dirty="0"/>
              <a:t>D. Malicious add-on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security manager must remain aware of the security posture of each system. Which of the following </a:t>
            </a:r>
            <a:r>
              <a:rPr lang="en-US" dirty="0" smtClean="0"/>
              <a:t>supports this </a:t>
            </a:r>
            <a:r>
              <a:rPr lang="en-US" dirty="0"/>
              <a:t>requirement?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Training staff on security policies</a:t>
            </a:r>
          </a:p>
          <a:p>
            <a:r>
              <a:rPr lang="en-US" dirty="0"/>
              <a:t>B. Establishing baseline reporting</a:t>
            </a:r>
          </a:p>
          <a:p>
            <a:r>
              <a:rPr lang="en-US" dirty="0"/>
              <a:t>C. Installing anti-malware software</a:t>
            </a:r>
          </a:p>
          <a:p>
            <a:r>
              <a:rPr lang="en-US" dirty="0"/>
              <a:t>D. Disabling unnecessary accounts/services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server with the IP address of 10.10.2.4 has been having intermittent connection issues. The logs </a:t>
            </a:r>
            <a:r>
              <a:rPr lang="en-US" dirty="0" smtClean="0"/>
              <a:t>show repeated </a:t>
            </a:r>
            <a:r>
              <a:rPr lang="en-US" dirty="0"/>
              <a:t>connection attempts from the following IPs:</a:t>
            </a:r>
          </a:p>
          <a:p>
            <a:r>
              <a:rPr lang="en-US" dirty="0"/>
              <a:t>10.10.3.16</a:t>
            </a:r>
          </a:p>
          <a:p>
            <a:r>
              <a:rPr lang="en-US" dirty="0"/>
              <a:t>10.10.3.23</a:t>
            </a:r>
          </a:p>
          <a:p>
            <a:r>
              <a:rPr lang="en-US" dirty="0"/>
              <a:t>212.178.24.26</a:t>
            </a:r>
          </a:p>
          <a:p>
            <a:r>
              <a:rPr lang="en-US" dirty="0"/>
              <a:t>217.24.94.83</a:t>
            </a:r>
          </a:p>
          <a:p>
            <a:r>
              <a:rPr lang="en-US" dirty="0"/>
              <a:t>These attempts are overloading the server to the point that it cannot respond to traffic. Which of the following</a:t>
            </a:r>
          </a:p>
          <a:p>
            <a:r>
              <a:rPr lang="en-US" dirty="0"/>
              <a:t>attacks is occurring?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XSS</a:t>
            </a:r>
          </a:p>
          <a:p>
            <a:r>
              <a:rPr lang="en-US" dirty="0"/>
              <a:t>B. </a:t>
            </a:r>
            <a:r>
              <a:rPr lang="en-US" dirty="0" err="1"/>
              <a:t>DDoS</a:t>
            </a:r>
            <a:endParaRPr lang="en-US" dirty="0"/>
          </a:p>
          <a:p>
            <a:r>
              <a:rPr lang="en-US" dirty="0"/>
              <a:t>C. </a:t>
            </a:r>
            <a:r>
              <a:rPr lang="en-US" dirty="0" err="1"/>
              <a:t>DoS</a:t>
            </a:r>
            <a:endParaRPr lang="en-US" dirty="0"/>
          </a:p>
          <a:p>
            <a:r>
              <a:rPr lang="en-US" dirty="0"/>
              <a:t>D. Xmas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analyzing and correlating activity from multiple sensors, the security administrator has determined that </a:t>
            </a:r>
            <a:r>
              <a:rPr lang="en-US" dirty="0" smtClean="0"/>
              <a:t>a group </a:t>
            </a:r>
            <a:r>
              <a:rPr lang="en-US" dirty="0"/>
              <a:t>of very well organized individuals from an enemy country is responsible for various attempts to </a:t>
            </a:r>
            <a:r>
              <a:rPr lang="en-US" dirty="0" smtClean="0"/>
              <a:t>breach the </a:t>
            </a:r>
            <a:r>
              <a:rPr lang="en-US" dirty="0"/>
              <a:t>company network, through the use of very </a:t>
            </a:r>
            <a:r>
              <a:rPr lang="en-US" dirty="0" smtClean="0"/>
              <a:t>sophisticated </a:t>
            </a:r>
            <a:r>
              <a:rPr lang="en-US" dirty="0"/>
              <a:t>and targeted attacks. Which of the following is </a:t>
            </a:r>
            <a:r>
              <a:rPr lang="en-US" dirty="0" smtClean="0"/>
              <a:t>this an </a:t>
            </a:r>
            <a:r>
              <a:rPr lang="en-US" dirty="0"/>
              <a:t>example of?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Privilege escalation</a:t>
            </a:r>
          </a:p>
          <a:p>
            <a:r>
              <a:rPr lang="en-US" dirty="0"/>
              <a:t>B. Advanced persistent threat</a:t>
            </a:r>
          </a:p>
          <a:p>
            <a:r>
              <a:rPr lang="en-US" dirty="0"/>
              <a:t>C. Malicious insider threat</a:t>
            </a:r>
          </a:p>
          <a:p>
            <a:r>
              <a:rPr lang="en-US" dirty="0"/>
              <a:t>D. Spear phishing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Maintenance workers find an active network switch hidden above a dropped-ceiling tile in the CEO's office </a:t>
            </a:r>
            <a:r>
              <a:rPr lang="en-US" dirty="0" smtClean="0"/>
              <a:t>with various </a:t>
            </a:r>
            <a:r>
              <a:rPr lang="en-US" dirty="0"/>
              <a:t>connected cables from the office. Which of the following describes the type of attack that was</a:t>
            </a:r>
          </a:p>
          <a:p>
            <a:r>
              <a:rPr lang="en-US" dirty="0"/>
              <a:t>occurring?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Spear phishing</a:t>
            </a:r>
          </a:p>
          <a:p>
            <a:r>
              <a:rPr lang="en-US" dirty="0"/>
              <a:t>B. Packet sniffing</a:t>
            </a:r>
          </a:p>
          <a:p>
            <a:r>
              <a:rPr lang="en-US" dirty="0"/>
              <a:t>C. Impersonation</a:t>
            </a:r>
          </a:p>
          <a:p>
            <a:r>
              <a:rPr lang="en-US" dirty="0"/>
              <a:t>D. MAC flooding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Quality Assurance team is testing a new third party developed application. The Quality team does not </a:t>
            </a:r>
            <a:r>
              <a:rPr lang="en-US" dirty="0" smtClean="0"/>
              <a:t>have any </a:t>
            </a:r>
            <a:r>
              <a:rPr lang="en-US" dirty="0"/>
              <a:t>experience with the application. Which of the following is the team performing?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Grey box testing</a:t>
            </a:r>
          </a:p>
          <a:p>
            <a:r>
              <a:rPr lang="en-US" dirty="0"/>
              <a:t>B. Black box testing</a:t>
            </a:r>
          </a:p>
          <a:p>
            <a:r>
              <a:rPr lang="en-US" dirty="0"/>
              <a:t>C. Penetration testing</a:t>
            </a:r>
          </a:p>
          <a:p>
            <a:r>
              <a:rPr lang="en-US" dirty="0"/>
              <a:t>D. White box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recent spike in virus detections has been attributed to end-users visiting www.compnay.com. The </a:t>
            </a:r>
            <a:r>
              <a:rPr lang="en-US" dirty="0" smtClean="0"/>
              <a:t>business has </a:t>
            </a:r>
            <a:r>
              <a:rPr lang="en-US" dirty="0"/>
              <a:t>an established relationship with an organization using the URL of www.company.com but not with the </a:t>
            </a:r>
            <a:r>
              <a:rPr lang="en-US" dirty="0" smtClean="0"/>
              <a:t>site that </a:t>
            </a:r>
            <a:r>
              <a:rPr lang="en-US" dirty="0"/>
              <a:t>has been causing the infections. Which of the following would BEST describe this type of attack?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Typo squatting</a:t>
            </a:r>
          </a:p>
          <a:p>
            <a:r>
              <a:rPr lang="en-US" dirty="0"/>
              <a:t>B. Session hijacking</a:t>
            </a:r>
          </a:p>
          <a:p>
            <a:r>
              <a:rPr lang="en-US" dirty="0"/>
              <a:t>C. Cross-site scripting</a:t>
            </a:r>
          </a:p>
          <a:p>
            <a:r>
              <a:rPr lang="en-US" dirty="0"/>
              <a:t>D. Spear phishing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information security technician wants to ensure security controls are deployed and functioning as </a:t>
            </a:r>
            <a:r>
              <a:rPr lang="en-US" dirty="0" smtClean="0"/>
              <a:t>intended to </a:t>
            </a:r>
            <a:r>
              <a:rPr lang="en-US" dirty="0"/>
              <a:t>be able to maintain an appropriate security posture. Which of the following security techniques is </a:t>
            </a:r>
            <a:r>
              <a:rPr lang="en-US" dirty="0" smtClean="0"/>
              <a:t>MOST appropriate </a:t>
            </a:r>
            <a:r>
              <a:rPr lang="en-US" dirty="0"/>
              <a:t>to do this?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Log audits</a:t>
            </a:r>
          </a:p>
          <a:p>
            <a:r>
              <a:rPr lang="en-US" dirty="0"/>
              <a:t>B. System hardening</a:t>
            </a:r>
          </a:p>
          <a:p>
            <a:r>
              <a:rPr lang="en-US" dirty="0"/>
              <a:t>C. Use IPS/IDS</a:t>
            </a:r>
          </a:p>
          <a:p>
            <a:r>
              <a:rPr lang="en-US" dirty="0"/>
              <a:t>D. Continuous security monitoring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vulnerability scan is reporting that patches are missing on a server. After a review, it is determined that </a:t>
            </a:r>
            <a:r>
              <a:rPr lang="en-US" dirty="0" smtClean="0"/>
              <a:t>the application </a:t>
            </a:r>
            <a:r>
              <a:rPr lang="en-US" dirty="0"/>
              <a:t>requiring the patch does not exist on the operating system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Which of the following describes this cause?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Application hardening</a:t>
            </a:r>
          </a:p>
          <a:p>
            <a:r>
              <a:rPr lang="en-US" dirty="0"/>
              <a:t>B. False positive</a:t>
            </a:r>
          </a:p>
          <a:p>
            <a:r>
              <a:rPr lang="en-US" dirty="0"/>
              <a:t>C. Baseline code review</a:t>
            </a:r>
          </a:p>
          <a:p>
            <a:r>
              <a:rPr lang="en-US" dirty="0"/>
              <a:t>D. False negative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After a number of highly publicized and embarrassing customer data leaks as a result of social engineering</a:t>
            </a:r>
          </a:p>
          <a:p>
            <a:r>
              <a:rPr lang="en-US" dirty="0"/>
              <a:t>attacks by phone, the Chief Information Officer (CIO) has decided user training will reduce the risk of </a:t>
            </a:r>
            <a:r>
              <a:rPr lang="en-US" dirty="0" smtClean="0"/>
              <a:t>another data </a:t>
            </a:r>
            <a:r>
              <a:rPr lang="en-US" dirty="0"/>
              <a:t>leak. Which of the following would be MOST effective in reducing data leaks in this situation?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Information Security Awareness</a:t>
            </a:r>
          </a:p>
          <a:p>
            <a:r>
              <a:rPr lang="en-US" dirty="0"/>
              <a:t>B. Social Media and BYOD</a:t>
            </a:r>
          </a:p>
          <a:p>
            <a:r>
              <a:rPr lang="en-US" dirty="0"/>
              <a:t>C. Data Handling and Disposal</a:t>
            </a:r>
          </a:p>
          <a:p>
            <a:r>
              <a:rPr lang="en-US" dirty="0"/>
              <a:t>D. Acceptable Use of IT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describes a type of malware which is difficult to reverse engineer in a virtual lab?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Armored virus</a:t>
            </a:r>
          </a:p>
          <a:p>
            <a:r>
              <a:rPr lang="en-US" dirty="0"/>
              <a:t>B. Polymorphic malware</a:t>
            </a:r>
          </a:p>
          <a:p>
            <a:r>
              <a:rPr lang="en-US" dirty="0"/>
              <a:t>C. Logic bomb</a:t>
            </a:r>
          </a:p>
          <a:p>
            <a:r>
              <a:rPr lang="en-US" dirty="0"/>
              <a:t>D. Rootkit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Using a heuristic system to detect an anomaly in a computer's baseline, a system administrator was able to</a:t>
            </a:r>
          </a:p>
          <a:p>
            <a:r>
              <a:rPr lang="en-US" dirty="0"/>
              <a:t>detect an attack even though the company signature based IDS and antivirus did not detect it. Further analysis</a:t>
            </a:r>
          </a:p>
          <a:p>
            <a:r>
              <a:rPr lang="en-US" dirty="0"/>
              <a:t>revealed that the attacker had downloaded an executable file onto the company PC from the USB port, and</a:t>
            </a:r>
          </a:p>
          <a:p>
            <a:r>
              <a:rPr lang="en-US" dirty="0"/>
              <a:t>executed it to trigger a privilege escalation flaw.</a:t>
            </a:r>
          </a:p>
          <a:p>
            <a:r>
              <a:rPr lang="en-US" dirty="0"/>
              <a:t>Which of the following attacks has MOST likely occurred?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Cookie stealing</a:t>
            </a:r>
          </a:p>
          <a:p>
            <a:r>
              <a:rPr lang="en-US" dirty="0"/>
              <a:t>B. Zero-day</a:t>
            </a:r>
          </a:p>
          <a:p>
            <a:r>
              <a:rPr lang="en-US" dirty="0"/>
              <a:t>C. Directory traversal</a:t>
            </a:r>
          </a:p>
          <a:p>
            <a:r>
              <a:rPr lang="en-US" dirty="0"/>
              <a:t>D. XML injection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user, Sally, is reporting to the company IT support group that her workstation screen is blank other than </a:t>
            </a:r>
            <a:r>
              <a:rPr lang="en-US" dirty="0" smtClean="0"/>
              <a:t>a window </a:t>
            </a:r>
            <a:r>
              <a:rPr lang="en-US" dirty="0"/>
              <a:t>with a message requesting payment or else her hard drive will be formatted. Which of the </a:t>
            </a:r>
            <a:r>
              <a:rPr lang="en-US" dirty="0" smtClean="0"/>
              <a:t>following types </a:t>
            </a:r>
            <a:r>
              <a:rPr lang="en-US" dirty="0"/>
              <a:t>of malware is on Sally's workstation?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Trojan</a:t>
            </a:r>
          </a:p>
          <a:p>
            <a:r>
              <a:rPr lang="en-US" dirty="0"/>
              <a:t>B. Spyware</a:t>
            </a:r>
          </a:p>
          <a:p>
            <a:r>
              <a:rPr lang="en-US" dirty="0"/>
              <a:t>C. Adware</a:t>
            </a:r>
          </a:p>
          <a:p>
            <a:r>
              <a:rPr lang="en-US" dirty="0"/>
              <a:t>D. Ransomware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Users are encouraged to click on a link in an email to obtain exclusive access to the newest version of a</a:t>
            </a:r>
          </a:p>
          <a:p>
            <a:r>
              <a:rPr lang="en-US" dirty="0"/>
              <a:t>popular Smartphone. This is an example of.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Scarcity</a:t>
            </a:r>
          </a:p>
          <a:p>
            <a:r>
              <a:rPr lang="en-US" dirty="0"/>
              <a:t>B. Familiarity</a:t>
            </a:r>
          </a:p>
          <a:p>
            <a:r>
              <a:rPr lang="en-US" dirty="0"/>
              <a:t>C. Intimidation</a:t>
            </a:r>
          </a:p>
          <a:p>
            <a:r>
              <a:rPr lang="en-US" dirty="0"/>
              <a:t>D. Trust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types of attacks involves interception of authentication traffic in an attempt to </a:t>
            </a:r>
            <a:r>
              <a:rPr lang="en-US" dirty="0" smtClean="0"/>
              <a:t>gain unauthorized </a:t>
            </a:r>
            <a:r>
              <a:rPr lang="en-US" dirty="0"/>
              <a:t>access to a wireless network?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Near field communication</a:t>
            </a:r>
          </a:p>
          <a:p>
            <a:r>
              <a:rPr lang="en-US" dirty="0"/>
              <a:t>B. IV attack</a:t>
            </a:r>
          </a:p>
          <a:p>
            <a:r>
              <a:rPr lang="en-US" dirty="0"/>
              <a:t>C. Evil twin</a:t>
            </a:r>
          </a:p>
          <a:p>
            <a:r>
              <a:rPr lang="en-US" dirty="0"/>
              <a:t>D. Replay attack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Several employees submit the same phishing email to the administrator. The administrator finds that the links </a:t>
            </a:r>
            <a:r>
              <a:rPr lang="en-US" dirty="0" smtClean="0"/>
              <a:t>in the </a:t>
            </a:r>
            <a:r>
              <a:rPr lang="en-US" dirty="0"/>
              <a:t>email are not being blocked by the company's security device. Which of the following might </a:t>
            </a:r>
            <a:r>
              <a:rPr lang="en-US" dirty="0" smtClean="0"/>
              <a:t>the administrator </a:t>
            </a:r>
            <a:r>
              <a:rPr lang="en-US" dirty="0"/>
              <a:t>do in the short term to prevent the emails from being received?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Configure an ACL</a:t>
            </a:r>
          </a:p>
          <a:p>
            <a:r>
              <a:rPr lang="en-US" dirty="0"/>
              <a:t>B. Implement a URL filter</a:t>
            </a:r>
          </a:p>
          <a:p>
            <a:r>
              <a:rPr lang="en-US" dirty="0"/>
              <a:t>C. Add the domain to a block list</a:t>
            </a:r>
          </a:p>
          <a:p>
            <a:r>
              <a:rPr lang="en-US" dirty="0"/>
              <a:t>D. Enable TLS on the mail server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security team would like to gather intelligence about the types of attacks being launched against the</a:t>
            </a:r>
          </a:p>
          <a:p>
            <a:r>
              <a:rPr lang="en-US" dirty="0"/>
              <a:t>organization. Which of the following would provide them with the MOST information?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Implement a </a:t>
            </a:r>
            <a:r>
              <a:rPr lang="en-US" dirty="0" err="1"/>
              <a:t>honeynet</a:t>
            </a:r>
            <a:endParaRPr lang="en-US" dirty="0"/>
          </a:p>
          <a:p>
            <a:r>
              <a:rPr lang="en-US" dirty="0"/>
              <a:t>B. Perform a penetration test</a:t>
            </a:r>
          </a:p>
          <a:p>
            <a:r>
              <a:rPr lang="en-US" dirty="0"/>
              <a:t>C. Examine firewall logs</a:t>
            </a:r>
          </a:p>
          <a:p>
            <a:r>
              <a:rPr lang="en-US" dirty="0"/>
              <a:t>D. Deploy an IDS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malicious individual is attempting to write too much data to an application's memory. Which of the </a:t>
            </a:r>
            <a:r>
              <a:rPr lang="en-US" dirty="0" smtClean="0"/>
              <a:t>following describes </a:t>
            </a:r>
            <a:r>
              <a:rPr lang="en-US" dirty="0"/>
              <a:t>this type of attack?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Zero-day</a:t>
            </a:r>
          </a:p>
          <a:p>
            <a:r>
              <a:rPr lang="en-US" dirty="0"/>
              <a:t>B. SQL injection</a:t>
            </a:r>
          </a:p>
          <a:p>
            <a:r>
              <a:rPr lang="en-US" dirty="0"/>
              <a:t>C. Buffer overflow</a:t>
            </a:r>
          </a:p>
          <a:p>
            <a:r>
              <a:rPr lang="en-US" dirty="0"/>
              <a:t>D. XSRF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distributed denial of service attack can BEST be described as: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2438400"/>
            <a:ext cx="91440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A. Invalid </a:t>
            </a:r>
            <a:r>
              <a:rPr lang="en-US" dirty="0"/>
              <a:t>characters being entered into a field in a database application</a:t>
            </a:r>
            <a:r>
              <a:rPr lang="en-US" dirty="0" smtClean="0"/>
              <a:t>.</a:t>
            </a:r>
          </a:p>
          <a:p>
            <a:pPr marL="514350" indent="-514350">
              <a:buAutoNum type="alphaUcPeriod"/>
            </a:pPr>
            <a:endParaRPr lang="en-US" dirty="0"/>
          </a:p>
          <a:p>
            <a:r>
              <a:rPr lang="en-US" dirty="0"/>
              <a:t>B. Users attempting to input random or invalid data into fields within a web browser application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C. Multiple computers attacking a single target in an organized attempt to deplete its resources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D. Multiple attackers attempting to gain elevated privileges on a target system.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computer supply company is located in a building with three wireless networks. The system security team</a:t>
            </a:r>
          </a:p>
          <a:p>
            <a:r>
              <a:rPr lang="en-US" dirty="0"/>
              <a:t>implemented a quarterly security scan and saw the following.</a:t>
            </a:r>
          </a:p>
          <a:p>
            <a:r>
              <a:rPr lang="en-US" sz="2200" dirty="0" smtClean="0"/>
              <a:t>SSID		State		Channel		Level</a:t>
            </a:r>
            <a:endParaRPr lang="en-US" sz="2200" dirty="0"/>
          </a:p>
          <a:p>
            <a:r>
              <a:rPr lang="en-US" sz="2200" dirty="0"/>
              <a:t>OurCo1 </a:t>
            </a:r>
            <a:r>
              <a:rPr lang="en-US" sz="2200" dirty="0" smtClean="0"/>
              <a:t>		connected 	     1 		70dbm</a:t>
            </a:r>
            <a:endParaRPr lang="en-US" sz="2200" dirty="0"/>
          </a:p>
          <a:p>
            <a:r>
              <a:rPr lang="en-US" sz="2200" dirty="0"/>
              <a:t>OurCo2 </a:t>
            </a:r>
            <a:r>
              <a:rPr lang="en-US" sz="2200" dirty="0" smtClean="0"/>
              <a:t>		connected 	     5 		80dbm</a:t>
            </a:r>
            <a:endParaRPr lang="en-US" sz="2200" dirty="0"/>
          </a:p>
          <a:p>
            <a:r>
              <a:rPr lang="en-US" sz="2200" dirty="0"/>
              <a:t>OurCo3 </a:t>
            </a:r>
            <a:r>
              <a:rPr lang="en-US" sz="2200" dirty="0" smtClean="0"/>
              <a:t>		connected 	     3 		75dbm</a:t>
            </a:r>
            <a:endParaRPr lang="en-US" sz="2200" dirty="0"/>
          </a:p>
          <a:p>
            <a:r>
              <a:rPr lang="en-US" sz="2200" dirty="0"/>
              <a:t>OurCo4 </a:t>
            </a:r>
            <a:r>
              <a:rPr lang="en-US" sz="2200" dirty="0" smtClean="0"/>
              <a:t>		connected 	     6 		95dbm</a:t>
            </a:r>
            <a:endParaRPr lang="en-US" sz="2200" dirty="0"/>
          </a:p>
          <a:p>
            <a:r>
              <a:rPr lang="en-US" dirty="0"/>
              <a:t>Which of the following is this an example of?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A. Rogue </a:t>
            </a:r>
            <a:r>
              <a:rPr lang="en-US" dirty="0"/>
              <a:t>access point</a:t>
            </a:r>
          </a:p>
          <a:p>
            <a:r>
              <a:rPr lang="en-US" dirty="0"/>
              <a:t>B. Near field communication</a:t>
            </a:r>
          </a:p>
          <a:p>
            <a:r>
              <a:rPr lang="en-US" dirty="0"/>
              <a:t>C. Jamming</a:t>
            </a:r>
          </a:p>
          <a:p>
            <a:r>
              <a:rPr lang="en-US" dirty="0"/>
              <a:t>D. Packet sniffing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datacenter requires that staff be able to identify whether or not items have been removed from the </a:t>
            </a:r>
            <a:r>
              <a:rPr lang="en-US" dirty="0" smtClean="0"/>
              <a:t>facility. Which </a:t>
            </a:r>
            <a:r>
              <a:rPr lang="en-US" dirty="0"/>
              <a:t>of the following controls will allow the organization to provide automated notification of item removal?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CCTV</a:t>
            </a:r>
          </a:p>
          <a:p>
            <a:r>
              <a:rPr lang="en-US" dirty="0"/>
              <a:t>B. Environmental monitoring</a:t>
            </a:r>
          </a:p>
          <a:p>
            <a:r>
              <a:rPr lang="en-US" dirty="0"/>
              <a:t>C. RFID</a:t>
            </a:r>
          </a:p>
          <a:p>
            <a:r>
              <a:rPr lang="en-US" dirty="0"/>
              <a:t>D. EMI shielding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Alice, an individual, has recently been calling various financial offices pretending to be another person to </a:t>
            </a:r>
            <a:r>
              <a:rPr lang="en-US" dirty="0" smtClean="0"/>
              <a:t>gain financial </a:t>
            </a:r>
            <a:r>
              <a:rPr lang="en-US" dirty="0"/>
              <a:t>information. Which of the following attacks is being described?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Phishing</a:t>
            </a:r>
          </a:p>
          <a:p>
            <a:r>
              <a:rPr lang="en-US" dirty="0"/>
              <a:t>B. Tailgating</a:t>
            </a:r>
          </a:p>
          <a:p>
            <a:r>
              <a:rPr lang="en-US" dirty="0"/>
              <a:t>C. Pharming</a:t>
            </a:r>
          </a:p>
          <a:p>
            <a:r>
              <a:rPr lang="en-US" dirty="0"/>
              <a:t>D. </a:t>
            </a:r>
            <a:r>
              <a:rPr lang="en-US" dirty="0" err="1"/>
              <a:t>Vishing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Sara, a user, downloads a </a:t>
            </a:r>
            <a:r>
              <a:rPr lang="en-US" dirty="0" err="1"/>
              <a:t>keygen</a:t>
            </a:r>
            <a:r>
              <a:rPr lang="en-US" dirty="0"/>
              <a:t> to install pirated software. After running the </a:t>
            </a:r>
            <a:r>
              <a:rPr lang="en-US" dirty="0" err="1"/>
              <a:t>keygen</a:t>
            </a:r>
            <a:r>
              <a:rPr lang="en-US" dirty="0"/>
              <a:t>, system performance </a:t>
            </a:r>
            <a:r>
              <a:rPr lang="en-US" dirty="0" smtClean="0"/>
              <a:t>is extremely </a:t>
            </a:r>
            <a:r>
              <a:rPr lang="en-US" dirty="0"/>
              <a:t>slow and numerous antivirus alerts are displayed. Which of the following BEST describes this type </a:t>
            </a:r>
            <a:r>
              <a:rPr lang="en-US" dirty="0" smtClean="0"/>
              <a:t>of malware</a:t>
            </a:r>
            <a:r>
              <a:rPr lang="en-US" dirty="0"/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Logic bomb</a:t>
            </a:r>
          </a:p>
          <a:p>
            <a:r>
              <a:rPr lang="en-US" dirty="0"/>
              <a:t>B. Worm</a:t>
            </a:r>
          </a:p>
          <a:p>
            <a:r>
              <a:rPr lang="en-US" dirty="0"/>
              <a:t>C. Trojan</a:t>
            </a:r>
          </a:p>
          <a:p>
            <a:r>
              <a:rPr lang="en-US" dirty="0"/>
              <a:t>D. Adware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is characterized by an attacker attempting to map out an organization's staff hierarchy </a:t>
            </a:r>
            <a:r>
              <a:rPr lang="en-US" dirty="0" smtClean="0"/>
              <a:t>in order </a:t>
            </a:r>
            <a:r>
              <a:rPr lang="en-US" dirty="0"/>
              <a:t>to send targeted emails?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Whaling</a:t>
            </a:r>
          </a:p>
          <a:p>
            <a:r>
              <a:rPr lang="en-US" dirty="0"/>
              <a:t>B. Impersonation</a:t>
            </a:r>
          </a:p>
          <a:p>
            <a:r>
              <a:rPr lang="en-US" dirty="0"/>
              <a:t>C. Privilege escalation</a:t>
            </a:r>
          </a:p>
          <a:p>
            <a:r>
              <a:rPr lang="en-US" dirty="0"/>
              <a:t>D. Spear phishing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is an example of a false positive?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3124200"/>
            <a:ext cx="9144000" cy="3733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A. Anti-virus </a:t>
            </a:r>
            <a:r>
              <a:rPr lang="en-US" dirty="0"/>
              <a:t>identifies a benign application as malware</a:t>
            </a:r>
            <a:r>
              <a:rPr lang="en-US" dirty="0" smtClean="0"/>
              <a:t>.</a:t>
            </a:r>
          </a:p>
          <a:p>
            <a:pPr marL="514350" indent="-514350">
              <a:buAutoNum type="alphaUcPeriod"/>
            </a:pPr>
            <a:endParaRPr lang="en-US" dirty="0"/>
          </a:p>
          <a:p>
            <a:r>
              <a:rPr lang="en-US" dirty="0"/>
              <a:t>B. A biometric iris scanner rejects an authorized user wearing a new contact lens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C. A user account is locked out after the user mistypes the password too many times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D. The IDS does not identify a buffer overflow.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Data execution prevention is a feature in most operating systems intended to protect against which type </a:t>
            </a:r>
            <a:r>
              <a:rPr lang="en-US" dirty="0" smtClean="0"/>
              <a:t>of attack</a:t>
            </a:r>
            <a:r>
              <a:rPr lang="en-US" dirty="0"/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Cross-site scripting</a:t>
            </a:r>
          </a:p>
          <a:p>
            <a:r>
              <a:rPr lang="en-US" dirty="0"/>
              <a:t>B. Buffer overflow</a:t>
            </a:r>
          </a:p>
          <a:p>
            <a:r>
              <a:rPr lang="en-US" dirty="0"/>
              <a:t>C. Header manipulation</a:t>
            </a:r>
          </a:p>
          <a:p>
            <a:r>
              <a:rPr lang="en-US" dirty="0"/>
              <a:t>D. SQL injection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assessments would Thomas, the security administrator, use to actively test that an</a:t>
            </a:r>
          </a:p>
          <a:p>
            <a:r>
              <a:rPr lang="en-US" dirty="0"/>
              <a:t>application's security controls are in place?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Code review</a:t>
            </a:r>
          </a:p>
          <a:p>
            <a:r>
              <a:rPr lang="en-US" dirty="0"/>
              <a:t>B. Penetration test</a:t>
            </a:r>
          </a:p>
          <a:p>
            <a:r>
              <a:rPr lang="en-US" dirty="0"/>
              <a:t>C. Protocol analyzer</a:t>
            </a:r>
          </a:p>
          <a:p>
            <a:r>
              <a:rPr lang="en-US" dirty="0"/>
              <a:t>D. Vulnerability scan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Mike, a security professional, is tasked with actively verifying the strength of the security controls on a</a:t>
            </a:r>
          </a:p>
          <a:p>
            <a:r>
              <a:rPr lang="en-US" dirty="0"/>
              <a:t>company's live modem pool. Which of the following activities is MOST appropriate?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War dialing</a:t>
            </a:r>
          </a:p>
          <a:p>
            <a:r>
              <a:rPr lang="en-US" dirty="0"/>
              <a:t>B. War chalking</a:t>
            </a:r>
          </a:p>
          <a:p>
            <a:r>
              <a:rPr lang="en-US" dirty="0"/>
              <a:t>C. War driving</a:t>
            </a:r>
          </a:p>
          <a:p>
            <a:r>
              <a:rPr lang="en-US" dirty="0"/>
              <a:t>D. </a:t>
            </a:r>
            <a:r>
              <a:rPr lang="en-US" dirty="0" err="1"/>
              <a:t>Bluesnarfing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Users at a company report that a popular news website keeps taking them to a web page with </a:t>
            </a:r>
            <a:r>
              <a:rPr lang="en-US" dirty="0" smtClean="0"/>
              <a:t>derogatory content</a:t>
            </a:r>
            <a:r>
              <a:rPr lang="en-US" dirty="0"/>
              <a:t>. This is an example of which of the following?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Evil twin</a:t>
            </a:r>
          </a:p>
          <a:p>
            <a:r>
              <a:rPr lang="en-US" dirty="0"/>
              <a:t>B. DNS poisoning</a:t>
            </a:r>
          </a:p>
          <a:p>
            <a:r>
              <a:rPr lang="en-US" dirty="0"/>
              <a:t>C. </a:t>
            </a:r>
            <a:r>
              <a:rPr lang="en-US" dirty="0" err="1"/>
              <a:t>Vishing</a:t>
            </a:r>
            <a:endParaRPr lang="en-US" dirty="0"/>
          </a:p>
          <a:p>
            <a:r>
              <a:rPr lang="en-US" dirty="0"/>
              <a:t>D. Session hijacking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describes how Sara, an attacker, can send unwanted advertisements to a </a:t>
            </a:r>
            <a:r>
              <a:rPr lang="en-US" dirty="0" smtClean="0"/>
              <a:t>mobile device</a:t>
            </a:r>
            <a:r>
              <a:rPr lang="en-US" dirty="0"/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Man-in-the-middle</a:t>
            </a:r>
          </a:p>
          <a:p>
            <a:r>
              <a:rPr lang="en-US" dirty="0"/>
              <a:t>B. </a:t>
            </a:r>
            <a:r>
              <a:rPr lang="en-US" dirty="0" err="1"/>
              <a:t>Bluejacking</a:t>
            </a:r>
            <a:endParaRPr lang="en-US" dirty="0"/>
          </a:p>
          <a:p>
            <a:r>
              <a:rPr lang="en-US" dirty="0"/>
              <a:t>C. </a:t>
            </a:r>
            <a:r>
              <a:rPr lang="en-US" dirty="0" err="1"/>
              <a:t>Bluesnarfing</a:t>
            </a:r>
            <a:endParaRPr lang="en-US" dirty="0"/>
          </a:p>
          <a:p>
            <a:r>
              <a:rPr lang="en-US" dirty="0"/>
              <a:t>D. Packet sniffing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Using proximity card readers instead of the traditional key punch doors would help to mitigate: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Impersonation</a:t>
            </a:r>
          </a:p>
          <a:p>
            <a:r>
              <a:rPr lang="en-US" dirty="0"/>
              <a:t>B. Tailgating</a:t>
            </a:r>
          </a:p>
          <a:p>
            <a:r>
              <a:rPr lang="en-US" dirty="0"/>
              <a:t>C. Dumpster diving</a:t>
            </a:r>
          </a:p>
          <a:p>
            <a:r>
              <a:rPr lang="en-US" dirty="0"/>
              <a:t>D. Shoulder surfing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malicious person gained access to a datacenter by ripping the proximity badge reader off the wall near </a:t>
            </a:r>
            <a:r>
              <a:rPr lang="en-US" dirty="0" smtClean="0"/>
              <a:t>the datacenter </a:t>
            </a:r>
            <a:r>
              <a:rPr lang="en-US" dirty="0"/>
              <a:t>entrance. This caused the electronic locks on the datacenter door to release because the: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A. badge reader was improperly installed.</a:t>
            </a:r>
          </a:p>
          <a:p>
            <a:r>
              <a:rPr lang="en-US" dirty="0"/>
              <a:t>B. system was designed to fail open for life-safety.</a:t>
            </a:r>
          </a:p>
          <a:p>
            <a:r>
              <a:rPr lang="en-US" dirty="0"/>
              <a:t>C. system was installed in a fail closed configuration.</a:t>
            </a:r>
          </a:p>
          <a:p>
            <a:r>
              <a:rPr lang="en-US" dirty="0"/>
              <a:t>D. system used magnetic locks and the locks became demagnetized.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application attacks is used to gain access to SEH?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Cookie stealing</a:t>
            </a:r>
          </a:p>
          <a:p>
            <a:r>
              <a:rPr lang="en-US" dirty="0"/>
              <a:t>B. Buffer overflow</a:t>
            </a:r>
          </a:p>
          <a:p>
            <a:r>
              <a:rPr lang="en-US" dirty="0"/>
              <a:t>C. Directory traversal</a:t>
            </a:r>
          </a:p>
          <a:p>
            <a:r>
              <a:rPr lang="en-US" dirty="0"/>
              <a:t>D. XML injection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Alice, a security analyst, is reviewing logs from hosts across the Internet which her company uses to gather</a:t>
            </a:r>
          </a:p>
          <a:p>
            <a:r>
              <a:rPr lang="en-US" dirty="0"/>
              <a:t>data on new malware. Which of the following is being implemented by Alice's company?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Vulnerability scanner</a:t>
            </a:r>
          </a:p>
          <a:p>
            <a:r>
              <a:rPr lang="en-US" dirty="0"/>
              <a:t>B. </a:t>
            </a:r>
            <a:r>
              <a:rPr lang="en-US" dirty="0" err="1"/>
              <a:t>Honeynet</a:t>
            </a:r>
            <a:endParaRPr lang="en-US" dirty="0"/>
          </a:p>
          <a:p>
            <a:r>
              <a:rPr lang="en-US" dirty="0"/>
              <a:t>C. Protocol analyzer</a:t>
            </a:r>
          </a:p>
          <a:p>
            <a:r>
              <a:rPr lang="en-US" dirty="0"/>
              <a:t>D. Port scanner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will allow Thomas, a security analyst, to trigger a security alert because of a </a:t>
            </a:r>
            <a:r>
              <a:rPr lang="en-US" dirty="0" smtClean="0"/>
              <a:t>tracking cookie</a:t>
            </a:r>
            <a:r>
              <a:rPr lang="en-US" dirty="0"/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Network based firewall</a:t>
            </a:r>
          </a:p>
          <a:p>
            <a:r>
              <a:rPr lang="en-US" dirty="0"/>
              <a:t>B. Anti-spam software</a:t>
            </a:r>
          </a:p>
          <a:p>
            <a:r>
              <a:rPr lang="en-US" dirty="0"/>
              <a:t>C. Host based firewall</a:t>
            </a:r>
          </a:p>
          <a:p>
            <a:r>
              <a:rPr lang="en-US" dirty="0"/>
              <a:t>D. Anti-spyware software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While opening an email attachment, Thomas, a customer, receives an error that the application has</a:t>
            </a:r>
          </a:p>
          <a:p>
            <a:r>
              <a:rPr lang="en-US" dirty="0"/>
              <a:t>encountered an unexpected issue and must be shut down. This could be an example of which of the </a:t>
            </a:r>
            <a:r>
              <a:rPr lang="en-US" dirty="0" smtClean="0"/>
              <a:t>following attacks</a:t>
            </a:r>
            <a:r>
              <a:rPr lang="en-US" dirty="0"/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Cross-site scripting</a:t>
            </a:r>
          </a:p>
          <a:p>
            <a:r>
              <a:rPr lang="en-US" dirty="0"/>
              <a:t>B. Buffer overflow</a:t>
            </a:r>
          </a:p>
          <a:p>
            <a:r>
              <a:rPr lang="en-US" dirty="0"/>
              <a:t>C. Header manipulation</a:t>
            </a:r>
          </a:p>
          <a:p>
            <a:r>
              <a:rPr lang="en-US" dirty="0"/>
              <a:t>D. Directory traversal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Thomas, a developer, writes an application. Alice, the security analyst, knows some things about the overall</a:t>
            </a:r>
          </a:p>
          <a:p>
            <a:r>
              <a:rPr lang="en-US" dirty="0"/>
              <a:t>application but does not have all the details. Alice needs to review the software before it is released to</a:t>
            </a:r>
          </a:p>
          <a:p>
            <a:r>
              <a:rPr lang="en-US" dirty="0"/>
              <a:t>production. Which of the following reviews should Alice conduct?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Gray Box Testing</a:t>
            </a:r>
          </a:p>
          <a:p>
            <a:r>
              <a:rPr lang="en-US" dirty="0"/>
              <a:t>B. Black Box Testing</a:t>
            </a:r>
          </a:p>
          <a:p>
            <a:r>
              <a:rPr lang="en-US" dirty="0"/>
              <a:t>C. Business Impact Analysis</a:t>
            </a:r>
          </a:p>
          <a:p>
            <a:r>
              <a:rPr lang="en-US" dirty="0"/>
              <a:t>D. White Box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information security team does a presentation on social media and advises the participants not to </a:t>
            </a:r>
            <a:r>
              <a:rPr lang="en-US" dirty="0" smtClean="0"/>
              <a:t>provide too </a:t>
            </a:r>
            <a:r>
              <a:rPr lang="en-US" dirty="0"/>
              <a:t>much personal information on social media web sites. This advice would BEST protect people from </a:t>
            </a:r>
            <a:r>
              <a:rPr lang="en-US" dirty="0" smtClean="0"/>
              <a:t>which of </a:t>
            </a:r>
            <a:r>
              <a:rPr lang="en-US" dirty="0"/>
              <a:t>the following?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Rainbow tables attacks</a:t>
            </a:r>
          </a:p>
          <a:p>
            <a:r>
              <a:rPr lang="en-US" dirty="0"/>
              <a:t>B. Brute force attacks</a:t>
            </a:r>
          </a:p>
          <a:p>
            <a:r>
              <a:rPr lang="en-US" dirty="0"/>
              <a:t>C. Birthday attacks</a:t>
            </a:r>
          </a:p>
          <a:p>
            <a:r>
              <a:rPr lang="en-US" dirty="0"/>
              <a:t>D. Cognitive passwords attacks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Thomas, the security engineer, would like to prevent wireless attacks on his network. Thomas has </a:t>
            </a:r>
            <a:r>
              <a:rPr lang="en-US" dirty="0" smtClean="0"/>
              <a:t>implemented a </a:t>
            </a:r>
            <a:r>
              <a:rPr lang="en-US" dirty="0"/>
              <a:t>security control to limit the connecting MAC addresses to a single port. Which of the following </a:t>
            </a:r>
            <a:r>
              <a:rPr lang="en-US" dirty="0" smtClean="0"/>
              <a:t>wireless attacks </a:t>
            </a:r>
            <a:r>
              <a:rPr lang="en-US" dirty="0"/>
              <a:t>would this address?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Interference</a:t>
            </a:r>
          </a:p>
          <a:p>
            <a:r>
              <a:rPr lang="en-US" dirty="0"/>
              <a:t>B. Man-in-the-middle</a:t>
            </a:r>
          </a:p>
          <a:p>
            <a:r>
              <a:rPr lang="en-US" dirty="0"/>
              <a:t>C. ARP poisoning</a:t>
            </a:r>
          </a:p>
          <a:p>
            <a:r>
              <a:rPr lang="en-US" dirty="0"/>
              <a:t>D. Rogue access point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security administrator needs to determine which system a particular user is trying to login to at various </a:t>
            </a:r>
            <a:r>
              <a:rPr lang="en-US" dirty="0" smtClean="0"/>
              <a:t>times of </a:t>
            </a:r>
            <a:r>
              <a:rPr lang="en-US" dirty="0"/>
              <a:t>the day. Which of the following log types would the administrator check?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Firewall</a:t>
            </a:r>
          </a:p>
          <a:p>
            <a:r>
              <a:rPr lang="en-US" dirty="0"/>
              <a:t>B. Application</a:t>
            </a:r>
          </a:p>
          <a:p>
            <a:r>
              <a:rPr lang="en-US" dirty="0"/>
              <a:t>C. IDS</a:t>
            </a:r>
          </a:p>
          <a:p>
            <a:r>
              <a:rPr lang="en-US" dirty="0"/>
              <a:t>D. Security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Which of the following can be used by a security administrator to successfully recover a user's </a:t>
            </a:r>
            <a:r>
              <a:rPr lang="en-US" dirty="0" smtClean="0"/>
              <a:t>forgotten password </a:t>
            </a:r>
            <a:r>
              <a:rPr lang="en-US" dirty="0"/>
              <a:t>on a password protected file?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Cognitive password</a:t>
            </a:r>
          </a:p>
          <a:p>
            <a:r>
              <a:rPr lang="en-US" dirty="0"/>
              <a:t>B. Password sniffing</a:t>
            </a:r>
          </a:p>
          <a:p>
            <a:r>
              <a:rPr lang="en-US" dirty="0"/>
              <a:t>C. Brute force</a:t>
            </a:r>
          </a:p>
          <a:p>
            <a:r>
              <a:rPr lang="en-US" dirty="0"/>
              <a:t>D. Social engineering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security administrator wants to check user password complexity. Which of the following is the BEST tool </a:t>
            </a:r>
            <a:r>
              <a:rPr lang="en-US" dirty="0" smtClean="0"/>
              <a:t>to use</a:t>
            </a:r>
            <a:r>
              <a:rPr lang="en-US" dirty="0"/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A. Password history</a:t>
            </a:r>
          </a:p>
          <a:p>
            <a:r>
              <a:rPr lang="en-US" dirty="0"/>
              <a:t>B. Password logging</a:t>
            </a:r>
          </a:p>
          <a:p>
            <a:r>
              <a:rPr lang="en-US" dirty="0"/>
              <a:t>C. Password cracker</a:t>
            </a:r>
          </a:p>
          <a:p>
            <a:r>
              <a:rPr lang="en-US" dirty="0"/>
              <a:t>D. Password hashing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959BE4-4364-4106-A96C-4136339266E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15710</Words>
  <Application>Microsoft Office PowerPoint</Application>
  <PresentationFormat>On-screen Show (4:3)</PresentationFormat>
  <Paragraphs>2114</Paragraphs>
  <Slides>276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276</vt:i4>
      </vt:variant>
    </vt:vector>
  </HeadingPairs>
  <TitlesOfParts>
    <vt:vector size="27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Lautieri, Michael CTR JIDO (USA)</cp:lastModifiedBy>
  <cp:revision>53</cp:revision>
  <dcterms:created xsi:type="dcterms:W3CDTF">2014-12-15T22:34:26Z</dcterms:created>
  <dcterms:modified xsi:type="dcterms:W3CDTF">2017-01-17T19:28:35Z</dcterms:modified>
</cp:coreProperties>
</file>