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DM Sans Bold" panose="020B0604020202020204" charset="0"/>
      <p:regular r:id="rId13"/>
    </p:embeddedFont>
    <p:embeddedFont>
      <p:font typeface="League Spartan" panose="020B0604020202020204" charset="0"/>
      <p:regular r:id="rId14"/>
    </p:embeddedFont>
    <p:embeddedFont>
      <p:font typeface="Open Sans" panose="020B0606030504020204" pitchFamily="34" charset="0"/>
      <p:regular r:id="rId15"/>
    </p:embeddedFont>
    <p:embeddedFont>
      <p:font typeface="Open Sans Bold" panose="020B0806030504020204" charset="0"/>
      <p:regular r:id="rId16"/>
    </p:embeddedFont>
    <p:embeddedFont>
      <p:font typeface="Open Sans Light" panose="020B0306030504020204" pitchFamily="34" charset="0"/>
      <p:regular r:id="rId17"/>
    </p:embeddedFont>
    <p:embeddedFont>
      <p:font typeface="Open Sauce Bold" panose="020B0604020202020204" charset="0"/>
      <p:regular r:id="rId18"/>
    </p:embeddedFont>
    <p:embeddedFont>
      <p:font typeface="Open Sauce Heavy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76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1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456145" y="1028700"/>
            <a:ext cx="1270944" cy="604624"/>
          </a:xfrm>
          <a:custGeom>
            <a:avLst/>
            <a:gdLst/>
            <a:ahLst/>
            <a:cxnLst/>
            <a:rect l="l" t="t" r="r" b="b"/>
            <a:pathLst>
              <a:path w="1270944" h="604624">
                <a:moveTo>
                  <a:pt x="0" y="0"/>
                </a:moveTo>
                <a:lnTo>
                  <a:pt x="1270945" y="0"/>
                </a:lnTo>
                <a:lnTo>
                  <a:pt x="1270945" y="604624"/>
                </a:lnTo>
                <a:lnTo>
                  <a:pt x="0" y="6046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4856034" y="-1422191"/>
            <a:ext cx="4806532" cy="4806532"/>
          </a:xfrm>
          <a:custGeom>
            <a:avLst/>
            <a:gdLst/>
            <a:ahLst/>
            <a:cxnLst/>
            <a:rect l="l" t="t" r="r" b="b"/>
            <a:pathLst>
              <a:path w="4806532" h="4806532">
                <a:moveTo>
                  <a:pt x="0" y="0"/>
                </a:moveTo>
                <a:lnTo>
                  <a:pt x="4806532" y="0"/>
                </a:lnTo>
                <a:lnTo>
                  <a:pt x="4806532" y="4806532"/>
                </a:lnTo>
                <a:lnTo>
                  <a:pt x="0" y="48065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 flipH="1">
            <a:off x="-1062719" y="-1422191"/>
            <a:ext cx="4806532" cy="4806532"/>
          </a:xfrm>
          <a:custGeom>
            <a:avLst/>
            <a:gdLst/>
            <a:ahLst/>
            <a:cxnLst/>
            <a:rect l="l" t="t" r="r" b="b"/>
            <a:pathLst>
              <a:path w="4806532" h="4806532">
                <a:moveTo>
                  <a:pt x="4806533" y="0"/>
                </a:moveTo>
                <a:lnTo>
                  <a:pt x="0" y="0"/>
                </a:lnTo>
                <a:lnTo>
                  <a:pt x="0" y="4806532"/>
                </a:lnTo>
                <a:lnTo>
                  <a:pt x="4806533" y="4806532"/>
                </a:lnTo>
                <a:lnTo>
                  <a:pt x="480653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8187890">
            <a:off x="15560506" y="8043695"/>
            <a:ext cx="3397588" cy="3402216"/>
            <a:chOff x="0" y="0"/>
            <a:chExt cx="2354580" cy="235778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53310" cy="2357788"/>
            </a:xfrm>
            <a:custGeom>
              <a:avLst/>
              <a:gdLst/>
              <a:ahLst/>
              <a:cxnLst/>
              <a:rect l="l" t="t" r="r" b="b"/>
              <a:pathLst>
                <a:path w="2353310" h="2357788">
                  <a:moveTo>
                    <a:pt x="784860" y="2290478"/>
                  </a:moveTo>
                  <a:cubicBezTo>
                    <a:pt x="905510" y="2331118"/>
                    <a:pt x="1042670" y="2357788"/>
                    <a:pt x="1177290" y="2357788"/>
                  </a:cubicBezTo>
                  <a:cubicBezTo>
                    <a:pt x="1311910" y="2357788"/>
                    <a:pt x="1441450" y="2334928"/>
                    <a:pt x="1560830" y="2294288"/>
                  </a:cubicBezTo>
                  <a:cubicBezTo>
                    <a:pt x="1563370" y="2293018"/>
                    <a:pt x="1565910" y="2293018"/>
                    <a:pt x="1568450" y="2291748"/>
                  </a:cubicBezTo>
                  <a:cubicBezTo>
                    <a:pt x="2016760" y="2129188"/>
                    <a:pt x="2346960" y="1699928"/>
                    <a:pt x="2353310" y="11998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198974"/>
                  </a:lnTo>
                  <a:cubicBezTo>
                    <a:pt x="6350" y="1702468"/>
                    <a:pt x="331470" y="2131728"/>
                    <a:pt x="784860" y="2290478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grpSp>
        <p:nvGrpSpPr>
          <p:cNvPr id="7" name="Group 7"/>
          <p:cNvGrpSpPr/>
          <p:nvPr/>
        </p:nvGrpSpPr>
        <p:grpSpPr>
          <a:xfrm rot="-8100000">
            <a:off x="-670094" y="8043695"/>
            <a:ext cx="3397588" cy="3402216"/>
            <a:chOff x="0" y="0"/>
            <a:chExt cx="2354580" cy="235778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353310" cy="2357788"/>
            </a:xfrm>
            <a:custGeom>
              <a:avLst/>
              <a:gdLst/>
              <a:ahLst/>
              <a:cxnLst/>
              <a:rect l="l" t="t" r="r" b="b"/>
              <a:pathLst>
                <a:path w="2353310" h="2357788">
                  <a:moveTo>
                    <a:pt x="784860" y="2290478"/>
                  </a:moveTo>
                  <a:cubicBezTo>
                    <a:pt x="905510" y="2331118"/>
                    <a:pt x="1042670" y="2357788"/>
                    <a:pt x="1177290" y="2357788"/>
                  </a:cubicBezTo>
                  <a:cubicBezTo>
                    <a:pt x="1311910" y="2357788"/>
                    <a:pt x="1441450" y="2334928"/>
                    <a:pt x="1560830" y="2294288"/>
                  </a:cubicBezTo>
                  <a:cubicBezTo>
                    <a:pt x="1563370" y="2293018"/>
                    <a:pt x="1565910" y="2293018"/>
                    <a:pt x="1568450" y="2291748"/>
                  </a:cubicBezTo>
                  <a:cubicBezTo>
                    <a:pt x="2016760" y="2129188"/>
                    <a:pt x="2346960" y="1699928"/>
                    <a:pt x="2353310" y="11998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198974"/>
                  </a:lnTo>
                  <a:cubicBezTo>
                    <a:pt x="6350" y="1702468"/>
                    <a:pt x="331470" y="2131728"/>
                    <a:pt x="784860" y="2290478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-1096931" y="4407207"/>
            <a:ext cx="2437479" cy="2322253"/>
          </a:xfrm>
          <a:custGeom>
            <a:avLst/>
            <a:gdLst/>
            <a:ahLst/>
            <a:cxnLst/>
            <a:rect l="l" t="t" r="r" b="b"/>
            <a:pathLst>
              <a:path w="2437479" h="2322253">
                <a:moveTo>
                  <a:pt x="0" y="0"/>
                </a:moveTo>
                <a:lnTo>
                  <a:pt x="2437478" y="0"/>
                </a:lnTo>
                <a:lnTo>
                  <a:pt x="2437478" y="2322253"/>
                </a:lnTo>
                <a:lnTo>
                  <a:pt x="0" y="23222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9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993061" y="4407207"/>
            <a:ext cx="2437479" cy="2322253"/>
          </a:xfrm>
          <a:custGeom>
            <a:avLst/>
            <a:gdLst/>
            <a:ahLst/>
            <a:cxnLst/>
            <a:rect l="l" t="t" r="r" b="b"/>
            <a:pathLst>
              <a:path w="2437479" h="2322253">
                <a:moveTo>
                  <a:pt x="0" y="0"/>
                </a:moveTo>
                <a:lnTo>
                  <a:pt x="2437478" y="0"/>
                </a:lnTo>
                <a:lnTo>
                  <a:pt x="2437478" y="2322253"/>
                </a:lnTo>
                <a:lnTo>
                  <a:pt x="0" y="23222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9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AutoShape 11"/>
          <p:cNvSpPr/>
          <p:nvPr/>
        </p:nvSpPr>
        <p:spPr>
          <a:xfrm>
            <a:off x="2392749" y="6909499"/>
            <a:ext cx="879506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15568990" y="6928549"/>
            <a:ext cx="879506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3" name="Group 13"/>
          <p:cNvGrpSpPr/>
          <p:nvPr/>
        </p:nvGrpSpPr>
        <p:grpSpPr>
          <a:xfrm>
            <a:off x="3272255" y="6752491"/>
            <a:ext cx="294966" cy="294966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808244" y="5016195"/>
            <a:ext cx="14717119" cy="1964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52"/>
              </a:lnSpc>
            </a:pPr>
            <a:r>
              <a:rPr lang="en-US" sz="6832" b="1">
                <a:solidFill>
                  <a:srgbClr val="FCBF0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ETL PIPELINE FOR GLOBAL SUPERSTORE DATASET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611394" y="2139079"/>
            <a:ext cx="13523636" cy="90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80"/>
              </a:lnSpc>
            </a:pPr>
            <a:r>
              <a:rPr lang="en-US" sz="6232">
                <a:solidFill>
                  <a:srgbClr val="FDFDFD"/>
                </a:solidFill>
                <a:latin typeface="Open Sans"/>
                <a:ea typeface="Open Sans"/>
                <a:cs typeface="Open Sans"/>
                <a:sym typeface="Open Sans"/>
              </a:rPr>
              <a:t>DATA ENGINEERING TRAINING 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5274024" y="6781066"/>
            <a:ext cx="294966" cy="294966"/>
            <a:chOff x="0" y="0"/>
            <a:chExt cx="6350000" cy="63500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6165061" y="6923941"/>
            <a:ext cx="5853112" cy="4246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endParaRPr/>
          </a:p>
          <a:p>
            <a:pPr algn="ctr">
              <a:lnSpc>
                <a:spcPts val="4899"/>
              </a:lnSpc>
            </a:pPr>
            <a:r>
              <a:rPr lang="en-US" sz="34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Aathirainathan P</a:t>
            </a:r>
          </a:p>
          <a:p>
            <a:pPr algn="ctr">
              <a:lnSpc>
                <a:spcPts val="4899"/>
              </a:lnSpc>
            </a:pPr>
            <a:r>
              <a:rPr lang="en-US" sz="34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Ambati Sesha Sai Sahithya</a:t>
            </a:r>
          </a:p>
          <a:p>
            <a:pPr algn="ctr">
              <a:lnSpc>
                <a:spcPts val="4899"/>
              </a:lnSpc>
            </a:pPr>
            <a:r>
              <a:rPr lang="en-US" sz="34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Eswara Venkata Sai Raja</a:t>
            </a:r>
          </a:p>
          <a:p>
            <a:pPr algn="ctr">
              <a:lnSpc>
                <a:spcPts val="4759"/>
              </a:lnSpc>
            </a:pPr>
            <a:endParaRPr lang="en-US" sz="3499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ctr">
              <a:lnSpc>
                <a:spcPts val="4759"/>
              </a:lnSpc>
            </a:pPr>
            <a:endParaRPr lang="en-US" sz="3499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ctr">
              <a:lnSpc>
                <a:spcPts val="4759"/>
              </a:lnSpc>
            </a:pPr>
            <a:endParaRPr lang="en-US" sz="3499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4535438" y="-2217128"/>
            <a:ext cx="6606778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SANJAY K 20BCE0020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SANJIT NARAYANAN G 20BCE0052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WIN REVANS B 20BCE0971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3373148">
            <a:off x="-1412323" y="-775628"/>
            <a:ext cx="4305786" cy="2744129"/>
            <a:chOff x="0" y="0"/>
            <a:chExt cx="2354580" cy="15006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500602"/>
            </a:xfrm>
            <a:custGeom>
              <a:avLst/>
              <a:gdLst/>
              <a:ahLst/>
              <a:cxnLst/>
              <a:rect l="l" t="t" r="r" b="b"/>
              <a:pathLst>
                <a:path w="2353310" h="1500602">
                  <a:moveTo>
                    <a:pt x="784860" y="1433292"/>
                  </a:moveTo>
                  <a:cubicBezTo>
                    <a:pt x="905510" y="1473932"/>
                    <a:pt x="1042670" y="1500602"/>
                    <a:pt x="1177290" y="1500602"/>
                  </a:cubicBezTo>
                  <a:cubicBezTo>
                    <a:pt x="1311910" y="1500602"/>
                    <a:pt x="1441450" y="1477742"/>
                    <a:pt x="1560830" y="1437102"/>
                  </a:cubicBezTo>
                  <a:cubicBezTo>
                    <a:pt x="1563370" y="1435832"/>
                    <a:pt x="1565910" y="1435832"/>
                    <a:pt x="1568450" y="1434562"/>
                  </a:cubicBezTo>
                  <a:cubicBezTo>
                    <a:pt x="2016760" y="1272002"/>
                    <a:pt x="2346960" y="842742"/>
                    <a:pt x="2353310" y="3453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45085"/>
                  </a:lnTo>
                  <a:cubicBezTo>
                    <a:pt x="6350" y="845282"/>
                    <a:pt x="331470" y="1274542"/>
                    <a:pt x="784860" y="1433292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grpSp>
        <p:nvGrpSpPr>
          <p:cNvPr id="4" name="Group 4"/>
          <p:cNvGrpSpPr/>
          <p:nvPr/>
        </p:nvGrpSpPr>
        <p:grpSpPr>
          <a:xfrm rot="3292812">
            <a:off x="15619473" y="-773608"/>
            <a:ext cx="4305786" cy="2744129"/>
            <a:chOff x="0" y="0"/>
            <a:chExt cx="2354580" cy="150060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3310" cy="1500602"/>
            </a:xfrm>
            <a:custGeom>
              <a:avLst/>
              <a:gdLst/>
              <a:ahLst/>
              <a:cxnLst/>
              <a:rect l="l" t="t" r="r" b="b"/>
              <a:pathLst>
                <a:path w="2353310" h="1500602">
                  <a:moveTo>
                    <a:pt x="784860" y="1433292"/>
                  </a:moveTo>
                  <a:cubicBezTo>
                    <a:pt x="905510" y="1473932"/>
                    <a:pt x="1042670" y="1500602"/>
                    <a:pt x="1177290" y="1500602"/>
                  </a:cubicBezTo>
                  <a:cubicBezTo>
                    <a:pt x="1311910" y="1500602"/>
                    <a:pt x="1441450" y="1477742"/>
                    <a:pt x="1560830" y="1437102"/>
                  </a:cubicBezTo>
                  <a:cubicBezTo>
                    <a:pt x="1563370" y="1435832"/>
                    <a:pt x="1565910" y="1435832"/>
                    <a:pt x="1568450" y="1434562"/>
                  </a:cubicBezTo>
                  <a:cubicBezTo>
                    <a:pt x="2016760" y="1272002"/>
                    <a:pt x="2346960" y="842742"/>
                    <a:pt x="2353310" y="3453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45085"/>
                  </a:lnTo>
                  <a:cubicBezTo>
                    <a:pt x="6350" y="845282"/>
                    <a:pt x="331470" y="1274542"/>
                    <a:pt x="784860" y="1433292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2051030" y="895350"/>
            <a:ext cx="16738223" cy="1153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80"/>
              </a:lnSpc>
              <a:spcBef>
                <a:spcPct val="0"/>
              </a:spcBef>
            </a:pPr>
            <a:r>
              <a:rPr lang="en-US" sz="6700" b="1">
                <a:solidFill>
                  <a:srgbClr val="F1C024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CONCLUSION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55021" y="3343005"/>
            <a:ext cx="15299701" cy="3954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17" lvl="1" indent="-410209" algn="l">
              <a:lnSpc>
                <a:spcPts val="5319"/>
              </a:lnSpc>
              <a:buFont typeface="Arial"/>
              <a:buChar char="•"/>
            </a:pPr>
            <a:r>
              <a:rPr lang="en-US" sz="37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Successfully built a scalable ETL pipeline.</a:t>
            </a:r>
          </a:p>
          <a:p>
            <a:pPr algn="l">
              <a:lnSpc>
                <a:spcPts val="5319"/>
              </a:lnSpc>
            </a:pPr>
            <a:endParaRPr lang="en-US" sz="3799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820417" lvl="1" indent="-410209" algn="l">
              <a:lnSpc>
                <a:spcPts val="5319"/>
              </a:lnSpc>
              <a:buFont typeface="Arial"/>
              <a:buChar char="•"/>
            </a:pPr>
            <a:r>
              <a:rPr lang="en-US" sz="37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Enabled clean data analysis and business insights.</a:t>
            </a:r>
          </a:p>
          <a:p>
            <a:pPr algn="l">
              <a:lnSpc>
                <a:spcPts val="5319"/>
              </a:lnSpc>
            </a:pPr>
            <a:endParaRPr lang="en-US" sz="3799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820417" lvl="1" indent="-410209" algn="l">
              <a:lnSpc>
                <a:spcPts val="5319"/>
              </a:lnSpc>
              <a:buFont typeface="Arial"/>
              <a:buChar char="•"/>
            </a:pPr>
            <a:r>
              <a:rPr lang="en-US" sz="37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Highlighted performance metrics to assist decision-making.</a:t>
            </a:r>
          </a:p>
          <a:p>
            <a:pPr algn="l">
              <a:lnSpc>
                <a:spcPts val="5039"/>
              </a:lnSpc>
              <a:spcBef>
                <a:spcPct val="0"/>
              </a:spcBef>
            </a:pPr>
            <a:endParaRPr lang="en-US" sz="3799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456145" y="1028700"/>
            <a:ext cx="1270944" cy="604624"/>
          </a:xfrm>
          <a:custGeom>
            <a:avLst/>
            <a:gdLst/>
            <a:ahLst/>
            <a:cxnLst/>
            <a:rect l="l" t="t" r="r" b="b"/>
            <a:pathLst>
              <a:path w="1270944" h="604624">
                <a:moveTo>
                  <a:pt x="0" y="0"/>
                </a:moveTo>
                <a:lnTo>
                  <a:pt x="1270945" y="0"/>
                </a:lnTo>
                <a:lnTo>
                  <a:pt x="1270945" y="604624"/>
                </a:lnTo>
                <a:lnTo>
                  <a:pt x="0" y="6046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4856034" y="-1422191"/>
            <a:ext cx="4806532" cy="4806532"/>
          </a:xfrm>
          <a:custGeom>
            <a:avLst/>
            <a:gdLst/>
            <a:ahLst/>
            <a:cxnLst/>
            <a:rect l="l" t="t" r="r" b="b"/>
            <a:pathLst>
              <a:path w="4806532" h="4806532">
                <a:moveTo>
                  <a:pt x="0" y="0"/>
                </a:moveTo>
                <a:lnTo>
                  <a:pt x="4806532" y="0"/>
                </a:lnTo>
                <a:lnTo>
                  <a:pt x="4806532" y="4806532"/>
                </a:lnTo>
                <a:lnTo>
                  <a:pt x="0" y="48065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 flipH="1">
            <a:off x="-1062719" y="-1422191"/>
            <a:ext cx="4806532" cy="4806532"/>
          </a:xfrm>
          <a:custGeom>
            <a:avLst/>
            <a:gdLst/>
            <a:ahLst/>
            <a:cxnLst/>
            <a:rect l="l" t="t" r="r" b="b"/>
            <a:pathLst>
              <a:path w="4806532" h="4806532">
                <a:moveTo>
                  <a:pt x="4806533" y="0"/>
                </a:moveTo>
                <a:lnTo>
                  <a:pt x="0" y="0"/>
                </a:lnTo>
                <a:lnTo>
                  <a:pt x="0" y="4806532"/>
                </a:lnTo>
                <a:lnTo>
                  <a:pt x="4806533" y="4806532"/>
                </a:lnTo>
                <a:lnTo>
                  <a:pt x="480653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8187890">
            <a:off x="15560506" y="8043695"/>
            <a:ext cx="3397588" cy="3402216"/>
            <a:chOff x="0" y="0"/>
            <a:chExt cx="2354580" cy="235778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53310" cy="2357788"/>
            </a:xfrm>
            <a:custGeom>
              <a:avLst/>
              <a:gdLst/>
              <a:ahLst/>
              <a:cxnLst/>
              <a:rect l="l" t="t" r="r" b="b"/>
              <a:pathLst>
                <a:path w="2353310" h="2357788">
                  <a:moveTo>
                    <a:pt x="784860" y="2290478"/>
                  </a:moveTo>
                  <a:cubicBezTo>
                    <a:pt x="905510" y="2331118"/>
                    <a:pt x="1042670" y="2357788"/>
                    <a:pt x="1177290" y="2357788"/>
                  </a:cubicBezTo>
                  <a:cubicBezTo>
                    <a:pt x="1311910" y="2357788"/>
                    <a:pt x="1441450" y="2334928"/>
                    <a:pt x="1560830" y="2294288"/>
                  </a:cubicBezTo>
                  <a:cubicBezTo>
                    <a:pt x="1563370" y="2293018"/>
                    <a:pt x="1565910" y="2293018"/>
                    <a:pt x="1568450" y="2291748"/>
                  </a:cubicBezTo>
                  <a:cubicBezTo>
                    <a:pt x="2016760" y="2129188"/>
                    <a:pt x="2346960" y="1699928"/>
                    <a:pt x="2353310" y="11998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198974"/>
                  </a:lnTo>
                  <a:cubicBezTo>
                    <a:pt x="6350" y="1702468"/>
                    <a:pt x="331470" y="2131728"/>
                    <a:pt x="784860" y="2290478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grpSp>
        <p:nvGrpSpPr>
          <p:cNvPr id="7" name="Group 7"/>
          <p:cNvGrpSpPr/>
          <p:nvPr/>
        </p:nvGrpSpPr>
        <p:grpSpPr>
          <a:xfrm rot="-8100000">
            <a:off x="-670094" y="8043695"/>
            <a:ext cx="3397588" cy="3402216"/>
            <a:chOff x="0" y="0"/>
            <a:chExt cx="2354580" cy="235778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353310" cy="2357788"/>
            </a:xfrm>
            <a:custGeom>
              <a:avLst/>
              <a:gdLst/>
              <a:ahLst/>
              <a:cxnLst/>
              <a:rect l="l" t="t" r="r" b="b"/>
              <a:pathLst>
                <a:path w="2353310" h="2357788">
                  <a:moveTo>
                    <a:pt x="784860" y="2290478"/>
                  </a:moveTo>
                  <a:cubicBezTo>
                    <a:pt x="905510" y="2331118"/>
                    <a:pt x="1042670" y="2357788"/>
                    <a:pt x="1177290" y="2357788"/>
                  </a:cubicBezTo>
                  <a:cubicBezTo>
                    <a:pt x="1311910" y="2357788"/>
                    <a:pt x="1441450" y="2334928"/>
                    <a:pt x="1560830" y="2294288"/>
                  </a:cubicBezTo>
                  <a:cubicBezTo>
                    <a:pt x="1563370" y="2293018"/>
                    <a:pt x="1565910" y="2293018"/>
                    <a:pt x="1568450" y="2291748"/>
                  </a:cubicBezTo>
                  <a:cubicBezTo>
                    <a:pt x="2016760" y="2129188"/>
                    <a:pt x="2346960" y="1699928"/>
                    <a:pt x="2353310" y="119985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198974"/>
                  </a:lnTo>
                  <a:cubicBezTo>
                    <a:pt x="6350" y="1702468"/>
                    <a:pt x="331470" y="2131728"/>
                    <a:pt x="784860" y="2290478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sp>
        <p:nvSpPr>
          <p:cNvPr id="9" name="Freeform 9"/>
          <p:cNvSpPr/>
          <p:nvPr/>
        </p:nvSpPr>
        <p:spPr>
          <a:xfrm rot="2582472">
            <a:off x="7894193" y="9248903"/>
            <a:ext cx="2499614" cy="2365260"/>
          </a:xfrm>
          <a:custGeom>
            <a:avLst/>
            <a:gdLst/>
            <a:ahLst/>
            <a:cxnLst/>
            <a:rect l="l" t="t" r="r" b="b"/>
            <a:pathLst>
              <a:path w="2499614" h="2365260">
                <a:moveTo>
                  <a:pt x="0" y="0"/>
                </a:moveTo>
                <a:lnTo>
                  <a:pt x="2499614" y="0"/>
                </a:lnTo>
                <a:lnTo>
                  <a:pt x="2499614" y="2365260"/>
                </a:lnTo>
                <a:lnTo>
                  <a:pt x="0" y="23652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9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1096931" y="4407207"/>
            <a:ext cx="2437479" cy="2322253"/>
          </a:xfrm>
          <a:custGeom>
            <a:avLst/>
            <a:gdLst/>
            <a:ahLst/>
            <a:cxnLst/>
            <a:rect l="l" t="t" r="r" b="b"/>
            <a:pathLst>
              <a:path w="2437479" h="2322253">
                <a:moveTo>
                  <a:pt x="0" y="0"/>
                </a:moveTo>
                <a:lnTo>
                  <a:pt x="2437478" y="0"/>
                </a:lnTo>
                <a:lnTo>
                  <a:pt x="2437478" y="2322253"/>
                </a:lnTo>
                <a:lnTo>
                  <a:pt x="0" y="23222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29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6993061" y="4407207"/>
            <a:ext cx="2437479" cy="2322253"/>
          </a:xfrm>
          <a:custGeom>
            <a:avLst/>
            <a:gdLst/>
            <a:ahLst/>
            <a:cxnLst/>
            <a:rect l="l" t="t" r="r" b="b"/>
            <a:pathLst>
              <a:path w="2437479" h="2322253">
                <a:moveTo>
                  <a:pt x="0" y="0"/>
                </a:moveTo>
                <a:lnTo>
                  <a:pt x="2437478" y="0"/>
                </a:lnTo>
                <a:lnTo>
                  <a:pt x="2437478" y="2322253"/>
                </a:lnTo>
                <a:lnTo>
                  <a:pt x="0" y="23222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29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AutoShape 12"/>
          <p:cNvSpPr/>
          <p:nvPr/>
        </p:nvSpPr>
        <p:spPr>
          <a:xfrm>
            <a:off x="2392749" y="4798996"/>
            <a:ext cx="879506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>
            <a:off x="13655932" y="4789471"/>
            <a:ext cx="879506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" name="Group 14"/>
          <p:cNvGrpSpPr/>
          <p:nvPr/>
        </p:nvGrpSpPr>
        <p:grpSpPr>
          <a:xfrm>
            <a:off x="3272255" y="4632463"/>
            <a:ext cx="294966" cy="294966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3508449" y="4651513"/>
            <a:ext cx="294966" cy="294966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14535438" y="-2217128"/>
            <a:ext cx="6606778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SANJAY K 20BCE0020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SANJIT NARAYANAN G 20BCE0052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WIN REVANS B 20BCE0971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817871" y="3847125"/>
            <a:ext cx="14182765" cy="1675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719"/>
              </a:lnSpc>
              <a:spcBef>
                <a:spcPct val="0"/>
              </a:spcBef>
            </a:pPr>
            <a:r>
              <a:rPr lang="en-US" sz="9799" b="1">
                <a:solidFill>
                  <a:srgbClr val="F1C024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THANK YOU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740274" y="6729460"/>
            <a:ext cx="6807452" cy="16609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52"/>
              </a:lnSpc>
            </a:pPr>
            <a:r>
              <a:rPr lang="en-US" sz="4751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Submitted By:</a:t>
            </a:r>
          </a:p>
          <a:p>
            <a:pPr algn="ctr">
              <a:lnSpc>
                <a:spcPts val="6652"/>
              </a:lnSpc>
              <a:spcBef>
                <a:spcPct val="0"/>
              </a:spcBef>
            </a:pPr>
            <a:r>
              <a:rPr lang="en-US" sz="4751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Eswara</a:t>
            </a:r>
            <a:r>
              <a:rPr lang="en-US" sz="4751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Venkata Sai Raja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00466" y="3053698"/>
            <a:ext cx="924764" cy="924764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CBF0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500466" y="5919795"/>
            <a:ext cx="924764" cy="988859"/>
            <a:chOff x="0" y="0"/>
            <a:chExt cx="1913890" cy="20465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2046540"/>
            </a:xfrm>
            <a:custGeom>
              <a:avLst/>
              <a:gdLst/>
              <a:ahLst/>
              <a:cxnLst/>
              <a:rect l="l" t="t" r="r" b="b"/>
              <a:pathLst>
                <a:path w="1913890" h="2046540">
                  <a:moveTo>
                    <a:pt x="0" y="0"/>
                  </a:moveTo>
                  <a:lnTo>
                    <a:pt x="1913890" y="0"/>
                  </a:lnTo>
                  <a:lnTo>
                    <a:pt x="1913890" y="2046540"/>
                  </a:lnTo>
                  <a:lnTo>
                    <a:pt x="0" y="2046540"/>
                  </a:lnTo>
                  <a:close/>
                </a:path>
              </a:pathLst>
            </a:custGeom>
            <a:solidFill>
              <a:srgbClr val="FCBF01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655374" y="3168276"/>
            <a:ext cx="614948" cy="635755"/>
          </a:xfrm>
          <a:custGeom>
            <a:avLst/>
            <a:gdLst/>
            <a:ahLst/>
            <a:cxnLst/>
            <a:rect l="l" t="t" r="r" b="b"/>
            <a:pathLst>
              <a:path w="614948" h="635755">
                <a:moveTo>
                  <a:pt x="0" y="0"/>
                </a:moveTo>
                <a:lnTo>
                  <a:pt x="614948" y="0"/>
                </a:lnTo>
                <a:lnTo>
                  <a:pt x="614948" y="635755"/>
                </a:lnTo>
                <a:lnTo>
                  <a:pt x="0" y="6357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55374" y="6096347"/>
            <a:ext cx="614948" cy="635755"/>
          </a:xfrm>
          <a:custGeom>
            <a:avLst/>
            <a:gdLst/>
            <a:ahLst/>
            <a:cxnLst/>
            <a:rect l="l" t="t" r="r" b="b"/>
            <a:pathLst>
              <a:path w="614948" h="635755">
                <a:moveTo>
                  <a:pt x="0" y="0"/>
                </a:moveTo>
                <a:lnTo>
                  <a:pt x="614948" y="0"/>
                </a:lnTo>
                <a:lnTo>
                  <a:pt x="614948" y="635755"/>
                </a:lnTo>
                <a:lnTo>
                  <a:pt x="0" y="6357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 flipH="1">
            <a:off x="-1684863" y="-1264440"/>
            <a:ext cx="4806532" cy="4806532"/>
          </a:xfrm>
          <a:custGeom>
            <a:avLst/>
            <a:gdLst/>
            <a:ahLst/>
            <a:cxnLst/>
            <a:rect l="l" t="t" r="r" b="b"/>
            <a:pathLst>
              <a:path w="4806532" h="4806532">
                <a:moveTo>
                  <a:pt x="4806533" y="0"/>
                </a:moveTo>
                <a:lnTo>
                  <a:pt x="0" y="0"/>
                </a:lnTo>
                <a:lnTo>
                  <a:pt x="0" y="4806533"/>
                </a:lnTo>
                <a:lnTo>
                  <a:pt x="4806533" y="4806533"/>
                </a:lnTo>
                <a:lnTo>
                  <a:pt x="4806533" y="0"/>
                </a:lnTo>
                <a:close/>
              </a:path>
            </a:pathLst>
          </a:custGeom>
          <a:blipFill>
            <a:blip r:embed="rId4">
              <a:alphaModFix amt="2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733266" y="3092076"/>
            <a:ext cx="15340456" cy="7251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932"/>
              </a:lnSpc>
            </a:pPr>
            <a:r>
              <a:rPr lang="en-US" sz="4237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Leveraged Azure tools to process large-scale retail data.</a:t>
            </a:r>
          </a:p>
          <a:p>
            <a:pPr algn="just">
              <a:lnSpc>
                <a:spcPts val="5932"/>
              </a:lnSpc>
            </a:pPr>
            <a:endParaRPr lang="en-US" sz="4237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just">
              <a:lnSpc>
                <a:spcPts val="5932"/>
              </a:lnSpc>
            </a:pPr>
            <a:r>
              <a:rPr lang="en-US" sz="4237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Key Tools: Azure Data Factory, Databricks, Delta Lake.</a:t>
            </a:r>
          </a:p>
          <a:p>
            <a:pPr algn="just">
              <a:lnSpc>
                <a:spcPts val="5932"/>
              </a:lnSpc>
            </a:pPr>
            <a:endParaRPr lang="en-US" sz="4237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just">
              <a:lnSpc>
                <a:spcPts val="5932"/>
              </a:lnSpc>
            </a:pPr>
            <a:r>
              <a:rPr lang="en-US" sz="4237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Objectives:</a:t>
            </a:r>
          </a:p>
          <a:p>
            <a:pPr algn="just">
              <a:lnSpc>
                <a:spcPts val="1452"/>
              </a:lnSpc>
            </a:pPr>
            <a:endParaRPr lang="en-US" sz="4237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just">
              <a:lnSpc>
                <a:spcPts val="472"/>
              </a:lnSpc>
            </a:pPr>
            <a:endParaRPr lang="en-US" sz="4237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828573" lvl="1" indent="-414286" algn="just">
              <a:lnSpc>
                <a:spcPts val="5372"/>
              </a:lnSpc>
              <a:buFont typeface="Arial"/>
              <a:buChar char="•"/>
            </a:pPr>
            <a:r>
              <a:rPr lang="en-US" sz="383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sz="3837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Build scalable ETL pipelines.</a:t>
            </a:r>
          </a:p>
          <a:p>
            <a:pPr marL="828573" lvl="1" indent="-414286" algn="just">
              <a:lnSpc>
                <a:spcPts val="5372"/>
              </a:lnSpc>
              <a:buFont typeface="Arial"/>
              <a:buChar char="•"/>
            </a:pPr>
            <a:r>
              <a:rPr lang="en-US" sz="383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sz="3837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Perform advanced analytics.</a:t>
            </a:r>
          </a:p>
          <a:p>
            <a:pPr marL="828573" lvl="1" indent="-414286" algn="just">
              <a:lnSpc>
                <a:spcPts val="5372"/>
              </a:lnSpc>
              <a:buFont typeface="Arial"/>
              <a:buChar char="•"/>
            </a:pPr>
            <a:r>
              <a:rPr lang="en-US" sz="383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sz="3837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Visualize trends in sales, profit, and regional                         </a:t>
            </a:r>
          </a:p>
          <a:p>
            <a:pPr algn="just">
              <a:lnSpc>
                <a:spcPts val="5372"/>
              </a:lnSpc>
            </a:pPr>
            <a:r>
              <a:rPr lang="en-US" sz="3837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     performance.</a:t>
            </a:r>
          </a:p>
          <a:p>
            <a:pPr algn="just">
              <a:lnSpc>
                <a:spcPts val="4392"/>
              </a:lnSpc>
              <a:spcBef>
                <a:spcPct val="0"/>
              </a:spcBef>
            </a:pPr>
            <a:endParaRPr lang="en-US" sz="3837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500466" y="1291226"/>
            <a:ext cx="13016238" cy="1048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00"/>
              </a:lnSpc>
            </a:pPr>
            <a:r>
              <a:rPr lang="en-US" sz="7900">
                <a:solidFill>
                  <a:srgbClr val="FCBF0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PROJECT OVERVIEW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500466" y="4454699"/>
            <a:ext cx="924764" cy="988859"/>
            <a:chOff x="0" y="0"/>
            <a:chExt cx="1913890" cy="204654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913890" cy="2046540"/>
            </a:xfrm>
            <a:custGeom>
              <a:avLst/>
              <a:gdLst/>
              <a:ahLst/>
              <a:cxnLst/>
              <a:rect l="l" t="t" r="r" b="b"/>
              <a:pathLst>
                <a:path w="1913890" h="2046540">
                  <a:moveTo>
                    <a:pt x="0" y="0"/>
                  </a:moveTo>
                  <a:lnTo>
                    <a:pt x="1913890" y="0"/>
                  </a:lnTo>
                  <a:lnTo>
                    <a:pt x="1913890" y="2046540"/>
                  </a:lnTo>
                  <a:lnTo>
                    <a:pt x="0" y="2046540"/>
                  </a:lnTo>
                  <a:close/>
                </a:path>
              </a:pathLst>
            </a:custGeom>
            <a:solidFill>
              <a:srgbClr val="FCBF01"/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1655374" y="4631251"/>
            <a:ext cx="614948" cy="635755"/>
          </a:xfrm>
          <a:custGeom>
            <a:avLst/>
            <a:gdLst/>
            <a:ahLst/>
            <a:cxnLst/>
            <a:rect l="l" t="t" r="r" b="b"/>
            <a:pathLst>
              <a:path w="614948" h="635755">
                <a:moveTo>
                  <a:pt x="0" y="0"/>
                </a:moveTo>
                <a:lnTo>
                  <a:pt x="614948" y="0"/>
                </a:lnTo>
                <a:lnTo>
                  <a:pt x="614948" y="635755"/>
                </a:lnTo>
                <a:lnTo>
                  <a:pt x="0" y="6357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00466" y="2533430"/>
            <a:ext cx="924764" cy="924764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CBF01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655374" y="2648008"/>
            <a:ext cx="614948" cy="635755"/>
          </a:xfrm>
          <a:custGeom>
            <a:avLst/>
            <a:gdLst/>
            <a:ahLst/>
            <a:cxnLst/>
            <a:rect l="l" t="t" r="r" b="b"/>
            <a:pathLst>
              <a:path w="614948" h="635755">
                <a:moveTo>
                  <a:pt x="0" y="0"/>
                </a:moveTo>
                <a:lnTo>
                  <a:pt x="614948" y="0"/>
                </a:lnTo>
                <a:lnTo>
                  <a:pt x="614948" y="635755"/>
                </a:lnTo>
                <a:lnTo>
                  <a:pt x="0" y="6357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 flipH="1">
            <a:off x="-440418" y="-2273102"/>
            <a:ext cx="4806532" cy="4806532"/>
          </a:xfrm>
          <a:custGeom>
            <a:avLst/>
            <a:gdLst/>
            <a:ahLst/>
            <a:cxnLst/>
            <a:rect l="l" t="t" r="r" b="b"/>
            <a:pathLst>
              <a:path w="4806532" h="4806532">
                <a:moveTo>
                  <a:pt x="4806533" y="0"/>
                </a:moveTo>
                <a:lnTo>
                  <a:pt x="0" y="0"/>
                </a:lnTo>
                <a:lnTo>
                  <a:pt x="0" y="4806532"/>
                </a:lnTo>
                <a:lnTo>
                  <a:pt x="4806533" y="4806532"/>
                </a:lnTo>
                <a:lnTo>
                  <a:pt x="4806533" y="0"/>
                </a:lnTo>
                <a:close/>
              </a:path>
            </a:pathLst>
          </a:custGeom>
          <a:blipFill>
            <a:blip r:embed="rId4">
              <a:alphaModFix amt="2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753067" y="2720843"/>
            <a:ext cx="14995910" cy="562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72"/>
              </a:lnSpc>
              <a:spcBef>
                <a:spcPct val="0"/>
              </a:spcBef>
            </a:pPr>
            <a:r>
              <a:rPr lang="en-US" sz="3337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Goal: Create a 3-tier ETL Pipeline (Bronze, Silver, Gold zones).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93035" y="1274708"/>
            <a:ext cx="9767663" cy="730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00"/>
              </a:lnSpc>
            </a:pPr>
            <a:r>
              <a:rPr lang="en-US" sz="5500">
                <a:solidFill>
                  <a:srgbClr val="FCBF0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PROJECT REQUIREMENTS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500466" y="3865283"/>
            <a:ext cx="924764" cy="924764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CBF01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1655374" y="3979861"/>
            <a:ext cx="614948" cy="635755"/>
          </a:xfrm>
          <a:custGeom>
            <a:avLst/>
            <a:gdLst/>
            <a:ahLst/>
            <a:cxnLst/>
            <a:rect l="l" t="t" r="r" b="b"/>
            <a:pathLst>
              <a:path w="614948" h="635755">
                <a:moveTo>
                  <a:pt x="0" y="0"/>
                </a:moveTo>
                <a:lnTo>
                  <a:pt x="614948" y="0"/>
                </a:lnTo>
                <a:lnTo>
                  <a:pt x="614948" y="635755"/>
                </a:lnTo>
                <a:lnTo>
                  <a:pt x="0" y="6357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753067" y="3998138"/>
            <a:ext cx="14995910" cy="3012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72"/>
              </a:lnSpc>
            </a:pPr>
            <a:r>
              <a:rPr lang="en-US" sz="3337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Process:</a:t>
            </a:r>
          </a:p>
          <a:p>
            <a:pPr algn="just">
              <a:lnSpc>
                <a:spcPts val="612"/>
              </a:lnSpc>
            </a:pPr>
            <a:endParaRPr lang="en-US" sz="3337" b="1">
              <a:solidFill>
                <a:srgbClr val="FFFFFF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720625" lvl="1" indent="-360313" algn="just">
              <a:lnSpc>
                <a:spcPts val="4672"/>
              </a:lnSpc>
              <a:buFont typeface="Arial"/>
              <a:buChar char="•"/>
            </a:pPr>
            <a:r>
              <a:rPr lang="en-US" sz="3337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Extract data from Azure Blob Storage.</a:t>
            </a:r>
          </a:p>
          <a:p>
            <a:pPr marL="720625" lvl="1" indent="-360313" algn="just">
              <a:lnSpc>
                <a:spcPts val="4672"/>
              </a:lnSpc>
              <a:buFont typeface="Arial"/>
              <a:buChar char="•"/>
            </a:pPr>
            <a:r>
              <a:rPr lang="en-US" sz="3337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Transform &amp; clean data using Azure Databricks.</a:t>
            </a:r>
          </a:p>
          <a:p>
            <a:pPr marL="720625" lvl="1" indent="-360313" algn="just">
              <a:lnSpc>
                <a:spcPts val="4672"/>
              </a:lnSpc>
              <a:buFont typeface="Arial"/>
              <a:buChar char="•"/>
            </a:pPr>
            <a:r>
              <a:rPr lang="en-US" sz="3337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Analyze &amp; visualize results.</a:t>
            </a:r>
          </a:p>
          <a:p>
            <a:pPr algn="just">
              <a:lnSpc>
                <a:spcPts val="4672"/>
              </a:lnSpc>
              <a:spcBef>
                <a:spcPct val="0"/>
              </a:spcBef>
            </a:pPr>
            <a:endParaRPr lang="en-US" sz="3337" b="1">
              <a:solidFill>
                <a:srgbClr val="FFFFFF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753067" y="6783665"/>
            <a:ext cx="14995910" cy="1905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72"/>
              </a:lnSpc>
            </a:pPr>
            <a:r>
              <a:rPr lang="en-US" sz="3337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Key Deliverables:</a:t>
            </a:r>
          </a:p>
          <a:p>
            <a:pPr algn="just">
              <a:lnSpc>
                <a:spcPts val="1312"/>
              </a:lnSpc>
            </a:pPr>
            <a:endParaRPr lang="en-US" sz="3337" b="1">
              <a:solidFill>
                <a:srgbClr val="FFFFFF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720625" lvl="1" indent="-360312" algn="just">
              <a:lnSpc>
                <a:spcPts val="4672"/>
              </a:lnSpc>
              <a:buFont typeface="Arial"/>
              <a:buChar char="•"/>
            </a:pPr>
            <a:r>
              <a:rPr lang="en-US" sz="3337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Scalable data ingestion and transformations.</a:t>
            </a:r>
          </a:p>
          <a:p>
            <a:pPr marL="720625" lvl="1" indent="-360312" algn="just">
              <a:lnSpc>
                <a:spcPts val="4672"/>
              </a:lnSpc>
              <a:buFont typeface="Arial"/>
              <a:buChar char="•"/>
            </a:pPr>
            <a:r>
              <a:rPr lang="en-US" sz="3337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Trusted, clean dataset for analytics.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500466" y="6726237"/>
            <a:ext cx="924764" cy="924764"/>
            <a:chOff x="0" y="0"/>
            <a:chExt cx="1913890" cy="191389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CBF01"/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1655374" y="6840815"/>
            <a:ext cx="614948" cy="635755"/>
          </a:xfrm>
          <a:custGeom>
            <a:avLst/>
            <a:gdLst/>
            <a:ahLst/>
            <a:cxnLst/>
            <a:rect l="l" t="t" r="r" b="b"/>
            <a:pathLst>
              <a:path w="614948" h="635755">
                <a:moveTo>
                  <a:pt x="0" y="0"/>
                </a:moveTo>
                <a:lnTo>
                  <a:pt x="614948" y="0"/>
                </a:lnTo>
                <a:lnTo>
                  <a:pt x="614948" y="635755"/>
                </a:lnTo>
                <a:lnTo>
                  <a:pt x="0" y="6357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3373148">
            <a:off x="-1412323" y="-775628"/>
            <a:ext cx="4305786" cy="2744129"/>
            <a:chOff x="0" y="0"/>
            <a:chExt cx="2354580" cy="15006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500602"/>
            </a:xfrm>
            <a:custGeom>
              <a:avLst/>
              <a:gdLst/>
              <a:ahLst/>
              <a:cxnLst/>
              <a:rect l="l" t="t" r="r" b="b"/>
              <a:pathLst>
                <a:path w="2353310" h="1500602">
                  <a:moveTo>
                    <a:pt x="784860" y="1433292"/>
                  </a:moveTo>
                  <a:cubicBezTo>
                    <a:pt x="905510" y="1473932"/>
                    <a:pt x="1042670" y="1500602"/>
                    <a:pt x="1177290" y="1500602"/>
                  </a:cubicBezTo>
                  <a:cubicBezTo>
                    <a:pt x="1311910" y="1500602"/>
                    <a:pt x="1441450" y="1477742"/>
                    <a:pt x="1560830" y="1437102"/>
                  </a:cubicBezTo>
                  <a:cubicBezTo>
                    <a:pt x="1563370" y="1435832"/>
                    <a:pt x="1565910" y="1435832"/>
                    <a:pt x="1568450" y="1434562"/>
                  </a:cubicBezTo>
                  <a:cubicBezTo>
                    <a:pt x="2016760" y="1272002"/>
                    <a:pt x="2346960" y="842742"/>
                    <a:pt x="2353310" y="3453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45085"/>
                  </a:lnTo>
                  <a:cubicBezTo>
                    <a:pt x="6350" y="845282"/>
                    <a:pt x="331470" y="1274542"/>
                    <a:pt x="784860" y="1433292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grpSp>
        <p:nvGrpSpPr>
          <p:cNvPr id="4" name="Group 4"/>
          <p:cNvGrpSpPr/>
          <p:nvPr/>
        </p:nvGrpSpPr>
        <p:grpSpPr>
          <a:xfrm rot="3292812">
            <a:off x="15619473" y="-773608"/>
            <a:ext cx="4305786" cy="2744129"/>
            <a:chOff x="0" y="0"/>
            <a:chExt cx="2354580" cy="150060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3310" cy="1500602"/>
            </a:xfrm>
            <a:custGeom>
              <a:avLst/>
              <a:gdLst/>
              <a:ahLst/>
              <a:cxnLst/>
              <a:rect l="l" t="t" r="r" b="b"/>
              <a:pathLst>
                <a:path w="2353310" h="1500602">
                  <a:moveTo>
                    <a:pt x="784860" y="1433292"/>
                  </a:moveTo>
                  <a:cubicBezTo>
                    <a:pt x="905510" y="1473932"/>
                    <a:pt x="1042670" y="1500602"/>
                    <a:pt x="1177290" y="1500602"/>
                  </a:cubicBezTo>
                  <a:cubicBezTo>
                    <a:pt x="1311910" y="1500602"/>
                    <a:pt x="1441450" y="1477742"/>
                    <a:pt x="1560830" y="1437102"/>
                  </a:cubicBezTo>
                  <a:cubicBezTo>
                    <a:pt x="1563370" y="1435832"/>
                    <a:pt x="1565910" y="1435832"/>
                    <a:pt x="1568450" y="1434562"/>
                  </a:cubicBezTo>
                  <a:cubicBezTo>
                    <a:pt x="2016760" y="1272002"/>
                    <a:pt x="2346960" y="842742"/>
                    <a:pt x="2353310" y="3453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45085"/>
                  </a:lnTo>
                  <a:cubicBezTo>
                    <a:pt x="6350" y="845282"/>
                    <a:pt x="331470" y="1274542"/>
                    <a:pt x="784860" y="1433292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028700" y="2155553"/>
            <a:ext cx="7585701" cy="7773139"/>
          </a:xfrm>
          <a:custGeom>
            <a:avLst/>
            <a:gdLst/>
            <a:ahLst/>
            <a:cxnLst/>
            <a:rect l="l" t="t" r="r" b="b"/>
            <a:pathLst>
              <a:path w="7585701" h="7773139">
                <a:moveTo>
                  <a:pt x="0" y="0"/>
                </a:moveTo>
                <a:lnTo>
                  <a:pt x="7585701" y="0"/>
                </a:lnTo>
                <a:lnTo>
                  <a:pt x="7585701" y="7773139"/>
                </a:lnTo>
                <a:lnTo>
                  <a:pt x="0" y="77731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468032" y="184677"/>
            <a:ext cx="15819968" cy="1137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40"/>
              </a:lnSpc>
              <a:spcBef>
                <a:spcPct val="0"/>
              </a:spcBef>
            </a:pPr>
            <a:r>
              <a:rPr lang="en-US" sz="6600" b="1">
                <a:solidFill>
                  <a:srgbClr val="F1C024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Architectural &amp; ER Diagram</a:t>
            </a:r>
          </a:p>
        </p:txBody>
      </p:sp>
      <p:sp>
        <p:nvSpPr>
          <p:cNvPr id="8" name="Freeform 8"/>
          <p:cNvSpPr/>
          <p:nvPr/>
        </p:nvSpPr>
        <p:spPr>
          <a:xfrm>
            <a:off x="8961145" y="2155553"/>
            <a:ext cx="8811221" cy="7676776"/>
          </a:xfrm>
          <a:custGeom>
            <a:avLst/>
            <a:gdLst/>
            <a:ahLst/>
            <a:cxnLst/>
            <a:rect l="l" t="t" r="r" b="b"/>
            <a:pathLst>
              <a:path w="8811221" h="7676776">
                <a:moveTo>
                  <a:pt x="0" y="0"/>
                </a:moveTo>
                <a:lnTo>
                  <a:pt x="8811221" y="0"/>
                </a:lnTo>
                <a:lnTo>
                  <a:pt x="8811221" y="7676776"/>
                </a:lnTo>
                <a:lnTo>
                  <a:pt x="0" y="76767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3373148">
            <a:off x="-1412323" y="-775628"/>
            <a:ext cx="4305786" cy="2744129"/>
            <a:chOff x="0" y="0"/>
            <a:chExt cx="2354580" cy="15006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500602"/>
            </a:xfrm>
            <a:custGeom>
              <a:avLst/>
              <a:gdLst/>
              <a:ahLst/>
              <a:cxnLst/>
              <a:rect l="l" t="t" r="r" b="b"/>
              <a:pathLst>
                <a:path w="2353310" h="1500602">
                  <a:moveTo>
                    <a:pt x="784860" y="1433292"/>
                  </a:moveTo>
                  <a:cubicBezTo>
                    <a:pt x="905510" y="1473932"/>
                    <a:pt x="1042670" y="1500602"/>
                    <a:pt x="1177290" y="1500602"/>
                  </a:cubicBezTo>
                  <a:cubicBezTo>
                    <a:pt x="1311910" y="1500602"/>
                    <a:pt x="1441450" y="1477742"/>
                    <a:pt x="1560830" y="1437102"/>
                  </a:cubicBezTo>
                  <a:cubicBezTo>
                    <a:pt x="1563370" y="1435832"/>
                    <a:pt x="1565910" y="1435832"/>
                    <a:pt x="1568450" y="1434562"/>
                  </a:cubicBezTo>
                  <a:cubicBezTo>
                    <a:pt x="2016760" y="1272002"/>
                    <a:pt x="2346960" y="842742"/>
                    <a:pt x="2353310" y="3453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45085"/>
                  </a:lnTo>
                  <a:cubicBezTo>
                    <a:pt x="6350" y="845282"/>
                    <a:pt x="331470" y="1274542"/>
                    <a:pt x="784860" y="1433292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grpSp>
        <p:nvGrpSpPr>
          <p:cNvPr id="4" name="Group 4"/>
          <p:cNvGrpSpPr/>
          <p:nvPr/>
        </p:nvGrpSpPr>
        <p:grpSpPr>
          <a:xfrm rot="3292812">
            <a:off x="15619473" y="-773608"/>
            <a:ext cx="4305786" cy="2744129"/>
            <a:chOff x="0" y="0"/>
            <a:chExt cx="2354580" cy="150060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3310" cy="1500602"/>
            </a:xfrm>
            <a:custGeom>
              <a:avLst/>
              <a:gdLst/>
              <a:ahLst/>
              <a:cxnLst/>
              <a:rect l="l" t="t" r="r" b="b"/>
              <a:pathLst>
                <a:path w="2353310" h="1500602">
                  <a:moveTo>
                    <a:pt x="784860" y="1433292"/>
                  </a:moveTo>
                  <a:cubicBezTo>
                    <a:pt x="905510" y="1473932"/>
                    <a:pt x="1042670" y="1500602"/>
                    <a:pt x="1177290" y="1500602"/>
                  </a:cubicBezTo>
                  <a:cubicBezTo>
                    <a:pt x="1311910" y="1500602"/>
                    <a:pt x="1441450" y="1477742"/>
                    <a:pt x="1560830" y="1437102"/>
                  </a:cubicBezTo>
                  <a:cubicBezTo>
                    <a:pt x="1563370" y="1435832"/>
                    <a:pt x="1565910" y="1435832"/>
                    <a:pt x="1568450" y="1434562"/>
                  </a:cubicBezTo>
                  <a:cubicBezTo>
                    <a:pt x="2016760" y="1272002"/>
                    <a:pt x="2346960" y="842742"/>
                    <a:pt x="2353310" y="3453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45085"/>
                  </a:lnTo>
                  <a:cubicBezTo>
                    <a:pt x="6350" y="845282"/>
                    <a:pt x="331470" y="1274542"/>
                    <a:pt x="784860" y="1433292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2404183" y="885825"/>
            <a:ext cx="14717413" cy="1269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60"/>
              </a:lnSpc>
              <a:spcBef>
                <a:spcPct val="0"/>
              </a:spcBef>
            </a:pPr>
            <a:r>
              <a:rPr lang="en-US" sz="7400" b="1">
                <a:solidFill>
                  <a:srgbClr val="F1C02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Workflow: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04183" y="2677160"/>
            <a:ext cx="14992821" cy="6581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1">
                <a:solidFill>
                  <a:srgbClr val="F1C02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Step 1:</a:t>
            </a:r>
            <a:r>
              <a:rPr lang="en-US" sz="3399">
                <a:solidFill>
                  <a:srgbClr val="F1C02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Ingestion (Bronze Zone):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1C02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Upload data to Azure Blob Storage.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1C02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Copy data to Azure Data Lake Storage.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F1C02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algn="l">
              <a:lnSpc>
                <a:spcPts val="4759"/>
              </a:lnSpc>
            </a:pPr>
            <a:r>
              <a:rPr lang="en-US" sz="3399" b="1">
                <a:solidFill>
                  <a:srgbClr val="F1C02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Step 2:</a:t>
            </a:r>
            <a:r>
              <a:rPr lang="en-US" sz="3399">
                <a:solidFill>
                  <a:srgbClr val="F1C02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Transformation (Silver Zone):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1C02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Cleaning, deduplication, type conversions, and filtering.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F1C02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algn="l">
              <a:lnSpc>
                <a:spcPts val="4759"/>
              </a:lnSpc>
            </a:pPr>
            <a:r>
              <a:rPr lang="en-US" sz="3399" b="1">
                <a:solidFill>
                  <a:srgbClr val="F1C02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Step 3:</a:t>
            </a:r>
            <a:r>
              <a:rPr lang="en-US" sz="3399">
                <a:solidFill>
                  <a:srgbClr val="F1C02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Analytical Zone (Gold Zone):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1C02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Aggregate data by region, category, and year.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1C02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Compute metrics: Profit margin, discount trends, sales growth.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endParaRPr lang="en-US" sz="3399">
              <a:solidFill>
                <a:srgbClr val="F1C02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3373148">
            <a:off x="-1412323" y="-775628"/>
            <a:ext cx="4305786" cy="2744129"/>
            <a:chOff x="0" y="0"/>
            <a:chExt cx="2354580" cy="15006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500602"/>
            </a:xfrm>
            <a:custGeom>
              <a:avLst/>
              <a:gdLst/>
              <a:ahLst/>
              <a:cxnLst/>
              <a:rect l="l" t="t" r="r" b="b"/>
              <a:pathLst>
                <a:path w="2353310" h="1500602">
                  <a:moveTo>
                    <a:pt x="784860" y="1433292"/>
                  </a:moveTo>
                  <a:cubicBezTo>
                    <a:pt x="905510" y="1473932"/>
                    <a:pt x="1042670" y="1500602"/>
                    <a:pt x="1177290" y="1500602"/>
                  </a:cubicBezTo>
                  <a:cubicBezTo>
                    <a:pt x="1311910" y="1500602"/>
                    <a:pt x="1441450" y="1477742"/>
                    <a:pt x="1560830" y="1437102"/>
                  </a:cubicBezTo>
                  <a:cubicBezTo>
                    <a:pt x="1563370" y="1435832"/>
                    <a:pt x="1565910" y="1435832"/>
                    <a:pt x="1568450" y="1434562"/>
                  </a:cubicBezTo>
                  <a:cubicBezTo>
                    <a:pt x="2016760" y="1272002"/>
                    <a:pt x="2346960" y="842742"/>
                    <a:pt x="2353310" y="3453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45085"/>
                  </a:lnTo>
                  <a:cubicBezTo>
                    <a:pt x="6350" y="845282"/>
                    <a:pt x="331470" y="1274542"/>
                    <a:pt x="784860" y="1433292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grpSp>
        <p:nvGrpSpPr>
          <p:cNvPr id="4" name="Group 4"/>
          <p:cNvGrpSpPr/>
          <p:nvPr/>
        </p:nvGrpSpPr>
        <p:grpSpPr>
          <a:xfrm rot="3292812">
            <a:off x="15619473" y="-773608"/>
            <a:ext cx="4305786" cy="2744129"/>
            <a:chOff x="0" y="0"/>
            <a:chExt cx="2354580" cy="150060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3310" cy="1500602"/>
            </a:xfrm>
            <a:custGeom>
              <a:avLst/>
              <a:gdLst/>
              <a:ahLst/>
              <a:cxnLst/>
              <a:rect l="l" t="t" r="r" b="b"/>
              <a:pathLst>
                <a:path w="2353310" h="1500602">
                  <a:moveTo>
                    <a:pt x="784860" y="1433292"/>
                  </a:moveTo>
                  <a:cubicBezTo>
                    <a:pt x="905510" y="1473932"/>
                    <a:pt x="1042670" y="1500602"/>
                    <a:pt x="1177290" y="1500602"/>
                  </a:cubicBezTo>
                  <a:cubicBezTo>
                    <a:pt x="1311910" y="1500602"/>
                    <a:pt x="1441450" y="1477742"/>
                    <a:pt x="1560830" y="1437102"/>
                  </a:cubicBezTo>
                  <a:cubicBezTo>
                    <a:pt x="1563370" y="1435832"/>
                    <a:pt x="1565910" y="1435832"/>
                    <a:pt x="1568450" y="1434562"/>
                  </a:cubicBezTo>
                  <a:cubicBezTo>
                    <a:pt x="2016760" y="1272002"/>
                    <a:pt x="2346960" y="842742"/>
                    <a:pt x="2353310" y="3453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45085"/>
                  </a:lnTo>
                  <a:cubicBezTo>
                    <a:pt x="6350" y="845282"/>
                    <a:pt x="331470" y="1274542"/>
                    <a:pt x="784860" y="1433292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2326810" y="2997957"/>
            <a:ext cx="14069136" cy="4291086"/>
          </a:xfrm>
          <a:custGeom>
            <a:avLst/>
            <a:gdLst/>
            <a:ahLst/>
            <a:cxnLst/>
            <a:rect l="l" t="t" r="r" b="b"/>
            <a:pathLst>
              <a:path w="14069136" h="4291086">
                <a:moveTo>
                  <a:pt x="0" y="0"/>
                </a:moveTo>
                <a:lnTo>
                  <a:pt x="14069136" y="0"/>
                </a:lnTo>
                <a:lnTo>
                  <a:pt x="14069136" y="4291086"/>
                </a:lnTo>
                <a:lnTo>
                  <a:pt x="0" y="42910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326810" y="453561"/>
            <a:ext cx="12178095" cy="1325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19"/>
              </a:lnSpc>
              <a:spcBef>
                <a:spcPct val="0"/>
              </a:spcBef>
            </a:pPr>
            <a:r>
              <a:rPr lang="en-US" sz="7800" b="1">
                <a:solidFill>
                  <a:srgbClr val="F1C024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DESIGN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3373148">
            <a:off x="-1412323" y="-775628"/>
            <a:ext cx="4305786" cy="2744129"/>
            <a:chOff x="0" y="0"/>
            <a:chExt cx="2354580" cy="15006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500602"/>
            </a:xfrm>
            <a:custGeom>
              <a:avLst/>
              <a:gdLst/>
              <a:ahLst/>
              <a:cxnLst/>
              <a:rect l="l" t="t" r="r" b="b"/>
              <a:pathLst>
                <a:path w="2353310" h="1500602">
                  <a:moveTo>
                    <a:pt x="784860" y="1433292"/>
                  </a:moveTo>
                  <a:cubicBezTo>
                    <a:pt x="905510" y="1473932"/>
                    <a:pt x="1042670" y="1500602"/>
                    <a:pt x="1177290" y="1500602"/>
                  </a:cubicBezTo>
                  <a:cubicBezTo>
                    <a:pt x="1311910" y="1500602"/>
                    <a:pt x="1441450" y="1477742"/>
                    <a:pt x="1560830" y="1437102"/>
                  </a:cubicBezTo>
                  <a:cubicBezTo>
                    <a:pt x="1563370" y="1435832"/>
                    <a:pt x="1565910" y="1435832"/>
                    <a:pt x="1568450" y="1434562"/>
                  </a:cubicBezTo>
                  <a:cubicBezTo>
                    <a:pt x="2016760" y="1272002"/>
                    <a:pt x="2346960" y="842742"/>
                    <a:pt x="2353310" y="3453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45085"/>
                  </a:lnTo>
                  <a:cubicBezTo>
                    <a:pt x="6350" y="845282"/>
                    <a:pt x="331470" y="1274542"/>
                    <a:pt x="784860" y="1433292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grpSp>
        <p:nvGrpSpPr>
          <p:cNvPr id="4" name="Group 4"/>
          <p:cNvGrpSpPr/>
          <p:nvPr/>
        </p:nvGrpSpPr>
        <p:grpSpPr>
          <a:xfrm rot="3292812">
            <a:off x="15619473" y="-773608"/>
            <a:ext cx="4305786" cy="2744129"/>
            <a:chOff x="0" y="0"/>
            <a:chExt cx="2354580" cy="150060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3310" cy="1500602"/>
            </a:xfrm>
            <a:custGeom>
              <a:avLst/>
              <a:gdLst/>
              <a:ahLst/>
              <a:cxnLst/>
              <a:rect l="l" t="t" r="r" b="b"/>
              <a:pathLst>
                <a:path w="2353310" h="1500602">
                  <a:moveTo>
                    <a:pt x="784860" y="1433292"/>
                  </a:moveTo>
                  <a:cubicBezTo>
                    <a:pt x="905510" y="1473932"/>
                    <a:pt x="1042670" y="1500602"/>
                    <a:pt x="1177290" y="1500602"/>
                  </a:cubicBezTo>
                  <a:cubicBezTo>
                    <a:pt x="1311910" y="1500602"/>
                    <a:pt x="1441450" y="1477742"/>
                    <a:pt x="1560830" y="1437102"/>
                  </a:cubicBezTo>
                  <a:cubicBezTo>
                    <a:pt x="1563370" y="1435832"/>
                    <a:pt x="1565910" y="1435832"/>
                    <a:pt x="1568450" y="1434562"/>
                  </a:cubicBezTo>
                  <a:cubicBezTo>
                    <a:pt x="2016760" y="1272002"/>
                    <a:pt x="2346960" y="842742"/>
                    <a:pt x="2353310" y="3453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45085"/>
                  </a:lnTo>
                  <a:cubicBezTo>
                    <a:pt x="6350" y="845282"/>
                    <a:pt x="331470" y="1274542"/>
                    <a:pt x="784860" y="1433292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2326810" y="2151116"/>
            <a:ext cx="15638980" cy="7619444"/>
          </a:xfrm>
          <a:custGeom>
            <a:avLst/>
            <a:gdLst/>
            <a:ahLst/>
            <a:cxnLst/>
            <a:rect l="l" t="t" r="r" b="b"/>
            <a:pathLst>
              <a:path w="15638980" h="7619444">
                <a:moveTo>
                  <a:pt x="0" y="0"/>
                </a:moveTo>
                <a:lnTo>
                  <a:pt x="15638980" y="0"/>
                </a:lnTo>
                <a:lnTo>
                  <a:pt x="15638980" y="7619443"/>
                </a:lnTo>
                <a:lnTo>
                  <a:pt x="0" y="76194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445" b="-5008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326810" y="453561"/>
            <a:ext cx="12178095" cy="1325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19"/>
              </a:lnSpc>
              <a:spcBef>
                <a:spcPct val="0"/>
              </a:spcBef>
            </a:pPr>
            <a:r>
              <a:rPr lang="en-US" sz="7800" b="1">
                <a:solidFill>
                  <a:srgbClr val="F1C024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TASKS DONE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3373148">
            <a:off x="-1412323" y="-775628"/>
            <a:ext cx="4305786" cy="2744129"/>
            <a:chOff x="0" y="0"/>
            <a:chExt cx="2354580" cy="15006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500602"/>
            </a:xfrm>
            <a:custGeom>
              <a:avLst/>
              <a:gdLst/>
              <a:ahLst/>
              <a:cxnLst/>
              <a:rect l="l" t="t" r="r" b="b"/>
              <a:pathLst>
                <a:path w="2353310" h="1500602">
                  <a:moveTo>
                    <a:pt x="784860" y="1433292"/>
                  </a:moveTo>
                  <a:cubicBezTo>
                    <a:pt x="905510" y="1473932"/>
                    <a:pt x="1042670" y="1500602"/>
                    <a:pt x="1177290" y="1500602"/>
                  </a:cubicBezTo>
                  <a:cubicBezTo>
                    <a:pt x="1311910" y="1500602"/>
                    <a:pt x="1441450" y="1477742"/>
                    <a:pt x="1560830" y="1437102"/>
                  </a:cubicBezTo>
                  <a:cubicBezTo>
                    <a:pt x="1563370" y="1435832"/>
                    <a:pt x="1565910" y="1435832"/>
                    <a:pt x="1568450" y="1434562"/>
                  </a:cubicBezTo>
                  <a:cubicBezTo>
                    <a:pt x="2016760" y="1272002"/>
                    <a:pt x="2346960" y="842742"/>
                    <a:pt x="2353310" y="3453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45085"/>
                  </a:lnTo>
                  <a:cubicBezTo>
                    <a:pt x="6350" y="845282"/>
                    <a:pt x="331470" y="1274542"/>
                    <a:pt x="784860" y="1433292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grpSp>
        <p:nvGrpSpPr>
          <p:cNvPr id="4" name="Group 4"/>
          <p:cNvGrpSpPr/>
          <p:nvPr/>
        </p:nvGrpSpPr>
        <p:grpSpPr>
          <a:xfrm rot="3292812">
            <a:off x="15619473" y="-773608"/>
            <a:ext cx="4305786" cy="2744129"/>
            <a:chOff x="0" y="0"/>
            <a:chExt cx="2354580" cy="150060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3310" cy="1500602"/>
            </a:xfrm>
            <a:custGeom>
              <a:avLst/>
              <a:gdLst/>
              <a:ahLst/>
              <a:cxnLst/>
              <a:rect l="l" t="t" r="r" b="b"/>
              <a:pathLst>
                <a:path w="2353310" h="1500602">
                  <a:moveTo>
                    <a:pt x="784860" y="1433292"/>
                  </a:moveTo>
                  <a:cubicBezTo>
                    <a:pt x="905510" y="1473932"/>
                    <a:pt x="1042670" y="1500602"/>
                    <a:pt x="1177290" y="1500602"/>
                  </a:cubicBezTo>
                  <a:cubicBezTo>
                    <a:pt x="1311910" y="1500602"/>
                    <a:pt x="1441450" y="1477742"/>
                    <a:pt x="1560830" y="1437102"/>
                  </a:cubicBezTo>
                  <a:cubicBezTo>
                    <a:pt x="1563370" y="1435832"/>
                    <a:pt x="1565910" y="1435832"/>
                    <a:pt x="1568450" y="1434562"/>
                  </a:cubicBezTo>
                  <a:cubicBezTo>
                    <a:pt x="2016760" y="1272002"/>
                    <a:pt x="2346960" y="842742"/>
                    <a:pt x="2353310" y="3453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45085"/>
                  </a:lnTo>
                  <a:cubicBezTo>
                    <a:pt x="6350" y="845282"/>
                    <a:pt x="331470" y="1274542"/>
                    <a:pt x="784860" y="1433292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2198731" y="2060736"/>
            <a:ext cx="15203098" cy="7740071"/>
          </a:xfrm>
          <a:custGeom>
            <a:avLst/>
            <a:gdLst/>
            <a:ahLst/>
            <a:cxnLst/>
            <a:rect l="l" t="t" r="r" b="b"/>
            <a:pathLst>
              <a:path w="15203098" h="7740071">
                <a:moveTo>
                  <a:pt x="0" y="0"/>
                </a:moveTo>
                <a:lnTo>
                  <a:pt x="15203098" y="0"/>
                </a:lnTo>
                <a:lnTo>
                  <a:pt x="15203098" y="7740072"/>
                </a:lnTo>
                <a:lnTo>
                  <a:pt x="0" y="77400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700" b="-5785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198731" y="453561"/>
            <a:ext cx="12178095" cy="1325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19"/>
              </a:lnSpc>
              <a:spcBef>
                <a:spcPct val="0"/>
              </a:spcBef>
            </a:pPr>
            <a:r>
              <a:rPr lang="en-US" sz="7800" b="1">
                <a:solidFill>
                  <a:srgbClr val="F1C024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TASKS DONE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76797" y="2055969"/>
            <a:ext cx="7906902" cy="3597897"/>
          </a:xfrm>
          <a:custGeom>
            <a:avLst/>
            <a:gdLst/>
            <a:ahLst/>
            <a:cxnLst/>
            <a:rect l="l" t="t" r="r" b="b"/>
            <a:pathLst>
              <a:path w="7906902" h="3597897">
                <a:moveTo>
                  <a:pt x="0" y="0"/>
                </a:moveTo>
                <a:lnTo>
                  <a:pt x="7906902" y="0"/>
                </a:lnTo>
                <a:lnTo>
                  <a:pt x="7906902" y="3597897"/>
                </a:lnTo>
                <a:lnTo>
                  <a:pt x="0" y="3597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582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839591" y="6558152"/>
            <a:ext cx="8115969" cy="3436698"/>
          </a:xfrm>
          <a:custGeom>
            <a:avLst/>
            <a:gdLst/>
            <a:ahLst/>
            <a:cxnLst/>
            <a:rect l="l" t="t" r="r" b="b"/>
            <a:pathLst>
              <a:path w="8115969" h="3436698">
                <a:moveTo>
                  <a:pt x="0" y="0"/>
                </a:moveTo>
                <a:lnTo>
                  <a:pt x="8115970" y="0"/>
                </a:lnTo>
                <a:lnTo>
                  <a:pt x="8115970" y="3436698"/>
                </a:lnTo>
                <a:lnTo>
                  <a:pt x="0" y="34366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137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40570" y="6529660"/>
            <a:ext cx="7943130" cy="3465190"/>
          </a:xfrm>
          <a:custGeom>
            <a:avLst/>
            <a:gdLst/>
            <a:ahLst/>
            <a:cxnLst/>
            <a:rect l="l" t="t" r="r" b="b"/>
            <a:pathLst>
              <a:path w="7943130" h="3465190">
                <a:moveTo>
                  <a:pt x="0" y="0"/>
                </a:moveTo>
                <a:lnTo>
                  <a:pt x="7943129" y="0"/>
                </a:lnTo>
                <a:lnTo>
                  <a:pt x="7943129" y="3465190"/>
                </a:lnTo>
                <a:lnTo>
                  <a:pt x="0" y="34651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839591" y="2055969"/>
            <a:ext cx="8115969" cy="3763781"/>
          </a:xfrm>
          <a:custGeom>
            <a:avLst/>
            <a:gdLst/>
            <a:ahLst/>
            <a:cxnLst/>
            <a:rect l="l" t="t" r="r" b="b"/>
            <a:pathLst>
              <a:path w="8115969" h="3763781">
                <a:moveTo>
                  <a:pt x="0" y="0"/>
                </a:moveTo>
                <a:lnTo>
                  <a:pt x="8115970" y="0"/>
                </a:lnTo>
                <a:lnTo>
                  <a:pt x="8115970" y="3763781"/>
                </a:lnTo>
                <a:lnTo>
                  <a:pt x="0" y="37637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40570" y="465107"/>
            <a:ext cx="12178095" cy="1087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20"/>
              </a:lnSpc>
              <a:spcBef>
                <a:spcPct val="0"/>
              </a:spcBef>
            </a:pPr>
            <a:r>
              <a:rPr lang="en-US" sz="6300" b="1">
                <a:solidFill>
                  <a:srgbClr val="F1C024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ANALYSIS &amp; VISUALIZATIONS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Office PowerPoint</Application>
  <PresentationFormat>Custom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Open Sans</vt:lpstr>
      <vt:lpstr>Calibri</vt:lpstr>
      <vt:lpstr>Open Sauce Bold</vt:lpstr>
      <vt:lpstr>Arial</vt:lpstr>
      <vt:lpstr>League Spartan</vt:lpstr>
      <vt:lpstr>Open Sauce Heavy</vt:lpstr>
      <vt:lpstr>Open Sans Bold</vt:lpstr>
      <vt:lpstr>Open Sans Light</vt:lpstr>
      <vt:lpstr>DM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EMOTIONAL INTELLIGENCE</dc:title>
  <cp:lastModifiedBy>Eswar venkat sai raja</cp:lastModifiedBy>
  <cp:revision>2</cp:revision>
  <dcterms:created xsi:type="dcterms:W3CDTF">2006-08-16T00:00:00Z</dcterms:created>
  <dcterms:modified xsi:type="dcterms:W3CDTF">2024-12-18T17:41:04Z</dcterms:modified>
  <dc:identifier>DAGPKfSkIR4</dc:identifier>
</cp:coreProperties>
</file>