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6" r:id="rId18"/>
    <p:sldId id="277" r:id="rId19"/>
    <p:sldId id="283" r:id="rId20"/>
    <p:sldId id="278" r:id="rId21"/>
    <p:sldId id="279" r:id="rId22"/>
    <p:sldId id="282"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FA2499-8B68-4108-837D-212B0C1D8EC7}" v="172" dt="2023-10-22T12:51:55.296"/>
    <p1510:client id="{D896FBCA-4354-4DE0-82B0-01F833BE07F4}" v="499" dt="2023-10-22T10:28:00.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65" autoAdjust="0"/>
  </p:normalViewPr>
  <p:slideViewPr>
    <p:cSldViewPr snapToGrid="0">
      <p:cViewPr>
        <p:scale>
          <a:sx n="68" d="100"/>
          <a:sy n="68" d="100"/>
        </p:scale>
        <p:origin x="1168" y="-72"/>
      </p:cViewPr>
      <p:guideLst>
        <p:guide orient="horz" pos="2160"/>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31b600bd6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g2231b600bd6_3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4d5f092b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g244d5f092b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4d5f092b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g244d5f092b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4d5f092ba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244d5f092ba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4d5f092ba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244d5f092ba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5393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4d5f092b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244d5f092ba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31b600b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2231b600b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31b600bd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2231b600b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31b600bd6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231b600bd6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6" name="Google Shape;26;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7" name="Google Shape;2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srcRect/>
          <a:stretch>
            <a:fillRect/>
          </a:stretch>
        </p:blipFill>
        <p:spPr>
          <a:xfrm>
            <a:off x="0" y="0"/>
            <a:ext cx="9144000" cy="6858000"/>
          </a:xfrm>
          <a:prstGeom prst="rect">
            <a:avLst/>
          </a:prstGeom>
          <a:noFill/>
          <a:ln>
            <a:noFill/>
          </a:ln>
        </p:spPr>
      </p:pic>
      <p:sp>
        <p:nvSpPr>
          <p:cNvPr id="85" name="Google Shape;85;p1"/>
          <p:cNvSpPr txBox="1">
            <a:spLocks noGrp="1"/>
          </p:cNvSpPr>
          <p:nvPr>
            <p:ph type="subTitle" idx="1"/>
          </p:nvPr>
        </p:nvSpPr>
        <p:spPr>
          <a:xfrm>
            <a:off x="762000" y="1981200"/>
            <a:ext cx="7848600" cy="4114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F1118"/>
              </a:buClr>
              <a:buSzPts val="1800"/>
              <a:buNone/>
            </a:pPr>
            <a:endParaRPr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rgbClr val="0F1118"/>
              </a:buClr>
              <a:buSzPts val="1800"/>
              <a:buNone/>
            </a:pPr>
            <a:r>
              <a:rPr lang="en-US"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Presented by</a:t>
            </a:r>
          </a:p>
          <a:p>
            <a:pPr marL="0" indent="0">
              <a:spcBef>
                <a:spcPts val="0"/>
              </a:spcBef>
              <a:buSzPts val="1800"/>
            </a:pPr>
            <a:endParaRPr lang="en-US" sz="2000" b="1" i="1" dirty="0">
              <a:solidFill>
                <a:srgbClr val="0F1118"/>
              </a:solidFill>
              <a:latin typeface="Times New Roman" panose="02020603050405020304"/>
              <a:cs typeface="Times New Roman" panose="02020603050405020304"/>
              <a:sym typeface="Times New Roman" panose="02020603050405020304"/>
            </a:endParaRPr>
          </a:p>
          <a:p>
            <a:pPr marL="0" indent="0">
              <a:spcBef>
                <a:spcPts val="0"/>
              </a:spcBef>
              <a:buSzPts val="1800"/>
            </a:pPr>
            <a:r>
              <a:rPr lang="en-US" sz="2000" dirty="0">
                <a:solidFill>
                  <a:srgbClr val="0F1118"/>
                </a:solidFill>
                <a:latin typeface="Times New Roman" panose="02020603050405020304"/>
                <a:cs typeface="Times New Roman" panose="02020603050405020304"/>
                <a:sym typeface="Times New Roman" panose="02020603050405020304"/>
              </a:rPr>
              <a:t>KEERTHIVASAN N          (611220104070)</a:t>
            </a:r>
            <a:endParaRPr lang="en-US" dirty="0">
              <a:sym typeface="Times New Roman" panose="02020603050405020304"/>
            </a:endParaRPr>
          </a:p>
          <a:p>
            <a:pPr marL="0" indent="0">
              <a:spcBef>
                <a:spcPts val="0"/>
              </a:spcBef>
              <a:buClr>
                <a:srgbClr val="0F1118"/>
              </a:buClr>
              <a:buSzPts val="1800"/>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MEIROOPASRI  R             (611220104118)</a:t>
            </a:r>
            <a:endParaRPr lang="en-US" sz="2000" dirty="0">
              <a:solidFill>
                <a:srgbClr val="0F1118"/>
              </a:solidFill>
              <a:latin typeface="Times New Roman" panose="02020603050405020304"/>
              <a:ea typeface="Times New Roman" panose="02020603050405020304"/>
              <a:cs typeface="Times New Roman" panose="02020603050405020304"/>
            </a:endParaRPr>
          </a:p>
          <a:p>
            <a:pPr marL="0" indent="0">
              <a:spcBef>
                <a:spcPts val="0"/>
              </a:spcBef>
              <a:buClr>
                <a:srgbClr val="0F1118"/>
              </a:buClr>
              <a:buSzPts val="1800"/>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POORNASRI S                   (611220104119)</a:t>
            </a:r>
            <a:endParaRPr lang="en-US" sz="2000" dirty="0">
              <a:solidFill>
                <a:srgbClr val="0F1118"/>
              </a:solidFill>
              <a:latin typeface="Times New Roman" panose="02020603050405020304"/>
              <a:ea typeface="Times New Roman" panose="02020603050405020304"/>
              <a:cs typeface="Times New Roman" panose="02020603050405020304"/>
            </a:endParaRPr>
          </a:p>
          <a:p>
            <a:pPr marL="0" indent="0">
              <a:spcBef>
                <a:spcPts val="0"/>
              </a:spcBef>
              <a:buSzPts val="1800"/>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REVATHI A                       (611220104122)</a:t>
            </a:r>
            <a:endParaRPr sz="2000" dirty="0">
              <a:solidFill>
                <a:srgbClr val="0F1118"/>
              </a:solidFill>
              <a:latin typeface="Times New Roman" panose="02020603050405020304"/>
              <a:ea typeface="Times New Roman" panose="02020603050405020304"/>
              <a:cs typeface="Times New Roman" panose="02020603050405020304"/>
            </a:endParaRPr>
          </a:p>
          <a:p>
            <a:pPr marL="0" lvl="0" indent="0" algn="l"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Mr. J. MURUGESAN ( IT )</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
          <p:cNvSpPr txBox="1">
            <a:spLocks noGrp="1"/>
          </p:cNvSpPr>
          <p:nvPr>
            <p:ph type="ctrTitle"/>
          </p:nvPr>
        </p:nvSpPr>
        <p:spPr>
          <a:xfrm>
            <a:off x="-49350" y="1513901"/>
            <a:ext cx="9242700" cy="381000"/>
          </a:xfrm>
          <a:prstGeom prst="rect">
            <a:avLst/>
          </a:prstGeom>
          <a:noFill/>
          <a:ln>
            <a:noFill/>
          </a:ln>
        </p:spPr>
        <p:txBody>
          <a:bodyPr spcFirstLastPara="1" wrap="square" lIns="91425" tIns="45700" rIns="91425" bIns="45700" anchor="ctr" anchorCtr="0">
            <a:noAutofit/>
          </a:bodyPr>
          <a:lstStyle/>
          <a:p>
            <a:pPr>
              <a:buSzPts val="3333"/>
            </a:pPr>
            <a:r>
              <a:rPr lang="en-US" sz="3200" b="1" dirty="0">
                <a:latin typeface="Times New Roman"/>
              </a:rPr>
              <a:t>INDIAN FOOD EXPLORATION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7"/>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62" name="Google Shape;162;p7"/>
          <p:cNvSpPr txBox="1">
            <a:spLocks noGrp="1"/>
          </p:cNvSpPr>
          <p:nvPr>
            <p:ph type="title"/>
          </p:nvPr>
        </p:nvSpPr>
        <p:spPr>
          <a:xfrm>
            <a:off x="738077" y="117856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 ADVANTAGES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7"/>
          <p:cNvSpPr txBox="1">
            <a:spLocks noGrp="1"/>
          </p:cNvSpPr>
          <p:nvPr>
            <p:ph type="body" idx="1"/>
          </p:nvPr>
        </p:nvSpPr>
        <p:spPr>
          <a:xfrm>
            <a:off x="838200" y="1757680"/>
            <a:ext cx="8077200" cy="4262120"/>
          </a:xfrm>
          <a:prstGeom prst="rect">
            <a:avLst/>
          </a:prstGeom>
          <a:noFill/>
          <a:ln>
            <a:noFill/>
          </a:ln>
        </p:spPr>
        <p:txBody>
          <a:bodyPr spcFirstLastPara="1" wrap="square" lIns="91425" tIns="45700" rIns="91425" bIns="45700" anchor="t" anchorCtr="0">
            <a:noAutofit/>
          </a:bodyPr>
          <a:lstStyle/>
          <a:p>
            <a:pPr marL="444500" lvl="0" algn="just" rtl="0">
              <a:lnSpc>
                <a:spcPct val="100000"/>
              </a:lnSpc>
              <a:spcBef>
                <a:spcPts val="0"/>
              </a:spcBef>
              <a:spcAft>
                <a:spcPts val="0"/>
              </a:spcAft>
              <a:buSzPts val="2000"/>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200" dirty="0">
                <a:latin typeface="Times New Roman" panose="02020603050405020304" pitchFamily="18" charset="0"/>
                <a:cs typeface="Times New Roman" panose="02020603050405020304" pitchFamily="18" charset="0"/>
              </a:rPr>
              <a:t>Lower costs—reduces maintenance due to complete report coverage and a zero-footprint environment.</a:t>
            </a:r>
          </a:p>
          <a:p>
            <a:pPr marL="444500" lvl="0" algn="just" rtl="0">
              <a:lnSpc>
                <a:spcPct val="100000"/>
              </a:lnSpc>
              <a:spcBef>
                <a:spcPts val="0"/>
              </a:spcBef>
              <a:spcAft>
                <a:spcPts val="0"/>
              </a:spcAft>
              <a:buSzPts val="2000"/>
              <a:buFont typeface="Arial" panose="020B0604020202020204" pitchFamily="34" charset="0"/>
              <a:buChar char="•"/>
            </a:pP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44500" lvl="0" algn="just" rtl="0">
              <a:lnSpc>
                <a:spcPct val="100000"/>
              </a:lnSpc>
              <a:spcBef>
                <a:spcPts val="0"/>
              </a:spcBef>
              <a:spcAft>
                <a:spcPts val="0"/>
              </a:spcAft>
              <a:buSzPts val="2000"/>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200" dirty="0">
                <a:latin typeface="Times New Roman" panose="02020603050405020304" pitchFamily="18" charset="0"/>
                <a:cs typeface="Times New Roman" panose="02020603050405020304" pitchFamily="18" charset="0"/>
              </a:rPr>
              <a:t>Faster results—shorten reporting time due to seamless integration and adaptive authoring.</a:t>
            </a:r>
          </a:p>
          <a:p>
            <a:pPr marL="444500" lvl="0" algn="just" rtl="0">
              <a:lnSpc>
                <a:spcPct val="100000"/>
              </a:lnSpc>
              <a:spcBef>
                <a:spcPts val="0"/>
              </a:spcBef>
              <a:spcAft>
                <a:spcPts val="0"/>
              </a:spcAft>
              <a:buSzPts val="2000"/>
              <a:buFont typeface="Arial" panose="020B0604020202020204" pitchFamily="34" charset="0"/>
              <a:buChar char="•"/>
            </a:pP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44500" lvl="0" algn="just" rtl="0">
              <a:lnSpc>
                <a:spcPct val="100000"/>
              </a:lnSpc>
              <a:spcBef>
                <a:spcPts val="0"/>
              </a:spcBef>
              <a:spcAft>
                <a:spcPts val="0"/>
              </a:spcAft>
              <a:buSzPts val="2000"/>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200" dirty="0">
                <a:latin typeface="Times New Roman" panose="02020603050405020304" pitchFamily="18" charset="0"/>
                <a:cs typeface="Times New Roman" panose="02020603050405020304" pitchFamily="18" charset="0"/>
              </a:rPr>
              <a:t>Improved decision-making—reports and dashboards present data in easily-understood formats.</a:t>
            </a:r>
          </a:p>
          <a:p>
            <a:pPr marL="444500" lvl="0" algn="just" rtl="0">
              <a:lnSpc>
                <a:spcPct val="100000"/>
              </a:lnSpc>
              <a:spcBef>
                <a:spcPts val="0"/>
              </a:spcBef>
              <a:spcAft>
                <a:spcPts val="0"/>
              </a:spcAft>
              <a:buSzPts val="2000"/>
              <a:buFont typeface="Arial" panose="020B0604020202020204" pitchFamily="34" charset="0"/>
              <a:buChar char="•"/>
            </a:pP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44500" lvl="0" algn="just" rtl="0">
              <a:lnSpc>
                <a:spcPct val="100000"/>
              </a:lnSpc>
              <a:spcBef>
                <a:spcPts val="0"/>
              </a:spcBef>
              <a:spcAft>
                <a:spcPts val="0"/>
              </a:spcAft>
              <a:buSzPts val="2000"/>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200" dirty="0">
                <a:latin typeface="Times New Roman" panose="02020603050405020304" pitchFamily="18" charset="0"/>
                <a:cs typeface="Times New Roman" panose="02020603050405020304" pitchFamily="18" charset="0"/>
              </a:rPr>
              <a:t>Ability to use a variety of charts—crosstabs, bar or 3D bar, pie or doughnut, line, gauge, funnel, scatter, dot density, waterfall, and so forth.</a:t>
            </a:r>
            <a:endParaRPr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8"/>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69" name="Google Shape;169;p8"/>
          <p:cNvSpPr txBox="1">
            <a:spLocks noGrp="1"/>
          </p:cNvSpPr>
          <p:nvPr>
            <p:ph type="title"/>
          </p:nvPr>
        </p:nvSpPr>
        <p:spPr>
          <a:xfrm>
            <a:off x="468085" y="1131797"/>
            <a:ext cx="8229600" cy="84908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 DATAFLOW DIAGRAM</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810C98E1-2313-FBD6-B124-29372E913C8D}"/>
              </a:ext>
            </a:extLst>
          </p:cNvPr>
          <p:cNvPicPr>
            <a:picLocks noChangeAspect="1"/>
          </p:cNvPicPr>
          <p:nvPr/>
        </p:nvPicPr>
        <p:blipFill>
          <a:blip r:embed="rId4"/>
          <a:stretch>
            <a:fillRect/>
          </a:stretch>
        </p:blipFill>
        <p:spPr>
          <a:xfrm>
            <a:off x="1549451" y="2040136"/>
            <a:ext cx="6030398" cy="39783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76" name="Google Shape;176;p9"/>
          <p:cNvSpPr txBox="1">
            <a:spLocks noGrp="1"/>
          </p:cNvSpPr>
          <p:nvPr>
            <p:ph type="title"/>
          </p:nvPr>
        </p:nvSpPr>
        <p:spPr>
          <a:xfrm>
            <a:off x="870157" y="1219200"/>
            <a:ext cx="8045244" cy="31214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SYSTEM SPECIFICATION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630495"/>
            <a:ext cx="8077200" cy="448386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HARDWARE USED:</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Processor -AMD/INTEL</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RAM -4GB</a:t>
            </a:r>
            <a:br>
              <a:rPr lang="en-US" sz="2200" dirty="0">
                <a:latin typeface="Times New Roman" panose="02020603050405020304"/>
                <a:ea typeface="Times New Roman" panose="02020603050405020304"/>
                <a:cs typeface="Times New Roman" panose="02020603050405020304"/>
                <a:sym typeface="Times New Roman" panose="02020603050405020304"/>
              </a:rPr>
            </a:br>
            <a:r>
              <a:rPr lang="en-US" sz="2200" dirty="0">
                <a:latin typeface="Times New Roman" panose="02020603050405020304"/>
                <a:ea typeface="Times New Roman" panose="02020603050405020304"/>
                <a:cs typeface="Times New Roman" panose="02020603050405020304"/>
                <a:sym typeface="Times New Roman" panose="02020603050405020304"/>
              </a:rPr>
              <a:t>Hard Disk -256 GB</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575"/>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SOFTWARE USED:</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indent="0">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Language - HTML, CSS and </a:t>
            </a:r>
            <a:r>
              <a:rPr lang="en-US" sz="2200" dirty="0" err="1">
                <a:latin typeface="Times New Roman" panose="02020603050405020304"/>
                <a:ea typeface="Times New Roman" panose="02020603050405020304"/>
                <a:cs typeface="Times New Roman" panose="02020603050405020304"/>
                <a:sym typeface="Times New Roman" panose="02020603050405020304"/>
              </a:rPr>
              <a:t>Javascript</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Framework - Flask</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Package Manager &amp; Build Tool - PIP</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Database - IBM_DB2</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lang="en-US" sz="2200" dirty="0">
              <a:latin typeface="Times New Roman" panose="02020603050405020304"/>
              <a:ea typeface="Times New Roman" panose="02020603050405020304"/>
              <a:cs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0"/>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83" name="Google Shape;183;p10"/>
          <p:cNvSpPr txBox="1">
            <a:spLocks noGrp="1"/>
          </p:cNvSpPr>
          <p:nvPr>
            <p:ph type="body" idx="1"/>
          </p:nvPr>
        </p:nvSpPr>
        <p:spPr>
          <a:xfrm>
            <a:off x="1021080" y="1464509"/>
            <a:ext cx="7388700" cy="4433371"/>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1550"/>
              <a:buNone/>
            </a:pPr>
            <a:endParaRPr lang="en-US" sz="2400" b="1" dirty="0">
              <a:latin typeface="Times New Roman" panose="02020603050405020304"/>
              <a:ea typeface="Times New Roman" panose="02020603050405020304"/>
              <a:cs typeface="Times New Roman" panose="02020603050405020304"/>
            </a:endParaRPr>
          </a:p>
          <a:p>
            <a:pPr marL="0" lvl="0" indent="0" algn="l" rtl="0">
              <a:lnSpc>
                <a:spcPct val="80000"/>
              </a:lnSpc>
              <a:spcBef>
                <a:spcPts val="0"/>
              </a:spcBef>
              <a:spcAft>
                <a:spcPts val="0"/>
              </a:spcAft>
              <a:buClr>
                <a:schemeClr val="dk1"/>
              </a:buClr>
              <a:buSzPts val="155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1. Home</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indent="0">
              <a:lnSpc>
                <a:spcPct val="80000"/>
              </a:lnSpc>
              <a:spcBef>
                <a:spcPts val="0"/>
              </a:spcBef>
              <a:buSzPts val="1550"/>
              <a:buNone/>
            </a:pPr>
            <a:endParaRPr lang="en-US" sz="24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Home page of the Project.</a:t>
            </a:r>
          </a:p>
          <a:p>
            <a:pPr marL="101600" lvl="0" indent="0" algn="l" rtl="0">
              <a:lnSpc>
                <a:spcPct val="80000"/>
              </a:lnSpc>
              <a:spcBef>
                <a:spcPts val="0"/>
              </a:spcBef>
              <a:spcAft>
                <a:spcPts val="0"/>
              </a:spcAft>
              <a:buSzPts val="200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Clr>
                <a:schemeClr val="dk1"/>
              </a:buClr>
              <a:buSzPts val="155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2. About</a:t>
            </a:r>
            <a:endParaRPr lang="en-IN" sz="2400" b="1" dirty="0">
              <a:latin typeface="Times New Roman" panose="02020603050405020304"/>
              <a:ea typeface="Times New Roman" panose="02020603050405020304"/>
              <a:cs typeface="Times New Roman" panose="02020603050405020304"/>
            </a:endParaRPr>
          </a:p>
          <a:p>
            <a:pPr marL="0" indent="0">
              <a:lnSpc>
                <a:spcPct val="80000"/>
              </a:lnSpc>
              <a:spcBef>
                <a:spcPts val="400"/>
              </a:spcBef>
              <a:buSzPts val="1550"/>
              <a:buNone/>
            </a:pPr>
            <a:endParaRPr lang="en-US" sz="24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80000"/>
              </a:lnSpc>
              <a:spcBef>
                <a:spcPts val="40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About the Project Web Page.</a:t>
            </a:r>
          </a:p>
          <a:p>
            <a:pPr marL="101600" lvl="0" indent="0" algn="l" rtl="0">
              <a:lnSpc>
                <a:spcPct val="80000"/>
              </a:lnSpc>
              <a:spcBef>
                <a:spcPts val="400"/>
              </a:spcBef>
              <a:spcAft>
                <a:spcPts val="0"/>
              </a:spcAft>
              <a:buSzPts val="200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indent="0">
              <a:lnSpc>
                <a:spcPct val="80000"/>
              </a:lnSpc>
              <a:spcBef>
                <a:spcPts val="400"/>
              </a:spcBef>
              <a:buNone/>
            </a:pPr>
            <a:r>
              <a:rPr lang="en-IN" sz="2400" b="1" dirty="0">
                <a:latin typeface="Times New Roman" panose="02020603050405020304"/>
                <a:ea typeface="Times New Roman" panose="02020603050405020304"/>
                <a:cs typeface="Times New Roman" panose="02020603050405020304"/>
                <a:sym typeface="Times New Roman" panose="02020603050405020304"/>
              </a:rPr>
              <a:t>3. Analysis Page</a:t>
            </a:r>
            <a:endParaRPr lang="en-IN" sz="2400" b="1" dirty="0">
              <a:latin typeface="Times New Roman" panose="02020603050405020304"/>
              <a:ea typeface="Times New Roman" panose="02020603050405020304"/>
              <a:cs typeface="Times New Roman" panose="02020603050405020304"/>
            </a:endParaRPr>
          </a:p>
          <a:p>
            <a:pPr marL="0" indent="0">
              <a:lnSpc>
                <a:spcPct val="80000"/>
              </a:lnSpc>
              <a:spcBef>
                <a:spcPts val="400"/>
              </a:spcBef>
              <a:buNone/>
            </a:pPr>
            <a:endParaRPr lang="en-IN" sz="2400" b="1" dirty="0">
              <a:latin typeface="Times New Roman" panose="02020603050405020304"/>
              <a:ea typeface="Times New Roman" panose="02020603050405020304"/>
              <a:cs typeface="Times New Roman" panose="02020603050405020304"/>
            </a:endParaRP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Dash Board Page</a:t>
            </a: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Report Page</a:t>
            </a: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Stories Page</a:t>
            </a: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10"/>
          <p:cNvSpPr txBox="1">
            <a:spLocks noGrp="1"/>
          </p:cNvSpPr>
          <p:nvPr>
            <p:ph type="title"/>
          </p:nvPr>
        </p:nvSpPr>
        <p:spPr>
          <a:xfrm>
            <a:off x="870157" y="1090670"/>
            <a:ext cx="8045244" cy="49575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MODULES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2231b600bd6_3_2"/>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190" name="Google Shape;190;g2231b600bd6_3_2"/>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g2231b600bd6_3_2"/>
          <p:cNvSpPr txBox="1">
            <a:spLocks noGrp="1"/>
          </p:cNvSpPr>
          <p:nvPr>
            <p:ph type="body" idx="1"/>
          </p:nvPr>
        </p:nvSpPr>
        <p:spPr>
          <a:xfrm>
            <a:off x="838200" y="1981200"/>
            <a:ext cx="8077200" cy="4191000"/>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1. Home: </a:t>
            </a:r>
            <a:endParaRPr lang="en-US" dirty="0">
              <a:sym typeface="Times New Roman" panose="02020603050405020304"/>
            </a:endParaRPr>
          </a:p>
          <a:p>
            <a:pPr marL="0" indent="0" algn="just">
              <a:spcBef>
                <a:spcPts val="0"/>
              </a:spcBef>
              <a:buSzPts val="2000"/>
              <a:buNone/>
            </a:pPr>
            <a:r>
              <a:rPr lang="en-US" sz="2400" dirty="0">
                <a:latin typeface="Times New Roman" panose="02020603050405020304"/>
                <a:ea typeface="Times New Roman" panose="02020603050405020304"/>
                <a:cs typeface="Times New Roman" panose="02020603050405020304"/>
                <a:sym typeface="Times New Roman" panose="02020603050405020304"/>
              </a:rPr>
              <a:t>      User will know about the site using the home page. It contains other navigation page like services page, team page, about page and analysis page. It act like starting page of the website.</a:t>
            </a:r>
            <a:endParaRPr lang="en-US"/>
          </a:p>
          <a:p>
            <a:pPr marL="0" indent="0" algn="just">
              <a:spcBef>
                <a:spcPts val="0"/>
              </a:spcBef>
              <a:buSzPts val="2000"/>
              <a:buNone/>
            </a:pPr>
            <a:endParaRPr lang="en-US" sz="2400" dirty="0">
              <a:latin typeface="Times New Roman" panose="02020603050405020304"/>
              <a:ea typeface="Times New Roman" panose="02020603050405020304"/>
              <a:cs typeface="Times New Roman" panose="02020603050405020304"/>
            </a:endParaRPr>
          </a:p>
          <a:p>
            <a:pPr marL="0" indent="0" algn="just">
              <a:spcBef>
                <a:spcPts val="0"/>
              </a:spcBef>
              <a:buSzPts val="2000"/>
              <a:buNone/>
            </a:pPr>
            <a:r>
              <a:rPr lang="en-US" sz="2400" b="1" dirty="0">
                <a:latin typeface="Times New Roman" panose="02020603050405020304"/>
                <a:ea typeface="Times New Roman" panose="02020603050405020304"/>
                <a:cs typeface="Times New Roman" panose="02020603050405020304"/>
              </a:rPr>
              <a:t>2.</a:t>
            </a:r>
            <a:r>
              <a:rPr lang="en-US" sz="2400" dirty="0">
                <a:latin typeface="Times New Roman" panose="02020603050405020304"/>
                <a:ea typeface="Times New Roman" panose="02020603050405020304"/>
                <a:cs typeface="Times New Roman" panose="02020603050405020304"/>
              </a:rPr>
              <a:t> </a:t>
            </a:r>
            <a:r>
              <a:rPr lang="en-US" sz="2400" b="1" dirty="0">
                <a:latin typeface="Times New Roman" panose="02020603050405020304"/>
                <a:ea typeface="Times New Roman" panose="02020603050405020304"/>
                <a:cs typeface="Times New Roman" panose="02020603050405020304"/>
              </a:rPr>
              <a:t>About : </a:t>
            </a:r>
          </a:p>
          <a:p>
            <a:pPr marL="0" indent="0" algn="just">
              <a:spcBef>
                <a:spcPts val="0"/>
              </a:spcBef>
              <a:buSzPts val="2000"/>
              <a:buNone/>
            </a:pPr>
            <a:r>
              <a:rPr lang="en-US" sz="2400" dirty="0">
                <a:latin typeface="Times New Roman" panose="02020603050405020304"/>
                <a:ea typeface="Times New Roman" panose="02020603050405020304"/>
                <a:cs typeface="Times New Roman" panose="02020603050405020304"/>
              </a:rPr>
              <a:t>         In this, it contains about the services provided </a:t>
            </a:r>
            <a:r>
              <a:rPr lang="en-US" sz="2400" dirty="0" err="1">
                <a:latin typeface="Times New Roman" panose="02020603050405020304"/>
                <a:ea typeface="Times New Roman" panose="02020603050405020304"/>
                <a:cs typeface="Times New Roman" panose="02020603050405020304"/>
              </a:rPr>
              <a:t>my</a:t>
            </a:r>
            <a:r>
              <a:rPr lang="en-US" sz="2400" dirty="0">
                <a:latin typeface="Times New Roman" panose="02020603050405020304"/>
                <a:ea typeface="Times New Roman" panose="02020603050405020304"/>
                <a:cs typeface="Times New Roman" panose="02020603050405020304"/>
              </a:rPr>
              <a:t> the web site. It also contains what food rate analysis have done, past analysis rate surveys , food service details etc...</a:t>
            </a:r>
            <a:endParaRPr lang="en-US" dirty="0"/>
          </a:p>
          <a:p>
            <a:pPr marL="0" indent="0" algn="just">
              <a:spcBef>
                <a:spcPts val="0"/>
              </a:spcBef>
              <a:buSzPts val="2000"/>
              <a:buNone/>
            </a:pPr>
            <a:endParaRPr lang="en-US" sz="2400" dirty="0">
              <a:latin typeface="Times New Roman" panose="02020603050405020304"/>
              <a:ea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1"/>
          <p:cNvPicPr preferRelativeResize="0"/>
          <p:nvPr/>
        </p:nvPicPr>
        <p:blipFill rotWithShape="1">
          <a:blip r:embed="rId3"/>
          <a:srcRect/>
          <a:stretch>
            <a:fillRect/>
          </a:stretch>
        </p:blipFill>
        <p:spPr>
          <a:xfrm>
            <a:off x="1" y="-76200"/>
            <a:ext cx="9161206" cy="7005320"/>
          </a:xfrm>
          <a:prstGeom prst="rect">
            <a:avLst/>
          </a:prstGeom>
          <a:noFill/>
          <a:ln>
            <a:noFill/>
          </a:ln>
        </p:spPr>
      </p:pic>
      <p:sp>
        <p:nvSpPr>
          <p:cNvPr id="197" name="Google Shape;197;p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1"/>
          <p:cNvSpPr txBox="1">
            <a:spLocks noGrp="1"/>
          </p:cNvSpPr>
          <p:nvPr>
            <p:ph type="body" idx="1"/>
          </p:nvPr>
        </p:nvSpPr>
        <p:spPr>
          <a:xfrm>
            <a:off x="838200" y="1981200"/>
            <a:ext cx="8077200" cy="4191000"/>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3. </a:t>
            </a:r>
            <a:r>
              <a:rPr lang="en-IN" sz="2400" b="1" dirty="0">
                <a:latin typeface="Times New Roman" panose="02020603050405020304"/>
                <a:ea typeface="Times New Roman" panose="02020603050405020304"/>
                <a:cs typeface="Times New Roman" panose="02020603050405020304"/>
                <a:sym typeface="Times New Roman" panose="02020603050405020304"/>
              </a:rPr>
              <a:t>Analysis Page </a:t>
            </a:r>
            <a:r>
              <a:rPr lang="en-US" sz="2400" b="1" dirty="0">
                <a:latin typeface="Times New Roman" panose="02020603050405020304"/>
                <a:ea typeface="Times New Roman" panose="02020603050405020304"/>
                <a:cs typeface="Times New Roman" panose="02020603050405020304"/>
                <a:sym typeface="Times New Roman" panose="02020603050405020304"/>
              </a:rPr>
              <a:t>: </a:t>
            </a:r>
            <a:r>
              <a:rPr lang="en-US" sz="2400" dirty="0">
                <a:latin typeface="Times New Roman" panose="02020603050405020304"/>
                <a:ea typeface="Times New Roman" panose="02020603050405020304"/>
                <a:cs typeface="Times New Roman" panose="02020603050405020304"/>
                <a:sym typeface="Times New Roman" panose="02020603050405020304"/>
              </a:rPr>
              <a:t>It contains about dash boards ,report and stories of the literacy rate analysis, their rate percentage , food based analysis rate , state and area based food analysis.</a:t>
            </a:r>
          </a:p>
          <a:p>
            <a:pPr marL="0" indent="0" algn="just">
              <a:spcBef>
                <a:spcPts val="0"/>
              </a:spcBef>
              <a:buSzPts val="2000"/>
              <a:buNone/>
            </a:pPr>
            <a:endParaRPr lang="en-US" sz="2400" dirty="0">
              <a:latin typeface="Times New Roman" panose="02020603050405020304"/>
              <a:ea typeface="Times New Roman" panose="02020603050405020304"/>
              <a:cs typeface="Times New Roman" panose="02020603050405020304"/>
            </a:endParaRPr>
          </a:p>
          <a:p>
            <a:pPr marL="0" indent="0" algn="just">
              <a:spcBef>
                <a:spcPts val="0"/>
              </a:spcBef>
              <a:buSzPts val="2000"/>
              <a:buNone/>
            </a:pPr>
            <a:r>
              <a:rPr lang="en-US" sz="2400" b="1" dirty="0">
                <a:latin typeface="Times New Roman" panose="02020603050405020304"/>
                <a:ea typeface="Times New Roman" panose="02020603050405020304"/>
                <a:cs typeface="Times New Roman" panose="02020603050405020304"/>
              </a:rPr>
              <a:t>Dashboards : </a:t>
            </a:r>
            <a:r>
              <a:rPr lang="en-US" sz="2400" dirty="0">
                <a:latin typeface="Times New Roman" panose="02020603050405020304"/>
                <a:ea typeface="Times New Roman" panose="02020603050405020304"/>
                <a:cs typeface="Times New Roman" panose="02020603050405020304"/>
              </a:rPr>
              <a:t>Here we can see the visualization of the survey which is more understandable in this project.</a:t>
            </a:r>
          </a:p>
          <a:p>
            <a:pPr marL="0" indent="0" algn="just">
              <a:spcBef>
                <a:spcPts val="0"/>
              </a:spcBef>
              <a:buSzPts val="2000"/>
              <a:buNone/>
            </a:pPr>
            <a:endParaRPr lang="en-US" sz="2400" dirty="0">
              <a:latin typeface="Times New Roman"/>
              <a:cs typeface="Times New Roman"/>
            </a:endParaRPr>
          </a:p>
          <a:p>
            <a:pPr marL="0" indent="0" algn="just">
              <a:spcBef>
                <a:spcPts val="0"/>
              </a:spcBef>
              <a:buSzPts val="2000"/>
              <a:buNone/>
            </a:pPr>
            <a:r>
              <a:rPr lang="en-US" sz="2400" b="1" dirty="0">
                <a:latin typeface="Times New Roman"/>
                <a:cs typeface="Times New Roman"/>
              </a:rPr>
              <a:t>Reports : </a:t>
            </a:r>
            <a:r>
              <a:rPr lang="en-US" sz="2400" dirty="0">
                <a:latin typeface="Times New Roman"/>
                <a:cs typeface="Times New Roman"/>
              </a:rPr>
              <a:t>Here we will see about the progress made by the project and working of the process</a:t>
            </a:r>
          </a:p>
          <a:p>
            <a:pPr marL="0" indent="0" algn="just">
              <a:spcBef>
                <a:spcPts val="0"/>
              </a:spcBef>
              <a:buSzPts val="2000"/>
              <a:buNone/>
            </a:pPr>
            <a:endParaRPr lang="en-US" sz="24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244d5f092ba_0_5"/>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04" name="Google Shape;204;g244d5f092ba_0_5"/>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2598B925-8CFA-C141-5FD8-8F5937DEDAA1}"/>
              </a:ext>
            </a:extLst>
          </p:cNvPr>
          <p:cNvPicPr>
            <a:picLocks noChangeAspect="1"/>
          </p:cNvPicPr>
          <p:nvPr/>
        </p:nvPicPr>
        <p:blipFill>
          <a:blip r:embed="rId4"/>
          <a:stretch>
            <a:fillRect/>
          </a:stretch>
        </p:blipFill>
        <p:spPr>
          <a:xfrm>
            <a:off x="947616" y="1958159"/>
            <a:ext cx="7574963" cy="379480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g244d5f092ba_0_21"/>
          <p:cNvPicPr preferRelativeResize="0"/>
          <p:nvPr/>
        </p:nvPicPr>
        <p:blipFill rotWithShape="1">
          <a:blip r:embed="rId3"/>
          <a:srcRect/>
          <a:stretch>
            <a:fillRect/>
          </a:stretch>
        </p:blipFill>
        <p:spPr>
          <a:xfrm>
            <a:off x="0" y="-76200"/>
            <a:ext cx="9159880" cy="6934200"/>
          </a:xfrm>
          <a:prstGeom prst="rect">
            <a:avLst/>
          </a:prstGeom>
          <a:noFill/>
          <a:ln>
            <a:noFill/>
          </a:ln>
        </p:spPr>
      </p:pic>
      <p:pic>
        <p:nvPicPr>
          <p:cNvPr id="3" name="Picture 2">
            <a:extLst>
              <a:ext uri="{FF2B5EF4-FFF2-40B4-BE49-F238E27FC236}">
                <a16:creationId xmlns:a16="http://schemas.microsoft.com/office/drawing/2014/main" id="{0FF28B7B-FCB4-4FB6-5056-C4241596AB24}"/>
              </a:ext>
            </a:extLst>
          </p:cNvPr>
          <p:cNvPicPr>
            <a:picLocks noChangeAspect="1"/>
          </p:cNvPicPr>
          <p:nvPr/>
        </p:nvPicPr>
        <p:blipFill>
          <a:blip r:embed="rId4"/>
          <a:stretch>
            <a:fillRect/>
          </a:stretch>
        </p:blipFill>
        <p:spPr>
          <a:xfrm>
            <a:off x="1102466" y="1792921"/>
            <a:ext cx="7240256" cy="4072644"/>
          </a:xfrm>
          <a:prstGeom prst="rect">
            <a:avLst/>
          </a:prstGeom>
        </p:spPr>
      </p:pic>
      <p:sp>
        <p:nvSpPr>
          <p:cNvPr id="4" name="Title 3">
            <a:extLst>
              <a:ext uri="{FF2B5EF4-FFF2-40B4-BE49-F238E27FC236}">
                <a16:creationId xmlns:a16="http://schemas.microsoft.com/office/drawing/2014/main" id="{EAC8693A-1BF9-FBC0-CF46-56249B26EF96}"/>
              </a:ext>
            </a:extLst>
          </p:cNvPr>
          <p:cNvSpPr>
            <a:spLocks noGrp="1"/>
          </p:cNvSpPr>
          <p:nvPr>
            <p:ph type="title"/>
          </p:nvPr>
        </p:nvSpPr>
        <p:spPr>
          <a:xfrm>
            <a:off x="457200" y="1112838"/>
            <a:ext cx="8229600" cy="762000"/>
          </a:xfrm>
        </p:spPr>
        <p:txBody>
          <a:bodyPr>
            <a:normAutofit/>
          </a:bodyPr>
          <a:lstStyle/>
          <a:p>
            <a:r>
              <a:rPr lang="en-US" sz="3600" b="1" dirty="0">
                <a:latin typeface="Times New Roman"/>
              </a:rPr>
              <a:t>DASHBOARDS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g244d5f092ba_0_26"/>
          <p:cNvPicPr preferRelativeResize="0"/>
          <p:nvPr/>
        </p:nvPicPr>
        <p:blipFill rotWithShape="1">
          <a:blip r:embed="rId3"/>
          <a:srcRect/>
          <a:stretch>
            <a:fillRect/>
          </a:stretch>
        </p:blipFill>
        <p:spPr>
          <a:xfrm>
            <a:off x="0" y="-76200"/>
            <a:ext cx="9161205" cy="6934200"/>
          </a:xfrm>
          <a:prstGeom prst="rect">
            <a:avLst/>
          </a:prstGeom>
          <a:noFill/>
          <a:ln>
            <a:noFill/>
          </a:ln>
        </p:spPr>
      </p:pic>
      <p:pic>
        <p:nvPicPr>
          <p:cNvPr id="4" name="Picture 3">
            <a:extLst>
              <a:ext uri="{FF2B5EF4-FFF2-40B4-BE49-F238E27FC236}">
                <a16:creationId xmlns:a16="http://schemas.microsoft.com/office/drawing/2014/main" id="{45513AEE-A570-0642-4B02-AC70E65A1B10}"/>
              </a:ext>
            </a:extLst>
          </p:cNvPr>
          <p:cNvPicPr>
            <a:picLocks noChangeAspect="1"/>
          </p:cNvPicPr>
          <p:nvPr/>
        </p:nvPicPr>
        <p:blipFill>
          <a:blip r:embed="rId4"/>
          <a:stretch>
            <a:fillRect/>
          </a:stretch>
        </p:blipFill>
        <p:spPr>
          <a:xfrm>
            <a:off x="1048970" y="1756069"/>
            <a:ext cx="7369665" cy="4145437"/>
          </a:xfrm>
          <a:prstGeom prst="rect">
            <a:avLst/>
          </a:prstGeom>
        </p:spPr>
      </p:pic>
      <p:sp>
        <p:nvSpPr>
          <p:cNvPr id="3" name="Title 2">
            <a:extLst>
              <a:ext uri="{FF2B5EF4-FFF2-40B4-BE49-F238E27FC236}">
                <a16:creationId xmlns:a16="http://schemas.microsoft.com/office/drawing/2014/main" id="{49508298-B9D4-E43A-D858-A0CE41CAE505}"/>
              </a:ext>
            </a:extLst>
          </p:cNvPr>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g244d5f092ba_0_26"/>
          <p:cNvPicPr preferRelativeResize="0"/>
          <p:nvPr/>
        </p:nvPicPr>
        <p:blipFill rotWithShape="1">
          <a:blip r:embed="rId3"/>
          <a:srcRect/>
          <a:stretch>
            <a:fillRect/>
          </a:stretch>
        </p:blipFill>
        <p:spPr>
          <a:xfrm>
            <a:off x="0" y="-76200"/>
            <a:ext cx="9161205" cy="6934200"/>
          </a:xfrm>
          <a:prstGeom prst="rect">
            <a:avLst/>
          </a:prstGeom>
          <a:noFill/>
          <a:ln>
            <a:noFill/>
          </a:ln>
        </p:spPr>
      </p:pic>
      <p:pic>
        <p:nvPicPr>
          <p:cNvPr id="4" name="Picture 3">
            <a:extLst>
              <a:ext uri="{FF2B5EF4-FFF2-40B4-BE49-F238E27FC236}">
                <a16:creationId xmlns:a16="http://schemas.microsoft.com/office/drawing/2014/main" id="{45513AEE-A570-0642-4B02-AC70E65A1B10}"/>
              </a:ext>
            </a:extLst>
          </p:cNvPr>
          <p:cNvPicPr>
            <a:picLocks noChangeAspect="1"/>
          </p:cNvPicPr>
          <p:nvPr/>
        </p:nvPicPr>
        <p:blipFill>
          <a:blip r:embed="rId4"/>
          <a:stretch>
            <a:fillRect/>
          </a:stretch>
        </p:blipFill>
        <p:spPr>
          <a:xfrm>
            <a:off x="1048970" y="1756069"/>
            <a:ext cx="7369665" cy="4145436"/>
          </a:xfrm>
          <a:prstGeom prst="rect">
            <a:avLst/>
          </a:prstGeom>
        </p:spPr>
      </p:pic>
      <p:sp>
        <p:nvSpPr>
          <p:cNvPr id="3" name="Title 2">
            <a:extLst>
              <a:ext uri="{FF2B5EF4-FFF2-40B4-BE49-F238E27FC236}">
                <a16:creationId xmlns:a16="http://schemas.microsoft.com/office/drawing/2014/main" id="{49508298-B9D4-E43A-D858-A0CE41CAE505}"/>
              </a:ext>
            </a:extLst>
          </p:cNvPr>
          <p:cNvSpPr>
            <a:spLocks noGrp="1"/>
          </p:cNvSpPr>
          <p:nvPr>
            <p:ph type="title"/>
          </p:nvPr>
        </p:nvSpPr>
        <p:spPr>
          <a:xfrm>
            <a:off x="457200" y="1123723"/>
            <a:ext cx="8229600" cy="544286"/>
          </a:xfrm>
        </p:spPr>
        <p:txBody>
          <a:bodyPr>
            <a:noAutofit/>
          </a:bodyPr>
          <a:lstStyle/>
          <a:p>
            <a:r>
              <a:rPr lang="en-US" sz="3600" b="1" dirty="0">
                <a:latin typeface="Times New Roman"/>
              </a:rPr>
              <a:t>RESULTS &amp; REPORTS </a:t>
            </a:r>
          </a:p>
        </p:txBody>
      </p:sp>
    </p:spTree>
    <p:extLst>
      <p:ext uri="{BB962C8B-B14F-4D97-AF65-F5344CB8AC3E}">
        <p14:creationId xmlns:p14="http://schemas.microsoft.com/office/powerpoint/2010/main" val="94048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srcRect/>
          <a:stretch>
            <a:fillRect/>
          </a:stretch>
        </p:blipFill>
        <p:spPr>
          <a:xfrm>
            <a:off x="1" y="-152400"/>
            <a:ext cx="9161206" cy="7010400"/>
          </a:xfrm>
          <a:prstGeom prst="rect">
            <a:avLst/>
          </a:prstGeom>
          <a:noFill/>
          <a:ln>
            <a:noFill/>
          </a:ln>
        </p:spPr>
      </p:pic>
      <p:sp>
        <p:nvSpPr>
          <p:cNvPr id="92" name="Google Shape;92;p2"/>
          <p:cNvSpPr txBox="1">
            <a:spLocks noGrp="1"/>
          </p:cNvSpPr>
          <p:nvPr>
            <p:ph type="title"/>
          </p:nvPr>
        </p:nvSpPr>
        <p:spPr>
          <a:xfrm>
            <a:off x="766462" y="1068371"/>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INTRODUCTION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2"/>
          <p:cNvSpPr txBox="1">
            <a:spLocks noGrp="1"/>
          </p:cNvSpPr>
          <p:nvPr>
            <p:ph type="body" idx="1"/>
          </p:nvPr>
        </p:nvSpPr>
        <p:spPr>
          <a:xfrm>
            <a:off x="838200" y="1525571"/>
            <a:ext cx="8077200" cy="4630132"/>
          </a:xfrm>
          <a:prstGeom prst="rect">
            <a:avLst/>
          </a:prstGeom>
          <a:noFill/>
          <a:ln>
            <a:noFill/>
          </a:ln>
        </p:spPr>
        <p:txBody>
          <a:bodyPr spcFirstLastPara="1" wrap="square" lIns="91425" tIns="45700" rIns="91425" bIns="45700" anchor="t" anchorCtr="0">
            <a:normAutofit lnSpcReduction="10000"/>
          </a:bodyPr>
          <a:lstStyle/>
          <a:p>
            <a:pPr marR="269240" indent="450215" algn="just">
              <a:spcAft>
                <a:spcPts val="800"/>
              </a:spcAft>
            </a:pPr>
            <a:r>
              <a:rPr lang="en-US" sz="2400" kern="100" dirty="0">
                <a:cs typeface="Times New Roman"/>
              </a:rPr>
              <a:t> </a:t>
            </a:r>
            <a:r>
              <a:rPr lang="en-US" sz="2400" dirty="0">
                <a:latin typeface="Times New Roman"/>
                <a:cs typeface="Times New Roman"/>
              </a:rPr>
              <a:t>Data analytics is a method of applying quantitative and qualitative techniques to analyze data, aiming for valuable insights. With the help of data analytics, we can explore data and we can even draw conclusions about our data.</a:t>
            </a:r>
          </a:p>
          <a:p>
            <a:pPr marR="269240" indent="450215" algn="just">
              <a:spcAft>
                <a:spcPts val="800"/>
              </a:spcAft>
            </a:pPr>
            <a:r>
              <a:rPr lang="en-US" sz="2400" kern="100" dirty="0">
                <a:latin typeface="Times New Roman"/>
                <a:cs typeface="Times New Roman"/>
              </a:rPr>
              <a:t> </a:t>
            </a:r>
            <a:r>
              <a:rPr lang="en-US" sz="2400" dirty="0">
                <a:latin typeface="Times New Roman"/>
              </a:rPr>
              <a:t>The aim of this project is to perform Exploratory Data Analysis (EDA) on a dataset related to Indian food. Exploratory Data Analysis is a crucial step in data analysis that helps in understanding the dataset, discovering patterns, and extracting insights. In this project, we will explore various aspects of Indian cuisine, such as ingredients, recipes, regional variations, and popularity.</a:t>
            </a:r>
            <a:endParaRPr lang="en-IN" sz="2400">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g244d5f092ba_0_31"/>
          <p:cNvPicPr preferRelativeResize="0"/>
          <p:nvPr/>
        </p:nvPicPr>
        <p:blipFill rotWithShape="1">
          <a:blip r:embed="rId3"/>
          <a:srcRect/>
          <a:stretch>
            <a:fillRect/>
          </a:stretch>
        </p:blipFill>
        <p:spPr>
          <a:xfrm>
            <a:off x="0" y="-76200"/>
            <a:ext cx="9161205" cy="6934200"/>
          </a:xfrm>
          <a:prstGeom prst="rect">
            <a:avLst/>
          </a:prstGeom>
          <a:noFill/>
          <a:ln>
            <a:noFill/>
          </a:ln>
        </p:spPr>
      </p:pic>
      <p:pic>
        <p:nvPicPr>
          <p:cNvPr id="4" name="Picture 3">
            <a:extLst>
              <a:ext uri="{FF2B5EF4-FFF2-40B4-BE49-F238E27FC236}">
                <a16:creationId xmlns:a16="http://schemas.microsoft.com/office/drawing/2014/main" id="{2AE175F6-AEC2-6D39-B219-9FDBB53D87F0}"/>
              </a:ext>
            </a:extLst>
          </p:cNvPr>
          <p:cNvPicPr>
            <a:picLocks noChangeAspect="1"/>
          </p:cNvPicPr>
          <p:nvPr/>
        </p:nvPicPr>
        <p:blipFill>
          <a:blip r:embed="rId4"/>
          <a:stretch>
            <a:fillRect/>
          </a:stretch>
        </p:blipFill>
        <p:spPr>
          <a:xfrm>
            <a:off x="1055896" y="1836247"/>
            <a:ext cx="7032207" cy="3955616"/>
          </a:xfrm>
          <a:prstGeom prst="rect">
            <a:avLst/>
          </a:prstGeom>
        </p:spPr>
      </p:pic>
      <p:sp>
        <p:nvSpPr>
          <p:cNvPr id="3" name="Title 2">
            <a:extLst>
              <a:ext uri="{FF2B5EF4-FFF2-40B4-BE49-F238E27FC236}">
                <a16:creationId xmlns:a16="http://schemas.microsoft.com/office/drawing/2014/main" id="{C3383DA1-2741-1D5B-B617-4B7FE050DB22}"/>
              </a:ext>
            </a:extLst>
          </p:cNvPr>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12"/>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246" name="Google Shape;246;p12"/>
          <p:cNvSpPr txBox="1">
            <a:spLocks noGrp="1"/>
          </p:cNvSpPr>
          <p:nvPr>
            <p:ph type="title"/>
          </p:nvPr>
        </p:nvSpPr>
        <p:spPr>
          <a:xfrm>
            <a:off x="696686" y="1349829"/>
            <a:ext cx="8045244" cy="36631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CONCLUSION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47" name="Google Shape;247;p12"/>
          <p:cNvSpPr txBox="1">
            <a:spLocks noGrp="1"/>
          </p:cNvSpPr>
          <p:nvPr>
            <p:ph type="body" idx="1"/>
          </p:nvPr>
        </p:nvSpPr>
        <p:spPr>
          <a:xfrm>
            <a:off x="806244" y="2017363"/>
            <a:ext cx="8077200" cy="4678024"/>
          </a:xfrm>
          <a:prstGeom prst="rect">
            <a:avLst/>
          </a:prstGeom>
          <a:noFill/>
          <a:ln>
            <a:noFill/>
          </a:ln>
        </p:spPr>
        <p:txBody>
          <a:bodyPr spcFirstLastPara="1" wrap="square" lIns="91425" tIns="45700" rIns="91425" bIns="45700" anchor="t" anchorCtr="0">
            <a:noAutofit/>
          </a:bodyPr>
          <a:lstStyle/>
          <a:p>
            <a:pPr marL="342900" algn="just">
              <a:spcBef>
                <a:spcPts val="0"/>
              </a:spcBef>
              <a:buSzPts val="2000"/>
              <a:buFont typeface="Arial,Sans-Serif" panose="020B0604020202020204" pitchFamily="34" charset="0"/>
              <a:buChar char="•"/>
            </a:pPr>
            <a:r>
              <a:rPr lang="en-US" sz="2200" dirty="0">
                <a:latin typeface="Times New Roman"/>
                <a:cs typeface="Times New Roman"/>
              </a:rPr>
              <a:t>EDA on Indian food datasets has a profound social and business impact. It promotes the preservation of culinary heritage, encourages cultural exchange, and raises awareness of health and nutrition. In the business realm, EDA drives menu planning, product development, marketing strategies, and supply chain optimization.</a:t>
            </a:r>
          </a:p>
          <a:p>
            <a:pPr marL="0" indent="0" algn="just">
              <a:spcBef>
                <a:spcPts val="0"/>
              </a:spcBef>
              <a:buSzPts val="2000"/>
              <a:buNone/>
            </a:pPr>
            <a:endParaRPr lang="en-US" sz="2200" dirty="0">
              <a:latin typeface="Times New Roman"/>
            </a:endParaRPr>
          </a:p>
          <a:p>
            <a:pPr marL="342900" algn="just">
              <a:spcBef>
                <a:spcPts val="0"/>
              </a:spcBef>
              <a:buSzPts val="2000"/>
              <a:buFont typeface="Arial" panose="020B0604020202020204" pitchFamily="34" charset="0"/>
              <a:buChar char="•"/>
            </a:pPr>
            <a:r>
              <a:rPr lang="en-US" sz="2200" dirty="0">
                <a:latin typeface="Times New Roman"/>
                <a:cs typeface="Times New Roman"/>
              </a:rPr>
              <a:t>The dataset is uploaded to the database using the IBM cloud and the database is connected to the IBM Cognos Analytics tool. In the IBM Cognos Analytics tool, the data module option is selected and the dataset is pre-processed</a:t>
            </a:r>
            <a:endParaRPr lang="en-US" sz="2200" dirty="0">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15"/>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267" name="Google Shape;267;p15"/>
          <p:cNvSpPr txBox="1">
            <a:spLocks noGrp="1"/>
          </p:cNvSpPr>
          <p:nvPr>
            <p:ph type="title"/>
          </p:nvPr>
        </p:nvSpPr>
        <p:spPr>
          <a:xfrm>
            <a:off x="762000" y="3048000"/>
            <a:ext cx="80451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THANK YOU</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3"/>
          <a:srcRect/>
          <a:stretch>
            <a:fillRect/>
          </a:stretch>
        </p:blipFill>
        <p:spPr>
          <a:xfrm>
            <a:off x="-20319" y="0"/>
            <a:ext cx="9181526" cy="6858000"/>
          </a:xfrm>
          <a:prstGeom prst="rect">
            <a:avLst/>
          </a:prstGeom>
          <a:noFill/>
          <a:ln>
            <a:noFill/>
          </a:ln>
        </p:spPr>
      </p:pic>
      <p:sp>
        <p:nvSpPr>
          <p:cNvPr id="99" name="Google Shape;99;p3"/>
          <p:cNvSpPr txBox="1">
            <a:spLocks noGrp="1"/>
          </p:cNvSpPr>
          <p:nvPr>
            <p:ph type="title"/>
          </p:nvPr>
        </p:nvSpPr>
        <p:spPr>
          <a:xfrm>
            <a:off x="761299" y="1161966"/>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ABSTRACT</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858520" y="1328010"/>
            <a:ext cx="8046720" cy="4717818"/>
          </a:xfrm>
          <a:prstGeom prst="rect">
            <a:avLst/>
          </a:prstGeom>
          <a:noFill/>
          <a:ln>
            <a:noFill/>
          </a:ln>
        </p:spPr>
        <p:txBody>
          <a:bodyPr spcFirstLastPara="1" wrap="square" lIns="91425" tIns="45700" rIns="91425" bIns="45700" anchor="t" anchorCtr="0">
            <a:normAutofit lnSpcReduction="10000"/>
          </a:bodyPr>
          <a:lstStyle/>
          <a:p>
            <a:pPr marL="1588135" marR="1764665" indent="0" algn="ctr">
              <a:spcBef>
                <a:spcPts val="355"/>
              </a:spcBef>
              <a:spcAft>
                <a:spcPts val="0"/>
              </a:spcAft>
              <a:buNone/>
            </a:pP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2200" dirty="0">
                <a:latin typeface="Times New Roman"/>
              </a:rPr>
              <a:t>The literature review demonstrates the growing interest in applying EDA techniques to explore Indian food datasets. These studies have provided valuable insights into the ingredients, regional variations, popularity, and nutritional aspects of Indian cuisine</a:t>
            </a:r>
            <a:endParaRPr sz="2200" dirty="0">
              <a:latin typeface="Times New Roman"/>
              <a:ea typeface="Times New Roman" panose="02020603050405020304"/>
              <a:cs typeface="Times New Roman" panose="02020603050405020304" pitchFamily="18" charset="0"/>
            </a:endParaRPr>
          </a:p>
          <a:p>
            <a:pPr marL="114300" indent="0" algn="just">
              <a:buNone/>
            </a:pPr>
            <a:endParaRPr lang="en-US" sz="2200" dirty="0">
              <a:latin typeface="Times New Roman"/>
            </a:endParaRPr>
          </a:p>
          <a:p>
            <a:pPr indent="-355600" algn="just">
              <a:spcBef>
                <a:spcPts val="0"/>
              </a:spcBef>
              <a:buSzPts val="2000"/>
              <a:buFont typeface="Times New Roman" panose="02020603050405020304"/>
              <a:buChar char="•"/>
            </a:pPr>
            <a:r>
              <a:rPr lang="en-US" sz="2200" dirty="0">
                <a:latin typeface="Times New Roman"/>
              </a:rPr>
              <a:t>EDA has proven instrumental in unraveling the intricacies of Indian food, shedding light on the diversity, flavors, and cultural significance associated with this culinary heritage.</a:t>
            </a:r>
            <a:endParaRPr lang="en-US" sz="2200" dirty="0">
              <a:latin typeface="Times New Roman"/>
              <a:cs typeface="Times New Roman"/>
            </a:endParaRPr>
          </a:p>
          <a:p>
            <a:pPr marL="101600" indent="0" algn="just">
              <a:spcBef>
                <a:spcPts val="0"/>
              </a:spcBef>
              <a:buSzPts val="2000"/>
              <a:buNone/>
            </a:pPr>
            <a:endParaRPr lang="en-US" sz="2200" dirty="0">
              <a:latin typeface="Times New Roman"/>
            </a:endParaRPr>
          </a:p>
          <a:p>
            <a:pPr indent="-355600" algn="just">
              <a:spcBef>
                <a:spcPts val="0"/>
              </a:spcBef>
              <a:buSzPts val="2000"/>
              <a:buFont typeface="Times New Roman" panose="02020603050405020304"/>
              <a:buChar char="•"/>
            </a:pPr>
            <a:r>
              <a:rPr lang="en-US" sz="2200" dirty="0">
                <a:latin typeface="Times New Roman"/>
              </a:rPr>
              <a:t>Future research can further leverage EDA to explore new dimensions of Indian food, such as the impact of globalization, dietary preferences, and the fusion of traditional and modern culinary practices.</a:t>
            </a:r>
            <a:endParaRPr sz="2200">
              <a:latin typeface="Times New Roman"/>
              <a:ea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06" name="Google Shape;106;p4"/>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LITERATURE SURVEY</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4"/>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114300" indent="0">
              <a:lnSpc>
                <a:spcPct val="107000"/>
              </a:lnSpc>
              <a:spcAft>
                <a:spcPts val="800"/>
              </a:spcAft>
              <a:buNone/>
            </a:pPr>
            <a:r>
              <a:rPr lang="en-US" sz="2400" b="1" dirty="0">
                <a:latin typeface="Times New Roman" panose="02020603050405020304"/>
                <a:ea typeface="Times New Roman" panose="02020603050405020304"/>
                <a:cs typeface="Times New Roman" panose="02020603050405020304"/>
                <a:sym typeface="Times New Roman" panose="02020603050405020304"/>
              </a:rPr>
              <a:t>TITLE:</a:t>
            </a:r>
            <a:r>
              <a:rPr lang="en-US" sz="2200" b="1" dirty="0">
                <a:latin typeface="Times New Roman" panose="02020603050405020304"/>
                <a:ea typeface="Times New Roman" panose="02020603050405020304"/>
                <a:cs typeface="Times New Roman" panose="02020603050405020304"/>
                <a:sym typeface="Times New Roman" panose="02020603050405020304"/>
              </a:rPr>
              <a:t> </a:t>
            </a:r>
            <a:r>
              <a:rPr lang="en-US" sz="2200" dirty="0">
                <a:latin typeface="Times New Roman"/>
              </a:rPr>
              <a:t>Exploratory Data Analysis of Indian Cuisine Ingredients Exploratory Data Analysis of Indian Cuisine Ingredients</a:t>
            </a:r>
            <a:endParaRPr lang="en-IN" sz="2200" kern="100">
              <a:effectLst/>
              <a:latin typeface="Times New Roman"/>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2000" b="1" kern="0" dirty="0">
                <a:solidFill>
                  <a:srgbClr val="000000"/>
                </a:solidFill>
                <a:effectLst/>
                <a:latin typeface="Times New Roman"/>
                <a:ea typeface="Times New Roman" panose="02020603050405020304" pitchFamily="18" charset="0"/>
                <a:cs typeface="Times New Roman"/>
              </a:rPr>
              <a:t>AUTHOR: </a:t>
            </a:r>
            <a:r>
              <a:rPr lang="en-IN" sz="2400" dirty="0">
                <a:latin typeface="Times New Roman"/>
              </a:rPr>
              <a:t>Gupta et al, 2018</a:t>
            </a:r>
            <a:endParaRPr lang="en-IN" sz="2400" kern="100" dirty="0">
              <a:effectLst/>
              <a:latin typeface="Times New Roman"/>
              <a:ea typeface="Calibri" panose="020F0502020204030204" pitchFamily="34" charset="0"/>
              <a:cs typeface="Times New Roman"/>
            </a:endParaRPr>
          </a:p>
          <a:p>
            <a:pPr marL="0" indent="0" algn="just">
              <a:spcBef>
                <a:spcPts val="640"/>
              </a:spcBef>
              <a:buSzPts val="3200"/>
              <a:buNone/>
            </a:pPr>
            <a:r>
              <a:rPr lang="en-IN" sz="1800" dirty="0">
                <a:latin typeface="Times New Roman"/>
              </a:rPr>
              <a:t>	</a:t>
            </a:r>
            <a:r>
              <a:rPr lang="en-IN" sz="2000" dirty="0">
                <a:latin typeface="Times New Roman"/>
              </a:rPr>
              <a:t>This study focuses on </a:t>
            </a:r>
            <a:r>
              <a:rPr lang="en-IN" sz="2000" err="1">
                <a:latin typeface="Times New Roman"/>
              </a:rPr>
              <a:t>analyzing</a:t>
            </a:r>
            <a:r>
              <a:rPr lang="en-IN" sz="2000" dirty="0">
                <a:latin typeface="Times New Roman"/>
              </a:rPr>
              <a:t> a dataset of Indian cuisine ingredients using EDA techniques. The authors explore the frequency and distribution of ingredients, identifying the most commonly used spices, herbs, and vegetables. They also investigate the regional variations in ingredient preferences, highlighting the distinct </a:t>
            </a:r>
            <a:r>
              <a:rPr lang="en-IN" sz="2000" err="1">
                <a:latin typeface="Times New Roman"/>
              </a:rPr>
              <a:t>flavor</a:t>
            </a:r>
            <a:r>
              <a:rPr lang="en-IN" sz="2000" dirty="0">
                <a:latin typeface="Times New Roman"/>
              </a:rPr>
              <a:t> profiles across different Indian states.</a:t>
            </a:r>
            <a:endParaRPr lang="en-IN" sz="2000">
              <a:latin typeface="Times New Roman"/>
              <a:ea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g2231b600bd6_0_0"/>
          <p:cNvPicPr preferRelativeResize="0"/>
          <p:nvPr/>
        </p:nvPicPr>
        <p:blipFill rotWithShape="1">
          <a:blip r:embed="rId3"/>
          <a:srcRect/>
          <a:stretch>
            <a:fillRect/>
          </a:stretch>
        </p:blipFill>
        <p:spPr>
          <a:xfrm>
            <a:off x="-20320" y="0"/>
            <a:ext cx="9181525" cy="6858000"/>
          </a:xfrm>
          <a:prstGeom prst="rect">
            <a:avLst/>
          </a:prstGeom>
          <a:noFill/>
          <a:ln>
            <a:noFill/>
          </a:ln>
        </p:spPr>
      </p:pic>
      <p:sp>
        <p:nvSpPr>
          <p:cNvPr id="113" name="Google Shape;113;g2231b600bd6_0_0"/>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g2231b600bd6_0_0"/>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114300" indent="0">
              <a:lnSpc>
                <a:spcPct val="107000"/>
              </a:lnSpc>
              <a:spcAft>
                <a:spcPts val="800"/>
              </a:spcAft>
              <a:buNone/>
            </a:pPr>
            <a:r>
              <a:rPr lang="en-US" sz="2400" b="1" err="1">
                <a:latin typeface="Times New Roman" panose="02020603050405020304"/>
                <a:ea typeface="Times New Roman" panose="02020603050405020304"/>
                <a:cs typeface="Times New Roman" panose="02020603050405020304"/>
                <a:sym typeface="Times New Roman" panose="02020603050405020304"/>
              </a:rPr>
              <a:t>TITLE</a:t>
            </a:r>
            <a:r>
              <a:rPr lang="en-US" sz="2200" b="1" err="1">
                <a:latin typeface="Times New Roman"/>
                <a:ea typeface="Times New Roman" panose="02020603050405020304"/>
                <a:cs typeface="Times New Roman"/>
                <a:sym typeface="Times New Roman" panose="02020603050405020304"/>
              </a:rPr>
              <a:t>:</a:t>
            </a:r>
            <a:r>
              <a:rPr lang="en-US" sz="2400" err="1">
                <a:latin typeface="Times New Roman"/>
                <a:ea typeface="Times New Roman" panose="02020603050405020304"/>
                <a:cs typeface="Times New Roman"/>
                <a:sym typeface="Times New Roman" panose="02020603050405020304"/>
              </a:rPr>
              <a:t>Exploring</a:t>
            </a:r>
            <a:r>
              <a:rPr lang="en-US" sz="2400">
                <a:latin typeface="Times New Roman"/>
                <a:ea typeface="Times New Roman" panose="02020603050405020304"/>
                <a:cs typeface="Times New Roman"/>
                <a:sym typeface="Times New Roman" panose="02020603050405020304"/>
              </a:rPr>
              <a:t> Regional Variations </a:t>
            </a:r>
            <a:r>
              <a:rPr lang="en-US" sz="2400">
                <a:latin typeface="Times New Roman"/>
                <a:cs typeface="Times New Roman"/>
              </a:rPr>
              <a:t>in Indian Food: An EDA Approach</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2000" b="1" kern="0" dirty="0">
                <a:solidFill>
                  <a:srgbClr val="000000"/>
                </a:solidFill>
                <a:effectLst/>
                <a:latin typeface="Times New Roman"/>
                <a:ea typeface="Times New Roman" panose="02020603050405020304" pitchFamily="18" charset="0"/>
                <a:cs typeface="Times New Roman"/>
              </a:rPr>
              <a:t>AUTHOR:</a:t>
            </a:r>
            <a:r>
              <a:rPr lang="en-US" sz="2000" b="1" kern="0" dirty="0">
                <a:solidFill>
                  <a:srgbClr val="000000"/>
                </a:solidFill>
                <a:effectLst/>
                <a:latin typeface="Times New Roman"/>
                <a:ea typeface="Times New Roman" panose="02020603050405020304" pitchFamily="18" charset="0"/>
                <a:cs typeface="Times New Roman"/>
              </a:rPr>
              <a:t> </a:t>
            </a:r>
            <a:r>
              <a:rPr lang="en-US" sz="2200" dirty="0">
                <a:latin typeface="Times New Roman"/>
              </a:rPr>
              <a:t>Sharma and Jain ,2019</a:t>
            </a:r>
            <a:endParaRPr lang="en-IN" sz="2200" kern="100" dirty="0">
              <a:effectLst/>
              <a:latin typeface="Times New Roman"/>
              <a:ea typeface="Calibri" panose="020F0502020204030204" pitchFamily="34" charset="0"/>
              <a:cs typeface="Times New Roman" panose="02020603050405020304" pitchFamily="18" charset="0"/>
            </a:endParaRPr>
          </a:p>
          <a:p>
            <a:pPr marL="0" indent="0">
              <a:buNone/>
            </a:pPr>
            <a:r>
              <a:rPr lang="en-IN" sz="2400" kern="0" dirty="0">
                <a:solidFill>
                  <a:srgbClr val="000000"/>
                </a:solidFill>
                <a:effectLst/>
                <a:latin typeface="Times New Roman"/>
                <a:ea typeface="Times New Roman" panose="02020603050405020304" pitchFamily="18" charset="0"/>
              </a:rPr>
              <a:t>	</a:t>
            </a:r>
            <a:r>
              <a:rPr lang="en-IN" sz="2200" dirty="0">
                <a:latin typeface="Times New Roman"/>
                <a:cs typeface="Times New Roman"/>
              </a:rPr>
              <a:t>This research delves into regional variations in Indian food </a:t>
            </a:r>
          </a:p>
          <a:p>
            <a:pPr marL="0" indent="0">
              <a:buNone/>
            </a:pPr>
            <a:r>
              <a:rPr lang="en-IN" sz="2200">
                <a:latin typeface="Times New Roman"/>
                <a:cs typeface="Times New Roman"/>
              </a:rPr>
              <a:t>by </a:t>
            </a:r>
            <a:r>
              <a:rPr lang="en-IN" sz="2200" dirty="0">
                <a:latin typeface="Times New Roman"/>
                <a:cs typeface="Times New Roman"/>
              </a:rPr>
              <a:t>employing EDA techniques on a dataset comprising recipes </a:t>
            </a:r>
            <a:endParaRPr lang="en-IN"/>
          </a:p>
          <a:p>
            <a:pPr marL="0" indent="0">
              <a:buNone/>
            </a:pPr>
            <a:r>
              <a:rPr lang="en-IN" sz="2200">
                <a:latin typeface="Times New Roman"/>
                <a:cs typeface="Times New Roman"/>
              </a:rPr>
              <a:t>from </a:t>
            </a:r>
            <a:r>
              <a:rPr lang="en-IN" sz="2200" dirty="0">
                <a:latin typeface="Times New Roman"/>
                <a:cs typeface="Times New Roman"/>
              </a:rPr>
              <a:t>different states. The authors examine the prevalence of specific dishes, ingredients, and cooking methods within each region. They uncover regional specialties, uncovering the unique culinary traditions that define Indian cuisine.</a:t>
            </a:r>
            <a:endParaRPr lang="en-IN"/>
          </a:p>
          <a:p>
            <a:pPr marL="114300" indent="0" algn="just">
              <a:buNone/>
            </a:pPr>
            <a:endParaRPr lang="en-IN" sz="2400" dirty="0">
              <a:latin typeface="Times New Roman" panose="02020603050405020304" pitchFamily="18" charset="0"/>
              <a:ea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g2231b600bd6_0_6"/>
          <p:cNvPicPr preferRelativeResize="0"/>
          <p:nvPr/>
        </p:nvPicPr>
        <p:blipFill rotWithShape="1">
          <a:blip r:embed="rId3"/>
          <a:srcRect/>
          <a:stretch>
            <a:fillRect/>
          </a:stretch>
        </p:blipFill>
        <p:spPr>
          <a:xfrm>
            <a:off x="-50800" y="0"/>
            <a:ext cx="9212005" cy="6858000"/>
          </a:xfrm>
          <a:prstGeom prst="rect">
            <a:avLst/>
          </a:prstGeom>
          <a:noFill/>
          <a:ln>
            <a:noFill/>
          </a:ln>
        </p:spPr>
      </p:pic>
      <p:sp>
        <p:nvSpPr>
          <p:cNvPr id="120" name="Google Shape;120;g2231b600bd6_0_6"/>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g2231b600bd6_0_6"/>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640"/>
              </a:spcBef>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TITLE: </a:t>
            </a:r>
            <a:r>
              <a:rPr lang="en-US" sz="2200" dirty="0">
                <a:latin typeface="Times New Roman"/>
              </a:rPr>
              <a:t>EDA of Popular Indian Dishes on Social Media" </a:t>
            </a:r>
            <a:endParaRPr lang="en-US" sz="2200">
              <a:latin typeface="Times New Roman"/>
              <a:cs typeface="Times New Roman"/>
            </a:endParaRPr>
          </a:p>
          <a:p>
            <a:pPr marL="0" indent="0">
              <a:spcBef>
                <a:spcPts val="640"/>
              </a:spcBef>
              <a:buSzPts val="3200"/>
              <a:buNone/>
            </a:pPr>
            <a:r>
              <a:rPr lang="en-US" sz="2200" b="1" dirty="0">
                <a:latin typeface="Times New Roman"/>
                <a:ea typeface="Times New Roman" panose="02020603050405020304"/>
                <a:cs typeface="Times New Roman"/>
                <a:sym typeface="Times New Roman" panose="02020603050405020304"/>
              </a:rPr>
              <a:t>AUTHOR:</a:t>
            </a:r>
            <a:r>
              <a:rPr lang="en-US" sz="2200" dirty="0">
                <a:latin typeface="Times New Roman"/>
                <a:ea typeface="Times New Roman" panose="02020603050405020304"/>
                <a:cs typeface="Times New Roman"/>
                <a:sym typeface="Times New Roman" panose="02020603050405020304"/>
              </a:rPr>
              <a:t> </a:t>
            </a:r>
            <a:r>
              <a:rPr lang="en-US" sz="2200" dirty="0">
                <a:latin typeface="Times New Roman"/>
              </a:rPr>
              <a:t> Patel and Shah ,2020</a:t>
            </a:r>
            <a:endParaRPr sz="2200" dirty="0">
              <a:latin typeface="Times New Roman"/>
              <a:ea typeface="Times New Roman" panose="02020603050405020304"/>
              <a:cs typeface="Times New Roman"/>
            </a:endParaRPr>
          </a:p>
          <a:p>
            <a:pPr marL="0" lvl="0" indent="0" algn="l" rtl="0">
              <a:lnSpc>
                <a:spcPct val="100000"/>
              </a:lnSpc>
              <a:spcBef>
                <a:spcPts val="640"/>
              </a:spcBef>
              <a:spcAft>
                <a:spcPts val="0"/>
              </a:spcAft>
              <a:buClr>
                <a:schemeClr val="dk1"/>
              </a:buClr>
              <a:buSzPts val="32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indent="0" algn="just">
              <a:spcBef>
                <a:spcPts val="640"/>
              </a:spcBef>
              <a:buSzPts val="3200"/>
              <a:buNone/>
            </a:pPr>
            <a:r>
              <a:rPr lang="en-IN" sz="2400" kern="0" dirty="0">
                <a:solidFill>
                  <a:srgbClr val="000000"/>
                </a:solidFill>
                <a:effectLst/>
                <a:latin typeface="Times New Roman"/>
                <a:ea typeface="Times New Roman" panose="02020603050405020304" pitchFamily="18" charset="0"/>
              </a:rPr>
              <a:t>	</a:t>
            </a:r>
            <a:r>
              <a:rPr lang="en-IN" sz="2200" kern="0" dirty="0">
                <a:solidFill>
                  <a:srgbClr val="000000"/>
                </a:solidFill>
                <a:effectLst/>
                <a:latin typeface="Times New Roman"/>
                <a:ea typeface="Times New Roman" panose="02020603050405020304" pitchFamily="18" charset="0"/>
                <a:cs typeface="Times New Roman"/>
              </a:rPr>
              <a:t> </a:t>
            </a:r>
            <a:r>
              <a:rPr lang="en-IN" sz="2200" dirty="0">
                <a:latin typeface="Times New Roman"/>
              </a:rPr>
              <a:t>This study utilizes EDA to </a:t>
            </a:r>
            <a:r>
              <a:rPr lang="en-IN" sz="2200" err="1">
                <a:latin typeface="Times New Roman"/>
              </a:rPr>
              <a:t>analyze</a:t>
            </a:r>
            <a:r>
              <a:rPr lang="en-IN" sz="2200" dirty="0">
                <a:latin typeface="Times New Roman"/>
              </a:rPr>
              <a:t> the popularity of Indian dishes on social media platforms. The authors collect data from various social media sources and explore metrics such as user ratings, reviews, and mentions. They identify popular dishes, trends, and emerging </a:t>
            </a:r>
            <a:r>
              <a:rPr lang="en-IN" sz="2200" err="1">
                <a:latin typeface="Times New Roman"/>
              </a:rPr>
              <a:t>flavors</a:t>
            </a:r>
            <a:r>
              <a:rPr lang="en-IN" sz="2200" dirty="0">
                <a:latin typeface="Times New Roman"/>
              </a:rPr>
              <a:t>, providing insights into the changing preferences of consumers.</a:t>
            </a:r>
            <a:endParaRPr lang="en-IN" sz="2200">
              <a:latin typeface="Times New Roman"/>
              <a:ea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231b600bd6_0_12"/>
          <p:cNvPicPr preferRelativeResize="0"/>
          <p:nvPr/>
        </p:nvPicPr>
        <p:blipFill rotWithShape="1">
          <a:blip r:embed="rId3"/>
          <a:srcRect/>
          <a:stretch>
            <a:fillRect/>
          </a:stretch>
        </p:blipFill>
        <p:spPr>
          <a:xfrm>
            <a:off x="0" y="0"/>
            <a:ext cx="9161205" cy="6858000"/>
          </a:xfrm>
          <a:prstGeom prst="rect">
            <a:avLst/>
          </a:prstGeom>
          <a:noFill/>
          <a:ln>
            <a:noFill/>
          </a:ln>
        </p:spPr>
      </p:pic>
      <p:sp>
        <p:nvSpPr>
          <p:cNvPr id="127" name="Google Shape;127;g2231b600bd6_0_12"/>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g2231b600bd6_0_12"/>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PAPER-IV</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640"/>
              </a:spcBef>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TITLE</a:t>
            </a:r>
            <a:r>
              <a:rPr lang="en-IN" sz="2000" b="1" kern="0" dirty="0">
                <a:solidFill>
                  <a:srgbClr val="000000"/>
                </a:solidFill>
                <a:effectLst/>
                <a:latin typeface="Times New Roman"/>
                <a:ea typeface="Times New Roman" panose="02020603050405020304" pitchFamily="18" charset="0"/>
              </a:rPr>
              <a:t> :</a:t>
            </a:r>
            <a:r>
              <a:rPr lang="en-IN" sz="2200" dirty="0">
                <a:solidFill>
                  <a:srgbClr val="000000"/>
                </a:solidFill>
                <a:latin typeface="Times New Roman"/>
                <a:ea typeface="Times New Roman" panose="02020603050405020304" pitchFamily="18" charset="0"/>
              </a:rPr>
              <a:t>Nutritional</a:t>
            </a:r>
            <a:r>
              <a:rPr lang="en-IN" sz="2200" kern="0" dirty="0">
                <a:solidFill>
                  <a:srgbClr val="000000"/>
                </a:solidFill>
                <a:effectLst/>
                <a:latin typeface="Times New Roman"/>
                <a:ea typeface="Times New Roman" panose="02020603050405020304" pitchFamily="18" charset="0"/>
              </a:rPr>
              <a:t> </a:t>
            </a:r>
            <a:r>
              <a:rPr lang="en-IN" sz="2200" dirty="0">
                <a:latin typeface="Times New Roman"/>
              </a:rPr>
              <a:t>Analysis of Indian Food: An EDA Perspective</a:t>
            </a:r>
            <a:r>
              <a:rPr lang="en-US" sz="2200" dirty="0">
                <a:latin typeface="Times New Roman"/>
                <a:cs typeface="Times New Roman"/>
              </a:rPr>
              <a:t> </a:t>
            </a:r>
            <a:endParaRPr lang="en-US" sz="2200" dirty="0">
              <a:latin typeface="Times New Roman" panose="02020603050405020304" pitchFamily="18" charset="0"/>
              <a:cs typeface="Times New Roman" panose="02020603050405020304" pitchFamily="18" charset="0"/>
            </a:endParaRPr>
          </a:p>
          <a:p>
            <a:pPr marL="0" indent="0">
              <a:spcBef>
                <a:spcPts val="640"/>
              </a:spcBef>
              <a:buSzPts val="3200"/>
              <a:buNone/>
            </a:pPr>
            <a:r>
              <a:rPr lang="en-IN" sz="2000" b="1" kern="0" dirty="0">
                <a:solidFill>
                  <a:srgbClr val="000000"/>
                </a:solidFill>
                <a:effectLst/>
                <a:latin typeface="Times New Roman"/>
                <a:ea typeface="Times New Roman" panose="02020603050405020304" pitchFamily="18" charset="0"/>
                <a:cs typeface="Times New Roman"/>
              </a:rPr>
              <a:t>AUTHOR: </a:t>
            </a:r>
            <a:r>
              <a:rPr lang="en-IN" sz="2200" dirty="0">
                <a:latin typeface="Times New Roman"/>
                <a:cs typeface="Times New Roman"/>
              </a:rPr>
              <a:t>Chatterjee and Saha ,2021</a:t>
            </a:r>
            <a:r>
              <a:rPr lang="en-US" sz="2200" dirty="0">
                <a:latin typeface="Times New Roman"/>
                <a:cs typeface="Times New Roman"/>
              </a:rPr>
              <a:t> </a:t>
            </a:r>
            <a:endParaRPr lang="en-IN" sz="2200" dirty="0">
              <a:latin typeface="Times New Roman"/>
              <a:cs typeface="Times New Roman"/>
            </a:endParaRPr>
          </a:p>
          <a:p>
            <a:pPr marL="0" lvl="0" indent="0" algn="l">
              <a:lnSpc>
                <a:spcPct val="100000"/>
              </a:lnSpc>
              <a:spcBef>
                <a:spcPts val="640"/>
              </a:spcBef>
              <a:spcAft>
                <a:spcPts val="0"/>
              </a:spcAft>
              <a:buSzPts val="3200"/>
              <a:buNone/>
            </a:pPr>
            <a:endParaRPr lang="en-IN" sz="2000" b="1" dirty="0">
              <a:latin typeface="Times New Roman" panose="02020603050405020304" pitchFamily="18" charset="0"/>
              <a:ea typeface="Times New Roman" panose="02020603050405020304"/>
              <a:cs typeface="Times New Roman" panose="02020603050405020304" pitchFamily="18" charset="0"/>
            </a:endParaRPr>
          </a:p>
          <a:p>
            <a:pPr marL="0" indent="0">
              <a:spcBef>
                <a:spcPts val="640"/>
              </a:spcBef>
              <a:buSzPts val="3200"/>
              <a:buNone/>
            </a:pPr>
            <a:endParaRPr lang="en-IN" sz="2000" b="1" dirty="0">
              <a:solidFill>
                <a:srgbClr val="000000"/>
              </a:solidFill>
              <a:latin typeface="Times New Roman"/>
              <a:ea typeface="Times New Roman" panose="02020603050405020304" pitchFamily="18" charset="0"/>
              <a:cs typeface="Times New Roman"/>
            </a:endParaRPr>
          </a:p>
          <a:p>
            <a:pPr marL="0" indent="0" algn="just">
              <a:spcBef>
                <a:spcPts val="640"/>
              </a:spcBef>
              <a:buSzPts val="3200"/>
              <a:buNone/>
            </a:pPr>
            <a:r>
              <a:rPr lang="en-IN" sz="2400" kern="0" dirty="0">
                <a:solidFill>
                  <a:srgbClr val="000000"/>
                </a:solidFill>
                <a:effectLst/>
                <a:latin typeface="Times New Roman"/>
                <a:ea typeface="Times New Roman" panose="02020603050405020304" pitchFamily="18" charset="0"/>
              </a:rPr>
              <a:t>	</a:t>
            </a:r>
            <a:r>
              <a:rPr lang="en-US" sz="2200" dirty="0">
                <a:latin typeface="Times New Roman"/>
                <a:cs typeface="Times New Roman"/>
              </a:rPr>
              <a:t> Focusing on the nutritional aspects of Indian cuisine, this research conducts EDA on a dataset comprising nutritional information of Indian dishes. The authors analyze the calorie content, macronutrient distribution, and common ingredients contributing to specific nutritional values. They highlight the balance and diversity of Indian food, providing valuable insights for health-conscious individuals.</a:t>
            </a:r>
            <a:br>
              <a:rPr lang="en-US" sz="2200" dirty="0">
                <a:latin typeface="Times New Roman"/>
                <a:cs typeface="Times New Roman"/>
              </a:rPr>
            </a:br>
            <a:endParaRPr lang="en-US" sz="2200">
              <a:latin typeface="Times New Roman"/>
              <a:ea typeface="Times New Roman" panose="02020603050405020304"/>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48" name="Google Shape;148;p5"/>
          <p:cNvSpPr txBox="1">
            <a:spLocks noGrp="1"/>
          </p:cNvSpPr>
          <p:nvPr>
            <p:ph type="title"/>
          </p:nvPr>
        </p:nvSpPr>
        <p:spPr>
          <a:xfrm>
            <a:off x="17200" y="1219200"/>
            <a:ext cx="95694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DRAWBACKS IN EXISTING SYSTEM</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5"/>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lvl="0" indent="-277813" algn="just" rtl="0">
              <a:lnSpc>
                <a:spcPct val="100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200" dirty="0">
                <a:latin typeface="Times New Roman" panose="02020603050405020304" pitchFamily="18" charset="0"/>
                <a:cs typeface="Times New Roman" panose="02020603050405020304" pitchFamily="18" charset="0"/>
              </a:rPr>
              <a:t>The user interface may not be the most intuitive, we feel that there is room for improvement.</a:t>
            </a:r>
          </a:p>
          <a:p>
            <a:pPr lvl="0" indent="-277813" algn="just" rtl="0">
              <a:lnSpc>
                <a:spcPct val="100000"/>
              </a:lnSpc>
              <a:spcBef>
                <a:spcPts val="0"/>
              </a:spcBef>
              <a:spcAft>
                <a:spcPts val="0"/>
              </a:spcAft>
              <a:buFont typeface="Arial" panose="020B0604020202020204" pitchFamily="34" charset="0"/>
              <a:buChar char="•"/>
            </a:pP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lvl="0" indent="-277813" algn="just" rtl="0">
              <a:lnSpc>
                <a:spcPct val="100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200" dirty="0">
                <a:latin typeface="Times New Roman" panose="02020603050405020304" pitchFamily="18" charset="0"/>
                <a:cs typeface="Times New Roman" panose="02020603050405020304" pitchFamily="18" charset="0"/>
              </a:rPr>
              <a:t>Its data visualization features require configuration to integrate with third-party tools.</a:t>
            </a:r>
          </a:p>
          <a:p>
            <a:pPr lvl="0" indent="-277813" algn="just" rtl="0">
              <a:lnSpc>
                <a:spcPct val="100000"/>
              </a:lnSpc>
              <a:spcBef>
                <a:spcPts val="0"/>
              </a:spcBef>
              <a:spcAft>
                <a:spcPts val="0"/>
              </a:spcAft>
              <a:buFont typeface="Arial" panose="020B0604020202020204" pitchFamily="34" charset="0"/>
              <a:buChar char="•"/>
            </a:pP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lvl="0" indent="-277813" algn="just" rtl="0">
              <a:lnSpc>
                <a:spcPct val="100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Errors and fake analysis of literacy rate may be occur.</a:t>
            </a:r>
          </a:p>
          <a:p>
            <a:pPr lvl="0" indent="-277813" algn="just" rtl="0">
              <a:lnSpc>
                <a:spcPct val="100000"/>
              </a:lnSpc>
              <a:spcBef>
                <a:spcPts val="0"/>
              </a:spcBef>
              <a:spcAft>
                <a:spcPts val="0"/>
              </a:spcAft>
              <a:buFont typeface="Arial" panose="020B0604020202020204" pitchFamily="34" charset="0"/>
              <a:buChar char="•"/>
            </a:pP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lvl="0" indent="-277813" algn="just" rtl="0">
              <a:lnSpc>
                <a:spcPct val="100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Lack of access to computers and the internet or who limited digital literacy skills may face disadvantages in education and the job market.</a:t>
            </a:r>
            <a:endParaRPr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3"/>
          <a:srcRect/>
          <a:stretch>
            <a:fillRect/>
          </a:stretch>
        </p:blipFill>
        <p:spPr>
          <a:xfrm>
            <a:off x="0" y="0"/>
            <a:ext cx="9161206" cy="6858000"/>
          </a:xfrm>
          <a:prstGeom prst="rect">
            <a:avLst/>
          </a:prstGeom>
          <a:noFill/>
          <a:ln>
            <a:noFill/>
          </a:ln>
        </p:spPr>
      </p:pic>
      <p:sp>
        <p:nvSpPr>
          <p:cNvPr id="155" name="Google Shape;155;p6"/>
          <p:cNvSpPr txBox="1">
            <a:spLocks noGrp="1"/>
          </p:cNvSpPr>
          <p:nvPr>
            <p:ph type="title"/>
          </p:nvPr>
        </p:nvSpPr>
        <p:spPr>
          <a:xfrm>
            <a:off x="854178" y="1131066"/>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PROPOSED SOLUTION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a:spLocks noGrp="1"/>
          </p:cNvSpPr>
          <p:nvPr>
            <p:ph type="body" idx="1"/>
          </p:nvPr>
        </p:nvSpPr>
        <p:spPr>
          <a:xfrm>
            <a:off x="727130" y="1893066"/>
            <a:ext cx="8077200" cy="4420868"/>
          </a:xfrm>
          <a:prstGeom prst="rect">
            <a:avLst/>
          </a:prstGeom>
          <a:noFill/>
          <a:ln>
            <a:noFill/>
          </a:ln>
        </p:spPr>
        <p:txBody>
          <a:bodyPr spcFirstLastPara="1" wrap="square" lIns="91425" tIns="45700" rIns="91425" bIns="45700" anchor="t" anchorCtr="0">
            <a:noAutofit/>
          </a:bodyPr>
          <a:lstStyle/>
          <a:p>
            <a:pPr marL="342900" algn="just">
              <a:spcBef>
                <a:spcPts val="0"/>
              </a:spcBef>
              <a:buFont typeface="Arial" panose="020B0604020202020204" pitchFamily="34" charset="0"/>
              <a:buChar char="•"/>
            </a:pPr>
            <a:r>
              <a:rPr lang="en-US" sz="2200" dirty="0">
                <a:latin typeface="Times New Roman"/>
                <a:cs typeface="Times New Roman"/>
                <a:sym typeface="Times New Roman" panose="02020603050405020304"/>
              </a:rPr>
              <a:t> </a:t>
            </a:r>
            <a:r>
              <a:rPr lang="en-US" sz="2200" dirty="0">
                <a:solidFill>
                  <a:srgbClr val="374151"/>
                </a:solidFill>
                <a:latin typeface="Times New Roman"/>
                <a:sym typeface="Times New Roman" panose="02020603050405020304"/>
              </a:rPr>
              <a:t>Indian food EDA </a:t>
            </a:r>
            <a:r>
              <a:rPr lang="en-US" sz="2200" dirty="0">
                <a:solidFill>
                  <a:srgbClr val="374151"/>
                </a:solidFill>
                <a:latin typeface="Times New Roman"/>
              </a:rPr>
              <a:t>can be a valuable resource for both enthusiasts of Indian cuisine and professionals in the food industry.</a:t>
            </a:r>
            <a:r>
              <a:rPr lang="en-US" sz="2200" dirty="0">
                <a:latin typeface="Times New Roman"/>
              </a:rPr>
              <a:t>.</a:t>
            </a:r>
          </a:p>
          <a:p>
            <a:pPr marL="0" lvl="0" indent="0" algn="just" rtl="0">
              <a:lnSpc>
                <a:spcPct val="100000"/>
              </a:lnSpc>
              <a:spcBef>
                <a:spcPts val="0"/>
              </a:spcBef>
              <a:spcAft>
                <a:spcPts val="0"/>
              </a:spcAft>
              <a:buSzPts val="1800"/>
              <a:buNone/>
            </a:pPr>
            <a:endParaRPr lang="en-US" sz="2200" dirty="0">
              <a:latin typeface="Times New Roman"/>
            </a:endParaRPr>
          </a:p>
          <a:p>
            <a:pPr marL="342900" algn="just">
              <a:spcBef>
                <a:spcPts val="0"/>
              </a:spcBef>
              <a:buFont typeface="Arial" panose="020B0604020202020204" pitchFamily="34" charset="0"/>
              <a:buChar char="•"/>
            </a:pPr>
            <a:r>
              <a:rPr lang="en-US" sz="2200" dirty="0">
                <a:latin typeface="Times New Roman" panose="02020603050405020304"/>
                <a:cs typeface="Times New Roman" panose="02020603050405020304"/>
                <a:sym typeface="Times New Roman" panose="02020603050405020304"/>
              </a:rPr>
              <a:t> </a:t>
            </a:r>
            <a:r>
              <a:rPr lang="en-US" sz="2200" dirty="0">
                <a:solidFill>
                  <a:srgbClr val="374151"/>
                </a:solidFill>
                <a:latin typeface="Times New Roman"/>
              </a:rPr>
              <a:t>It can help users discover new recipes, restaurants, and food trends while offering insights into the rich culinary traditions of India.</a:t>
            </a:r>
          </a:p>
          <a:p>
            <a:pPr marL="342900" lvl="0" algn="just" rtl="0">
              <a:lnSpc>
                <a:spcPct val="100000"/>
              </a:lnSpc>
              <a:spcBef>
                <a:spcPts val="0"/>
              </a:spcBef>
              <a:spcAft>
                <a:spcPts val="0"/>
              </a:spcAft>
              <a:buSzPts val="1800"/>
              <a:buFont typeface="Arial" panose="020B0604020202020204" pitchFamily="34" charset="0"/>
              <a:buChar char="•"/>
            </a:pP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algn="just" rtl="0">
              <a:lnSpc>
                <a:spcPct val="100000"/>
              </a:lnSpc>
              <a:spcBef>
                <a:spcPts val="0"/>
              </a:spcBef>
              <a:spcAft>
                <a:spcPts val="0"/>
              </a:spcAft>
              <a:buSzPts val="1800"/>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200" dirty="0">
                <a:latin typeface="Times New Roman" panose="02020603050405020304" pitchFamily="18" charset="0"/>
                <a:cs typeface="Times New Roman" panose="02020603050405020304" pitchFamily="18" charset="0"/>
              </a:rPr>
              <a:t>In our effort, we have tried to predict the Literacy Rates of each state using a reduced set of features</a:t>
            </a:r>
            <a:r>
              <a:rPr lang="en-US" sz="1400" dirty="0"/>
              <a:t>.</a:t>
            </a:r>
          </a:p>
          <a:p>
            <a:pPr marL="342900" lvl="0" algn="just" rtl="0">
              <a:lnSpc>
                <a:spcPct val="100000"/>
              </a:lnSpc>
              <a:spcBef>
                <a:spcPts val="0"/>
              </a:spcBef>
              <a:spcAft>
                <a:spcPts val="0"/>
              </a:spcAft>
              <a:buSzPts val="1800"/>
              <a:buFont typeface="Arial" panose="020B0604020202020204" pitchFamily="34" charset="0"/>
              <a:buChar char="•"/>
            </a:pPr>
            <a:endParaRPr lang="en-US"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algn="just">
              <a:spcBef>
                <a:spcPts val="0"/>
              </a:spcBef>
              <a:buFont typeface="Arial" panose="020B0604020202020204" pitchFamily="34" charset="0"/>
              <a:buChar char="•"/>
            </a:pPr>
            <a:r>
              <a:rPr lang="en-US" sz="2200" dirty="0">
                <a:latin typeface="Times New Roman"/>
                <a:cs typeface="Times New Roman"/>
                <a:sym typeface="Times New Roman" panose="02020603050405020304"/>
              </a:rPr>
              <a:t> </a:t>
            </a:r>
            <a:r>
              <a:rPr lang="en-US" sz="2200" dirty="0">
                <a:latin typeface="Times New Roman"/>
                <a:cs typeface="Times New Roman"/>
              </a:rPr>
              <a:t>The scalability of our project is very huge, especially covering the people on the different types of food and </a:t>
            </a:r>
            <a:r>
              <a:rPr lang="en-US" sz="2200" dirty="0" err="1">
                <a:latin typeface="Times New Roman"/>
                <a:cs typeface="Times New Roman"/>
              </a:rPr>
              <a:t>Ingriediants</a:t>
            </a:r>
            <a:endParaRPr lang="en-US" sz="2200" dirty="0" err="1">
              <a:latin typeface="Times New Roman"/>
              <a:ea typeface="Times New Roman" panose="02020603050405020304"/>
              <a:cs typeface="Times New Roman"/>
            </a:endParaRPr>
          </a:p>
          <a:p>
            <a:pPr marL="342900" lvl="0" indent="0" algn="just" rtl="0">
              <a:lnSpc>
                <a:spcPct val="100000"/>
              </a:lnSpc>
              <a:spcBef>
                <a:spcPts val="40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0"/>
              </a:spcBef>
              <a:spcAft>
                <a:spcPts val="0"/>
              </a:spcAft>
              <a:buSzPts val="1800"/>
              <a:buNone/>
            </a:pPr>
            <a:endParaRPr sz="2000" b="1" dirty="0"/>
          </a:p>
          <a:p>
            <a:pPr marL="0" lvl="0" indent="0" algn="just" rtl="0">
              <a:lnSpc>
                <a:spcPct val="100000"/>
              </a:lnSpc>
              <a:spcBef>
                <a:spcPts val="640"/>
              </a:spcBef>
              <a:spcAft>
                <a:spcPts val="0"/>
              </a:spcAft>
              <a:buClr>
                <a:schemeClr val="dk1"/>
              </a:buClr>
              <a:buSzPts val="3200"/>
              <a:buNone/>
            </a:pPr>
            <a:endParaRPr sz="20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1468</Words>
  <Application>Microsoft Office PowerPoint</Application>
  <PresentationFormat>On-screen Show (4:3)</PresentationFormat>
  <Paragraphs>123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INDIAN FOOD EXPLORATION DATA ANALYSIS</vt:lpstr>
      <vt:lpstr>INTRODUCTION</vt:lpstr>
      <vt:lpstr>ABSTRACT</vt:lpstr>
      <vt:lpstr>LITERATURE SURVEY</vt:lpstr>
      <vt:lpstr>LITERATURE SURVEY</vt:lpstr>
      <vt:lpstr>LITERATURE SURVEY</vt:lpstr>
      <vt:lpstr>LITERATURE SURVEY</vt:lpstr>
      <vt:lpstr>DRAWBACKS IN EXISTING SYSTEM</vt:lpstr>
      <vt:lpstr>PROPOSED SOLUTION</vt:lpstr>
      <vt:lpstr> ADVANTAGES</vt:lpstr>
      <vt:lpstr> DATAFLOW DIAGRAM</vt:lpstr>
      <vt:lpstr>SYSTEM SPECIFICATION</vt:lpstr>
      <vt:lpstr>MODULES</vt:lpstr>
      <vt:lpstr>MODULE DESCRIPTION</vt:lpstr>
      <vt:lpstr>MODULE DESCRIPTION</vt:lpstr>
      <vt:lpstr>RESULT AND DISCUSSION</vt:lpstr>
      <vt:lpstr>DASHBOARDS</vt:lpstr>
      <vt:lpstr>PowerPoint Presentation</vt:lpstr>
      <vt:lpstr>RESULTS &amp; REPORTS </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CARE REGISTRY USING CLOUD APPLICATION DEVELOPMENT</dc:title>
  <dc:creator>Student</dc:creator>
  <cp:lastModifiedBy>Sabari V</cp:lastModifiedBy>
  <cp:revision>356</cp:revision>
  <dcterms:created xsi:type="dcterms:W3CDTF">2023-05-16T09:09:16Z</dcterms:created>
  <dcterms:modified xsi:type="dcterms:W3CDTF">2023-10-22T12:52:16Z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8DC59EEB58334C7DBEDA05BA8DE49BD5</vt:lpwstr>
  </property>
  <property fmtid="{D5CDD505-2E9C-101B-9397-08002B2CF9AE}" pid="3" name="KSOProductBuildVer">
    <vt:lpwstr>1033-11.2.0.11537</vt:lpwstr>
  </property>
</Properties>
</file>