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2" r:id="rId6"/>
    <p:sldId id="263" r:id="rId7"/>
    <p:sldId id="264" r:id="rId8"/>
    <p:sldId id="267" r:id="rId9"/>
    <p:sldId id="265" r:id="rId10"/>
    <p:sldId id="269" r:id="rId11"/>
    <p:sldId id="266"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19" autoAdjust="0"/>
  </p:normalViewPr>
  <p:slideViewPr>
    <p:cSldViewPr snapToGrid="0">
      <p:cViewPr varScale="1">
        <p:scale>
          <a:sx n="99" d="100"/>
          <a:sy n="99" d="100"/>
        </p:scale>
        <p:origin x="102" y="8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7/26/2020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7/26/2020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7/26/2020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7/26/2020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7/26/2020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7/26/2020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2800" dirty="0">
                <a:solidFill>
                  <a:schemeClr val="tx1"/>
                </a:solidFill>
              </a:rPr>
              <a:t>Covid-19 Trends in the U.S. and Illinois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886908"/>
          </a:xfrm>
        </p:spPr>
        <p:txBody>
          <a:bodyPr>
            <a:normAutofit fontScale="85000" lnSpcReduction="20000"/>
          </a:bodyPr>
          <a:lstStyle/>
          <a:p>
            <a:pPr>
              <a:spcAft>
                <a:spcPts val="600"/>
              </a:spcAft>
            </a:pPr>
            <a:r>
              <a:rPr lang="en-US" dirty="0">
                <a:solidFill>
                  <a:schemeClr val="tx1"/>
                </a:solidFill>
              </a:rPr>
              <a:t>Xi Zhang</a:t>
            </a:r>
          </a:p>
          <a:p>
            <a:pPr>
              <a:spcAft>
                <a:spcPts val="600"/>
              </a:spcAft>
            </a:pPr>
            <a:r>
              <a:rPr lang="en-US" dirty="0">
                <a:solidFill>
                  <a:schemeClr val="tx1"/>
                </a:solidFill>
              </a:rPr>
              <a:t>Adam </a:t>
            </a:r>
            <a:r>
              <a:rPr lang="en-US" dirty="0" err="1">
                <a:solidFill>
                  <a:schemeClr val="tx1"/>
                </a:solidFill>
              </a:rPr>
              <a:t>Maksimovich</a:t>
            </a:r>
            <a:endParaRPr lang="en-US" dirty="0">
              <a:solidFill>
                <a:schemeClr val="tx1"/>
              </a:solidFill>
            </a:endParaRPr>
          </a:p>
          <a:p>
            <a:pPr>
              <a:spcAft>
                <a:spcPts val="600"/>
              </a:spcAft>
            </a:pPr>
            <a:r>
              <a:rPr lang="en-US" dirty="0">
                <a:solidFill>
                  <a:schemeClr val="tx1"/>
                </a:solidFill>
              </a:rPr>
              <a:t>Rob Welling</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04EBA-6E26-40C6-8284-467EEFD935A2}"/>
              </a:ext>
            </a:extLst>
          </p:cNvPr>
          <p:cNvSpPr>
            <a:spLocks noGrp="1"/>
          </p:cNvSpPr>
          <p:nvPr>
            <p:ph type="title"/>
          </p:nvPr>
        </p:nvSpPr>
        <p:spPr>
          <a:xfrm>
            <a:off x="1066800" y="642594"/>
            <a:ext cx="10058400" cy="829155"/>
          </a:xfrm>
        </p:spPr>
        <p:txBody>
          <a:bodyPr>
            <a:normAutofit/>
          </a:bodyPr>
          <a:lstStyle/>
          <a:p>
            <a:r>
              <a:rPr lang="en-US" dirty="0"/>
              <a:t>Motivation &amp; Investigative Summary  </a:t>
            </a:r>
          </a:p>
        </p:txBody>
      </p:sp>
      <p:sp>
        <p:nvSpPr>
          <p:cNvPr id="3" name="Content Placeholder 2">
            <a:extLst>
              <a:ext uri="{FF2B5EF4-FFF2-40B4-BE49-F238E27FC236}">
                <a16:creationId xmlns:a16="http://schemas.microsoft.com/office/drawing/2014/main" id="{E0202EE5-6D16-496A-B083-0EFB4C63EBA3}"/>
              </a:ext>
            </a:extLst>
          </p:cNvPr>
          <p:cNvSpPr>
            <a:spLocks noGrp="1"/>
          </p:cNvSpPr>
          <p:nvPr>
            <p:ph idx="1"/>
          </p:nvPr>
        </p:nvSpPr>
        <p:spPr>
          <a:xfrm>
            <a:off x="1066800" y="1619794"/>
            <a:ext cx="10058400" cy="4332950"/>
          </a:xfrm>
        </p:spPr>
        <p:txBody>
          <a:bodyPr>
            <a:normAutofit/>
          </a:bodyPr>
          <a:lstStyle/>
          <a:p>
            <a:r>
              <a:rPr lang="en-US" u="sng" dirty="0"/>
              <a:t>Motivation</a:t>
            </a:r>
            <a:r>
              <a:rPr lang="en-US" dirty="0"/>
              <a:t>: Given the current semi-locked down status of the world, we were interested in analyzing the relationship between COVID-19 infection rates and individual travel behaviors, specifically within the United States and more locally, Illinois.  While travel in all forms has undoubtedly decreased since the beginning of the pandemic, we were curious to analyze how travel patterns have differed regionally across the U.S. during the pandemic and how changes in travel have varied with COVID-19 infection data.  Additional factors that we chose to review against COVID-19 infection rates were a county’s population, median household income, and relative geography.   </a:t>
            </a:r>
          </a:p>
          <a:p>
            <a:r>
              <a:rPr lang="en-US" u="sng" dirty="0"/>
              <a:t>Questions relating to travel and COVID-19 infection rates</a:t>
            </a:r>
            <a:r>
              <a:rPr lang="en-US" dirty="0"/>
              <a:t>:</a:t>
            </a:r>
          </a:p>
          <a:p>
            <a:pPr lvl="1"/>
            <a:r>
              <a:rPr lang="en-US" dirty="0"/>
              <a:t>How does the frequency or total cumulative daily trips for a region correlate with COVID-19 infection rates?</a:t>
            </a:r>
          </a:p>
          <a:p>
            <a:pPr lvl="1"/>
            <a:r>
              <a:rPr lang="en-US" dirty="0"/>
              <a:t>Does the population of a region impact travel patterns and COVID-19 infections?</a:t>
            </a:r>
          </a:p>
          <a:p>
            <a:pPr lvl="1"/>
            <a:r>
              <a:rPr lang="en-US" dirty="0"/>
              <a:t>Does the median income of a region impact travel patterns and COVID-19 infections?</a:t>
            </a:r>
          </a:p>
          <a:p>
            <a:pPr lvl="1"/>
            <a:r>
              <a:rPr lang="en-US" dirty="0"/>
              <a:t>Does a region’s location within the U.S. (north, south, east ,west) have any significance in terms of travel and COVID-19 infections?</a:t>
            </a:r>
          </a:p>
          <a:p>
            <a:r>
              <a:rPr lang="en-US" dirty="0">
                <a:highlight>
                  <a:srgbClr val="FFFF00"/>
                </a:highlight>
              </a:rPr>
              <a:t>Describe whether you were able to answer these questions to your satisfaction, and briefly summarize your findings</a:t>
            </a:r>
          </a:p>
        </p:txBody>
      </p:sp>
    </p:spTree>
    <p:extLst>
      <p:ext uri="{BB962C8B-B14F-4D97-AF65-F5344CB8AC3E}">
        <p14:creationId xmlns:p14="http://schemas.microsoft.com/office/powerpoint/2010/main" val="3544536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2FDB-19A6-4108-A56D-CAAF3CE38353}"/>
              </a:ext>
            </a:extLst>
          </p:cNvPr>
          <p:cNvSpPr>
            <a:spLocks noGrp="1"/>
          </p:cNvSpPr>
          <p:nvPr>
            <p:ph type="title"/>
          </p:nvPr>
        </p:nvSpPr>
        <p:spPr>
          <a:xfrm>
            <a:off x="1066800" y="642594"/>
            <a:ext cx="10058400" cy="1037925"/>
          </a:xfrm>
        </p:spPr>
        <p:txBody>
          <a:bodyPr/>
          <a:lstStyle/>
          <a:p>
            <a:r>
              <a:rPr lang="en-US" dirty="0"/>
              <a:t>Questions &amp; Data Sourcing</a:t>
            </a:r>
          </a:p>
        </p:txBody>
      </p:sp>
      <p:sp>
        <p:nvSpPr>
          <p:cNvPr id="3" name="Content Placeholder 2">
            <a:extLst>
              <a:ext uri="{FF2B5EF4-FFF2-40B4-BE49-F238E27FC236}">
                <a16:creationId xmlns:a16="http://schemas.microsoft.com/office/drawing/2014/main" id="{64CF6458-4DE7-4F9F-B9E2-F721250AD91A}"/>
              </a:ext>
            </a:extLst>
          </p:cNvPr>
          <p:cNvSpPr>
            <a:spLocks noGrp="1"/>
          </p:cNvSpPr>
          <p:nvPr>
            <p:ph idx="1"/>
          </p:nvPr>
        </p:nvSpPr>
        <p:spPr>
          <a:xfrm>
            <a:off x="1066800" y="1680519"/>
            <a:ext cx="10058400" cy="4534887"/>
          </a:xfrm>
        </p:spPr>
        <p:txBody>
          <a:bodyPr/>
          <a:lstStyle/>
          <a:p>
            <a:r>
              <a:rPr lang="en-US" dirty="0"/>
              <a:t>Each question we chose to investigate was centered around daily COVID-19 cases and the relation toa few specific variables.  We were able to source specific sets of publicly available data pertaining to each variable of interest:</a:t>
            </a:r>
          </a:p>
          <a:p>
            <a:pPr lvl="1"/>
            <a:r>
              <a:rPr lang="en-US" b="1" dirty="0"/>
              <a:t>Daily Travel Statistics</a:t>
            </a:r>
          </a:p>
          <a:p>
            <a:pPr lvl="2"/>
            <a:r>
              <a:rPr lang="en-US" dirty="0"/>
              <a:t>We luckily stumbled upon the Bureau of Transportation Statistics website which has been aggregating travel data on a daily basis for all counties within the U.S.  </a:t>
            </a:r>
          </a:p>
          <a:p>
            <a:pPr lvl="2"/>
            <a:r>
              <a:rPr lang="en-US" dirty="0"/>
              <a:t>Trips are calculated as “…movements that include a stay of longer than 10 minutes at an anonymized location away from home… Trips capture travel by all modes of transportation. including driving, rail, transit, and air.”</a:t>
            </a:r>
          </a:p>
          <a:p>
            <a:pPr lvl="2"/>
            <a:r>
              <a:rPr lang="en-US" dirty="0"/>
              <a:t>Trip data is collected via “… mobile device data panel from merged multiple data sources” and  “… only includes mobile devices whose anonymized location data meet a set of data quality standards.”</a:t>
            </a:r>
          </a:p>
          <a:p>
            <a:pPr lvl="1"/>
            <a:r>
              <a:rPr lang="en-US" b="1" dirty="0"/>
              <a:t>County Population Data</a:t>
            </a:r>
          </a:p>
          <a:p>
            <a:pPr lvl="2"/>
            <a:r>
              <a:rPr lang="en-US" dirty="0"/>
              <a:t>The U.S. Census Bureau has widely available population estimates that are updated annually </a:t>
            </a:r>
          </a:p>
          <a:p>
            <a:pPr lvl="1"/>
            <a:r>
              <a:rPr lang="en-US" b="1" dirty="0"/>
              <a:t>County Household Median Income</a:t>
            </a:r>
          </a:p>
          <a:p>
            <a:pPr lvl="2"/>
            <a:r>
              <a:rPr lang="en-US" dirty="0"/>
              <a:t>The U.S. Census Bureau’s American Community Survey (ACS) surveys income data and is available at the county level</a:t>
            </a:r>
          </a:p>
          <a:p>
            <a:pPr lvl="1"/>
            <a:r>
              <a:rPr lang="en-US" b="1" dirty="0"/>
              <a:t>Geographic Location</a:t>
            </a:r>
          </a:p>
          <a:p>
            <a:pPr lvl="2"/>
            <a:r>
              <a:rPr lang="en-US" dirty="0"/>
              <a:t>Google’s geocode API was able to return general latitude and longitude for all counties in our analysis</a:t>
            </a:r>
          </a:p>
          <a:p>
            <a:pPr lvl="1"/>
            <a:r>
              <a:rPr lang="en-US" b="1" dirty="0"/>
              <a:t>COVID-19 Infection Rates	</a:t>
            </a:r>
          </a:p>
          <a:p>
            <a:pPr lvl="2"/>
            <a:r>
              <a:rPr lang="en-US" dirty="0"/>
              <a:t>The CDC as well as USA Facts collect daily COVID-19 infection and mortality data at the county level</a:t>
            </a:r>
          </a:p>
          <a:p>
            <a:pPr lvl="2"/>
            <a:endParaRPr lang="en-US" dirty="0"/>
          </a:p>
          <a:p>
            <a:pPr lvl="2"/>
            <a:endParaRPr lang="en-US" dirty="0"/>
          </a:p>
          <a:p>
            <a:pPr lvl="1"/>
            <a:endParaRPr lang="en-US" dirty="0"/>
          </a:p>
        </p:txBody>
      </p:sp>
    </p:spTree>
    <p:extLst>
      <p:ext uri="{BB962C8B-B14F-4D97-AF65-F5344CB8AC3E}">
        <p14:creationId xmlns:p14="http://schemas.microsoft.com/office/powerpoint/2010/main" val="2543964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9B93B-56DD-4A58-A171-03B956742078}"/>
              </a:ext>
            </a:extLst>
          </p:cNvPr>
          <p:cNvSpPr>
            <a:spLocks noGrp="1"/>
          </p:cNvSpPr>
          <p:nvPr>
            <p:ph type="title"/>
          </p:nvPr>
        </p:nvSpPr>
        <p:spPr>
          <a:xfrm>
            <a:off x="1066800" y="642594"/>
            <a:ext cx="10058400" cy="930833"/>
          </a:xfrm>
        </p:spPr>
        <p:txBody>
          <a:bodyPr/>
          <a:lstStyle/>
          <a:p>
            <a:r>
              <a:rPr lang="en-US" dirty="0"/>
              <a:t>Data Cleanup &amp; Exploration</a:t>
            </a:r>
          </a:p>
        </p:txBody>
      </p:sp>
      <p:sp>
        <p:nvSpPr>
          <p:cNvPr id="3" name="Content Placeholder 2">
            <a:extLst>
              <a:ext uri="{FF2B5EF4-FFF2-40B4-BE49-F238E27FC236}">
                <a16:creationId xmlns:a16="http://schemas.microsoft.com/office/drawing/2014/main" id="{3D7960D5-1CDE-4A5C-9721-B83E1AEA7405}"/>
              </a:ext>
            </a:extLst>
          </p:cNvPr>
          <p:cNvSpPr>
            <a:spLocks noGrp="1"/>
          </p:cNvSpPr>
          <p:nvPr>
            <p:ph idx="1"/>
          </p:nvPr>
        </p:nvSpPr>
        <p:spPr>
          <a:xfrm>
            <a:off x="1066800" y="1787611"/>
            <a:ext cx="10058400" cy="4165133"/>
          </a:xfrm>
        </p:spPr>
        <p:txBody>
          <a:bodyPr/>
          <a:lstStyle/>
          <a:p>
            <a:r>
              <a:rPr lang="en-US" b="1" dirty="0"/>
              <a:t>Data Sourcing and Cleanup</a:t>
            </a:r>
          </a:p>
          <a:p>
            <a:pPr lvl="1"/>
            <a:r>
              <a:rPr lang="en-US" dirty="0"/>
              <a:t>Luckily, nearly all the data we found was at the county level, merging all of our various data sets was easily done by utilizing a combination of county and state names OR utilizing a 5 digit county code (FIPS).  Given that our data was also a time series, we also had to align our date columns in each data source to have similar formatting and once again merge our data based off of common dates.</a:t>
            </a:r>
          </a:p>
          <a:p>
            <a:r>
              <a:rPr lang="en-US" b="1" dirty="0"/>
              <a:t>Issues/Insights from Exploring Our Data </a:t>
            </a:r>
            <a:endParaRPr lang="en-US" dirty="0"/>
          </a:p>
          <a:p>
            <a:pPr lvl="1"/>
            <a:r>
              <a:rPr lang="en-US" dirty="0"/>
              <a:t>After realizing we had too much data to easily analyze, we summarized much of the data by state for higher level analysis and trend identification by utilizing group by functions on the state name and date.</a:t>
            </a:r>
          </a:p>
          <a:p>
            <a:pPr lvl="1"/>
            <a:r>
              <a:rPr lang="en-US" dirty="0"/>
              <a:t>We then parsed out the Illinois data by county into its own data frame which we could use for deeper analysis of the income, population, and location trends.</a:t>
            </a:r>
          </a:p>
          <a:p>
            <a:pPr lvl="1"/>
            <a:r>
              <a:rPr lang="en-US" dirty="0"/>
              <a:t>We also had collected daily data from 2019 to present day at the county level which was initially a hassle to manage (100+ MBs).  This presented issues with loading to GitHub and processing on certain machines for specific loops in our clean up code.  We ultimately decided to focus solely on 2020 data, and factored in a “control” month (February) where we did not feel travel was ultimately substantially affected by the pandemic. </a:t>
            </a:r>
          </a:p>
          <a:p>
            <a:r>
              <a:rPr lang="en-US" dirty="0">
                <a:highlight>
                  <a:srgbClr val="FFFF00"/>
                </a:highlight>
              </a:rPr>
              <a:t>XI to update presentation with her examples of </a:t>
            </a:r>
            <a:r>
              <a:rPr lang="en-US" dirty="0" err="1">
                <a:highlight>
                  <a:srgbClr val="FFFF00"/>
                </a:highlight>
              </a:rPr>
              <a:t>Jupyter</a:t>
            </a:r>
            <a:r>
              <a:rPr lang="en-US" dirty="0">
                <a:highlight>
                  <a:srgbClr val="FFFF00"/>
                </a:highlight>
              </a:rPr>
              <a:t> Lab</a:t>
            </a:r>
          </a:p>
          <a:p>
            <a:pPr lvl="1"/>
            <a:endParaRPr lang="en-US" dirty="0"/>
          </a:p>
          <a:p>
            <a:pPr lvl="1"/>
            <a:endParaRPr lang="en-US" dirty="0"/>
          </a:p>
        </p:txBody>
      </p:sp>
    </p:spTree>
    <p:extLst>
      <p:ext uri="{BB962C8B-B14F-4D97-AF65-F5344CB8AC3E}">
        <p14:creationId xmlns:p14="http://schemas.microsoft.com/office/powerpoint/2010/main" val="152081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F5AC-0D0D-4488-8888-C2785876A66A}"/>
              </a:ext>
            </a:extLst>
          </p:cNvPr>
          <p:cNvSpPr>
            <a:spLocks noGrp="1"/>
          </p:cNvSpPr>
          <p:nvPr>
            <p:ph type="title"/>
          </p:nvPr>
        </p:nvSpPr>
        <p:spPr>
          <a:xfrm>
            <a:off x="1066800" y="642594"/>
            <a:ext cx="10058400" cy="924949"/>
          </a:xfrm>
        </p:spPr>
        <p:txBody>
          <a:bodyPr/>
          <a:lstStyle/>
          <a:p>
            <a:r>
              <a:rPr lang="en-US" dirty="0"/>
              <a:t>Data Analysis</a:t>
            </a:r>
          </a:p>
        </p:txBody>
      </p:sp>
      <p:sp>
        <p:nvSpPr>
          <p:cNvPr id="3" name="Content Placeholder 2">
            <a:extLst>
              <a:ext uri="{FF2B5EF4-FFF2-40B4-BE49-F238E27FC236}">
                <a16:creationId xmlns:a16="http://schemas.microsoft.com/office/drawing/2014/main" id="{E3DCD706-C7CB-4AA6-B0B1-8905521E3325}"/>
              </a:ext>
            </a:extLst>
          </p:cNvPr>
          <p:cNvSpPr>
            <a:spLocks noGrp="1"/>
          </p:cNvSpPr>
          <p:nvPr>
            <p:ph idx="1"/>
          </p:nvPr>
        </p:nvSpPr>
        <p:spPr>
          <a:xfrm>
            <a:off x="1066800" y="1567543"/>
            <a:ext cx="10058400" cy="4385201"/>
          </a:xfrm>
        </p:spPr>
        <p:txBody>
          <a:bodyPr/>
          <a:lstStyle/>
          <a:p>
            <a:r>
              <a:rPr lang="en-US" dirty="0"/>
              <a:t>Process:</a:t>
            </a:r>
          </a:p>
          <a:p>
            <a:pPr lvl="1"/>
            <a:r>
              <a:rPr lang="en-US" dirty="0"/>
              <a:t>We decided to build a summary statistics table that contained regression data for each state.  We looped through each state’s daily combined travel data and regressed against the daily total new cases of COVID-19 to look for trends.</a:t>
            </a:r>
          </a:p>
          <a:p>
            <a:pPr lvl="1"/>
            <a:r>
              <a:rPr lang="en-US" dirty="0">
                <a:highlight>
                  <a:srgbClr val="FFFF00"/>
                </a:highlight>
              </a:rPr>
              <a:t>We then decided to pursue a more local analysis by parsing out ONLY the Illinois data in our merged dataset.  </a:t>
            </a:r>
          </a:p>
          <a:p>
            <a:pPr lvl="1"/>
            <a:r>
              <a:rPr lang="en-US" dirty="0">
                <a:highlight>
                  <a:srgbClr val="FFFF00"/>
                </a:highlight>
              </a:rPr>
              <a:t>For the Illinois county level data we chose to review </a:t>
            </a:r>
          </a:p>
          <a:p>
            <a:pPr lvl="2"/>
            <a:endParaRPr lang="en-US" dirty="0"/>
          </a:p>
          <a:p>
            <a:r>
              <a:rPr lang="en-US" dirty="0"/>
              <a:t>Present and discuss interesting figures developed during analysis, ideally with the help of </a:t>
            </a:r>
            <a:r>
              <a:rPr lang="en-US" dirty="0" err="1"/>
              <a:t>Jupyter</a:t>
            </a:r>
            <a:r>
              <a:rPr lang="en-US" dirty="0"/>
              <a:t> Notebook</a:t>
            </a:r>
          </a:p>
          <a:p>
            <a:pPr lvl="1"/>
            <a:r>
              <a:rPr lang="en-US" dirty="0"/>
              <a:t>Share the regression summary table</a:t>
            </a:r>
          </a:p>
          <a:p>
            <a:pPr lvl="1"/>
            <a:r>
              <a:rPr lang="en-US" dirty="0">
                <a:highlight>
                  <a:srgbClr val="FFFF00"/>
                </a:highlight>
              </a:rPr>
              <a:t>Adam can update with other items he would like to share</a:t>
            </a:r>
          </a:p>
          <a:p>
            <a:pPr lvl="2"/>
            <a:endParaRPr lang="en-US" dirty="0"/>
          </a:p>
        </p:txBody>
      </p:sp>
    </p:spTree>
    <p:extLst>
      <p:ext uri="{BB962C8B-B14F-4D97-AF65-F5344CB8AC3E}">
        <p14:creationId xmlns:p14="http://schemas.microsoft.com/office/powerpoint/2010/main" val="2465792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5880A-7079-4474-ACF2-B8A1E6CADE17}"/>
              </a:ext>
            </a:extLst>
          </p:cNvPr>
          <p:cNvSpPr>
            <a:spLocks noGrp="1"/>
          </p:cNvSpPr>
          <p:nvPr>
            <p:ph type="title"/>
          </p:nvPr>
        </p:nvSpPr>
        <p:spPr>
          <a:xfrm>
            <a:off x="1066800" y="642594"/>
            <a:ext cx="10058400" cy="985909"/>
          </a:xfrm>
        </p:spPr>
        <p:txBody>
          <a:bodyPr/>
          <a:lstStyle/>
          <a:p>
            <a:r>
              <a:rPr lang="en-US" dirty="0"/>
              <a:t>Discussion</a:t>
            </a:r>
          </a:p>
        </p:txBody>
      </p:sp>
      <p:sp>
        <p:nvSpPr>
          <p:cNvPr id="3" name="Content Placeholder 2">
            <a:extLst>
              <a:ext uri="{FF2B5EF4-FFF2-40B4-BE49-F238E27FC236}">
                <a16:creationId xmlns:a16="http://schemas.microsoft.com/office/drawing/2014/main" id="{BB7CE05B-061B-44E3-BE7E-3F304A1F355D}"/>
              </a:ext>
            </a:extLst>
          </p:cNvPr>
          <p:cNvSpPr>
            <a:spLocks noGrp="1"/>
          </p:cNvSpPr>
          <p:nvPr>
            <p:ph idx="1"/>
          </p:nvPr>
        </p:nvSpPr>
        <p:spPr>
          <a:xfrm>
            <a:off x="1066800" y="1698171"/>
            <a:ext cx="10058400" cy="4254573"/>
          </a:xfrm>
        </p:spPr>
        <p:txBody>
          <a:bodyPr/>
          <a:lstStyle/>
          <a:p>
            <a:r>
              <a:rPr lang="en-US" dirty="0"/>
              <a:t>US Travel vs COVID-19 Infections</a:t>
            </a:r>
          </a:p>
          <a:p>
            <a:pPr lvl="1"/>
            <a:r>
              <a:rPr lang="en-US" dirty="0"/>
              <a:t>While we expected a strong positive relationship between daily travel and the rate of infections, our data and regressions actually showed the exact opposite.  After internal discussion we believe a few different factors may have led to the inverse relationship:</a:t>
            </a:r>
          </a:p>
          <a:p>
            <a:pPr lvl="2"/>
            <a:r>
              <a:rPr lang="en-US" dirty="0"/>
              <a:t>When the pandemic first began, travel significantly declined with stay at home orders and yet infection rates continued to increase.  This is initial steep decline in travel with the initial wave of infections may have skewed the results.</a:t>
            </a:r>
          </a:p>
          <a:p>
            <a:pPr lvl="2"/>
            <a:r>
              <a:rPr lang="en-US" dirty="0"/>
              <a:t>Also – there is likely a logical delay between individuals traveling and the manifestation of the COVID-19 infections and their reporting.  Thus we wanted to compare travel data with infection data 1 to 2 weeks in the future and re-regress the data but still found an inverse relationship between the travel statistics and COVID-19 infection rates.</a:t>
            </a:r>
          </a:p>
          <a:p>
            <a:r>
              <a:rPr lang="en-US" dirty="0"/>
              <a:t>IL Median Income and COVID-19 Infections</a:t>
            </a:r>
          </a:p>
          <a:p>
            <a:pPr lvl="1"/>
            <a:endParaRPr lang="en-US" dirty="0"/>
          </a:p>
          <a:p>
            <a:pPr lvl="1"/>
            <a:endParaRPr lang="en-US" dirty="0"/>
          </a:p>
        </p:txBody>
      </p:sp>
    </p:spTree>
    <p:extLst>
      <p:ext uri="{BB962C8B-B14F-4D97-AF65-F5344CB8AC3E}">
        <p14:creationId xmlns:p14="http://schemas.microsoft.com/office/powerpoint/2010/main" val="3715060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1A61D-4F3A-4A44-B03E-3DE342E2E98C}"/>
              </a:ext>
            </a:extLst>
          </p:cNvPr>
          <p:cNvSpPr>
            <a:spLocks noGrp="1"/>
          </p:cNvSpPr>
          <p:nvPr>
            <p:ph type="title"/>
          </p:nvPr>
        </p:nvSpPr>
        <p:spPr>
          <a:xfrm>
            <a:off x="1066800" y="642594"/>
            <a:ext cx="10058400" cy="994617"/>
          </a:xfrm>
        </p:spPr>
        <p:txBody>
          <a:bodyPr/>
          <a:lstStyle/>
          <a:p>
            <a:r>
              <a:rPr lang="en-US" dirty="0"/>
              <a:t>Discussion cont’d</a:t>
            </a:r>
          </a:p>
        </p:txBody>
      </p:sp>
      <p:sp>
        <p:nvSpPr>
          <p:cNvPr id="3" name="Content Placeholder 2">
            <a:extLst>
              <a:ext uri="{FF2B5EF4-FFF2-40B4-BE49-F238E27FC236}">
                <a16:creationId xmlns:a16="http://schemas.microsoft.com/office/drawing/2014/main" id="{C93170E2-DD0B-4E21-940E-E0C0DDA9D82E}"/>
              </a:ext>
            </a:extLst>
          </p:cNvPr>
          <p:cNvSpPr>
            <a:spLocks noGrp="1"/>
          </p:cNvSpPr>
          <p:nvPr>
            <p:ph idx="1"/>
          </p:nvPr>
        </p:nvSpPr>
        <p:spPr>
          <a:xfrm>
            <a:off x="1066800" y="1637211"/>
            <a:ext cx="10058400" cy="4315533"/>
          </a:xfrm>
        </p:spPr>
        <p:txBody>
          <a:bodyPr/>
          <a:lstStyle/>
          <a:p>
            <a:r>
              <a:rPr lang="en-US" dirty="0"/>
              <a:t>IL County Population Size and COVID-19 Infections</a:t>
            </a:r>
          </a:p>
          <a:p>
            <a:pPr lvl="1"/>
            <a:endParaRPr lang="en-US" dirty="0"/>
          </a:p>
          <a:p>
            <a:r>
              <a:rPr lang="en-US" dirty="0"/>
              <a:t>IL Geographic Location and COVID-19 Infections</a:t>
            </a:r>
          </a:p>
          <a:p>
            <a:pPr lvl="1"/>
            <a:endParaRPr lang="en-US" dirty="0"/>
          </a:p>
          <a:p>
            <a:r>
              <a:rPr lang="en-US" dirty="0"/>
              <a:t>Discuss your findings. Did you find what you expected to find? If not, why not? What inferences or general conclusions can you draw from your analysis?</a:t>
            </a:r>
          </a:p>
          <a:p>
            <a:endParaRPr lang="en-US" dirty="0"/>
          </a:p>
        </p:txBody>
      </p:sp>
    </p:spTree>
    <p:extLst>
      <p:ext uri="{BB962C8B-B14F-4D97-AF65-F5344CB8AC3E}">
        <p14:creationId xmlns:p14="http://schemas.microsoft.com/office/powerpoint/2010/main" val="408617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CB32F-3595-4EDA-B01C-AB0C27A7571F}"/>
              </a:ext>
            </a:extLst>
          </p:cNvPr>
          <p:cNvSpPr>
            <a:spLocks noGrp="1"/>
          </p:cNvSpPr>
          <p:nvPr>
            <p:ph type="title"/>
          </p:nvPr>
        </p:nvSpPr>
        <p:spPr>
          <a:xfrm>
            <a:off x="1066800" y="642594"/>
            <a:ext cx="10058400" cy="887823"/>
          </a:xfrm>
        </p:spPr>
        <p:txBody>
          <a:bodyPr/>
          <a:lstStyle/>
          <a:p>
            <a:r>
              <a:rPr lang="en-US" dirty="0"/>
              <a:t>Post Mortem</a:t>
            </a:r>
          </a:p>
        </p:txBody>
      </p:sp>
      <p:sp>
        <p:nvSpPr>
          <p:cNvPr id="3" name="Content Placeholder 2">
            <a:extLst>
              <a:ext uri="{FF2B5EF4-FFF2-40B4-BE49-F238E27FC236}">
                <a16:creationId xmlns:a16="http://schemas.microsoft.com/office/drawing/2014/main" id="{1CBE9841-9D1B-414B-AB6B-49E4774C398B}"/>
              </a:ext>
            </a:extLst>
          </p:cNvPr>
          <p:cNvSpPr>
            <a:spLocks noGrp="1"/>
          </p:cNvSpPr>
          <p:nvPr>
            <p:ph idx="1"/>
          </p:nvPr>
        </p:nvSpPr>
        <p:spPr>
          <a:xfrm>
            <a:off x="1066800" y="1530417"/>
            <a:ext cx="10058400" cy="4422327"/>
          </a:xfrm>
        </p:spPr>
        <p:txBody>
          <a:bodyPr/>
          <a:lstStyle/>
          <a:p>
            <a:r>
              <a:rPr lang="en-US" dirty="0"/>
              <a:t>Difficulties with our Sourcing and Analysis</a:t>
            </a:r>
          </a:p>
          <a:p>
            <a:pPr lvl="1"/>
            <a:r>
              <a:rPr lang="en-US" dirty="0"/>
              <a:t>Data Sourcing</a:t>
            </a:r>
          </a:p>
          <a:p>
            <a:pPr lvl="2"/>
            <a:r>
              <a:rPr lang="en-US" dirty="0"/>
              <a:t>U.S. Census Bureau – navigating this data source was incredibly confusing and time consuming.  They label reports with code sets, use internal links that are unintuitive, and populate data in multiple locations that at times seems redundant </a:t>
            </a:r>
          </a:p>
          <a:p>
            <a:pPr lvl="2"/>
            <a:r>
              <a:rPr lang="en-US" dirty="0"/>
              <a:t>While most of the data we sourced was normalized, the COVID-19 data was oriented in a somewhat problematic way when trying to merge it with our other datasets.  Xi luckily was able to create an elegant loop to properly capture the data and merge with our other datasets.</a:t>
            </a:r>
          </a:p>
          <a:p>
            <a:pPr lvl="1"/>
            <a:r>
              <a:rPr lang="en-US" dirty="0"/>
              <a:t>Regressions not meeting our expectations</a:t>
            </a:r>
          </a:p>
          <a:p>
            <a:pPr lvl="2"/>
            <a:r>
              <a:rPr lang="en-US" dirty="0"/>
              <a:t>We were a little frustrated after creating our first series of regressions and finding that travel and infection rates had negative </a:t>
            </a:r>
            <a:r>
              <a:rPr lang="en-US" dirty="0" err="1"/>
              <a:t>r-values</a:t>
            </a:r>
            <a:r>
              <a:rPr lang="en-US" dirty="0"/>
              <a:t> for nearly every state.  This seems to go against all of our initial hypothesis and we could not understand why this would be the case.</a:t>
            </a:r>
          </a:p>
          <a:p>
            <a:r>
              <a:rPr lang="en-US" dirty="0"/>
              <a:t>Additional Questions to be Addressed:</a:t>
            </a:r>
          </a:p>
          <a:p>
            <a:pPr lvl="1"/>
            <a:r>
              <a:rPr lang="en-US" dirty="0"/>
              <a:t>Did counties or states with a greater relative decrease in travel fair any better with COVID-19 infections?</a:t>
            </a:r>
          </a:p>
          <a:p>
            <a:pPr lvl="1"/>
            <a:r>
              <a:rPr lang="en-US" dirty="0"/>
              <a:t>How did median income across the country relate to COVID-19 infections?  Were there ‘bands’ within income levels that showed different patterns in COVID-19 infections or travel?</a:t>
            </a:r>
          </a:p>
        </p:txBody>
      </p:sp>
    </p:spTree>
    <p:extLst>
      <p:ext uri="{BB962C8B-B14F-4D97-AF65-F5344CB8AC3E}">
        <p14:creationId xmlns:p14="http://schemas.microsoft.com/office/powerpoint/2010/main" val="667605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30AA2-4327-4A2D-B91F-919C23EB1134}"/>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BE99523C-670A-494B-96BF-8EB498F83680}"/>
              </a:ext>
            </a:extLst>
          </p:cNvPr>
          <p:cNvSpPr>
            <a:spLocks noGrp="1"/>
          </p:cNvSpPr>
          <p:nvPr>
            <p:ph idx="1"/>
          </p:nvPr>
        </p:nvSpPr>
        <p:spPr/>
        <p:txBody>
          <a:bodyPr/>
          <a:lstStyle/>
          <a:p>
            <a:r>
              <a:rPr lang="en-US" dirty="0"/>
              <a:t>Ask away…</a:t>
            </a:r>
          </a:p>
        </p:txBody>
      </p:sp>
    </p:spTree>
    <p:extLst>
      <p:ext uri="{BB962C8B-B14F-4D97-AF65-F5344CB8AC3E}">
        <p14:creationId xmlns:p14="http://schemas.microsoft.com/office/powerpoint/2010/main" val="41296849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228C0C-F774-4270-99CB-314B07EBFBE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745B92C-4D89-4324-B52D-E1F5F627B790}">
  <ds:schemaRefs>
    <ds:schemaRef ds:uri="http://schemas.microsoft.com/sharepoint/v3/contenttype/forms"/>
  </ds:schemaRefs>
</ds:datastoreItem>
</file>

<file path=customXml/itemProps3.xml><?xml version="1.0" encoding="utf-8"?>
<ds:datastoreItem xmlns:ds="http://schemas.openxmlformats.org/officeDocument/2006/customXml" ds:itemID="{E4487CEA-7875-4327-875F-CA3B32E800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{EB3074D1-FB42-4144-8830-5BA5770D7E5D}tf78438558_wac</Template>
  <TotalTime>0</TotalTime>
  <Words>1251</Words>
  <Application>Microsoft Office PowerPoint</Application>
  <PresentationFormat>Widescreen</PresentationFormat>
  <Paragraphs>68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Century Gothic</vt:lpstr>
      <vt:lpstr>Garamond</vt:lpstr>
      <vt:lpstr>SavonVTI</vt:lpstr>
      <vt:lpstr>Covid-19 Trends in the U.S. and Illinois</vt:lpstr>
      <vt:lpstr>Motivation &amp; Investigative Summary  </vt:lpstr>
      <vt:lpstr>Questions &amp; Data Sourcing</vt:lpstr>
      <vt:lpstr>Data Cleanup &amp; Exploration</vt:lpstr>
      <vt:lpstr>Data Analysis</vt:lpstr>
      <vt:lpstr>Discussion</vt:lpstr>
      <vt:lpstr>Discussion cont’d</vt:lpstr>
      <vt:lpstr>Post Mortem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2020-07-26T16:52:17Z</dcterms:created>
  <dcterms:modified xsi:type="dcterms:W3CDTF">2020-07-27T20:54:34Z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