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51"/>
  </p:notesMasterIdLst>
  <p:sldIdLst>
    <p:sldId id="278" r:id="rId5"/>
    <p:sldId id="279" r:id="rId6"/>
    <p:sldId id="280" r:id="rId7"/>
    <p:sldId id="284" r:id="rId8"/>
    <p:sldId id="294" r:id="rId9"/>
    <p:sldId id="295" r:id="rId10"/>
    <p:sldId id="296" r:id="rId11"/>
    <p:sldId id="297" r:id="rId12"/>
    <p:sldId id="301" r:id="rId13"/>
    <p:sldId id="302" r:id="rId14"/>
    <p:sldId id="290" r:id="rId15"/>
    <p:sldId id="303" r:id="rId16"/>
    <p:sldId id="304" r:id="rId17"/>
    <p:sldId id="305" r:id="rId18"/>
    <p:sldId id="306" r:id="rId19"/>
    <p:sldId id="307" r:id="rId20"/>
    <p:sldId id="308" r:id="rId21"/>
    <p:sldId id="309" r:id="rId22"/>
    <p:sldId id="310" r:id="rId23"/>
    <p:sldId id="292" r:id="rId24"/>
    <p:sldId id="311" r:id="rId25"/>
    <p:sldId id="314" r:id="rId26"/>
    <p:sldId id="333" r:id="rId27"/>
    <p:sldId id="312" r:id="rId28"/>
    <p:sldId id="330" r:id="rId29"/>
    <p:sldId id="331" r:id="rId30"/>
    <p:sldId id="332" r:id="rId31"/>
    <p:sldId id="316" r:id="rId32"/>
    <p:sldId id="313" r:id="rId33"/>
    <p:sldId id="317" r:id="rId34"/>
    <p:sldId id="318" r:id="rId35"/>
    <p:sldId id="319" r:id="rId36"/>
    <p:sldId id="320" r:id="rId37"/>
    <p:sldId id="321" r:id="rId38"/>
    <p:sldId id="335" r:id="rId39"/>
    <p:sldId id="334" r:id="rId40"/>
    <p:sldId id="336" r:id="rId41"/>
    <p:sldId id="337" r:id="rId42"/>
    <p:sldId id="338" r:id="rId43"/>
    <p:sldId id="322" r:id="rId44"/>
    <p:sldId id="323" r:id="rId45"/>
    <p:sldId id="324" r:id="rId46"/>
    <p:sldId id="325" r:id="rId47"/>
    <p:sldId id="329" r:id="rId48"/>
    <p:sldId id="289" r:id="rId49"/>
    <p:sldId id="293" r:id="rId5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laa_Atef" initials="AA" lastIdx="1" clrIdx="0">
    <p:extLst>
      <p:ext uri="{19B8F6BF-5375-455C-9EA6-DF929625EA0E}">
        <p15:presenceInfo xmlns:p15="http://schemas.microsoft.com/office/powerpoint/2012/main" userId="S::AlaaAtef123@students.du.edu.eg::eaf2a5bd-2d65-458b-a073-c1643d1ffb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 sz="4400" dirty="0">
                <a:solidFill>
                  <a:schemeClr val="accent6">
                    <a:lumMod val="75000"/>
                  </a:schemeClr>
                </a:solidFill>
                <a:latin typeface="Mongolian Baiti" panose="03000500000000000000" pitchFamily="66" charset="0"/>
                <a:cs typeface="Mongolian Baiti" panose="03000500000000000000" pitchFamily="66" charset="0"/>
              </a:rPr>
              <a:t>Machine Learning</a:t>
            </a:r>
            <a:r>
              <a:rPr lang="en" sz="4400" dirty="0">
                <a:solidFill>
                  <a:schemeClr val="accent2">
                    <a:lumMod val="75000"/>
                  </a:schemeClr>
                </a:solidFill>
                <a:latin typeface="Monotype Corsiva" panose="03010101010201010101" pitchFamily="66" charset="0"/>
              </a:rPr>
              <a:t>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 sz="2400" dirty="0">
                <a:solidFill>
                  <a:schemeClr val="accent3">
                    <a:lumMod val="75000"/>
                  </a:schemeClr>
                </a:solidFill>
                <a:latin typeface="Mongolian Baiti" panose="03000500000000000000" pitchFamily="66" charset="0"/>
                <a:cs typeface="Mongolian Baiti" panose="03000500000000000000" pitchFamily="66" charset="0"/>
              </a:rPr>
              <a:t>Under supervised:</a:t>
            </a:r>
            <a:br>
              <a:rPr lang="en" sz="2400" dirty="0">
                <a:solidFill>
                  <a:schemeClr val="accent3">
                    <a:lumMod val="75000"/>
                  </a:schemeClr>
                </a:solidFill>
                <a:latin typeface="Mongolian Baiti" panose="03000500000000000000" pitchFamily="66" charset="0"/>
                <a:cs typeface="Mongolian Baiti" panose="03000500000000000000" pitchFamily="66" charset="0"/>
              </a:rPr>
            </a:br>
            <a:r>
              <a:rPr lang="en" sz="2400" dirty="0">
                <a:solidFill>
                  <a:schemeClr val="accent3">
                    <a:lumMod val="75000"/>
                  </a:schemeClr>
                </a:solidFill>
                <a:latin typeface="Mongolian Baiti" panose="03000500000000000000" pitchFamily="66" charset="0"/>
                <a:cs typeface="Mongolian Baiti" panose="03000500000000000000" pitchFamily="66" charset="0"/>
              </a:rPr>
              <a:t>Dr: Nesma ibrahim</a:t>
            </a:r>
            <a:r>
              <a:rPr lang="en-US" dirty="0">
                <a:latin typeface="Mongolian Baiti" panose="03000500000000000000" pitchFamily="66" charset="0"/>
                <a:cs typeface="Mongolian Baiti" panose="03000500000000000000" pitchFamily="66" charset="0"/>
              </a:rPr>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DC01DC-1B73-81A1-9D75-7334DE29EE5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Picture 6">
            <a:extLst>
              <a:ext uri="{FF2B5EF4-FFF2-40B4-BE49-F238E27FC236}">
                <a16:creationId xmlns:a16="http://schemas.microsoft.com/office/drawing/2014/main" id="{693E9556-0D29-20CE-F542-952CE934A66F}"/>
              </a:ext>
            </a:extLst>
          </p:cNvPr>
          <p:cNvPicPr>
            <a:picLocks noChangeAspect="1"/>
          </p:cNvPicPr>
          <p:nvPr/>
        </p:nvPicPr>
        <p:blipFill>
          <a:blip r:embed="rId2"/>
          <a:stretch>
            <a:fillRect/>
          </a:stretch>
        </p:blipFill>
        <p:spPr>
          <a:xfrm>
            <a:off x="0" y="2390215"/>
            <a:ext cx="4119914" cy="2410161"/>
          </a:xfrm>
          <a:prstGeom prst="rect">
            <a:avLst/>
          </a:prstGeom>
        </p:spPr>
      </p:pic>
      <p:pic>
        <p:nvPicPr>
          <p:cNvPr id="9" name="Picture 8">
            <a:extLst>
              <a:ext uri="{FF2B5EF4-FFF2-40B4-BE49-F238E27FC236}">
                <a16:creationId xmlns:a16="http://schemas.microsoft.com/office/drawing/2014/main" id="{8F2D8E9C-D525-DE3C-7B5F-D4CD9CC82FBD}"/>
              </a:ext>
            </a:extLst>
          </p:cNvPr>
          <p:cNvPicPr>
            <a:picLocks noChangeAspect="1"/>
          </p:cNvPicPr>
          <p:nvPr/>
        </p:nvPicPr>
        <p:blipFill>
          <a:blip r:embed="rId3"/>
          <a:stretch>
            <a:fillRect/>
          </a:stretch>
        </p:blipFill>
        <p:spPr>
          <a:xfrm>
            <a:off x="4418568" y="789792"/>
            <a:ext cx="7392432" cy="5611008"/>
          </a:xfrm>
          <a:prstGeom prst="rect">
            <a:avLst/>
          </a:prstGeom>
        </p:spPr>
      </p:pic>
    </p:spTree>
    <p:extLst>
      <p:ext uri="{BB962C8B-B14F-4D97-AF65-F5344CB8AC3E}">
        <p14:creationId xmlns:p14="http://schemas.microsoft.com/office/powerpoint/2010/main" val="194852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sz="4400" b="1" dirty="0">
                <a:solidFill>
                  <a:schemeClr val="bg2">
                    <a:lumMod val="25000"/>
                  </a:schemeClr>
                </a:solidFill>
                <a:latin typeface="Arial Black" panose="020B0604020202020204" pitchFamily="34" charset="0"/>
                <a:cs typeface="Arial Black" panose="020B0604020202020204" pitchFamily="34" charset="0"/>
              </a:rPr>
              <a:t>SVM</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Content Placeholder 7">
            <a:extLst>
              <a:ext uri="{FF2B5EF4-FFF2-40B4-BE49-F238E27FC236}">
                <a16:creationId xmlns:a16="http://schemas.microsoft.com/office/drawing/2014/main" id="{8AB25DEF-7DFE-5B2E-C9D3-BFD3CE95F83A}"/>
              </a:ext>
            </a:extLst>
          </p:cNvPr>
          <p:cNvSpPr>
            <a:spLocks noGrp="1"/>
          </p:cNvSpPr>
          <p:nvPr>
            <p:ph sz="half" idx="2"/>
          </p:nvPr>
        </p:nvSpPr>
        <p:spPr>
          <a:xfrm>
            <a:off x="3684588" y="2146300"/>
            <a:ext cx="7631112" cy="4414838"/>
          </a:xfrm>
        </p:spPr>
        <p:txBody>
          <a:bodyPr/>
          <a:lstStyle/>
          <a:p>
            <a:pPr algn="l"/>
            <a:r>
              <a:rPr lang="en-US" sz="2000" b="1" i="0" dirty="0">
                <a:solidFill>
                  <a:srgbClr val="374151"/>
                </a:solidFill>
                <a:effectLst/>
                <a:latin typeface="Segoe UI Semibold" panose="020B0702040204020203" pitchFamily="34" charset="0"/>
                <a:cs typeface="Segoe UI Semibold" panose="020B0702040204020203" pitchFamily="34" charset="0"/>
              </a:rPr>
              <a:t>Support Vector Machine (SVM) </a:t>
            </a:r>
            <a:r>
              <a:rPr lang="en-US" sz="2000" b="0" i="0" dirty="0">
                <a:solidFill>
                  <a:srgbClr val="374151"/>
                </a:solidFill>
                <a:effectLst/>
                <a:latin typeface="Segoe UI Semibold" panose="020B0702040204020203" pitchFamily="34" charset="0"/>
                <a:cs typeface="Segoe UI Semibold" panose="020B0702040204020203" pitchFamily="34" charset="0"/>
              </a:rPr>
              <a:t>is a powerful supervised machine learning algorithm used for both classification and regression tasks. SVM works by finding the optimal hyperplane that separates data points of different classes in the feature space. Here's an overview of how SVM works.</a:t>
            </a:r>
          </a:p>
          <a:p>
            <a:pPr algn="l"/>
            <a:endParaRPr lang="en-US" sz="2000" b="0" i="0" dirty="0">
              <a:solidFill>
                <a:srgbClr val="374151"/>
              </a:solidFill>
              <a:effectLst/>
              <a:latin typeface="Segoe UI Semibold" panose="020B0702040204020203" pitchFamily="34" charset="0"/>
              <a:cs typeface="Segoe UI Semibold" panose="020B0702040204020203" pitchFamily="34" charset="0"/>
            </a:endParaRPr>
          </a:p>
          <a:p>
            <a:pPr algn="l">
              <a:buFont typeface="Arial" panose="020B0604020202020204" pitchFamily="34" charset="0"/>
              <a:buChar char="•"/>
            </a:pPr>
            <a:r>
              <a:rPr lang="en-US" sz="2000" b="0" i="0" dirty="0">
                <a:solidFill>
                  <a:srgbClr val="374151"/>
                </a:solidFill>
                <a:effectLst/>
                <a:latin typeface="Segoe UI Semibold" panose="020B0702040204020203" pitchFamily="34" charset="0"/>
                <a:cs typeface="Segoe UI Semibold" panose="020B0702040204020203" pitchFamily="34" charset="0"/>
              </a:rPr>
              <a:t>SVM is particularly effective in high-dimensional spaces and is capable of handling both linear and non-linear relationships between features.</a:t>
            </a:r>
          </a:p>
        </p:txBody>
      </p:sp>
    </p:spTree>
    <p:extLst>
      <p:ext uri="{BB962C8B-B14F-4D97-AF65-F5344CB8AC3E}">
        <p14:creationId xmlns:p14="http://schemas.microsoft.com/office/powerpoint/2010/main" val="31702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B86F-7D44-FA44-BB93-B530E854A703}"/>
              </a:ext>
            </a:extLst>
          </p:cNvPr>
          <p:cNvSpPr>
            <a:spLocks noGrp="1"/>
          </p:cNvSpPr>
          <p:nvPr>
            <p:ph type="title"/>
          </p:nvPr>
        </p:nvSpPr>
        <p:spPr>
          <a:xfrm>
            <a:off x="755904" y="347472"/>
            <a:ext cx="10671048" cy="768096"/>
          </a:xfrm>
        </p:spPr>
        <p:txBody>
          <a:bodyPr/>
          <a:lstStyle/>
          <a:p>
            <a:r>
              <a:rPr lang="en-US" sz="3200" b="1" dirty="0">
                <a:solidFill>
                  <a:schemeClr val="accent6">
                    <a:lumMod val="75000"/>
                  </a:schemeClr>
                </a:solidFill>
              </a:rPr>
              <a:t>The code and the output of </a:t>
            </a:r>
            <a:r>
              <a:rPr lang="en-US" sz="3200" b="1" dirty="0" err="1">
                <a:solidFill>
                  <a:schemeClr val="accent6">
                    <a:lumMod val="75000"/>
                  </a:schemeClr>
                </a:solidFill>
              </a:rPr>
              <a:t>svm</a:t>
            </a:r>
            <a:r>
              <a:rPr lang="en-US" sz="3200" b="1" dirty="0">
                <a:solidFill>
                  <a:schemeClr val="accent6">
                    <a:lumMod val="75000"/>
                  </a:schemeClr>
                </a:solidFill>
              </a:rPr>
              <a:t> classification</a:t>
            </a:r>
            <a:endParaRPr lang="en-US" sz="3200" dirty="0"/>
          </a:p>
        </p:txBody>
      </p:sp>
      <p:sp>
        <p:nvSpPr>
          <p:cNvPr id="5" name="Slide Number Placeholder 4">
            <a:extLst>
              <a:ext uri="{FF2B5EF4-FFF2-40B4-BE49-F238E27FC236}">
                <a16:creationId xmlns:a16="http://schemas.microsoft.com/office/drawing/2014/main" id="{2375D24C-F835-0017-FCA2-874305ACD9FC}"/>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CE1DA068-3BCD-1976-EBF9-CE5EEB7DDB37}"/>
              </a:ext>
            </a:extLst>
          </p:cNvPr>
          <p:cNvPicPr>
            <a:picLocks noChangeAspect="1"/>
          </p:cNvPicPr>
          <p:nvPr/>
        </p:nvPicPr>
        <p:blipFill>
          <a:blip r:embed="rId2"/>
          <a:stretch>
            <a:fillRect/>
          </a:stretch>
        </p:blipFill>
        <p:spPr>
          <a:xfrm>
            <a:off x="1113767" y="1778000"/>
            <a:ext cx="9097033" cy="4989877"/>
          </a:xfrm>
          <a:prstGeom prst="rect">
            <a:avLst/>
          </a:prstGeom>
        </p:spPr>
      </p:pic>
    </p:spTree>
    <p:extLst>
      <p:ext uri="{BB962C8B-B14F-4D97-AF65-F5344CB8AC3E}">
        <p14:creationId xmlns:p14="http://schemas.microsoft.com/office/powerpoint/2010/main" val="292493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79FF4A2-08B4-743D-5613-AC5F49276BB7}"/>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64CCFDCF-D747-4EF2-F5EE-3FF09D25F87A}"/>
              </a:ext>
            </a:extLst>
          </p:cNvPr>
          <p:cNvPicPr>
            <a:picLocks noChangeAspect="1"/>
          </p:cNvPicPr>
          <p:nvPr/>
        </p:nvPicPr>
        <p:blipFill>
          <a:blip r:embed="rId2"/>
          <a:stretch>
            <a:fillRect/>
          </a:stretch>
        </p:blipFill>
        <p:spPr>
          <a:xfrm>
            <a:off x="1957931" y="38100"/>
            <a:ext cx="7478169" cy="2251265"/>
          </a:xfrm>
          <a:prstGeom prst="rect">
            <a:avLst/>
          </a:prstGeom>
        </p:spPr>
      </p:pic>
      <p:pic>
        <p:nvPicPr>
          <p:cNvPr id="9" name="Picture 8">
            <a:extLst>
              <a:ext uri="{FF2B5EF4-FFF2-40B4-BE49-F238E27FC236}">
                <a16:creationId xmlns:a16="http://schemas.microsoft.com/office/drawing/2014/main" id="{74E54437-FA4E-F5A6-9868-464975AC901A}"/>
              </a:ext>
            </a:extLst>
          </p:cNvPr>
          <p:cNvPicPr>
            <a:picLocks noChangeAspect="1"/>
          </p:cNvPicPr>
          <p:nvPr/>
        </p:nvPicPr>
        <p:blipFill>
          <a:blip r:embed="rId3"/>
          <a:stretch>
            <a:fillRect/>
          </a:stretch>
        </p:blipFill>
        <p:spPr>
          <a:xfrm>
            <a:off x="1957931" y="2478562"/>
            <a:ext cx="7478169" cy="4124135"/>
          </a:xfrm>
          <a:prstGeom prst="rect">
            <a:avLst/>
          </a:prstGeom>
        </p:spPr>
      </p:pic>
    </p:spTree>
    <p:extLst>
      <p:ext uri="{BB962C8B-B14F-4D97-AF65-F5344CB8AC3E}">
        <p14:creationId xmlns:p14="http://schemas.microsoft.com/office/powerpoint/2010/main" val="112495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8E6EDF-30A0-96EE-A230-D13072B31301}"/>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7" name="Picture 6">
            <a:extLst>
              <a:ext uri="{FF2B5EF4-FFF2-40B4-BE49-F238E27FC236}">
                <a16:creationId xmlns:a16="http://schemas.microsoft.com/office/drawing/2014/main" id="{954B7F86-2C79-8620-2E93-DDE63A304B94}"/>
              </a:ext>
            </a:extLst>
          </p:cNvPr>
          <p:cNvPicPr>
            <a:picLocks noChangeAspect="1"/>
          </p:cNvPicPr>
          <p:nvPr/>
        </p:nvPicPr>
        <p:blipFill>
          <a:blip r:embed="rId2"/>
          <a:stretch>
            <a:fillRect/>
          </a:stretch>
        </p:blipFill>
        <p:spPr>
          <a:xfrm>
            <a:off x="3495312" y="1946996"/>
            <a:ext cx="5201376" cy="2964007"/>
          </a:xfrm>
          <a:prstGeom prst="rect">
            <a:avLst/>
          </a:prstGeom>
        </p:spPr>
      </p:pic>
    </p:spTree>
    <p:extLst>
      <p:ext uri="{BB962C8B-B14F-4D97-AF65-F5344CB8AC3E}">
        <p14:creationId xmlns:p14="http://schemas.microsoft.com/office/powerpoint/2010/main" val="113662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7334-3559-E96B-FD71-85AFBFB46597}"/>
              </a:ext>
            </a:extLst>
          </p:cNvPr>
          <p:cNvSpPr>
            <a:spLocks noGrp="1"/>
          </p:cNvSpPr>
          <p:nvPr>
            <p:ph type="title"/>
          </p:nvPr>
        </p:nvSpPr>
        <p:spPr>
          <a:xfrm>
            <a:off x="758952" y="203200"/>
            <a:ext cx="10671048" cy="1781048"/>
          </a:xfrm>
        </p:spPr>
        <p:txBody>
          <a:bodyPr/>
          <a:lstStyle/>
          <a:p>
            <a:r>
              <a:rPr lang="en-US" sz="3600" b="1" dirty="0">
                <a:solidFill>
                  <a:schemeClr val="accent6">
                    <a:lumMod val="75000"/>
                  </a:schemeClr>
                </a:solidFill>
              </a:rPr>
              <a:t>The code and the output of </a:t>
            </a:r>
            <a:r>
              <a:rPr lang="en-US" sz="3600" b="1" dirty="0" err="1">
                <a:solidFill>
                  <a:schemeClr val="accent6">
                    <a:lumMod val="75000"/>
                  </a:schemeClr>
                </a:solidFill>
              </a:rPr>
              <a:t>svm</a:t>
            </a:r>
            <a:r>
              <a:rPr lang="en-US" sz="3600" b="1" dirty="0">
                <a:solidFill>
                  <a:schemeClr val="accent6">
                    <a:lumMod val="75000"/>
                  </a:schemeClr>
                </a:solidFill>
              </a:rPr>
              <a:t> regression</a:t>
            </a:r>
            <a:endParaRPr lang="en-US" sz="3600" dirty="0"/>
          </a:p>
        </p:txBody>
      </p:sp>
      <p:sp>
        <p:nvSpPr>
          <p:cNvPr id="5" name="Slide Number Placeholder 4">
            <a:extLst>
              <a:ext uri="{FF2B5EF4-FFF2-40B4-BE49-F238E27FC236}">
                <a16:creationId xmlns:a16="http://schemas.microsoft.com/office/drawing/2014/main" id="{5D7C1C98-DE7A-752E-4F50-A789E46C1D86}"/>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7" name="Picture 6">
            <a:extLst>
              <a:ext uri="{FF2B5EF4-FFF2-40B4-BE49-F238E27FC236}">
                <a16:creationId xmlns:a16="http://schemas.microsoft.com/office/drawing/2014/main" id="{968F5554-F622-D9BB-ED8C-A701B1DC678F}"/>
              </a:ext>
            </a:extLst>
          </p:cNvPr>
          <p:cNvPicPr>
            <a:picLocks noChangeAspect="1"/>
          </p:cNvPicPr>
          <p:nvPr/>
        </p:nvPicPr>
        <p:blipFill>
          <a:blip r:embed="rId2"/>
          <a:stretch>
            <a:fillRect/>
          </a:stretch>
        </p:blipFill>
        <p:spPr>
          <a:xfrm>
            <a:off x="1320800" y="1714500"/>
            <a:ext cx="9817100" cy="4940300"/>
          </a:xfrm>
          <a:prstGeom prst="rect">
            <a:avLst/>
          </a:prstGeom>
        </p:spPr>
      </p:pic>
    </p:spTree>
    <p:extLst>
      <p:ext uri="{BB962C8B-B14F-4D97-AF65-F5344CB8AC3E}">
        <p14:creationId xmlns:p14="http://schemas.microsoft.com/office/powerpoint/2010/main" val="31958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E64380-824E-83A4-46D5-B5118B3B7779}"/>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7" name="Picture 6">
            <a:extLst>
              <a:ext uri="{FF2B5EF4-FFF2-40B4-BE49-F238E27FC236}">
                <a16:creationId xmlns:a16="http://schemas.microsoft.com/office/drawing/2014/main" id="{D087723C-0321-091F-5A9E-4B717B1A2F50}"/>
              </a:ext>
            </a:extLst>
          </p:cNvPr>
          <p:cNvPicPr>
            <a:picLocks noChangeAspect="1"/>
          </p:cNvPicPr>
          <p:nvPr/>
        </p:nvPicPr>
        <p:blipFill>
          <a:blip r:embed="rId2"/>
          <a:stretch>
            <a:fillRect/>
          </a:stretch>
        </p:blipFill>
        <p:spPr>
          <a:xfrm>
            <a:off x="1442414" y="731520"/>
            <a:ext cx="8926171" cy="5649113"/>
          </a:xfrm>
          <a:prstGeom prst="rect">
            <a:avLst/>
          </a:prstGeom>
        </p:spPr>
      </p:pic>
    </p:spTree>
    <p:extLst>
      <p:ext uri="{BB962C8B-B14F-4D97-AF65-F5344CB8AC3E}">
        <p14:creationId xmlns:p14="http://schemas.microsoft.com/office/powerpoint/2010/main" val="338475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9551CF-776B-9966-1FAA-597992C018F2}"/>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7" name="Picture 6">
            <a:extLst>
              <a:ext uri="{FF2B5EF4-FFF2-40B4-BE49-F238E27FC236}">
                <a16:creationId xmlns:a16="http://schemas.microsoft.com/office/drawing/2014/main" id="{83F0D3F0-589A-5E61-3DB5-D74561FF5F72}"/>
              </a:ext>
            </a:extLst>
          </p:cNvPr>
          <p:cNvPicPr>
            <a:picLocks noChangeAspect="1"/>
          </p:cNvPicPr>
          <p:nvPr/>
        </p:nvPicPr>
        <p:blipFill>
          <a:blip r:embed="rId2"/>
          <a:stretch>
            <a:fillRect/>
          </a:stretch>
        </p:blipFill>
        <p:spPr>
          <a:xfrm>
            <a:off x="2171701" y="220195"/>
            <a:ext cx="6908800" cy="1400370"/>
          </a:xfrm>
          <a:prstGeom prst="rect">
            <a:avLst/>
          </a:prstGeom>
        </p:spPr>
      </p:pic>
      <p:pic>
        <p:nvPicPr>
          <p:cNvPr id="9" name="Picture 8">
            <a:extLst>
              <a:ext uri="{FF2B5EF4-FFF2-40B4-BE49-F238E27FC236}">
                <a16:creationId xmlns:a16="http://schemas.microsoft.com/office/drawing/2014/main" id="{0775A025-6D63-B000-6DD0-D3A825083D45}"/>
              </a:ext>
            </a:extLst>
          </p:cNvPr>
          <p:cNvPicPr>
            <a:picLocks noChangeAspect="1"/>
          </p:cNvPicPr>
          <p:nvPr/>
        </p:nvPicPr>
        <p:blipFill>
          <a:blip r:embed="rId3"/>
          <a:stretch>
            <a:fillRect/>
          </a:stretch>
        </p:blipFill>
        <p:spPr>
          <a:xfrm>
            <a:off x="2171701" y="1895670"/>
            <a:ext cx="6908800" cy="4881835"/>
          </a:xfrm>
          <a:prstGeom prst="rect">
            <a:avLst/>
          </a:prstGeom>
        </p:spPr>
      </p:pic>
    </p:spTree>
    <p:extLst>
      <p:ext uri="{BB962C8B-B14F-4D97-AF65-F5344CB8AC3E}">
        <p14:creationId xmlns:p14="http://schemas.microsoft.com/office/powerpoint/2010/main" val="110584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B94A318-46E0-9DB8-FEBA-00D429A53F8E}"/>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7" name="Picture 6">
            <a:extLst>
              <a:ext uri="{FF2B5EF4-FFF2-40B4-BE49-F238E27FC236}">
                <a16:creationId xmlns:a16="http://schemas.microsoft.com/office/drawing/2014/main" id="{47B5AE93-386A-46C2-9327-6390499F7694}"/>
              </a:ext>
            </a:extLst>
          </p:cNvPr>
          <p:cNvPicPr>
            <a:picLocks noChangeAspect="1"/>
          </p:cNvPicPr>
          <p:nvPr/>
        </p:nvPicPr>
        <p:blipFill>
          <a:blip r:embed="rId2"/>
          <a:stretch>
            <a:fillRect/>
          </a:stretch>
        </p:blipFill>
        <p:spPr>
          <a:xfrm>
            <a:off x="447402" y="1526938"/>
            <a:ext cx="3905795" cy="3372321"/>
          </a:xfrm>
          <a:prstGeom prst="rect">
            <a:avLst/>
          </a:prstGeom>
        </p:spPr>
      </p:pic>
      <p:pic>
        <p:nvPicPr>
          <p:cNvPr id="9" name="Picture 8">
            <a:extLst>
              <a:ext uri="{FF2B5EF4-FFF2-40B4-BE49-F238E27FC236}">
                <a16:creationId xmlns:a16="http://schemas.microsoft.com/office/drawing/2014/main" id="{44D36427-31FD-28A0-A7B6-189FC78D284E}"/>
              </a:ext>
            </a:extLst>
          </p:cNvPr>
          <p:cNvPicPr>
            <a:picLocks noChangeAspect="1"/>
          </p:cNvPicPr>
          <p:nvPr/>
        </p:nvPicPr>
        <p:blipFill>
          <a:blip r:embed="rId3"/>
          <a:stretch>
            <a:fillRect/>
          </a:stretch>
        </p:blipFill>
        <p:spPr>
          <a:xfrm>
            <a:off x="4584699" y="941070"/>
            <a:ext cx="7487695" cy="4544059"/>
          </a:xfrm>
          <a:prstGeom prst="rect">
            <a:avLst/>
          </a:prstGeom>
        </p:spPr>
      </p:pic>
    </p:spTree>
    <p:extLst>
      <p:ext uri="{BB962C8B-B14F-4D97-AF65-F5344CB8AC3E}">
        <p14:creationId xmlns:p14="http://schemas.microsoft.com/office/powerpoint/2010/main" val="163219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8184B2-1193-E1F6-1312-F1983A3933A4}"/>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7" name="Picture 6">
            <a:extLst>
              <a:ext uri="{FF2B5EF4-FFF2-40B4-BE49-F238E27FC236}">
                <a16:creationId xmlns:a16="http://schemas.microsoft.com/office/drawing/2014/main" id="{F328C519-D052-8E6D-EAF7-3544D7BAB18B}"/>
              </a:ext>
            </a:extLst>
          </p:cNvPr>
          <p:cNvPicPr>
            <a:picLocks noChangeAspect="1"/>
          </p:cNvPicPr>
          <p:nvPr/>
        </p:nvPicPr>
        <p:blipFill>
          <a:blip r:embed="rId2"/>
          <a:stretch>
            <a:fillRect/>
          </a:stretch>
        </p:blipFill>
        <p:spPr>
          <a:xfrm>
            <a:off x="870808" y="1075996"/>
            <a:ext cx="10450383" cy="4706007"/>
          </a:xfrm>
          <a:prstGeom prst="rect">
            <a:avLst/>
          </a:prstGeom>
        </p:spPr>
      </p:pic>
    </p:spTree>
    <p:extLst>
      <p:ext uri="{BB962C8B-B14F-4D97-AF65-F5344CB8AC3E}">
        <p14:creationId xmlns:p14="http://schemas.microsoft.com/office/powerpoint/2010/main" val="375381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12216" y="390652"/>
            <a:ext cx="5693664" cy="768096"/>
          </a:xfrm>
        </p:spPr>
        <p:txBody>
          <a:bodyPr/>
          <a:lstStyle/>
          <a:p>
            <a:r>
              <a:rPr lang="en" dirty="0"/>
              <a:t>Machine Learning types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579368"/>
          </a:xfrm>
        </p:spPr>
        <p:txBody>
          <a:bodyPr/>
          <a:lstStyle/>
          <a:p>
            <a:pPr marL="457200" indent="-457200">
              <a:buFont typeface="Arial" panose="020B0604020202020204" pitchFamily="34" charset="0"/>
              <a:buChar char="•"/>
            </a:pPr>
            <a:r>
              <a:rPr lang="en-US" dirty="0"/>
              <a:t>Supervised learning  </a:t>
            </a:r>
          </a:p>
          <a:p>
            <a:r>
              <a:rPr lang="en-US" dirty="0"/>
              <a:t>    </a:t>
            </a:r>
            <a:r>
              <a:rPr lang="en-US" sz="1800" dirty="0">
                <a:solidFill>
                  <a:schemeClr val="tx2">
                    <a:lumMod val="60000"/>
                    <a:lumOff val="40000"/>
                  </a:schemeClr>
                </a:solidFill>
                <a:latin typeface="Aptos" panose="020B0004020202020204" pitchFamily="34" charset="0"/>
              </a:rPr>
              <a:t>Data and corresponding labels are given</a:t>
            </a:r>
          </a:p>
          <a:p>
            <a:pPr marL="457200" indent="-457200">
              <a:buFont typeface="Arial" panose="020B0604020202020204" pitchFamily="34" charset="0"/>
              <a:buChar char="•"/>
            </a:pPr>
            <a:r>
              <a:rPr lang="en-US" dirty="0"/>
              <a:t>Unsupervised learning</a:t>
            </a:r>
          </a:p>
          <a:p>
            <a:r>
              <a:rPr lang="en-US" dirty="0">
                <a:solidFill>
                  <a:schemeClr val="tx2">
                    <a:lumMod val="60000"/>
                    <a:lumOff val="40000"/>
                  </a:schemeClr>
                </a:solidFill>
              </a:rPr>
              <a:t>    </a:t>
            </a:r>
            <a:r>
              <a:rPr lang="en-US" sz="1800" dirty="0">
                <a:solidFill>
                  <a:schemeClr val="tx2">
                    <a:lumMod val="60000"/>
                    <a:lumOff val="40000"/>
                  </a:schemeClr>
                </a:solidFill>
                <a:latin typeface="Aptos" panose="020B0004020202020204" pitchFamily="34" charset="0"/>
              </a:rPr>
              <a:t>only</a:t>
            </a:r>
            <a:r>
              <a:rPr lang="en-US" dirty="0">
                <a:solidFill>
                  <a:schemeClr val="tx2">
                    <a:lumMod val="60000"/>
                    <a:lumOff val="40000"/>
                  </a:schemeClr>
                </a:solidFill>
              </a:rPr>
              <a:t> </a:t>
            </a:r>
            <a:r>
              <a:rPr lang="en-US" sz="1800" dirty="0">
                <a:solidFill>
                  <a:schemeClr val="tx2">
                    <a:lumMod val="60000"/>
                    <a:lumOff val="40000"/>
                  </a:schemeClr>
                </a:solidFill>
                <a:latin typeface="Aptos" panose="020B0004020202020204" pitchFamily="34" charset="0"/>
              </a:rPr>
              <a:t>Data are given and labels are provided</a:t>
            </a:r>
          </a:p>
          <a:p>
            <a:pPr marL="457200" indent="-457200">
              <a:buFont typeface="Arial" panose="020B0604020202020204" pitchFamily="34" charset="0"/>
              <a:buChar char="•"/>
            </a:pPr>
            <a:r>
              <a:rPr lang="en-US" dirty="0"/>
              <a:t>Reinforcement learning</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55092" y="767588"/>
            <a:ext cx="6766560" cy="1373632"/>
          </a:xfrm>
        </p:spPr>
        <p:txBody>
          <a:bodyPr/>
          <a:lstStyle/>
          <a:p>
            <a:pPr algn="ctr"/>
            <a:r>
              <a:rPr lang="en-US" sz="4400" b="1" i="0" dirty="0">
                <a:solidFill>
                  <a:srgbClr val="374151"/>
                </a:solidFill>
                <a:effectLst/>
                <a:latin typeface="Söhne"/>
              </a:rPr>
              <a:t>Linear Regression (LR)</a:t>
            </a:r>
            <a:endParaRPr lang="en-US"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169160" y="2311400"/>
            <a:ext cx="5879592" cy="3530600"/>
          </a:xfrm>
        </p:spPr>
        <p:txBody>
          <a:bodyPr/>
          <a:lstStyle/>
          <a:p>
            <a:pPr marL="285750" indent="-285750" algn="l">
              <a:buFont typeface="Arial" panose="020B0604020202020204" pitchFamily="34" charset="0"/>
              <a:buChar char="•"/>
            </a:pPr>
            <a:r>
              <a:rPr lang="en-US" sz="1800" b="1" i="0" dirty="0">
                <a:solidFill>
                  <a:srgbClr val="374151"/>
                </a:solidFill>
                <a:effectLst/>
                <a:latin typeface="Söhne"/>
              </a:rPr>
              <a:t>Linear Regression (LR) </a:t>
            </a:r>
            <a:r>
              <a:rPr lang="en-US" sz="1800" b="0" i="0" dirty="0">
                <a:solidFill>
                  <a:srgbClr val="374151"/>
                </a:solidFill>
                <a:effectLst/>
                <a:latin typeface="Söhne"/>
              </a:rPr>
              <a:t>is a simple yet powerful supervised machine learning algorithm used for predicting a continuous outcome variable (also called the dependent variable) based on one or more predictor variables (independent variables). Here's an overview of how linear regression works</a:t>
            </a:r>
          </a:p>
          <a:p>
            <a:pPr algn="l"/>
            <a:endParaRPr lang="en-US" sz="1800" b="0" i="0" dirty="0">
              <a:solidFill>
                <a:srgbClr val="374151"/>
              </a:solidFill>
              <a:effectLst/>
              <a:latin typeface="Söhne"/>
            </a:endParaRPr>
          </a:p>
          <a:p>
            <a:pPr marL="285750" indent="-285750" algn="l">
              <a:buFont typeface="Arial" panose="020B0604020202020204" pitchFamily="34" charset="0"/>
              <a:buChar char="•"/>
            </a:pPr>
            <a:r>
              <a:rPr lang="en-US" sz="1800" b="1" i="0" dirty="0">
                <a:solidFill>
                  <a:srgbClr val="374151"/>
                </a:solidFill>
                <a:effectLst/>
                <a:latin typeface="Söhne"/>
              </a:rPr>
              <a:t>Linear regression </a:t>
            </a:r>
            <a:r>
              <a:rPr lang="en-US" sz="1800" b="0" i="0" dirty="0">
                <a:solidFill>
                  <a:srgbClr val="374151"/>
                </a:solidFill>
                <a:effectLst/>
                <a:latin typeface="Söhne"/>
              </a:rPr>
              <a:t>establishes a linear relationship      between the input features and the target variable. The goal is to find the best-fitting line that minimizes the sum of the squared differences between the observed and predicted values.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780E-C75E-048F-BD7B-DAF5D9E50611}"/>
              </a:ext>
            </a:extLst>
          </p:cNvPr>
          <p:cNvSpPr>
            <a:spLocks noGrp="1"/>
          </p:cNvSpPr>
          <p:nvPr>
            <p:ph type="title"/>
          </p:nvPr>
        </p:nvSpPr>
        <p:spPr>
          <a:xfrm>
            <a:off x="438404" y="210312"/>
            <a:ext cx="10671048" cy="768096"/>
          </a:xfrm>
        </p:spPr>
        <p:txBody>
          <a:bodyPr/>
          <a:lstStyle/>
          <a:p>
            <a:r>
              <a:rPr lang="en-US" sz="3200" b="1" dirty="0">
                <a:solidFill>
                  <a:schemeClr val="accent6">
                    <a:lumMod val="75000"/>
                  </a:schemeClr>
                </a:solidFill>
              </a:rPr>
              <a:t>The code and the output of linear regression</a:t>
            </a:r>
            <a:endParaRPr lang="en-US" sz="3200" dirty="0"/>
          </a:p>
        </p:txBody>
      </p:sp>
      <p:sp>
        <p:nvSpPr>
          <p:cNvPr id="5" name="Slide Number Placeholder 4">
            <a:extLst>
              <a:ext uri="{FF2B5EF4-FFF2-40B4-BE49-F238E27FC236}">
                <a16:creationId xmlns:a16="http://schemas.microsoft.com/office/drawing/2014/main" id="{88F72B9A-B1FB-6AE4-AF4C-D2651EEF6A49}"/>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1" name="Picture 10">
            <a:extLst>
              <a:ext uri="{FF2B5EF4-FFF2-40B4-BE49-F238E27FC236}">
                <a16:creationId xmlns:a16="http://schemas.microsoft.com/office/drawing/2014/main" id="{DCC16A65-5ACF-98E3-CD0E-CD85FA666E3F}"/>
              </a:ext>
            </a:extLst>
          </p:cNvPr>
          <p:cNvPicPr>
            <a:picLocks noChangeAspect="1"/>
          </p:cNvPicPr>
          <p:nvPr/>
        </p:nvPicPr>
        <p:blipFill>
          <a:blip r:embed="rId2"/>
          <a:stretch>
            <a:fillRect/>
          </a:stretch>
        </p:blipFill>
        <p:spPr>
          <a:xfrm>
            <a:off x="684276" y="1415796"/>
            <a:ext cx="10754868" cy="5334000"/>
          </a:xfrm>
          <a:prstGeom prst="rect">
            <a:avLst/>
          </a:prstGeom>
        </p:spPr>
      </p:pic>
    </p:spTree>
    <p:extLst>
      <p:ext uri="{BB962C8B-B14F-4D97-AF65-F5344CB8AC3E}">
        <p14:creationId xmlns:p14="http://schemas.microsoft.com/office/powerpoint/2010/main" val="71812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EFE0B5-FF95-34D6-91B1-CD6A34D39ECC}"/>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1" name="Picture 10">
            <a:extLst>
              <a:ext uri="{FF2B5EF4-FFF2-40B4-BE49-F238E27FC236}">
                <a16:creationId xmlns:a16="http://schemas.microsoft.com/office/drawing/2014/main" id="{BE19F743-91C7-BFFF-0E09-4329BFA2D48B}"/>
              </a:ext>
            </a:extLst>
          </p:cNvPr>
          <p:cNvPicPr>
            <a:picLocks noChangeAspect="1"/>
          </p:cNvPicPr>
          <p:nvPr/>
        </p:nvPicPr>
        <p:blipFill>
          <a:blip r:embed="rId2"/>
          <a:stretch>
            <a:fillRect/>
          </a:stretch>
        </p:blipFill>
        <p:spPr>
          <a:xfrm>
            <a:off x="259080" y="356950"/>
            <a:ext cx="10879068" cy="2867500"/>
          </a:xfrm>
          <a:prstGeom prst="rect">
            <a:avLst/>
          </a:prstGeom>
        </p:spPr>
      </p:pic>
      <p:pic>
        <p:nvPicPr>
          <p:cNvPr id="13" name="Picture 12">
            <a:extLst>
              <a:ext uri="{FF2B5EF4-FFF2-40B4-BE49-F238E27FC236}">
                <a16:creationId xmlns:a16="http://schemas.microsoft.com/office/drawing/2014/main" id="{04220B98-5761-7A94-7EEE-7ABE0502C00C}"/>
              </a:ext>
            </a:extLst>
          </p:cNvPr>
          <p:cNvPicPr>
            <a:picLocks noChangeAspect="1"/>
          </p:cNvPicPr>
          <p:nvPr/>
        </p:nvPicPr>
        <p:blipFill>
          <a:blip r:embed="rId3"/>
          <a:stretch>
            <a:fillRect/>
          </a:stretch>
        </p:blipFill>
        <p:spPr>
          <a:xfrm>
            <a:off x="3363468" y="3429000"/>
            <a:ext cx="3410426" cy="3276600"/>
          </a:xfrm>
          <a:prstGeom prst="rect">
            <a:avLst/>
          </a:prstGeom>
        </p:spPr>
      </p:pic>
    </p:spTree>
    <p:extLst>
      <p:ext uri="{BB962C8B-B14F-4D97-AF65-F5344CB8AC3E}">
        <p14:creationId xmlns:p14="http://schemas.microsoft.com/office/powerpoint/2010/main" val="3157858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6B622E-CAF8-69E2-77B5-378D447B174F}"/>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6" name="Picture 5">
            <a:extLst>
              <a:ext uri="{FF2B5EF4-FFF2-40B4-BE49-F238E27FC236}">
                <a16:creationId xmlns:a16="http://schemas.microsoft.com/office/drawing/2014/main" id="{499572E3-847A-DBA5-6DFB-C41FE86FE806}"/>
              </a:ext>
            </a:extLst>
          </p:cNvPr>
          <p:cNvPicPr>
            <a:picLocks noChangeAspect="1"/>
          </p:cNvPicPr>
          <p:nvPr/>
        </p:nvPicPr>
        <p:blipFill>
          <a:blip r:embed="rId2"/>
          <a:stretch>
            <a:fillRect/>
          </a:stretch>
        </p:blipFill>
        <p:spPr>
          <a:xfrm>
            <a:off x="3488814" y="298072"/>
            <a:ext cx="4401164" cy="866896"/>
          </a:xfrm>
          <a:prstGeom prst="rect">
            <a:avLst/>
          </a:prstGeom>
        </p:spPr>
      </p:pic>
      <p:pic>
        <p:nvPicPr>
          <p:cNvPr id="8" name="Picture 7">
            <a:extLst>
              <a:ext uri="{FF2B5EF4-FFF2-40B4-BE49-F238E27FC236}">
                <a16:creationId xmlns:a16="http://schemas.microsoft.com/office/drawing/2014/main" id="{51ED8105-7770-C09B-4BD6-CA1F9CB67C50}"/>
              </a:ext>
            </a:extLst>
          </p:cNvPr>
          <p:cNvPicPr>
            <a:picLocks noChangeAspect="1"/>
          </p:cNvPicPr>
          <p:nvPr/>
        </p:nvPicPr>
        <p:blipFill>
          <a:blip r:embed="rId3"/>
          <a:stretch>
            <a:fillRect/>
          </a:stretch>
        </p:blipFill>
        <p:spPr>
          <a:xfrm>
            <a:off x="2769609" y="1256397"/>
            <a:ext cx="6373381" cy="5303531"/>
          </a:xfrm>
          <a:prstGeom prst="rect">
            <a:avLst/>
          </a:prstGeom>
        </p:spPr>
      </p:pic>
    </p:spTree>
    <p:extLst>
      <p:ext uri="{BB962C8B-B14F-4D97-AF65-F5344CB8AC3E}">
        <p14:creationId xmlns:p14="http://schemas.microsoft.com/office/powerpoint/2010/main" val="2042910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1947B93-DADB-190F-3748-963DACEB96CF}"/>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3" name="Picture 12">
            <a:extLst>
              <a:ext uri="{FF2B5EF4-FFF2-40B4-BE49-F238E27FC236}">
                <a16:creationId xmlns:a16="http://schemas.microsoft.com/office/drawing/2014/main" id="{0F20144F-AF23-679E-3B3F-1A538147DABA}"/>
              </a:ext>
            </a:extLst>
          </p:cNvPr>
          <p:cNvPicPr>
            <a:picLocks noChangeAspect="1"/>
          </p:cNvPicPr>
          <p:nvPr/>
        </p:nvPicPr>
        <p:blipFill>
          <a:blip r:embed="rId2"/>
          <a:stretch>
            <a:fillRect/>
          </a:stretch>
        </p:blipFill>
        <p:spPr>
          <a:xfrm>
            <a:off x="364376" y="731520"/>
            <a:ext cx="10726647" cy="5458587"/>
          </a:xfrm>
          <a:prstGeom prst="rect">
            <a:avLst/>
          </a:prstGeom>
        </p:spPr>
      </p:pic>
    </p:spTree>
    <p:extLst>
      <p:ext uri="{BB962C8B-B14F-4D97-AF65-F5344CB8AC3E}">
        <p14:creationId xmlns:p14="http://schemas.microsoft.com/office/powerpoint/2010/main" val="293116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38B275-DCEB-9D81-9845-2CE810F19358}"/>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6" name="Picture 5">
            <a:extLst>
              <a:ext uri="{FF2B5EF4-FFF2-40B4-BE49-F238E27FC236}">
                <a16:creationId xmlns:a16="http://schemas.microsoft.com/office/drawing/2014/main" id="{690D3172-F497-1205-8D93-8338BFC92728}"/>
              </a:ext>
            </a:extLst>
          </p:cNvPr>
          <p:cNvPicPr>
            <a:picLocks noChangeAspect="1"/>
          </p:cNvPicPr>
          <p:nvPr/>
        </p:nvPicPr>
        <p:blipFill>
          <a:blip r:embed="rId2"/>
          <a:stretch>
            <a:fillRect/>
          </a:stretch>
        </p:blipFill>
        <p:spPr>
          <a:xfrm>
            <a:off x="259080" y="185420"/>
            <a:ext cx="6096000" cy="3154680"/>
          </a:xfrm>
          <a:prstGeom prst="rect">
            <a:avLst/>
          </a:prstGeom>
        </p:spPr>
      </p:pic>
      <p:pic>
        <p:nvPicPr>
          <p:cNvPr id="8" name="Picture 7">
            <a:extLst>
              <a:ext uri="{FF2B5EF4-FFF2-40B4-BE49-F238E27FC236}">
                <a16:creationId xmlns:a16="http://schemas.microsoft.com/office/drawing/2014/main" id="{DF9BB186-32B6-A492-6A0E-25FD64F62324}"/>
              </a:ext>
            </a:extLst>
          </p:cNvPr>
          <p:cNvPicPr>
            <a:picLocks noChangeAspect="1"/>
          </p:cNvPicPr>
          <p:nvPr/>
        </p:nvPicPr>
        <p:blipFill>
          <a:blip r:embed="rId3"/>
          <a:stretch>
            <a:fillRect/>
          </a:stretch>
        </p:blipFill>
        <p:spPr>
          <a:xfrm>
            <a:off x="6487086" y="185420"/>
            <a:ext cx="5077534" cy="3154680"/>
          </a:xfrm>
          <a:prstGeom prst="rect">
            <a:avLst/>
          </a:prstGeom>
        </p:spPr>
      </p:pic>
      <p:pic>
        <p:nvPicPr>
          <p:cNvPr id="10" name="Picture 9">
            <a:extLst>
              <a:ext uri="{FF2B5EF4-FFF2-40B4-BE49-F238E27FC236}">
                <a16:creationId xmlns:a16="http://schemas.microsoft.com/office/drawing/2014/main" id="{AF30FEE2-58E8-5E9C-521E-903D4E82B19B}"/>
              </a:ext>
            </a:extLst>
          </p:cNvPr>
          <p:cNvPicPr>
            <a:picLocks noChangeAspect="1"/>
          </p:cNvPicPr>
          <p:nvPr/>
        </p:nvPicPr>
        <p:blipFill>
          <a:blip r:embed="rId4"/>
          <a:stretch>
            <a:fillRect/>
          </a:stretch>
        </p:blipFill>
        <p:spPr>
          <a:xfrm>
            <a:off x="2722993" y="3429000"/>
            <a:ext cx="6096000" cy="3648414"/>
          </a:xfrm>
          <a:prstGeom prst="rect">
            <a:avLst/>
          </a:prstGeom>
        </p:spPr>
      </p:pic>
    </p:spTree>
    <p:extLst>
      <p:ext uri="{BB962C8B-B14F-4D97-AF65-F5344CB8AC3E}">
        <p14:creationId xmlns:p14="http://schemas.microsoft.com/office/powerpoint/2010/main" val="166783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CAC1CE-0655-267D-B8A3-CCBCE7F0A13A}"/>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7" name="Picture 6">
            <a:extLst>
              <a:ext uri="{FF2B5EF4-FFF2-40B4-BE49-F238E27FC236}">
                <a16:creationId xmlns:a16="http://schemas.microsoft.com/office/drawing/2014/main" id="{87C85CCA-72CC-DE3E-D00A-E59D93E9E68A}"/>
              </a:ext>
            </a:extLst>
          </p:cNvPr>
          <p:cNvPicPr>
            <a:picLocks noChangeAspect="1"/>
          </p:cNvPicPr>
          <p:nvPr/>
        </p:nvPicPr>
        <p:blipFill>
          <a:blip r:embed="rId2"/>
          <a:stretch>
            <a:fillRect/>
          </a:stretch>
        </p:blipFill>
        <p:spPr>
          <a:xfrm>
            <a:off x="119381" y="1538023"/>
            <a:ext cx="5595620" cy="3781953"/>
          </a:xfrm>
          <a:prstGeom prst="rect">
            <a:avLst/>
          </a:prstGeom>
        </p:spPr>
      </p:pic>
      <p:pic>
        <p:nvPicPr>
          <p:cNvPr id="9" name="Picture 8">
            <a:extLst>
              <a:ext uri="{FF2B5EF4-FFF2-40B4-BE49-F238E27FC236}">
                <a16:creationId xmlns:a16="http://schemas.microsoft.com/office/drawing/2014/main" id="{58DAB8D0-5F3B-7487-D032-79916EC3B5D0}"/>
              </a:ext>
            </a:extLst>
          </p:cNvPr>
          <p:cNvPicPr>
            <a:picLocks noChangeAspect="1"/>
          </p:cNvPicPr>
          <p:nvPr/>
        </p:nvPicPr>
        <p:blipFill>
          <a:blip r:embed="rId3"/>
          <a:stretch>
            <a:fillRect/>
          </a:stretch>
        </p:blipFill>
        <p:spPr>
          <a:xfrm>
            <a:off x="5880100" y="731520"/>
            <a:ext cx="6052821" cy="5891477"/>
          </a:xfrm>
          <a:prstGeom prst="rect">
            <a:avLst/>
          </a:prstGeom>
        </p:spPr>
      </p:pic>
    </p:spTree>
    <p:extLst>
      <p:ext uri="{BB962C8B-B14F-4D97-AF65-F5344CB8AC3E}">
        <p14:creationId xmlns:p14="http://schemas.microsoft.com/office/powerpoint/2010/main" val="747454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B26809-60E2-9EDF-EF74-681EA24FD826}"/>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9" name="Picture 8">
            <a:extLst>
              <a:ext uri="{FF2B5EF4-FFF2-40B4-BE49-F238E27FC236}">
                <a16:creationId xmlns:a16="http://schemas.microsoft.com/office/drawing/2014/main" id="{97E7A500-87D4-57B5-388C-9FBAC700BFE4}"/>
              </a:ext>
            </a:extLst>
          </p:cNvPr>
          <p:cNvPicPr>
            <a:picLocks noChangeAspect="1"/>
          </p:cNvPicPr>
          <p:nvPr/>
        </p:nvPicPr>
        <p:blipFill>
          <a:blip r:embed="rId2"/>
          <a:stretch>
            <a:fillRect/>
          </a:stretch>
        </p:blipFill>
        <p:spPr>
          <a:xfrm>
            <a:off x="3250686" y="1463036"/>
            <a:ext cx="5385827" cy="4160528"/>
          </a:xfrm>
          <a:prstGeom prst="rect">
            <a:avLst/>
          </a:prstGeom>
        </p:spPr>
      </p:pic>
    </p:spTree>
    <p:extLst>
      <p:ext uri="{BB962C8B-B14F-4D97-AF65-F5344CB8AC3E}">
        <p14:creationId xmlns:p14="http://schemas.microsoft.com/office/powerpoint/2010/main" val="977947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0A35-98FC-97EA-69B4-F6050C4DA313}"/>
              </a:ext>
            </a:extLst>
          </p:cNvPr>
          <p:cNvSpPr>
            <a:spLocks noGrp="1"/>
          </p:cNvSpPr>
          <p:nvPr>
            <p:ph type="title"/>
          </p:nvPr>
        </p:nvSpPr>
        <p:spPr>
          <a:xfrm>
            <a:off x="901700" y="1883664"/>
            <a:ext cx="7373620" cy="1545336"/>
          </a:xfrm>
        </p:spPr>
        <p:txBody>
          <a:bodyPr/>
          <a:lstStyle/>
          <a:p>
            <a:pPr algn="ctr"/>
            <a:r>
              <a:rPr lang="en-US" dirty="0"/>
              <a:t>Decision tree classification</a:t>
            </a:r>
          </a:p>
        </p:txBody>
      </p:sp>
      <p:sp>
        <p:nvSpPr>
          <p:cNvPr id="4" name="Slide Number Placeholder 3">
            <a:extLst>
              <a:ext uri="{FF2B5EF4-FFF2-40B4-BE49-F238E27FC236}">
                <a16:creationId xmlns:a16="http://schemas.microsoft.com/office/drawing/2014/main" id="{62A7CF10-AE7D-D150-0683-D58DECD7C339}"/>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7" name="Content Placeholder 2">
            <a:extLst>
              <a:ext uri="{FF2B5EF4-FFF2-40B4-BE49-F238E27FC236}">
                <a16:creationId xmlns:a16="http://schemas.microsoft.com/office/drawing/2014/main" id="{1DC2F9E0-FD40-E16F-4B07-6A9C8C186333}"/>
              </a:ext>
            </a:extLst>
          </p:cNvPr>
          <p:cNvSpPr>
            <a:spLocks noGrp="1"/>
          </p:cNvSpPr>
          <p:nvPr>
            <p:ph idx="1"/>
          </p:nvPr>
        </p:nvSpPr>
        <p:spPr>
          <a:xfrm>
            <a:off x="2626360" y="3700272"/>
            <a:ext cx="5879592" cy="2700528"/>
          </a:xfrm>
        </p:spPr>
        <p:txBody>
          <a:bodyPr/>
          <a:lstStyle/>
          <a:p>
            <a:pPr marL="285750" indent="-285750" algn="l">
              <a:buFont typeface="Arial" panose="020B0604020202020204" pitchFamily="34" charset="0"/>
              <a:buChar char="•"/>
            </a:pPr>
            <a:r>
              <a:rPr lang="en-US" sz="1800" b="1" i="0" dirty="0">
                <a:solidFill>
                  <a:srgbClr val="374151"/>
                </a:solidFill>
                <a:effectLst/>
                <a:latin typeface="Söhne"/>
              </a:rPr>
              <a:t>Decision Tree Classification </a:t>
            </a:r>
            <a:r>
              <a:rPr lang="en-US" sz="1800" i="0" dirty="0">
                <a:solidFill>
                  <a:srgbClr val="374151"/>
                </a:solidFill>
                <a:effectLst/>
                <a:latin typeface="Söhne"/>
              </a:rPr>
              <a:t>is a popular supervised machine learning algorithm used for both classification and regression tasks. Here, I'll focus on Decision Trees for classification.</a:t>
            </a:r>
          </a:p>
          <a:p>
            <a:pPr algn="l"/>
            <a:endParaRPr lang="en-US" sz="1800" i="0" dirty="0">
              <a:solidFill>
                <a:srgbClr val="374151"/>
              </a:solidFill>
              <a:effectLst/>
              <a:latin typeface="Söhne"/>
            </a:endParaRPr>
          </a:p>
          <a:p>
            <a:pPr marL="285750" indent="-285750" algn="l">
              <a:buFont typeface="Arial" panose="020B0604020202020204" pitchFamily="34" charset="0"/>
              <a:buChar char="•"/>
            </a:pPr>
            <a:r>
              <a:rPr lang="en-US" sz="1800" b="1" i="0" dirty="0">
                <a:solidFill>
                  <a:srgbClr val="374151"/>
                </a:solidFill>
                <a:effectLst/>
                <a:latin typeface="Söhne"/>
              </a:rPr>
              <a:t>A Decision Tree </a:t>
            </a:r>
            <a:r>
              <a:rPr lang="en-US" sz="1800" i="0" dirty="0">
                <a:solidFill>
                  <a:srgbClr val="374151"/>
                </a:solidFill>
                <a:effectLst/>
                <a:latin typeface="Söhne"/>
              </a:rPr>
              <a:t>is a tree-like model where each node represents a  decision based on the value of a particular feature. It recursively splits the dataset into subsets based on the features that best separate the classes.</a:t>
            </a:r>
          </a:p>
          <a:p>
            <a:endParaRPr lang="en-US" dirty="0"/>
          </a:p>
        </p:txBody>
      </p:sp>
    </p:spTree>
    <p:extLst>
      <p:ext uri="{BB962C8B-B14F-4D97-AF65-F5344CB8AC3E}">
        <p14:creationId xmlns:p14="http://schemas.microsoft.com/office/powerpoint/2010/main" val="3902574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54FB-C93E-0D11-B215-35BE5A15EDBD}"/>
              </a:ext>
            </a:extLst>
          </p:cNvPr>
          <p:cNvSpPr>
            <a:spLocks noGrp="1"/>
          </p:cNvSpPr>
          <p:nvPr>
            <p:ph type="title"/>
          </p:nvPr>
        </p:nvSpPr>
        <p:spPr>
          <a:xfrm>
            <a:off x="568452" y="457200"/>
            <a:ext cx="10671048" cy="1438148"/>
          </a:xfrm>
        </p:spPr>
        <p:txBody>
          <a:bodyPr/>
          <a:lstStyle/>
          <a:p>
            <a:r>
              <a:rPr lang="en-US" sz="2800" b="1" dirty="0">
                <a:solidFill>
                  <a:schemeClr val="accent6">
                    <a:lumMod val="75000"/>
                  </a:schemeClr>
                </a:solidFill>
              </a:rPr>
              <a:t>The code and the output of decision tree classification</a:t>
            </a:r>
            <a:endParaRPr lang="en-US" sz="2800" dirty="0"/>
          </a:p>
        </p:txBody>
      </p:sp>
      <p:sp>
        <p:nvSpPr>
          <p:cNvPr id="5" name="Slide Number Placeholder 4">
            <a:extLst>
              <a:ext uri="{FF2B5EF4-FFF2-40B4-BE49-F238E27FC236}">
                <a16:creationId xmlns:a16="http://schemas.microsoft.com/office/drawing/2014/main" id="{514324B4-F73A-9022-D9B1-1EF3A913199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7" name="Picture 6">
            <a:extLst>
              <a:ext uri="{FF2B5EF4-FFF2-40B4-BE49-F238E27FC236}">
                <a16:creationId xmlns:a16="http://schemas.microsoft.com/office/drawing/2014/main" id="{8DEA4D84-F143-2A31-7C71-AA6D33A91783}"/>
              </a:ext>
            </a:extLst>
          </p:cNvPr>
          <p:cNvPicPr>
            <a:picLocks noChangeAspect="1"/>
          </p:cNvPicPr>
          <p:nvPr/>
        </p:nvPicPr>
        <p:blipFill>
          <a:blip r:embed="rId2"/>
          <a:stretch>
            <a:fillRect/>
          </a:stretch>
        </p:blipFill>
        <p:spPr>
          <a:xfrm>
            <a:off x="568452" y="1520464"/>
            <a:ext cx="10745700" cy="5163271"/>
          </a:xfrm>
          <a:prstGeom prst="rect">
            <a:avLst/>
          </a:prstGeom>
        </p:spPr>
      </p:pic>
    </p:spTree>
    <p:extLst>
      <p:ext uri="{BB962C8B-B14F-4D97-AF65-F5344CB8AC3E}">
        <p14:creationId xmlns:p14="http://schemas.microsoft.com/office/powerpoint/2010/main" val="20795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8728" y="731520"/>
            <a:ext cx="6766560" cy="768096"/>
          </a:xfrm>
        </p:spPr>
        <p:txBody>
          <a:bodyPr/>
          <a:lstStyle/>
          <a:p>
            <a:r>
              <a:rPr lang="en" dirty="0"/>
              <a:t>Machine Learning Algorithms</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76500"/>
            <a:ext cx="6766560" cy="4292600"/>
          </a:xfrm>
        </p:spPr>
        <p:txBody>
          <a:bodyPr/>
          <a:lstStyle/>
          <a:p>
            <a:pPr marL="342900" indent="-342900">
              <a:buFont typeface="Courier New" panose="02070309020205020404" pitchFamily="49" charset="0"/>
              <a:buChar char="o"/>
            </a:pPr>
            <a:r>
              <a:rPr lang="en-US" sz="2400" b="1" u="sng"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KNN</a:t>
            </a: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a:t>
            </a:r>
            <a:r>
              <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a:t>
            </a:r>
            <a:r>
              <a:rPr lang="en-US" sz="2400" i="1" dirty="0">
                <a:solidFill>
                  <a:schemeClr val="bg2">
                    <a:lumMod val="10000"/>
                  </a:schemeClr>
                </a:solidFill>
                <a:effectLst/>
                <a:highlight>
                  <a:srgbClr val="FDFBF6"/>
                </a:highlight>
                <a:latin typeface="Mongolian Baiti" panose="03000500000000000000" pitchFamily="66" charset="0"/>
                <a:cs typeface="Mongolian Baiti" panose="03000500000000000000" pitchFamily="66" charset="0"/>
              </a:rPr>
              <a:t> k</a:t>
            </a:r>
            <a:r>
              <a:rPr lang="en-US" sz="2400" i="0" dirty="0">
                <a:solidFill>
                  <a:schemeClr val="bg2">
                    <a:lumMod val="10000"/>
                  </a:schemeClr>
                </a:solidFill>
                <a:effectLst/>
                <a:highlight>
                  <a:srgbClr val="FDFBF6"/>
                </a:highlight>
                <a:latin typeface="Mongolian Baiti" panose="03000500000000000000" pitchFamily="66" charset="0"/>
                <a:cs typeface="Mongolian Baiti" panose="03000500000000000000" pitchFamily="66" charset="0"/>
              </a:rPr>
              <a:t>-nearest neighbors </a:t>
            </a:r>
          </a:p>
          <a:p>
            <a:endPar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endParaRPr>
          </a:p>
          <a:p>
            <a:pPr marL="342900" indent="-342900">
              <a:buFont typeface="Courier New" panose="02070309020205020404" pitchFamily="49" charset="0"/>
              <a:buChar char="o"/>
            </a:pPr>
            <a:r>
              <a:rPr lang="en-US" sz="2400" b="1" u="sng"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SVM</a:t>
            </a: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 </a:t>
            </a:r>
            <a:r>
              <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support vector machines</a:t>
            </a:r>
          </a:p>
          <a:p>
            <a:endPar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endParaRPr>
          </a:p>
          <a:p>
            <a:pPr marL="342900" indent="-342900">
              <a:spcBef>
                <a:spcPts val="0"/>
              </a:spcBef>
              <a:buFont typeface="Courier New" panose="02070309020205020404" pitchFamily="49" charset="0"/>
              <a:buChar char="o"/>
            </a:pPr>
            <a:r>
              <a:rPr lang="en-US" sz="2400" b="1" u="sng"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LR :</a:t>
            </a: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a:t>
            </a:r>
            <a:r>
              <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linear regression</a:t>
            </a:r>
          </a:p>
          <a:p>
            <a:pPr>
              <a:spcBef>
                <a:spcPts val="0"/>
              </a:spcBef>
            </a:pPr>
            <a:endPar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endParaRPr>
          </a:p>
          <a:p>
            <a:pPr marL="342900" lvl="0" indent="-342900" algn="l" rtl="0">
              <a:spcBef>
                <a:spcPts val="0"/>
              </a:spcBef>
              <a:spcAft>
                <a:spcPts val="0"/>
              </a:spcAft>
              <a:buFont typeface="Courier New" panose="02070309020205020404" pitchFamily="49" charset="0"/>
              <a:buChar char="o"/>
            </a:pPr>
            <a:r>
              <a:rPr lang="en-US" sz="2400" b="1" u="sng"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Decision tree:  </a:t>
            </a:r>
          </a:p>
          <a:p>
            <a:pPr lvl="0" algn="l" rtl="0">
              <a:spcBef>
                <a:spcPts val="0"/>
              </a:spcBef>
              <a:spcAft>
                <a:spcPts val="0"/>
              </a:spcAft>
            </a:pP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a:t>
            </a:r>
            <a:r>
              <a:rPr lang="en-US" sz="2400" b="1" u="sng"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CT :</a:t>
            </a:r>
            <a:r>
              <a:rPr lang="en-US" sz="2400" b="1" u="sng" dirty="0">
                <a:solidFill>
                  <a:schemeClr val="bg2">
                    <a:lumMod val="5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a:t>
            </a:r>
            <a:r>
              <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classification tree</a:t>
            </a:r>
          </a:p>
          <a:p>
            <a:pPr marL="0" lvl="0" indent="0" algn="l" rtl="0">
              <a:spcBef>
                <a:spcPts val="0"/>
              </a:spcBef>
              <a:spcAft>
                <a:spcPts val="0"/>
              </a:spcAft>
              <a:buNone/>
            </a:pP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a:t>
            </a:r>
            <a:r>
              <a:rPr lang="en-US" sz="2400" b="1" u="sng"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RT :</a:t>
            </a: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 </a:t>
            </a:r>
            <a:r>
              <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regression tree</a:t>
            </a:r>
          </a:p>
          <a:p>
            <a:pPr marL="0" lvl="0" indent="0" algn="l" rtl="0">
              <a:spcBef>
                <a:spcPts val="0"/>
              </a:spcBef>
              <a:spcAft>
                <a:spcPts val="0"/>
              </a:spcAft>
              <a:buNone/>
            </a:pPr>
            <a:endParaRPr lang="en-US" sz="2400"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endParaRPr>
          </a:p>
          <a:p>
            <a:pPr marL="342900" lvl="0" indent="-342900" rtl="0">
              <a:spcBef>
                <a:spcPts val="0"/>
              </a:spcBef>
              <a:spcAft>
                <a:spcPts val="0"/>
              </a:spcAft>
              <a:buFont typeface="Courier New" panose="02070309020205020404" pitchFamily="49" charset="0"/>
              <a:buChar char="o"/>
            </a:pPr>
            <a:r>
              <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Random </a:t>
            </a:r>
            <a:r>
              <a:rPr lang="en-US" sz="2400" b="1" dirty="0" err="1">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rPr>
              <a:t>foreast</a:t>
            </a:r>
            <a:endParaRPr lang="en-US" sz="2400" b="1" dirty="0">
              <a:solidFill>
                <a:schemeClr val="bg2">
                  <a:lumMod val="10000"/>
                </a:schemeClr>
              </a:solidFill>
              <a:highlight>
                <a:srgbClr val="FDFBF6"/>
              </a:highlight>
              <a:latin typeface="Mongolian Baiti" panose="03000500000000000000" pitchFamily="66" charset="0"/>
              <a:ea typeface="Fira Sans Extra Condensed"/>
              <a:cs typeface="Mongolian Baiti" panose="03000500000000000000" pitchFamily="66" charset="0"/>
              <a:sym typeface="Fira Sans Extra Condensed"/>
            </a:endParaRPr>
          </a:p>
          <a:p>
            <a:pPr marL="0" lvl="0" indent="0" algn="l" rtl="0">
              <a:spcBef>
                <a:spcPts val="0"/>
              </a:spcBef>
              <a:spcAft>
                <a:spcPts val="0"/>
              </a:spcAft>
              <a:buNone/>
            </a:pPr>
            <a:endParaRPr lang="en-US" sz="1400" b="1" dirty="0">
              <a:solidFill>
                <a:srgbClr val="000000"/>
              </a:solidFill>
              <a:highlight>
                <a:srgbClr val="FFFF00"/>
              </a:highlight>
              <a:latin typeface="Fira Sans Extra Condensed"/>
              <a:ea typeface="Fira Sans Extra Condensed"/>
              <a:cs typeface="Fira Sans Extra Condensed"/>
              <a:sym typeface="Fira Sans Extra Condensed"/>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FAEDCB-CA9F-5935-5F47-5109B9C2B2EA}"/>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7" name="Picture 6">
            <a:extLst>
              <a:ext uri="{FF2B5EF4-FFF2-40B4-BE49-F238E27FC236}">
                <a16:creationId xmlns:a16="http://schemas.microsoft.com/office/drawing/2014/main" id="{DC322075-72EA-8B35-6C68-0C652E25E624}"/>
              </a:ext>
            </a:extLst>
          </p:cNvPr>
          <p:cNvPicPr>
            <a:picLocks noChangeAspect="1"/>
          </p:cNvPicPr>
          <p:nvPr/>
        </p:nvPicPr>
        <p:blipFill>
          <a:blip r:embed="rId2"/>
          <a:stretch>
            <a:fillRect/>
          </a:stretch>
        </p:blipFill>
        <p:spPr>
          <a:xfrm>
            <a:off x="99202" y="1181099"/>
            <a:ext cx="5403820" cy="4061809"/>
          </a:xfrm>
          <a:prstGeom prst="rect">
            <a:avLst/>
          </a:prstGeom>
        </p:spPr>
      </p:pic>
      <p:pic>
        <p:nvPicPr>
          <p:cNvPr id="9" name="Picture 8">
            <a:extLst>
              <a:ext uri="{FF2B5EF4-FFF2-40B4-BE49-F238E27FC236}">
                <a16:creationId xmlns:a16="http://schemas.microsoft.com/office/drawing/2014/main" id="{4842ED32-28C1-EC5E-6CC3-5FC715F7F941}"/>
              </a:ext>
            </a:extLst>
          </p:cNvPr>
          <p:cNvPicPr>
            <a:picLocks noChangeAspect="1"/>
          </p:cNvPicPr>
          <p:nvPr/>
        </p:nvPicPr>
        <p:blipFill>
          <a:blip r:embed="rId3"/>
          <a:stretch>
            <a:fillRect/>
          </a:stretch>
        </p:blipFill>
        <p:spPr>
          <a:xfrm>
            <a:off x="5762102" y="271080"/>
            <a:ext cx="6429898" cy="5477639"/>
          </a:xfrm>
          <a:prstGeom prst="rect">
            <a:avLst/>
          </a:prstGeom>
        </p:spPr>
      </p:pic>
    </p:spTree>
    <p:extLst>
      <p:ext uri="{BB962C8B-B14F-4D97-AF65-F5344CB8AC3E}">
        <p14:creationId xmlns:p14="http://schemas.microsoft.com/office/powerpoint/2010/main" val="99266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3AE588-A93F-180B-C29E-18331C3B087A}"/>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7" name="Picture 6">
            <a:extLst>
              <a:ext uri="{FF2B5EF4-FFF2-40B4-BE49-F238E27FC236}">
                <a16:creationId xmlns:a16="http://schemas.microsoft.com/office/drawing/2014/main" id="{AC1FABF0-6F42-F168-BA04-23DB08565140}"/>
              </a:ext>
            </a:extLst>
          </p:cNvPr>
          <p:cNvPicPr>
            <a:picLocks noChangeAspect="1"/>
          </p:cNvPicPr>
          <p:nvPr/>
        </p:nvPicPr>
        <p:blipFill>
          <a:blip r:embed="rId2"/>
          <a:stretch>
            <a:fillRect/>
          </a:stretch>
        </p:blipFill>
        <p:spPr>
          <a:xfrm>
            <a:off x="2917191" y="731520"/>
            <a:ext cx="5316220" cy="4982270"/>
          </a:xfrm>
          <a:prstGeom prst="rect">
            <a:avLst/>
          </a:prstGeom>
        </p:spPr>
      </p:pic>
    </p:spTree>
    <p:extLst>
      <p:ext uri="{BB962C8B-B14F-4D97-AF65-F5344CB8AC3E}">
        <p14:creationId xmlns:p14="http://schemas.microsoft.com/office/powerpoint/2010/main" val="240192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05992-15EC-0B58-DFF0-A6D23E9D499E}"/>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6" name="Picture 5">
            <a:extLst>
              <a:ext uri="{FF2B5EF4-FFF2-40B4-BE49-F238E27FC236}">
                <a16:creationId xmlns:a16="http://schemas.microsoft.com/office/drawing/2014/main" id="{D4E37B6D-BE2D-193B-C4AE-59825FCA5F9A}"/>
              </a:ext>
            </a:extLst>
          </p:cNvPr>
          <p:cNvPicPr>
            <a:picLocks noChangeAspect="1"/>
          </p:cNvPicPr>
          <p:nvPr/>
        </p:nvPicPr>
        <p:blipFill>
          <a:blip r:embed="rId2"/>
          <a:stretch>
            <a:fillRect/>
          </a:stretch>
        </p:blipFill>
        <p:spPr>
          <a:xfrm>
            <a:off x="8813417" y="784292"/>
            <a:ext cx="2743583" cy="5515745"/>
          </a:xfrm>
          <a:prstGeom prst="rect">
            <a:avLst/>
          </a:prstGeom>
        </p:spPr>
      </p:pic>
      <p:pic>
        <p:nvPicPr>
          <p:cNvPr id="7" name="Picture 6">
            <a:extLst>
              <a:ext uri="{FF2B5EF4-FFF2-40B4-BE49-F238E27FC236}">
                <a16:creationId xmlns:a16="http://schemas.microsoft.com/office/drawing/2014/main" id="{6BEA7AE6-EC43-CEDD-5EFC-12E9E98F7327}"/>
              </a:ext>
            </a:extLst>
          </p:cNvPr>
          <p:cNvPicPr>
            <a:picLocks noChangeAspect="1"/>
          </p:cNvPicPr>
          <p:nvPr/>
        </p:nvPicPr>
        <p:blipFill>
          <a:blip r:embed="rId3"/>
          <a:stretch>
            <a:fillRect/>
          </a:stretch>
        </p:blipFill>
        <p:spPr>
          <a:xfrm>
            <a:off x="635000" y="556696"/>
            <a:ext cx="7620000" cy="5970935"/>
          </a:xfrm>
          <a:prstGeom prst="rect">
            <a:avLst/>
          </a:prstGeom>
        </p:spPr>
      </p:pic>
    </p:spTree>
    <p:extLst>
      <p:ext uri="{BB962C8B-B14F-4D97-AF65-F5344CB8AC3E}">
        <p14:creationId xmlns:p14="http://schemas.microsoft.com/office/powerpoint/2010/main" val="152825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E36559-52D1-B960-4D2D-D7FADA5D042F}"/>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7" name="Picture 6">
            <a:extLst>
              <a:ext uri="{FF2B5EF4-FFF2-40B4-BE49-F238E27FC236}">
                <a16:creationId xmlns:a16="http://schemas.microsoft.com/office/drawing/2014/main" id="{4018DFEE-A28D-2BA6-EABF-977E9FB6E217}"/>
              </a:ext>
            </a:extLst>
          </p:cNvPr>
          <p:cNvPicPr>
            <a:picLocks noChangeAspect="1"/>
          </p:cNvPicPr>
          <p:nvPr/>
        </p:nvPicPr>
        <p:blipFill>
          <a:blip r:embed="rId2"/>
          <a:stretch>
            <a:fillRect/>
          </a:stretch>
        </p:blipFill>
        <p:spPr>
          <a:xfrm>
            <a:off x="139700" y="1223654"/>
            <a:ext cx="5956300" cy="4410691"/>
          </a:xfrm>
          <a:prstGeom prst="rect">
            <a:avLst/>
          </a:prstGeom>
        </p:spPr>
      </p:pic>
      <p:pic>
        <p:nvPicPr>
          <p:cNvPr id="9" name="Picture 8">
            <a:extLst>
              <a:ext uri="{FF2B5EF4-FFF2-40B4-BE49-F238E27FC236}">
                <a16:creationId xmlns:a16="http://schemas.microsoft.com/office/drawing/2014/main" id="{A0E3F6AB-EA78-7A3D-0D44-1CD8E2A28407}"/>
              </a:ext>
            </a:extLst>
          </p:cNvPr>
          <p:cNvPicPr>
            <a:picLocks noChangeAspect="1"/>
          </p:cNvPicPr>
          <p:nvPr/>
        </p:nvPicPr>
        <p:blipFill>
          <a:blip r:embed="rId3"/>
          <a:stretch>
            <a:fillRect/>
          </a:stretch>
        </p:blipFill>
        <p:spPr>
          <a:xfrm>
            <a:off x="6266905" y="1223654"/>
            <a:ext cx="5785395" cy="4410691"/>
          </a:xfrm>
          <a:prstGeom prst="rect">
            <a:avLst/>
          </a:prstGeom>
        </p:spPr>
      </p:pic>
    </p:spTree>
    <p:extLst>
      <p:ext uri="{BB962C8B-B14F-4D97-AF65-F5344CB8AC3E}">
        <p14:creationId xmlns:p14="http://schemas.microsoft.com/office/powerpoint/2010/main" val="4124519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C823D8-DCDC-0A56-6279-F5AF444F18F8}"/>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7" name="Picture 6">
            <a:extLst>
              <a:ext uri="{FF2B5EF4-FFF2-40B4-BE49-F238E27FC236}">
                <a16:creationId xmlns:a16="http://schemas.microsoft.com/office/drawing/2014/main" id="{0A64E7A0-4225-E65F-3A21-94ED457E2682}"/>
              </a:ext>
            </a:extLst>
          </p:cNvPr>
          <p:cNvPicPr>
            <a:picLocks noChangeAspect="1"/>
          </p:cNvPicPr>
          <p:nvPr/>
        </p:nvPicPr>
        <p:blipFill>
          <a:blip r:embed="rId2"/>
          <a:stretch>
            <a:fillRect/>
          </a:stretch>
        </p:blipFill>
        <p:spPr>
          <a:xfrm>
            <a:off x="165100" y="1147444"/>
            <a:ext cx="5194300" cy="4563112"/>
          </a:xfrm>
          <a:prstGeom prst="rect">
            <a:avLst/>
          </a:prstGeom>
        </p:spPr>
      </p:pic>
      <p:pic>
        <p:nvPicPr>
          <p:cNvPr id="9" name="Picture 8">
            <a:extLst>
              <a:ext uri="{FF2B5EF4-FFF2-40B4-BE49-F238E27FC236}">
                <a16:creationId xmlns:a16="http://schemas.microsoft.com/office/drawing/2014/main" id="{B63FC18F-22FD-B18F-0DA9-C1B1F0C469F7}"/>
              </a:ext>
            </a:extLst>
          </p:cNvPr>
          <p:cNvPicPr>
            <a:picLocks noChangeAspect="1"/>
          </p:cNvPicPr>
          <p:nvPr/>
        </p:nvPicPr>
        <p:blipFill>
          <a:blip r:embed="rId3"/>
          <a:stretch>
            <a:fillRect/>
          </a:stretch>
        </p:blipFill>
        <p:spPr>
          <a:xfrm>
            <a:off x="5600700" y="1147444"/>
            <a:ext cx="6426200" cy="4563112"/>
          </a:xfrm>
          <a:prstGeom prst="rect">
            <a:avLst/>
          </a:prstGeom>
        </p:spPr>
      </p:pic>
    </p:spTree>
    <p:extLst>
      <p:ext uri="{BB962C8B-B14F-4D97-AF65-F5344CB8AC3E}">
        <p14:creationId xmlns:p14="http://schemas.microsoft.com/office/powerpoint/2010/main" val="2874098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0A35-98FC-97EA-69B4-F6050C4DA313}"/>
              </a:ext>
            </a:extLst>
          </p:cNvPr>
          <p:cNvSpPr>
            <a:spLocks noGrp="1"/>
          </p:cNvSpPr>
          <p:nvPr>
            <p:ph type="title"/>
          </p:nvPr>
        </p:nvSpPr>
        <p:spPr>
          <a:xfrm>
            <a:off x="901700" y="1883664"/>
            <a:ext cx="7373620" cy="1545336"/>
          </a:xfrm>
        </p:spPr>
        <p:txBody>
          <a:bodyPr/>
          <a:lstStyle/>
          <a:p>
            <a:pPr algn="ctr"/>
            <a:r>
              <a:rPr lang="en-US" dirty="0"/>
              <a:t>Decision tree regression</a:t>
            </a:r>
          </a:p>
        </p:txBody>
      </p:sp>
      <p:sp>
        <p:nvSpPr>
          <p:cNvPr id="4" name="Slide Number Placeholder 3">
            <a:extLst>
              <a:ext uri="{FF2B5EF4-FFF2-40B4-BE49-F238E27FC236}">
                <a16:creationId xmlns:a16="http://schemas.microsoft.com/office/drawing/2014/main" id="{62A7CF10-AE7D-D150-0683-D58DECD7C339}"/>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7" name="Content Placeholder 2">
            <a:extLst>
              <a:ext uri="{FF2B5EF4-FFF2-40B4-BE49-F238E27FC236}">
                <a16:creationId xmlns:a16="http://schemas.microsoft.com/office/drawing/2014/main" id="{1DC2F9E0-FD40-E16F-4B07-6A9C8C186333}"/>
              </a:ext>
            </a:extLst>
          </p:cNvPr>
          <p:cNvSpPr>
            <a:spLocks noGrp="1"/>
          </p:cNvSpPr>
          <p:nvPr>
            <p:ph idx="1"/>
          </p:nvPr>
        </p:nvSpPr>
        <p:spPr>
          <a:xfrm>
            <a:off x="2626360" y="3700272"/>
            <a:ext cx="5879592" cy="2700528"/>
          </a:xfrm>
        </p:spPr>
        <p:txBody>
          <a:bodyPr/>
          <a:lstStyle/>
          <a:p>
            <a:pPr marL="285750" indent="-285750" algn="l">
              <a:buFont typeface="Arial" panose="020B0604020202020204" pitchFamily="34" charset="0"/>
              <a:buChar char="•"/>
            </a:pPr>
            <a:r>
              <a:rPr lang="en-US" sz="1800" b="1" i="0" dirty="0">
                <a:solidFill>
                  <a:srgbClr val="374151"/>
                </a:solidFill>
                <a:effectLst/>
                <a:latin typeface="Söhne"/>
              </a:rPr>
              <a:t>Decision Tree Regression </a:t>
            </a:r>
            <a:r>
              <a:rPr lang="en-US" sz="1800" b="0" i="0" dirty="0">
                <a:solidFill>
                  <a:srgbClr val="374151"/>
                </a:solidFill>
                <a:effectLst/>
                <a:latin typeface="Söhne"/>
              </a:rPr>
              <a:t>involves creating a tree-like model that predicts the target variable based on the input features. In the case of regression, the predicted output is a continuous value rather than a class label.</a:t>
            </a:r>
          </a:p>
          <a:p>
            <a:pPr marL="285750" indent="-285750" algn="l">
              <a:buFont typeface="Arial" panose="020B0604020202020204" pitchFamily="34" charset="0"/>
              <a:buChar char="•"/>
            </a:pPr>
            <a:r>
              <a:rPr lang="en-US" sz="1800" b="0" i="0" dirty="0">
                <a:solidFill>
                  <a:srgbClr val="374151"/>
                </a:solidFill>
                <a:effectLst/>
                <a:latin typeface="Söhne"/>
              </a:rPr>
              <a:t>To make a prediction for a new sample, it </a:t>
            </a:r>
            <a:r>
              <a:rPr lang="en-US" sz="1800" b="1" i="0" dirty="0">
                <a:solidFill>
                  <a:srgbClr val="374151"/>
                </a:solidFill>
                <a:effectLst/>
                <a:latin typeface="Söhne"/>
              </a:rPr>
              <a:t>traverses</a:t>
            </a:r>
            <a:r>
              <a:rPr lang="en-US" sz="1800" b="0" i="0" dirty="0">
                <a:solidFill>
                  <a:srgbClr val="374151"/>
                </a:solidFill>
                <a:effectLst/>
                <a:latin typeface="Söhne"/>
              </a:rPr>
              <a:t> the tree from the </a:t>
            </a:r>
            <a:r>
              <a:rPr lang="en-US" sz="1800" b="1" i="0" dirty="0">
                <a:solidFill>
                  <a:srgbClr val="374151"/>
                </a:solidFill>
                <a:effectLst/>
                <a:latin typeface="Söhne"/>
              </a:rPr>
              <a:t>root to a leaf</a:t>
            </a:r>
            <a:r>
              <a:rPr lang="en-US" sz="1800" b="0" i="0" dirty="0">
                <a:solidFill>
                  <a:srgbClr val="374151"/>
                </a:solidFill>
                <a:effectLst/>
                <a:latin typeface="Söhne"/>
              </a:rPr>
              <a:t> node based on the </a:t>
            </a:r>
            <a:r>
              <a:rPr lang="en-US" sz="1800" b="1" i="0" dirty="0">
                <a:solidFill>
                  <a:srgbClr val="374151"/>
                </a:solidFill>
                <a:effectLst/>
                <a:latin typeface="Söhne"/>
              </a:rPr>
              <a:t>feature</a:t>
            </a:r>
            <a:r>
              <a:rPr lang="en-US" sz="1800" b="0" i="0" dirty="0">
                <a:solidFill>
                  <a:srgbClr val="374151"/>
                </a:solidFill>
                <a:effectLst/>
                <a:latin typeface="Söhne"/>
              </a:rPr>
              <a:t> values of the </a:t>
            </a:r>
            <a:r>
              <a:rPr lang="en-US" sz="1800" b="1" i="0" dirty="0">
                <a:solidFill>
                  <a:srgbClr val="374151"/>
                </a:solidFill>
                <a:effectLst/>
                <a:latin typeface="Söhne"/>
              </a:rPr>
              <a:t>sample</a:t>
            </a:r>
            <a:r>
              <a:rPr lang="en-US" sz="1800" b="0" i="0" dirty="0">
                <a:solidFill>
                  <a:srgbClr val="374151"/>
                </a:solidFill>
                <a:effectLst/>
                <a:latin typeface="Söhne"/>
              </a:rPr>
              <a:t>.</a:t>
            </a:r>
          </a:p>
          <a:p>
            <a:pPr marL="285750" indent="-285750" algn="l">
              <a:buFont typeface="Arial" panose="020B0604020202020204" pitchFamily="34" charset="0"/>
              <a:buChar char="•"/>
            </a:pPr>
            <a:r>
              <a:rPr lang="en-US" sz="1800" b="0" i="0" dirty="0">
                <a:solidFill>
                  <a:srgbClr val="374151"/>
                </a:solidFill>
                <a:effectLst/>
                <a:latin typeface="Söhne"/>
              </a:rPr>
              <a:t>The predicted value for the sample is the </a:t>
            </a:r>
            <a:r>
              <a:rPr lang="en-US" sz="1800" b="1" i="0" dirty="0">
                <a:solidFill>
                  <a:srgbClr val="374151"/>
                </a:solidFill>
                <a:effectLst/>
                <a:latin typeface="Söhne"/>
              </a:rPr>
              <a:t>average target value of the training samples </a:t>
            </a:r>
            <a:r>
              <a:rPr lang="en-US" sz="1800" b="0" i="0" dirty="0">
                <a:solidFill>
                  <a:srgbClr val="374151"/>
                </a:solidFill>
                <a:effectLst/>
                <a:latin typeface="Söhne"/>
              </a:rPr>
              <a:t>in the leaf node.</a:t>
            </a:r>
          </a:p>
          <a:p>
            <a:pPr marL="285750" indent="-285750" algn="l">
              <a:buFont typeface="Arial" panose="020B0604020202020204" pitchFamily="34" charset="0"/>
              <a:buChar char="•"/>
            </a:pPr>
            <a:endParaRPr lang="en-US" sz="1800" i="0" dirty="0">
              <a:solidFill>
                <a:srgbClr val="374151"/>
              </a:solidFill>
              <a:effectLst/>
              <a:latin typeface="Söhne"/>
            </a:endParaRPr>
          </a:p>
          <a:p>
            <a:endParaRPr lang="en-US" dirty="0"/>
          </a:p>
        </p:txBody>
      </p:sp>
    </p:spTree>
    <p:extLst>
      <p:ext uri="{BB962C8B-B14F-4D97-AF65-F5344CB8AC3E}">
        <p14:creationId xmlns:p14="http://schemas.microsoft.com/office/powerpoint/2010/main" val="1183870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1D102C-7F20-4013-2E05-627F0CC54E18}"/>
              </a:ext>
            </a:extLst>
          </p:cNvPr>
          <p:cNvSpPr>
            <a:spLocks noGrp="1"/>
          </p:cNvSpPr>
          <p:nvPr>
            <p:ph type="sldNum" sz="quarter" idx="12"/>
          </p:nvPr>
        </p:nvSpPr>
        <p:spPr/>
        <p:txBody>
          <a:bodyPr/>
          <a:lstStyle/>
          <a:p>
            <a:fld id="{48F63A3B-78C7-47BE-AE5E-E10140E04643}" type="slidenum">
              <a:rPr lang="en-US" smtClean="0"/>
              <a:t>36</a:t>
            </a:fld>
            <a:endParaRPr lang="en-US" dirty="0"/>
          </a:p>
        </p:txBody>
      </p:sp>
      <p:sp>
        <p:nvSpPr>
          <p:cNvPr id="5" name="TextBox 4">
            <a:extLst>
              <a:ext uri="{FF2B5EF4-FFF2-40B4-BE49-F238E27FC236}">
                <a16:creationId xmlns:a16="http://schemas.microsoft.com/office/drawing/2014/main" id="{BFAB606C-9FDF-1DD9-9078-D70F076C1340}"/>
              </a:ext>
            </a:extLst>
          </p:cNvPr>
          <p:cNvSpPr txBox="1"/>
          <p:nvPr/>
        </p:nvSpPr>
        <p:spPr>
          <a:xfrm>
            <a:off x="164856" y="103257"/>
            <a:ext cx="6097464" cy="707886"/>
          </a:xfrm>
          <a:prstGeom prst="rect">
            <a:avLst/>
          </a:prstGeom>
          <a:noFill/>
        </p:spPr>
        <p:txBody>
          <a:bodyPr wrap="square">
            <a:spAutoFit/>
          </a:bodyPr>
          <a:lstStyle/>
          <a:p>
            <a:r>
              <a:rPr lang="en-US" sz="4000" b="1" dirty="0">
                <a:solidFill>
                  <a:schemeClr val="accent6">
                    <a:lumMod val="75000"/>
                  </a:schemeClr>
                </a:solidFill>
              </a:rPr>
              <a:t>The code </a:t>
            </a:r>
            <a:endParaRPr lang="en-US" sz="4000" dirty="0"/>
          </a:p>
        </p:txBody>
      </p:sp>
      <p:pic>
        <p:nvPicPr>
          <p:cNvPr id="7" name="Picture 6">
            <a:extLst>
              <a:ext uri="{FF2B5EF4-FFF2-40B4-BE49-F238E27FC236}">
                <a16:creationId xmlns:a16="http://schemas.microsoft.com/office/drawing/2014/main" id="{6274EEC5-4702-55BB-6B6B-4C95C112652B}"/>
              </a:ext>
            </a:extLst>
          </p:cNvPr>
          <p:cNvPicPr>
            <a:picLocks noChangeAspect="1"/>
          </p:cNvPicPr>
          <p:nvPr/>
        </p:nvPicPr>
        <p:blipFill>
          <a:blip r:embed="rId2"/>
          <a:stretch>
            <a:fillRect/>
          </a:stretch>
        </p:blipFill>
        <p:spPr>
          <a:xfrm>
            <a:off x="604837" y="747712"/>
            <a:ext cx="10982325" cy="5362575"/>
          </a:xfrm>
          <a:prstGeom prst="rect">
            <a:avLst/>
          </a:prstGeom>
        </p:spPr>
      </p:pic>
    </p:spTree>
    <p:extLst>
      <p:ext uri="{BB962C8B-B14F-4D97-AF65-F5344CB8AC3E}">
        <p14:creationId xmlns:p14="http://schemas.microsoft.com/office/powerpoint/2010/main" val="2789777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1D102C-7F20-4013-2E05-627F0CC54E18}"/>
              </a:ext>
            </a:extLst>
          </p:cNvPr>
          <p:cNvSpPr>
            <a:spLocks noGrp="1"/>
          </p:cNvSpPr>
          <p:nvPr>
            <p:ph type="sldNum" sz="quarter" idx="12"/>
          </p:nvPr>
        </p:nvSpPr>
        <p:spPr/>
        <p:txBody>
          <a:bodyPr/>
          <a:lstStyle/>
          <a:p>
            <a:fld id="{48F63A3B-78C7-47BE-AE5E-E10140E04643}" type="slidenum">
              <a:rPr lang="en-US" smtClean="0"/>
              <a:t>37</a:t>
            </a:fld>
            <a:endParaRPr lang="en-US" dirty="0"/>
          </a:p>
        </p:txBody>
      </p:sp>
      <p:sp>
        <p:nvSpPr>
          <p:cNvPr id="5" name="TextBox 4">
            <a:extLst>
              <a:ext uri="{FF2B5EF4-FFF2-40B4-BE49-F238E27FC236}">
                <a16:creationId xmlns:a16="http://schemas.microsoft.com/office/drawing/2014/main" id="{BFAB606C-9FDF-1DD9-9078-D70F076C1340}"/>
              </a:ext>
            </a:extLst>
          </p:cNvPr>
          <p:cNvSpPr txBox="1"/>
          <p:nvPr/>
        </p:nvSpPr>
        <p:spPr>
          <a:xfrm>
            <a:off x="164856" y="103257"/>
            <a:ext cx="6097464" cy="707886"/>
          </a:xfrm>
          <a:prstGeom prst="rect">
            <a:avLst/>
          </a:prstGeom>
          <a:noFill/>
        </p:spPr>
        <p:txBody>
          <a:bodyPr wrap="square">
            <a:spAutoFit/>
          </a:bodyPr>
          <a:lstStyle/>
          <a:p>
            <a:r>
              <a:rPr lang="en-US" sz="4000" b="1" dirty="0">
                <a:solidFill>
                  <a:schemeClr val="accent6">
                    <a:lumMod val="75000"/>
                  </a:schemeClr>
                </a:solidFill>
              </a:rPr>
              <a:t>The code </a:t>
            </a:r>
            <a:endParaRPr lang="en-US" sz="4000" dirty="0"/>
          </a:p>
        </p:txBody>
      </p:sp>
      <p:pic>
        <p:nvPicPr>
          <p:cNvPr id="4" name="Picture 3">
            <a:extLst>
              <a:ext uri="{FF2B5EF4-FFF2-40B4-BE49-F238E27FC236}">
                <a16:creationId xmlns:a16="http://schemas.microsoft.com/office/drawing/2014/main" id="{2A590D99-BC4C-9073-B96B-9392E795C104}"/>
              </a:ext>
            </a:extLst>
          </p:cNvPr>
          <p:cNvPicPr>
            <a:picLocks noChangeAspect="1"/>
          </p:cNvPicPr>
          <p:nvPr/>
        </p:nvPicPr>
        <p:blipFill>
          <a:blip r:embed="rId2"/>
          <a:stretch>
            <a:fillRect/>
          </a:stretch>
        </p:blipFill>
        <p:spPr>
          <a:xfrm>
            <a:off x="164856" y="811143"/>
            <a:ext cx="6353175" cy="5724525"/>
          </a:xfrm>
          <a:prstGeom prst="rect">
            <a:avLst/>
          </a:prstGeom>
        </p:spPr>
      </p:pic>
      <p:pic>
        <p:nvPicPr>
          <p:cNvPr id="8" name="Picture 7">
            <a:extLst>
              <a:ext uri="{FF2B5EF4-FFF2-40B4-BE49-F238E27FC236}">
                <a16:creationId xmlns:a16="http://schemas.microsoft.com/office/drawing/2014/main" id="{CCBD1976-2302-70F9-0F25-C3DD5B5B76A3}"/>
              </a:ext>
            </a:extLst>
          </p:cNvPr>
          <p:cNvPicPr>
            <a:picLocks noChangeAspect="1"/>
          </p:cNvPicPr>
          <p:nvPr/>
        </p:nvPicPr>
        <p:blipFill>
          <a:blip r:embed="rId3"/>
          <a:stretch>
            <a:fillRect/>
          </a:stretch>
        </p:blipFill>
        <p:spPr>
          <a:xfrm>
            <a:off x="6598920" y="811143"/>
            <a:ext cx="5334000" cy="1447800"/>
          </a:xfrm>
          <a:prstGeom prst="rect">
            <a:avLst/>
          </a:prstGeom>
        </p:spPr>
      </p:pic>
      <p:pic>
        <p:nvPicPr>
          <p:cNvPr id="10" name="Picture 9">
            <a:extLst>
              <a:ext uri="{FF2B5EF4-FFF2-40B4-BE49-F238E27FC236}">
                <a16:creationId xmlns:a16="http://schemas.microsoft.com/office/drawing/2014/main" id="{F407416B-CC57-D47F-6DF3-D7DE2B60F9E5}"/>
              </a:ext>
            </a:extLst>
          </p:cNvPr>
          <p:cNvPicPr>
            <a:picLocks noChangeAspect="1"/>
          </p:cNvPicPr>
          <p:nvPr/>
        </p:nvPicPr>
        <p:blipFill>
          <a:blip r:embed="rId4"/>
          <a:stretch>
            <a:fillRect/>
          </a:stretch>
        </p:blipFill>
        <p:spPr>
          <a:xfrm>
            <a:off x="8075704" y="4009606"/>
            <a:ext cx="3020188" cy="2584775"/>
          </a:xfrm>
          <a:prstGeom prst="rect">
            <a:avLst/>
          </a:prstGeom>
        </p:spPr>
      </p:pic>
      <p:pic>
        <p:nvPicPr>
          <p:cNvPr id="12" name="Picture 11">
            <a:extLst>
              <a:ext uri="{FF2B5EF4-FFF2-40B4-BE49-F238E27FC236}">
                <a16:creationId xmlns:a16="http://schemas.microsoft.com/office/drawing/2014/main" id="{261A0FCE-ABA8-0B40-73B6-00188C6258D1}"/>
              </a:ext>
            </a:extLst>
          </p:cNvPr>
          <p:cNvPicPr>
            <a:picLocks noChangeAspect="1"/>
          </p:cNvPicPr>
          <p:nvPr/>
        </p:nvPicPr>
        <p:blipFill>
          <a:blip r:embed="rId5"/>
          <a:stretch>
            <a:fillRect/>
          </a:stretch>
        </p:blipFill>
        <p:spPr>
          <a:xfrm>
            <a:off x="6598920" y="2358535"/>
            <a:ext cx="5428224" cy="1340827"/>
          </a:xfrm>
          <a:prstGeom prst="rect">
            <a:avLst/>
          </a:prstGeom>
        </p:spPr>
      </p:pic>
    </p:spTree>
    <p:extLst>
      <p:ext uri="{BB962C8B-B14F-4D97-AF65-F5344CB8AC3E}">
        <p14:creationId xmlns:p14="http://schemas.microsoft.com/office/powerpoint/2010/main" val="3248024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1D102C-7F20-4013-2E05-627F0CC54E18}"/>
              </a:ext>
            </a:extLst>
          </p:cNvPr>
          <p:cNvSpPr>
            <a:spLocks noGrp="1"/>
          </p:cNvSpPr>
          <p:nvPr>
            <p:ph type="sldNum" sz="quarter" idx="12"/>
          </p:nvPr>
        </p:nvSpPr>
        <p:spPr/>
        <p:txBody>
          <a:bodyPr/>
          <a:lstStyle/>
          <a:p>
            <a:fld id="{48F63A3B-78C7-47BE-AE5E-E10140E04643}" type="slidenum">
              <a:rPr lang="en-US" smtClean="0"/>
              <a:t>38</a:t>
            </a:fld>
            <a:endParaRPr lang="en-US" dirty="0"/>
          </a:p>
        </p:txBody>
      </p:sp>
      <p:sp>
        <p:nvSpPr>
          <p:cNvPr id="5" name="TextBox 4">
            <a:extLst>
              <a:ext uri="{FF2B5EF4-FFF2-40B4-BE49-F238E27FC236}">
                <a16:creationId xmlns:a16="http://schemas.microsoft.com/office/drawing/2014/main" id="{BFAB606C-9FDF-1DD9-9078-D70F076C1340}"/>
              </a:ext>
            </a:extLst>
          </p:cNvPr>
          <p:cNvSpPr txBox="1"/>
          <p:nvPr/>
        </p:nvSpPr>
        <p:spPr>
          <a:xfrm>
            <a:off x="164856" y="103257"/>
            <a:ext cx="6097464" cy="707886"/>
          </a:xfrm>
          <a:prstGeom prst="rect">
            <a:avLst/>
          </a:prstGeom>
          <a:noFill/>
        </p:spPr>
        <p:txBody>
          <a:bodyPr wrap="square">
            <a:spAutoFit/>
          </a:bodyPr>
          <a:lstStyle/>
          <a:p>
            <a:r>
              <a:rPr lang="en-US" sz="4000" b="1" dirty="0">
                <a:solidFill>
                  <a:schemeClr val="accent6">
                    <a:lumMod val="75000"/>
                  </a:schemeClr>
                </a:solidFill>
              </a:rPr>
              <a:t>The code </a:t>
            </a:r>
            <a:endParaRPr lang="en-US" sz="4000" dirty="0"/>
          </a:p>
        </p:txBody>
      </p:sp>
      <p:pic>
        <p:nvPicPr>
          <p:cNvPr id="6" name="Picture 5">
            <a:extLst>
              <a:ext uri="{FF2B5EF4-FFF2-40B4-BE49-F238E27FC236}">
                <a16:creationId xmlns:a16="http://schemas.microsoft.com/office/drawing/2014/main" id="{E1AC220B-4EF4-E1A4-39FB-107BA758C582}"/>
              </a:ext>
            </a:extLst>
          </p:cNvPr>
          <p:cNvPicPr>
            <a:picLocks noChangeAspect="1"/>
          </p:cNvPicPr>
          <p:nvPr/>
        </p:nvPicPr>
        <p:blipFill>
          <a:blip r:embed="rId2"/>
          <a:stretch>
            <a:fillRect/>
          </a:stretch>
        </p:blipFill>
        <p:spPr>
          <a:xfrm>
            <a:off x="100379" y="1018468"/>
            <a:ext cx="6915883" cy="3648075"/>
          </a:xfrm>
          <a:prstGeom prst="rect">
            <a:avLst/>
          </a:prstGeom>
        </p:spPr>
      </p:pic>
      <p:pic>
        <p:nvPicPr>
          <p:cNvPr id="9" name="Picture 8">
            <a:extLst>
              <a:ext uri="{FF2B5EF4-FFF2-40B4-BE49-F238E27FC236}">
                <a16:creationId xmlns:a16="http://schemas.microsoft.com/office/drawing/2014/main" id="{27AE52A6-F92D-A172-BC68-24AEC571B15F}"/>
              </a:ext>
            </a:extLst>
          </p:cNvPr>
          <p:cNvPicPr>
            <a:picLocks noChangeAspect="1"/>
          </p:cNvPicPr>
          <p:nvPr/>
        </p:nvPicPr>
        <p:blipFill>
          <a:blip r:embed="rId3"/>
          <a:stretch>
            <a:fillRect/>
          </a:stretch>
        </p:blipFill>
        <p:spPr>
          <a:xfrm>
            <a:off x="3757979" y="5307335"/>
            <a:ext cx="3897557" cy="532197"/>
          </a:xfrm>
          <a:prstGeom prst="rect">
            <a:avLst/>
          </a:prstGeom>
        </p:spPr>
      </p:pic>
      <p:pic>
        <p:nvPicPr>
          <p:cNvPr id="13" name="Picture 12">
            <a:extLst>
              <a:ext uri="{FF2B5EF4-FFF2-40B4-BE49-F238E27FC236}">
                <a16:creationId xmlns:a16="http://schemas.microsoft.com/office/drawing/2014/main" id="{5151037F-3023-8E97-8008-8012B0CCD8D7}"/>
              </a:ext>
            </a:extLst>
          </p:cNvPr>
          <p:cNvPicPr>
            <a:picLocks noChangeAspect="1"/>
          </p:cNvPicPr>
          <p:nvPr/>
        </p:nvPicPr>
        <p:blipFill>
          <a:blip r:embed="rId4"/>
          <a:stretch>
            <a:fillRect/>
          </a:stretch>
        </p:blipFill>
        <p:spPr>
          <a:xfrm>
            <a:off x="7362091" y="1077736"/>
            <a:ext cx="4411921" cy="3529537"/>
          </a:xfrm>
          <a:prstGeom prst="rect">
            <a:avLst/>
          </a:prstGeom>
        </p:spPr>
      </p:pic>
    </p:spTree>
    <p:extLst>
      <p:ext uri="{BB962C8B-B14F-4D97-AF65-F5344CB8AC3E}">
        <p14:creationId xmlns:p14="http://schemas.microsoft.com/office/powerpoint/2010/main" val="1507188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1D102C-7F20-4013-2E05-627F0CC54E18}"/>
              </a:ext>
            </a:extLst>
          </p:cNvPr>
          <p:cNvSpPr>
            <a:spLocks noGrp="1"/>
          </p:cNvSpPr>
          <p:nvPr>
            <p:ph type="sldNum" sz="quarter" idx="12"/>
          </p:nvPr>
        </p:nvSpPr>
        <p:spPr/>
        <p:txBody>
          <a:bodyPr/>
          <a:lstStyle/>
          <a:p>
            <a:fld id="{48F63A3B-78C7-47BE-AE5E-E10140E04643}" type="slidenum">
              <a:rPr lang="en-US" smtClean="0"/>
              <a:t>39</a:t>
            </a:fld>
            <a:endParaRPr lang="en-US" dirty="0"/>
          </a:p>
        </p:txBody>
      </p:sp>
      <p:sp>
        <p:nvSpPr>
          <p:cNvPr id="5" name="TextBox 4">
            <a:extLst>
              <a:ext uri="{FF2B5EF4-FFF2-40B4-BE49-F238E27FC236}">
                <a16:creationId xmlns:a16="http://schemas.microsoft.com/office/drawing/2014/main" id="{BFAB606C-9FDF-1DD9-9078-D70F076C1340}"/>
              </a:ext>
            </a:extLst>
          </p:cNvPr>
          <p:cNvSpPr txBox="1"/>
          <p:nvPr/>
        </p:nvSpPr>
        <p:spPr>
          <a:xfrm>
            <a:off x="164856" y="103257"/>
            <a:ext cx="6097464" cy="707886"/>
          </a:xfrm>
          <a:prstGeom prst="rect">
            <a:avLst/>
          </a:prstGeom>
          <a:noFill/>
        </p:spPr>
        <p:txBody>
          <a:bodyPr wrap="square">
            <a:spAutoFit/>
          </a:bodyPr>
          <a:lstStyle/>
          <a:p>
            <a:r>
              <a:rPr lang="en-US" sz="4000" b="1" dirty="0">
                <a:solidFill>
                  <a:schemeClr val="accent6">
                    <a:lumMod val="75000"/>
                  </a:schemeClr>
                </a:solidFill>
              </a:rPr>
              <a:t>The code </a:t>
            </a:r>
            <a:endParaRPr lang="en-US" sz="4000" dirty="0"/>
          </a:p>
        </p:txBody>
      </p:sp>
      <p:pic>
        <p:nvPicPr>
          <p:cNvPr id="4" name="Picture 3">
            <a:extLst>
              <a:ext uri="{FF2B5EF4-FFF2-40B4-BE49-F238E27FC236}">
                <a16:creationId xmlns:a16="http://schemas.microsoft.com/office/drawing/2014/main" id="{20699B86-3953-6FA2-EC4F-E2B36057EF57}"/>
              </a:ext>
            </a:extLst>
          </p:cNvPr>
          <p:cNvPicPr>
            <a:picLocks noChangeAspect="1"/>
          </p:cNvPicPr>
          <p:nvPr/>
        </p:nvPicPr>
        <p:blipFill>
          <a:blip r:embed="rId2"/>
          <a:stretch>
            <a:fillRect/>
          </a:stretch>
        </p:blipFill>
        <p:spPr>
          <a:xfrm>
            <a:off x="2063994" y="1635185"/>
            <a:ext cx="7764566" cy="1539753"/>
          </a:xfrm>
          <a:prstGeom prst="rect">
            <a:avLst/>
          </a:prstGeom>
        </p:spPr>
      </p:pic>
      <p:pic>
        <p:nvPicPr>
          <p:cNvPr id="8" name="Picture 7">
            <a:extLst>
              <a:ext uri="{FF2B5EF4-FFF2-40B4-BE49-F238E27FC236}">
                <a16:creationId xmlns:a16="http://schemas.microsoft.com/office/drawing/2014/main" id="{12BC5296-2DCE-99E8-BD37-A8B04CC2A1BD}"/>
              </a:ext>
            </a:extLst>
          </p:cNvPr>
          <p:cNvPicPr>
            <a:picLocks noChangeAspect="1"/>
          </p:cNvPicPr>
          <p:nvPr/>
        </p:nvPicPr>
        <p:blipFill>
          <a:blip r:embed="rId3"/>
          <a:stretch>
            <a:fillRect/>
          </a:stretch>
        </p:blipFill>
        <p:spPr>
          <a:xfrm>
            <a:off x="3833446" y="3834912"/>
            <a:ext cx="3963087" cy="1203080"/>
          </a:xfrm>
          <a:prstGeom prst="rect">
            <a:avLst/>
          </a:prstGeom>
        </p:spPr>
      </p:pic>
    </p:spTree>
    <p:extLst>
      <p:ext uri="{BB962C8B-B14F-4D97-AF65-F5344CB8AC3E}">
        <p14:creationId xmlns:p14="http://schemas.microsoft.com/office/powerpoint/2010/main" val="219512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Footer Placeholder 6">
            <a:extLst>
              <a:ext uri="{FF2B5EF4-FFF2-40B4-BE49-F238E27FC236}">
                <a16:creationId xmlns:a16="http://schemas.microsoft.com/office/drawing/2014/main" id="{B9DF46DF-F8D5-9838-BF76-FD519F1183FF}"/>
              </a:ext>
            </a:extLst>
          </p:cNvPr>
          <p:cNvSpPr>
            <a:spLocks noGrp="1"/>
          </p:cNvSpPr>
          <p:nvPr>
            <p:ph type="title"/>
          </p:nvPr>
        </p:nvSpPr>
        <p:spPr>
          <a:xfrm>
            <a:off x="755650" y="731520"/>
            <a:ext cx="10671175" cy="768350"/>
          </a:xfrm>
        </p:spPr>
        <p:txBody>
          <a:bodyPr/>
          <a:lstStyle/>
          <a:p>
            <a:r>
              <a:rPr lang="en-US" i="0" dirty="0">
                <a:solidFill>
                  <a:schemeClr val="accent6">
                    <a:lumMod val="75000"/>
                  </a:schemeClr>
                </a:solidFill>
                <a:effectLst/>
                <a:latin typeface="Söhne"/>
              </a:rPr>
              <a:t>KNN (k-nearest neighbor)</a:t>
            </a:r>
            <a:endParaRPr lang="en-US" dirty="0">
              <a:solidFill>
                <a:schemeClr val="accent6">
                  <a:lumMod val="75000"/>
                </a:schemeClr>
              </a:solidFill>
            </a:endParaRPr>
          </a:p>
        </p:txBody>
      </p:sp>
      <p:sp>
        <p:nvSpPr>
          <p:cNvPr id="9" name="Content Placeholder 8">
            <a:extLst>
              <a:ext uri="{FF2B5EF4-FFF2-40B4-BE49-F238E27FC236}">
                <a16:creationId xmlns:a16="http://schemas.microsoft.com/office/drawing/2014/main" id="{D8D28F13-7E15-D62C-CB08-1E4C3A082C48}"/>
              </a:ext>
            </a:extLst>
          </p:cNvPr>
          <p:cNvSpPr>
            <a:spLocks noGrp="1"/>
          </p:cNvSpPr>
          <p:nvPr>
            <p:ph sz="half" idx="1"/>
          </p:nvPr>
        </p:nvSpPr>
        <p:spPr>
          <a:xfrm>
            <a:off x="758952" y="1879600"/>
            <a:ext cx="10680192" cy="3708400"/>
          </a:xfrm>
        </p:spPr>
        <p:txBody>
          <a:bodyPr/>
          <a:lstStyle/>
          <a:p>
            <a:pPr algn="l"/>
            <a:r>
              <a:rPr lang="en-US" sz="2400" b="1" i="0" dirty="0">
                <a:solidFill>
                  <a:srgbClr val="374151"/>
                </a:solidFill>
                <a:effectLst/>
              </a:rPr>
              <a:t>K-Nearest Neighbors (KNN) </a:t>
            </a:r>
            <a:r>
              <a:rPr lang="en-US" sz="2400" b="0" i="0" dirty="0">
                <a:solidFill>
                  <a:srgbClr val="374151"/>
                </a:solidFill>
                <a:effectLst/>
              </a:rPr>
              <a:t>is a simple yet effective algorithm used for both classification and regression tasks in machine learning. Here's a brief overview of how KNN works:</a:t>
            </a:r>
          </a:p>
          <a:p>
            <a:pPr marL="0" indent="0" algn="l">
              <a:buNone/>
            </a:pPr>
            <a:endParaRPr lang="en-US" sz="2400" b="0" i="0" dirty="0">
              <a:solidFill>
                <a:srgbClr val="374151"/>
              </a:solidFill>
              <a:effectLst/>
            </a:endParaRPr>
          </a:p>
          <a:p>
            <a:pPr algn="l">
              <a:buFont typeface="Arial" panose="020B0604020202020204" pitchFamily="34" charset="0"/>
              <a:buChar char="•"/>
            </a:pPr>
            <a:r>
              <a:rPr lang="en-US" sz="2400" b="1" i="0" dirty="0">
                <a:solidFill>
                  <a:srgbClr val="374151"/>
                </a:solidFill>
                <a:effectLst/>
              </a:rPr>
              <a:t>KNN </a:t>
            </a:r>
            <a:r>
              <a:rPr lang="en-US" sz="2400" b="0" i="0" dirty="0">
                <a:solidFill>
                  <a:srgbClr val="374151"/>
                </a:solidFill>
                <a:effectLst/>
              </a:rPr>
              <a:t>is a type of instance-based learning, also known as lazy learning, where the model doesn't explicitly learn from a training dataset. Instead, it memorizes the entire dataset and makes predictions based on the similarity between new instances </a:t>
            </a:r>
            <a:r>
              <a:rPr lang="en-US" sz="2400" b="0" i="0" dirty="0">
                <a:solidFill>
                  <a:srgbClr val="374151"/>
                </a:solidFill>
                <a:effectLst/>
                <a:latin typeface="Söhne"/>
              </a:rPr>
              <a:t>and existing data points</a:t>
            </a:r>
            <a:r>
              <a:rPr lang="en-US" b="0" i="0" dirty="0">
                <a:solidFill>
                  <a:srgbClr val="374151"/>
                </a:solidFill>
                <a:effectLst/>
                <a:latin typeface="Söhne"/>
              </a:rPr>
              <a:t>.</a:t>
            </a:r>
          </a:p>
        </p:txBody>
      </p:sp>
    </p:spTree>
    <p:extLst>
      <p:ext uri="{BB962C8B-B14F-4D97-AF65-F5344CB8AC3E}">
        <p14:creationId xmlns:p14="http://schemas.microsoft.com/office/powerpoint/2010/main" val="2886474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270E82-1D03-D70E-5C5F-CFF78F84E5B8}"/>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7" name="Picture 6">
            <a:extLst>
              <a:ext uri="{FF2B5EF4-FFF2-40B4-BE49-F238E27FC236}">
                <a16:creationId xmlns:a16="http://schemas.microsoft.com/office/drawing/2014/main" id="{7963DD6D-AD5C-5F2D-8EEF-5A1FDB6D9EBA}"/>
              </a:ext>
            </a:extLst>
          </p:cNvPr>
          <p:cNvPicPr>
            <a:picLocks noChangeAspect="1"/>
          </p:cNvPicPr>
          <p:nvPr/>
        </p:nvPicPr>
        <p:blipFill>
          <a:blip r:embed="rId2"/>
          <a:stretch>
            <a:fillRect/>
          </a:stretch>
        </p:blipFill>
        <p:spPr>
          <a:xfrm>
            <a:off x="574875" y="0"/>
            <a:ext cx="11042249" cy="6858000"/>
          </a:xfrm>
          <a:prstGeom prst="rect">
            <a:avLst/>
          </a:prstGeom>
        </p:spPr>
      </p:pic>
    </p:spTree>
    <p:extLst>
      <p:ext uri="{BB962C8B-B14F-4D97-AF65-F5344CB8AC3E}">
        <p14:creationId xmlns:p14="http://schemas.microsoft.com/office/powerpoint/2010/main" val="3846288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A94C-7E39-AF2A-4659-CAF5D480C790}"/>
              </a:ext>
            </a:extLst>
          </p:cNvPr>
          <p:cNvSpPr>
            <a:spLocks noGrp="1"/>
          </p:cNvSpPr>
          <p:nvPr>
            <p:ph type="title"/>
          </p:nvPr>
        </p:nvSpPr>
        <p:spPr>
          <a:xfrm>
            <a:off x="1499616" y="1168400"/>
            <a:ext cx="5693664" cy="927100"/>
          </a:xfrm>
        </p:spPr>
        <p:txBody>
          <a:bodyPr/>
          <a:lstStyle/>
          <a:p>
            <a:pPr algn="ctr"/>
            <a:r>
              <a:rPr lang="en-US" dirty="0"/>
              <a:t>RANDOM FOREST</a:t>
            </a:r>
          </a:p>
        </p:txBody>
      </p:sp>
      <p:sp>
        <p:nvSpPr>
          <p:cNvPr id="3" name="Content Placeholder 2">
            <a:extLst>
              <a:ext uri="{FF2B5EF4-FFF2-40B4-BE49-F238E27FC236}">
                <a16:creationId xmlns:a16="http://schemas.microsoft.com/office/drawing/2014/main" id="{4A417D45-88DB-FBF5-92DD-CBFAC7C09EF8}"/>
              </a:ext>
            </a:extLst>
          </p:cNvPr>
          <p:cNvSpPr>
            <a:spLocks noGrp="1"/>
          </p:cNvSpPr>
          <p:nvPr>
            <p:ph idx="1"/>
          </p:nvPr>
        </p:nvSpPr>
        <p:spPr>
          <a:xfrm>
            <a:off x="1499616" y="2770632"/>
            <a:ext cx="5693664" cy="3807968"/>
          </a:xfrm>
        </p:spPr>
        <p:txBody>
          <a:bodyPr/>
          <a:lstStyle/>
          <a:p>
            <a:pPr marL="285750" indent="-285750" algn="l">
              <a:buFont typeface="Arial" panose="020B0604020202020204" pitchFamily="34" charset="0"/>
              <a:buChar char="•"/>
            </a:pPr>
            <a:r>
              <a:rPr lang="en-US" sz="1600" b="1" i="0" dirty="0">
                <a:solidFill>
                  <a:srgbClr val="374151"/>
                </a:solidFill>
                <a:effectLst/>
                <a:latin typeface="Söhne"/>
              </a:rPr>
              <a:t>Random Forest </a:t>
            </a:r>
            <a:r>
              <a:rPr lang="en-US" sz="1600" b="0" i="0" dirty="0">
                <a:solidFill>
                  <a:srgbClr val="374151"/>
                </a:solidFill>
                <a:effectLst/>
                <a:latin typeface="Söhne"/>
              </a:rPr>
              <a:t>is an ensemble learning method based on decision tree classifiers. It is used for both classification and regression tasks, and it builds multiple decision trees during training to improve the overall accuracy and control overfitting. Here's an overview of how Random Forest works:</a:t>
            </a:r>
          </a:p>
          <a:p>
            <a:pPr marL="285750" indent="-285750" algn="l">
              <a:buFont typeface="Arial" panose="020B0604020202020204" pitchFamily="34" charset="0"/>
              <a:buChar char="•"/>
            </a:pPr>
            <a:r>
              <a:rPr lang="en-US" sz="1600" b="1" i="0" dirty="0">
                <a:solidFill>
                  <a:srgbClr val="374151"/>
                </a:solidFill>
                <a:effectLst/>
                <a:latin typeface="Söhne"/>
              </a:rPr>
              <a:t>Random Fores</a:t>
            </a:r>
            <a:r>
              <a:rPr lang="en-US" sz="1600" b="0" i="0" dirty="0">
                <a:solidFill>
                  <a:srgbClr val="374151"/>
                </a:solidFill>
                <a:effectLst/>
                <a:latin typeface="Söhne"/>
              </a:rPr>
              <a:t>t builds a "forest" of decision trees and merges their predictions to achieve better accuracy and robustness compared to individual trees.</a:t>
            </a:r>
          </a:p>
          <a:p>
            <a:endParaRPr lang="en-US" dirty="0"/>
          </a:p>
        </p:txBody>
      </p:sp>
    </p:spTree>
    <p:extLst>
      <p:ext uri="{BB962C8B-B14F-4D97-AF65-F5344CB8AC3E}">
        <p14:creationId xmlns:p14="http://schemas.microsoft.com/office/powerpoint/2010/main" val="2966104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5021EC4-5918-4D37-B6E4-76939CB63C29}"/>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7" name="Picture 6">
            <a:extLst>
              <a:ext uri="{FF2B5EF4-FFF2-40B4-BE49-F238E27FC236}">
                <a16:creationId xmlns:a16="http://schemas.microsoft.com/office/drawing/2014/main" id="{FCCBAFEC-E051-ECAB-720C-5F18C8A5C01F}"/>
              </a:ext>
            </a:extLst>
          </p:cNvPr>
          <p:cNvPicPr>
            <a:picLocks noChangeAspect="1"/>
          </p:cNvPicPr>
          <p:nvPr/>
        </p:nvPicPr>
        <p:blipFill>
          <a:blip r:embed="rId2"/>
          <a:stretch>
            <a:fillRect/>
          </a:stretch>
        </p:blipFill>
        <p:spPr>
          <a:xfrm>
            <a:off x="152399" y="2095266"/>
            <a:ext cx="5278949" cy="3353268"/>
          </a:xfrm>
          <a:prstGeom prst="rect">
            <a:avLst/>
          </a:prstGeom>
        </p:spPr>
      </p:pic>
      <p:pic>
        <p:nvPicPr>
          <p:cNvPr id="9" name="Picture 8">
            <a:extLst>
              <a:ext uri="{FF2B5EF4-FFF2-40B4-BE49-F238E27FC236}">
                <a16:creationId xmlns:a16="http://schemas.microsoft.com/office/drawing/2014/main" id="{1ABBB0B3-94CF-F423-E441-D61964B07BA5}"/>
              </a:ext>
            </a:extLst>
          </p:cNvPr>
          <p:cNvPicPr>
            <a:picLocks noChangeAspect="1"/>
          </p:cNvPicPr>
          <p:nvPr/>
        </p:nvPicPr>
        <p:blipFill>
          <a:blip r:embed="rId3"/>
          <a:stretch>
            <a:fillRect/>
          </a:stretch>
        </p:blipFill>
        <p:spPr>
          <a:xfrm>
            <a:off x="5554153" y="1189850"/>
            <a:ext cx="6485448" cy="5553850"/>
          </a:xfrm>
          <a:prstGeom prst="rect">
            <a:avLst/>
          </a:prstGeom>
        </p:spPr>
      </p:pic>
      <p:sp>
        <p:nvSpPr>
          <p:cNvPr id="11" name="TextBox 10">
            <a:extLst>
              <a:ext uri="{FF2B5EF4-FFF2-40B4-BE49-F238E27FC236}">
                <a16:creationId xmlns:a16="http://schemas.microsoft.com/office/drawing/2014/main" id="{B60A80D2-6603-3747-1326-CC31FA772F63}"/>
              </a:ext>
            </a:extLst>
          </p:cNvPr>
          <p:cNvSpPr txBox="1"/>
          <p:nvPr/>
        </p:nvSpPr>
        <p:spPr>
          <a:xfrm>
            <a:off x="939800" y="457200"/>
            <a:ext cx="9474200" cy="523220"/>
          </a:xfrm>
          <a:prstGeom prst="rect">
            <a:avLst/>
          </a:prstGeom>
          <a:noFill/>
        </p:spPr>
        <p:txBody>
          <a:bodyPr wrap="square" rtlCol="0">
            <a:spAutoFit/>
          </a:bodyPr>
          <a:lstStyle/>
          <a:p>
            <a:pPr algn="ctr"/>
            <a:r>
              <a:rPr lang="en-US" sz="2800" b="1" dirty="0">
                <a:solidFill>
                  <a:schemeClr val="accent6">
                    <a:lumMod val="75000"/>
                  </a:schemeClr>
                </a:solidFill>
                <a:latin typeface="Segoe UI Semibold" panose="020B0702040204020203" pitchFamily="34" charset="0"/>
                <a:cs typeface="Segoe UI Semibold" panose="020B0702040204020203" pitchFamily="34" charset="0"/>
              </a:rPr>
              <a:t>The code and the output of random </a:t>
            </a:r>
            <a:r>
              <a:rPr lang="en-US" sz="2800" b="1" dirty="0" err="1">
                <a:solidFill>
                  <a:schemeClr val="accent6">
                    <a:lumMod val="75000"/>
                  </a:schemeClr>
                </a:solidFill>
                <a:latin typeface="Segoe UI Semibold" panose="020B0702040204020203" pitchFamily="34" charset="0"/>
                <a:cs typeface="Segoe UI Semibold" panose="020B0702040204020203" pitchFamily="34" charset="0"/>
              </a:rPr>
              <a:t>foreast</a:t>
            </a:r>
            <a:endParaRPr lang="en-US" sz="2800" b="1" dirty="0">
              <a:solidFill>
                <a:schemeClr val="accent6">
                  <a:lumMod val="7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224705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308337-3DA4-A55E-1F2C-FD4177A44FCA}"/>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7" name="Picture 6">
            <a:extLst>
              <a:ext uri="{FF2B5EF4-FFF2-40B4-BE49-F238E27FC236}">
                <a16:creationId xmlns:a16="http://schemas.microsoft.com/office/drawing/2014/main" id="{D4B56C92-70D8-505C-1560-6D11DE337295}"/>
              </a:ext>
            </a:extLst>
          </p:cNvPr>
          <p:cNvPicPr>
            <a:picLocks noChangeAspect="1"/>
          </p:cNvPicPr>
          <p:nvPr/>
        </p:nvPicPr>
        <p:blipFill>
          <a:blip r:embed="rId2"/>
          <a:stretch>
            <a:fillRect/>
          </a:stretch>
        </p:blipFill>
        <p:spPr>
          <a:xfrm>
            <a:off x="187012" y="1908025"/>
            <a:ext cx="4477375" cy="2152950"/>
          </a:xfrm>
          <a:prstGeom prst="rect">
            <a:avLst/>
          </a:prstGeom>
        </p:spPr>
      </p:pic>
      <p:pic>
        <p:nvPicPr>
          <p:cNvPr id="9" name="Picture 8">
            <a:extLst>
              <a:ext uri="{FF2B5EF4-FFF2-40B4-BE49-F238E27FC236}">
                <a16:creationId xmlns:a16="http://schemas.microsoft.com/office/drawing/2014/main" id="{5BF4452A-51C3-E3A7-286C-CE7CE1D71383}"/>
              </a:ext>
            </a:extLst>
          </p:cNvPr>
          <p:cNvPicPr>
            <a:picLocks noChangeAspect="1"/>
          </p:cNvPicPr>
          <p:nvPr/>
        </p:nvPicPr>
        <p:blipFill>
          <a:blip r:embed="rId3"/>
          <a:stretch>
            <a:fillRect/>
          </a:stretch>
        </p:blipFill>
        <p:spPr>
          <a:xfrm>
            <a:off x="4896605" y="991611"/>
            <a:ext cx="6437389" cy="5001778"/>
          </a:xfrm>
          <a:prstGeom prst="rect">
            <a:avLst/>
          </a:prstGeom>
        </p:spPr>
      </p:pic>
    </p:spTree>
    <p:extLst>
      <p:ext uri="{BB962C8B-B14F-4D97-AF65-F5344CB8AC3E}">
        <p14:creationId xmlns:p14="http://schemas.microsoft.com/office/powerpoint/2010/main" val="1855598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5DF3-46A1-5914-4EA2-669F4691633D}"/>
              </a:ext>
            </a:extLst>
          </p:cNvPr>
          <p:cNvSpPr>
            <a:spLocks noGrp="1"/>
          </p:cNvSpPr>
          <p:nvPr>
            <p:ph type="title"/>
          </p:nvPr>
        </p:nvSpPr>
        <p:spPr>
          <a:xfrm>
            <a:off x="4173220" y="1836928"/>
            <a:ext cx="7013448" cy="817372"/>
          </a:xfrm>
        </p:spPr>
        <p:txBody>
          <a:bodyPr/>
          <a:lstStyle/>
          <a:p>
            <a:r>
              <a:rPr lang="en-US" dirty="0"/>
              <a:t>DECISION TREE REGRESSION</a:t>
            </a:r>
          </a:p>
        </p:txBody>
      </p:sp>
      <p:sp>
        <p:nvSpPr>
          <p:cNvPr id="4" name="Text Placeholder 3">
            <a:extLst>
              <a:ext uri="{FF2B5EF4-FFF2-40B4-BE49-F238E27FC236}">
                <a16:creationId xmlns:a16="http://schemas.microsoft.com/office/drawing/2014/main" id="{0FB758C8-6001-1695-79D6-48A9B52AB458}"/>
              </a:ext>
            </a:extLst>
          </p:cNvPr>
          <p:cNvSpPr>
            <a:spLocks noGrp="1"/>
          </p:cNvSpPr>
          <p:nvPr>
            <p:ph type="body" sz="quarter" idx="13"/>
          </p:nvPr>
        </p:nvSpPr>
        <p:spPr>
          <a:xfrm>
            <a:off x="4389120" y="2971800"/>
            <a:ext cx="5669280" cy="3111499"/>
          </a:xfrm>
        </p:spPr>
        <p:txBody>
          <a:bodyPr/>
          <a:lstStyle/>
          <a:p>
            <a:pPr marL="285750" indent="-285750" algn="l">
              <a:buFont typeface="Arial" panose="020B0604020202020204" pitchFamily="34" charset="0"/>
              <a:buChar char="•"/>
            </a:pPr>
            <a:r>
              <a:rPr lang="en-US" sz="1800" b="1" i="0" dirty="0">
                <a:solidFill>
                  <a:srgbClr val="374151"/>
                </a:solidFill>
                <a:effectLst/>
                <a:latin typeface="Söhne"/>
              </a:rPr>
              <a:t>Decision Tree Regression </a:t>
            </a:r>
            <a:r>
              <a:rPr lang="en-US" sz="1800" b="0" i="0" dirty="0">
                <a:solidFill>
                  <a:srgbClr val="374151"/>
                </a:solidFill>
                <a:effectLst/>
                <a:latin typeface="Söhne"/>
              </a:rPr>
              <a:t>is a variant of the decision tree algorithm used for regression tasks. While traditional decision trees are designed for classification problems, decision tree regression predicts a continuous target variable rather than a categorical one. Here's an overview of how Decision Tree Regression works</a:t>
            </a:r>
          </a:p>
          <a:p>
            <a:pPr marL="285750" indent="-285750" algn="l">
              <a:buFont typeface="Arial" panose="020B0604020202020204" pitchFamily="34" charset="0"/>
              <a:buChar char="•"/>
            </a:pPr>
            <a:r>
              <a:rPr lang="en-US" sz="1800" b="1" i="0" dirty="0">
                <a:solidFill>
                  <a:srgbClr val="374151"/>
                </a:solidFill>
                <a:effectLst/>
                <a:latin typeface="Söhne"/>
              </a:rPr>
              <a:t>Decision Tree Regression </a:t>
            </a:r>
            <a:r>
              <a:rPr lang="en-US" sz="1800" b="0" i="0" dirty="0">
                <a:solidFill>
                  <a:srgbClr val="374151"/>
                </a:solidFill>
                <a:effectLst/>
                <a:latin typeface="Söhne"/>
              </a:rPr>
              <a:t>models the relationship between input features and a continuous target variable by recursively partitioning the data into subsets and assigning a constant value (usually the mean) to each subset.</a:t>
            </a:r>
          </a:p>
          <a:p>
            <a:endParaRPr lang="en-US" dirty="0"/>
          </a:p>
        </p:txBody>
      </p:sp>
      <p:sp>
        <p:nvSpPr>
          <p:cNvPr id="6" name="Slide Number Placeholder 5">
            <a:extLst>
              <a:ext uri="{FF2B5EF4-FFF2-40B4-BE49-F238E27FC236}">
                <a16:creationId xmlns:a16="http://schemas.microsoft.com/office/drawing/2014/main" id="{7A563A5A-16B6-14A2-E35E-F343436DAE76}"/>
              </a:ext>
            </a:extLst>
          </p:cNvPr>
          <p:cNvSpPr>
            <a:spLocks noGrp="1"/>
          </p:cNvSpPr>
          <p:nvPr>
            <p:ph type="sldNum" sz="quarter" idx="12"/>
          </p:nvPr>
        </p:nvSpPr>
        <p:spPr/>
        <p:txBody>
          <a:bodyPr/>
          <a:lstStyle/>
          <a:p>
            <a:fld id="{48F63A3B-78C7-47BE-AE5E-E10140E04643}" type="slidenum">
              <a:rPr lang="en-US" smtClean="0"/>
              <a:t>44</a:t>
            </a:fld>
            <a:endParaRPr lang="en-US" dirty="0"/>
          </a:p>
        </p:txBody>
      </p:sp>
    </p:spTree>
    <p:extLst>
      <p:ext uri="{BB962C8B-B14F-4D97-AF65-F5344CB8AC3E}">
        <p14:creationId xmlns:p14="http://schemas.microsoft.com/office/powerpoint/2010/main" val="1871016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team</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45</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3017520"/>
            <a:ext cx="1993392" cy="868680"/>
          </a:xfrm>
        </p:spPr>
        <p:txBody>
          <a:bodyPr/>
          <a:lstStyle/>
          <a:p>
            <a:pPr lvl="0"/>
            <a:r>
              <a:rPr lang="en-US" dirty="0" err="1"/>
              <a:t>Rewan</a:t>
            </a:r>
            <a:r>
              <a:rPr lang="en-US" dirty="0"/>
              <a:t> </a:t>
            </a:r>
            <a:r>
              <a:rPr lang="en-US" dirty="0" err="1"/>
              <a:t>ahmed</a:t>
            </a:r>
            <a:r>
              <a:rPr lang="en-US" dirty="0"/>
              <a:t> ABD-ELGHFAR</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00911" y="3017520"/>
            <a:ext cx="1993392" cy="868680"/>
          </a:xfrm>
        </p:spPr>
        <p:txBody>
          <a:bodyPr/>
          <a:lstStyle/>
          <a:p>
            <a:pPr lvl="0"/>
            <a:r>
              <a:rPr lang="en-US" dirty="0"/>
              <a:t>SARA ABD ELKADER MOHAMED</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3017520"/>
            <a:ext cx="1993392" cy="868680"/>
          </a:xfrm>
        </p:spPr>
        <p:txBody>
          <a:bodyPr/>
          <a:lstStyle/>
          <a:p>
            <a:pPr lvl="0"/>
            <a:r>
              <a:rPr lang="en-US" dirty="0"/>
              <a:t>AYA SABRY EL SORADY</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3017520"/>
            <a:ext cx="1993392" cy="868680"/>
          </a:xfrm>
        </p:spPr>
        <p:txBody>
          <a:bodyPr/>
          <a:lstStyle/>
          <a:p>
            <a:pPr lvl="0"/>
            <a:r>
              <a:rPr lang="en-US" dirty="0"/>
              <a:t>ALAA ATEF SAFAN</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9547629" y="3017520"/>
            <a:ext cx="1993392" cy="868680"/>
          </a:xfrm>
        </p:spPr>
        <p:txBody>
          <a:bodyPr/>
          <a:lstStyle/>
          <a:p>
            <a:pPr lvl="0"/>
            <a:r>
              <a:rPr lang="en-US" dirty="0"/>
              <a:t>MARYAM GAMAL DAWOOD</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63284"/>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E9E34E-8D30-9A45-0D56-F864F90ED15C}"/>
              </a:ext>
            </a:extLst>
          </p:cNvPr>
          <p:cNvPicPr>
            <a:picLocks noChangeAspect="1"/>
          </p:cNvPicPr>
          <p:nvPr/>
        </p:nvPicPr>
        <p:blipFill>
          <a:blip r:embed="rId2"/>
          <a:stretch>
            <a:fillRect/>
          </a:stretch>
        </p:blipFill>
        <p:spPr>
          <a:xfrm>
            <a:off x="4466833" y="4486391"/>
            <a:ext cx="1993565" cy="1019104"/>
          </a:xfrm>
          <a:prstGeom prst="rect">
            <a:avLst/>
          </a:prstGeom>
        </p:spPr>
      </p:pic>
      <p:sp>
        <p:nvSpPr>
          <p:cNvPr id="14" name="TextBox 13">
            <a:extLst>
              <a:ext uri="{FF2B5EF4-FFF2-40B4-BE49-F238E27FC236}">
                <a16:creationId xmlns:a16="http://schemas.microsoft.com/office/drawing/2014/main" id="{854A185F-C642-8EF5-B0B2-0318D2096C18}"/>
              </a:ext>
            </a:extLst>
          </p:cNvPr>
          <p:cNvSpPr txBox="1"/>
          <p:nvPr/>
        </p:nvSpPr>
        <p:spPr>
          <a:xfrm>
            <a:off x="4815932" y="4534278"/>
            <a:ext cx="1644466" cy="923330"/>
          </a:xfrm>
          <a:prstGeom prst="rect">
            <a:avLst/>
          </a:prstGeom>
          <a:noFill/>
        </p:spPr>
        <p:txBody>
          <a:bodyPr wrap="square" rtlCol="0">
            <a:spAutoFit/>
          </a:bodyPr>
          <a:lstStyle/>
          <a:p>
            <a:r>
              <a:rPr lang="en-US" b="1" dirty="0">
                <a:solidFill>
                  <a:schemeClr val="accent6">
                    <a:lumMod val="75000"/>
                  </a:schemeClr>
                </a:solidFill>
                <a:latin typeface="Aptos" panose="020B0004020202020204" pitchFamily="34" charset="0"/>
              </a:rPr>
              <a:t>OMNYA MOHAMEDMNEGM</a:t>
            </a:r>
          </a:p>
        </p:txBody>
      </p:sp>
    </p:spTree>
    <p:extLst>
      <p:ext uri="{BB962C8B-B14F-4D97-AF65-F5344CB8AC3E}">
        <p14:creationId xmlns:p14="http://schemas.microsoft.com/office/powerpoint/2010/main" val="2502887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br>
              <a:rPr lang="en-US" dirty="0"/>
            </a:br>
            <a:br>
              <a:rPr lang="en-US" dirty="0"/>
            </a:br>
            <a:br>
              <a:rPr lang="en-US" dirty="0"/>
            </a:br>
            <a:br>
              <a:rPr lang="en-US" dirty="0"/>
            </a:br>
            <a:br>
              <a:rPr lang="en-US" dirty="0"/>
            </a:br>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A416-9DDE-E04B-3A90-026ECF04C73A}"/>
              </a:ext>
            </a:extLst>
          </p:cNvPr>
          <p:cNvSpPr>
            <a:spLocks noGrp="1"/>
          </p:cNvSpPr>
          <p:nvPr>
            <p:ph type="title"/>
          </p:nvPr>
        </p:nvSpPr>
        <p:spPr>
          <a:xfrm>
            <a:off x="504952" y="347472"/>
            <a:ext cx="10671048" cy="1278128"/>
          </a:xfrm>
        </p:spPr>
        <p:txBody>
          <a:bodyPr/>
          <a:lstStyle/>
          <a:p>
            <a:r>
              <a:rPr lang="en-US" sz="2000" dirty="0"/>
              <a:t>The code and the output of KNN classification</a:t>
            </a:r>
            <a:br>
              <a:rPr lang="en-US" dirty="0"/>
            </a:br>
            <a:br>
              <a:rPr lang="en-US" dirty="0"/>
            </a:br>
            <a:endParaRPr lang="en-US" dirty="0"/>
          </a:p>
        </p:txBody>
      </p:sp>
      <p:sp>
        <p:nvSpPr>
          <p:cNvPr id="5" name="Slide Number Placeholder 4">
            <a:extLst>
              <a:ext uri="{FF2B5EF4-FFF2-40B4-BE49-F238E27FC236}">
                <a16:creationId xmlns:a16="http://schemas.microsoft.com/office/drawing/2014/main" id="{54903B4D-5AE7-8D0B-FFFB-FFDDAACCF493}"/>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7" name="Picture 6">
            <a:extLst>
              <a:ext uri="{FF2B5EF4-FFF2-40B4-BE49-F238E27FC236}">
                <a16:creationId xmlns:a16="http://schemas.microsoft.com/office/drawing/2014/main" id="{56CD405C-EA94-01E3-D054-0F85F2EB0471}"/>
              </a:ext>
            </a:extLst>
          </p:cNvPr>
          <p:cNvPicPr>
            <a:picLocks noChangeAspect="1"/>
          </p:cNvPicPr>
          <p:nvPr/>
        </p:nvPicPr>
        <p:blipFill>
          <a:blip r:embed="rId2"/>
          <a:stretch>
            <a:fillRect/>
          </a:stretch>
        </p:blipFill>
        <p:spPr>
          <a:xfrm>
            <a:off x="665992" y="1237529"/>
            <a:ext cx="10860016" cy="5163271"/>
          </a:xfrm>
          <a:prstGeom prst="rect">
            <a:avLst/>
          </a:prstGeom>
        </p:spPr>
      </p:pic>
    </p:spTree>
    <p:extLst>
      <p:ext uri="{BB962C8B-B14F-4D97-AF65-F5344CB8AC3E}">
        <p14:creationId xmlns:p14="http://schemas.microsoft.com/office/powerpoint/2010/main" val="98144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58CF60-1E3F-6D3B-2DE3-D356DB45E301}"/>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7" name="Picture 6">
            <a:extLst>
              <a:ext uri="{FF2B5EF4-FFF2-40B4-BE49-F238E27FC236}">
                <a16:creationId xmlns:a16="http://schemas.microsoft.com/office/drawing/2014/main" id="{8540F603-1E5C-6B63-60CF-96B4DB98B9C5}"/>
              </a:ext>
            </a:extLst>
          </p:cNvPr>
          <p:cNvPicPr>
            <a:picLocks noChangeAspect="1"/>
          </p:cNvPicPr>
          <p:nvPr/>
        </p:nvPicPr>
        <p:blipFill>
          <a:blip r:embed="rId2"/>
          <a:stretch>
            <a:fillRect/>
          </a:stretch>
        </p:blipFill>
        <p:spPr>
          <a:xfrm>
            <a:off x="680281" y="680654"/>
            <a:ext cx="10831437" cy="5496692"/>
          </a:xfrm>
          <a:prstGeom prst="rect">
            <a:avLst/>
          </a:prstGeom>
        </p:spPr>
      </p:pic>
    </p:spTree>
    <p:extLst>
      <p:ext uri="{BB962C8B-B14F-4D97-AF65-F5344CB8AC3E}">
        <p14:creationId xmlns:p14="http://schemas.microsoft.com/office/powerpoint/2010/main" val="424816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3F1A12-349E-523F-8197-1C85193D9948}"/>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94B9152B-0B24-2AC2-ED5D-271DB75E48D2}"/>
              </a:ext>
            </a:extLst>
          </p:cNvPr>
          <p:cNvPicPr>
            <a:picLocks noChangeAspect="1"/>
          </p:cNvPicPr>
          <p:nvPr/>
        </p:nvPicPr>
        <p:blipFill>
          <a:blip r:embed="rId2"/>
          <a:stretch>
            <a:fillRect/>
          </a:stretch>
        </p:blipFill>
        <p:spPr>
          <a:xfrm>
            <a:off x="646939" y="1156970"/>
            <a:ext cx="10898121" cy="4544059"/>
          </a:xfrm>
          <a:prstGeom prst="rect">
            <a:avLst/>
          </a:prstGeom>
        </p:spPr>
      </p:pic>
    </p:spTree>
    <p:extLst>
      <p:ext uri="{BB962C8B-B14F-4D97-AF65-F5344CB8AC3E}">
        <p14:creationId xmlns:p14="http://schemas.microsoft.com/office/powerpoint/2010/main" val="250838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DA2C63-D146-6F19-C9E5-DB50328D2557}"/>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BD5AB562-6993-8B5C-9BE8-8A380CF24043}"/>
              </a:ext>
            </a:extLst>
          </p:cNvPr>
          <p:cNvPicPr>
            <a:picLocks noChangeAspect="1"/>
          </p:cNvPicPr>
          <p:nvPr/>
        </p:nvPicPr>
        <p:blipFill>
          <a:blip r:embed="rId2"/>
          <a:stretch>
            <a:fillRect/>
          </a:stretch>
        </p:blipFill>
        <p:spPr>
          <a:xfrm>
            <a:off x="1866309" y="604443"/>
            <a:ext cx="8459381" cy="5649113"/>
          </a:xfrm>
          <a:prstGeom prst="rect">
            <a:avLst/>
          </a:prstGeom>
        </p:spPr>
      </p:pic>
    </p:spTree>
    <p:extLst>
      <p:ext uri="{BB962C8B-B14F-4D97-AF65-F5344CB8AC3E}">
        <p14:creationId xmlns:p14="http://schemas.microsoft.com/office/powerpoint/2010/main" val="161923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D7DCE6-8964-0608-2EF2-17FD1F802B07}"/>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a:extLst>
              <a:ext uri="{FF2B5EF4-FFF2-40B4-BE49-F238E27FC236}">
                <a16:creationId xmlns:a16="http://schemas.microsoft.com/office/drawing/2014/main" id="{C2B17BFB-7570-BD10-0004-588EB186C0E7}"/>
              </a:ext>
            </a:extLst>
          </p:cNvPr>
          <p:cNvPicPr>
            <a:picLocks noChangeAspect="1"/>
          </p:cNvPicPr>
          <p:nvPr/>
        </p:nvPicPr>
        <p:blipFill>
          <a:blip r:embed="rId2"/>
          <a:stretch>
            <a:fillRect/>
          </a:stretch>
        </p:blipFill>
        <p:spPr>
          <a:xfrm>
            <a:off x="241300" y="1866900"/>
            <a:ext cx="5067300" cy="3784600"/>
          </a:xfrm>
          <a:prstGeom prst="rect">
            <a:avLst/>
          </a:prstGeom>
        </p:spPr>
      </p:pic>
      <p:pic>
        <p:nvPicPr>
          <p:cNvPr id="9" name="Picture 8">
            <a:extLst>
              <a:ext uri="{FF2B5EF4-FFF2-40B4-BE49-F238E27FC236}">
                <a16:creationId xmlns:a16="http://schemas.microsoft.com/office/drawing/2014/main" id="{60FDA419-B7B2-1235-0956-6E4B9FE85F5E}"/>
              </a:ext>
            </a:extLst>
          </p:cNvPr>
          <p:cNvPicPr>
            <a:picLocks noChangeAspect="1"/>
          </p:cNvPicPr>
          <p:nvPr/>
        </p:nvPicPr>
        <p:blipFill>
          <a:blip r:embed="rId3"/>
          <a:stretch>
            <a:fillRect/>
          </a:stretch>
        </p:blipFill>
        <p:spPr>
          <a:xfrm>
            <a:off x="5651500" y="1449028"/>
            <a:ext cx="6442700" cy="5153744"/>
          </a:xfrm>
          <a:prstGeom prst="rect">
            <a:avLst/>
          </a:prstGeom>
        </p:spPr>
      </p:pic>
      <p:sp>
        <p:nvSpPr>
          <p:cNvPr id="10" name="TextBox 9">
            <a:extLst>
              <a:ext uri="{FF2B5EF4-FFF2-40B4-BE49-F238E27FC236}">
                <a16:creationId xmlns:a16="http://schemas.microsoft.com/office/drawing/2014/main" id="{D1710032-6446-6724-302C-B23CB145531C}"/>
              </a:ext>
            </a:extLst>
          </p:cNvPr>
          <p:cNvSpPr txBox="1"/>
          <p:nvPr/>
        </p:nvSpPr>
        <p:spPr>
          <a:xfrm>
            <a:off x="1701800" y="371810"/>
            <a:ext cx="9347200" cy="1077218"/>
          </a:xfrm>
          <a:prstGeom prst="rect">
            <a:avLst/>
          </a:prstGeom>
          <a:noFill/>
        </p:spPr>
        <p:txBody>
          <a:bodyPr wrap="square" rtlCol="0">
            <a:spAutoFit/>
          </a:bodyPr>
          <a:lstStyle/>
          <a:p>
            <a:pPr algn="ctr"/>
            <a:r>
              <a:rPr lang="en-US" sz="3200" b="1" dirty="0">
                <a:solidFill>
                  <a:schemeClr val="accent6">
                    <a:lumMod val="75000"/>
                  </a:schemeClr>
                </a:solidFill>
              </a:rPr>
              <a:t>The code and the output of KNN regression</a:t>
            </a:r>
            <a:br>
              <a:rPr lang="en-US" sz="3200" b="1" dirty="0">
                <a:solidFill>
                  <a:schemeClr val="accent6">
                    <a:lumMod val="75000"/>
                  </a:schemeClr>
                </a:solidFill>
              </a:rPr>
            </a:br>
            <a:endParaRPr lang="en-US" sz="3200" b="1" dirty="0">
              <a:solidFill>
                <a:schemeClr val="accent6">
                  <a:lumMod val="75000"/>
                </a:schemeClr>
              </a:solidFill>
            </a:endParaRPr>
          </a:p>
        </p:txBody>
      </p:sp>
    </p:spTree>
    <p:extLst>
      <p:ext uri="{BB962C8B-B14F-4D97-AF65-F5344CB8AC3E}">
        <p14:creationId xmlns:p14="http://schemas.microsoft.com/office/powerpoint/2010/main" val="339616289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{E4DCDABF-6CC0-4F2D-8FD4-113AE218116C}tf78438558_win32</Template>
  <TotalTime>456</TotalTime>
  <Words>771</Words>
  <Application>Microsoft Office PowerPoint</Application>
  <PresentationFormat>Widescreen</PresentationFormat>
  <Paragraphs>107</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Aptos</vt:lpstr>
      <vt:lpstr>Arial</vt:lpstr>
      <vt:lpstr>Arial Black</vt:lpstr>
      <vt:lpstr>Courier New</vt:lpstr>
      <vt:lpstr>Fira Sans Extra Condensed</vt:lpstr>
      <vt:lpstr>Mongolian Baiti</vt:lpstr>
      <vt:lpstr>Monotype Corsiva</vt:lpstr>
      <vt:lpstr>Sabon Next LT</vt:lpstr>
      <vt:lpstr>Segoe UI Semibold</vt:lpstr>
      <vt:lpstr>Söhne</vt:lpstr>
      <vt:lpstr>Office Theme</vt:lpstr>
      <vt:lpstr>Machine Learning  </vt:lpstr>
      <vt:lpstr>Machine Learning types</vt:lpstr>
      <vt:lpstr>Machine Learning Algorithms</vt:lpstr>
      <vt:lpstr>KNN (k-nearest neighbor)</vt:lpstr>
      <vt:lpstr>The code and the output of KNN classification  </vt:lpstr>
      <vt:lpstr>PowerPoint Presentation</vt:lpstr>
      <vt:lpstr>PowerPoint Presentation</vt:lpstr>
      <vt:lpstr>PowerPoint Presentation</vt:lpstr>
      <vt:lpstr>PowerPoint Presentation</vt:lpstr>
      <vt:lpstr>PowerPoint Presentation</vt:lpstr>
      <vt:lpstr>SVM </vt:lpstr>
      <vt:lpstr>The code and the output of svm classification</vt:lpstr>
      <vt:lpstr>PowerPoint Presentation</vt:lpstr>
      <vt:lpstr>PowerPoint Presentation</vt:lpstr>
      <vt:lpstr>The code and the output of svm regression</vt:lpstr>
      <vt:lpstr>PowerPoint Presentation</vt:lpstr>
      <vt:lpstr>PowerPoint Presentation</vt:lpstr>
      <vt:lpstr>PowerPoint Presentation</vt:lpstr>
      <vt:lpstr>PowerPoint Presentation</vt:lpstr>
      <vt:lpstr>Linear Regression (LR)</vt:lpstr>
      <vt:lpstr>The code and the output of linear regression</vt:lpstr>
      <vt:lpstr>PowerPoint Presentation</vt:lpstr>
      <vt:lpstr>PowerPoint Presentation</vt:lpstr>
      <vt:lpstr>PowerPoint Presentation</vt:lpstr>
      <vt:lpstr>PowerPoint Presentation</vt:lpstr>
      <vt:lpstr>PowerPoint Presentation</vt:lpstr>
      <vt:lpstr>PowerPoint Presentation</vt:lpstr>
      <vt:lpstr>Decision tree classification</vt:lpstr>
      <vt:lpstr>The code and the output of decision tree classification</vt:lpstr>
      <vt:lpstr>PowerPoint Presentation</vt:lpstr>
      <vt:lpstr>PowerPoint Presentation</vt:lpstr>
      <vt:lpstr>PowerPoint Presentation</vt:lpstr>
      <vt:lpstr>PowerPoint Presentation</vt:lpstr>
      <vt:lpstr>PowerPoint Presentation</vt:lpstr>
      <vt:lpstr>Decision tree regression</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DECISION TREE REGRESSION</vt:lpstr>
      <vt:lpstr>team</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subject/>
  <dc:creator>Alaa_Atef</dc:creator>
  <cp:lastModifiedBy>Rewan_AhmedabdElghfar</cp:lastModifiedBy>
  <cp:revision>6</cp:revision>
  <dcterms:created xsi:type="dcterms:W3CDTF">2023-12-27T16:55:06Z</dcterms:created>
  <dcterms:modified xsi:type="dcterms:W3CDTF">2023-12-28T11:13:08Z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