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60" r:id="rId7"/>
    <p:sldId id="257" r:id="rId8"/>
    <p:sldId id="259" r:id="rId9"/>
    <p:sldId id="261" r:id="rId10"/>
    <p:sldId id="262" r:id="rId11"/>
    <p:sldId id="264" r:id="rId12"/>
    <p:sldId id="263" r:id="rId13"/>
    <p:sldId id="265" r:id="rId14"/>
    <p:sldId id="268" r:id="rId15"/>
    <p:sldId id="269" r:id="rId16"/>
    <p:sldId id="266" r:id="rId17"/>
    <p:sldId id="270" r:id="rId18"/>
    <p:sldId id="271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9B90D-66B8-407F-A72D-5670FAA7684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68E650-ECC6-49C7-95D9-4BA955A0AA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Tkinter as tk: for making GUI and button</a:t>
          </a:r>
        </a:p>
      </dgm:t>
    </dgm:pt>
    <dgm:pt modelId="{73BF1F2F-DC55-4DA0-B5B8-220BCBEF9809}" type="parTrans" cxnId="{59429A98-81CB-4656-A295-BEBCCCF856DA}">
      <dgm:prSet/>
      <dgm:spPr/>
      <dgm:t>
        <a:bodyPr/>
        <a:lstStyle/>
        <a:p>
          <a:endParaRPr lang="en-US"/>
        </a:p>
      </dgm:t>
    </dgm:pt>
    <dgm:pt modelId="{E1D433B7-3760-4785-AB13-46FB8E2FC294}" type="sibTrans" cxnId="{59429A98-81CB-4656-A295-BEBCCCF856DA}">
      <dgm:prSet/>
      <dgm:spPr/>
      <dgm:t>
        <a:bodyPr/>
        <a:lstStyle/>
        <a:p>
          <a:endParaRPr lang="en-US"/>
        </a:p>
      </dgm:t>
    </dgm:pt>
    <dgm:pt modelId="{AA996883-9604-4343-B607-E4253B3FD6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Datetime: for calculating algorithm implementation </a:t>
          </a:r>
        </a:p>
      </dgm:t>
    </dgm:pt>
    <dgm:pt modelId="{0BE66300-8B9F-46BB-9B6D-A6BA227F43AB}" type="parTrans" cxnId="{9F70266A-D36D-4560-97D4-5981A6BD3BDF}">
      <dgm:prSet/>
      <dgm:spPr/>
      <dgm:t>
        <a:bodyPr/>
        <a:lstStyle/>
        <a:p>
          <a:endParaRPr lang="en-US"/>
        </a:p>
      </dgm:t>
    </dgm:pt>
    <dgm:pt modelId="{959F54F0-BEFE-4445-BC42-90F0B117C4FE}" type="sibTrans" cxnId="{9F70266A-D36D-4560-97D4-5981A6BD3BDF}">
      <dgm:prSet/>
      <dgm:spPr/>
      <dgm:t>
        <a:bodyPr/>
        <a:lstStyle/>
        <a:p>
          <a:endParaRPr lang="en-US"/>
        </a:p>
      </dgm:t>
    </dgm:pt>
    <dgm:pt modelId="{552AB10A-3CB3-44C6-B3C5-0105707DAB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Random: used to return a random number between a range</a:t>
          </a:r>
        </a:p>
      </dgm:t>
    </dgm:pt>
    <dgm:pt modelId="{AE26B8C1-FC02-4265-ACAC-930461C63923}" type="parTrans" cxnId="{C3268409-8C42-4AF3-BD81-476D6A1CD4FB}">
      <dgm:prSet/>
      <dgm:spPr/>
      <dgm:t>
        <a:bodyPr/>
        <a:lstStyle/>
        <a:p>
          <a:endParaRPr lang="en-US"/>
        </a:p>
      </dgm:t>
    </dgm:pt>
    <dgm:pt modelId="{5E7B4E6F-0AC8-441F-A382-C17C56B472A1}" type="sibTrans" cxnId="{C3268409-8C42-4AF3-BD81-476D6A1CD4FB}">
      <dgm:prSet/>
      <dgm:spPr/>
      <dgm:t>
        <a:bodyPr/>
        <a:lstStyle/>
        <a:p>
          <a:endParaRPr lang="en-US"/>
        </a:p>
      </dgm:t>
    </dgm:pt>
    <dgm:pt modelId="{15E2214D-BA6A-4FAF-96C1-EC6DB5FD4981}" type="pres">
      <dgm:prSet presAssocID="{0929B90D-66B8-407F-A72D-5670FAA76842}" presName="root" presStyleCnt="0">
        <dgm:presLayoutVars>
          <dgm:dir/>
          <dgm:resizeHandles val="exact"/>
        </dgm:presLayoutVars>
      </dgm:prSet>
      <dgm:spPr/>
    </dgm:pt>
    <dgm:pt modelId="{0835C84E-0A96-493E-A515-4D15FEAC7DA6}" type="pres">
      <dgm:prSet presAssocID="{7168E650-ECC6-49C7-95D9-4BA955A0AA5B}" presName="compNode" presStyleCnt="0"/>
      <dgm:spPr/>
    </dgm:pt>
    <dgm:pt modelId="{735759A7-832C-4DE4-9745-764CAA16717B}" type="pres">
      <dgm:prSet presAssocID="{7168E650-ECC6-49C7-95D9-4BA955A0AA5B}" presName="bgRect" presStyleLbl="bgShp" presStyleIdx="0" presStyleCnt="3"/>
      <dgm:spPr/>
    </dgm:pt>
    <dgm:pt modelId="{8C66B0E4-30DE-46A8-BE6D-26229FDE9F6D}" type="pres">
      <dgm:prSet presAssocID="{7168E650-ECC6-49C7-95D9-4BA955A0AA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98F371D2-3A50-4FD6-918B-9F9C9E437B61}" type="pres">
      <dgm:prSet presAssocID="{7168E650-ECC6-49C7-95D9-4BA955A0AA5B}" presName="spaceRect" presStyleCnt="0"/>
      <dgm:spPr/>
    </dgm:pt>
    <dgm:pt modelId="{9D349418-7BD5-4984-BB11-B7D782740654}" type="pres">
      <dgm:prSet presAssocID="{7168E650-ECC6-49C7-95D9-4BA955A0AA5B}" presName="parTx" presStyleLbl="revTx" presStyleIdx="0" presStyleCnt="3">
        <dgm:presLayoutVars>
          <dgm:chMax val="0"/>
          <dgm:chPref val="0"/>
        </dgm:presLayoutVars>
      </dgm:prSet>
      <dgm:spPr/>
    </dgm:pt>
    <dgm:pt modelId="{878EA0A3-2903-4F81-89AB-74BC02CECEBA}" type="pres">
      <dgm:prSet presAssocID="{E1D433B7-3760-4785-AB13-46FB8E2FC294}" presName="sibTrans" presStyleCnt="0"/>
      <dgm:spPr/>
    </dgm:pt>
    <dgm:pt modelId="{32D706A6-97E8-4DAB-8ED3-1553BE579AE7}" type="pres">
      <dgm:prSet presAssocID="{AA996883-9604-4343-B607-E4253B3FD61E}" presName="compNode" presStyleCnt="0"/>
      <dgm:spPr/>
    </dgm:pt>
    <dgm:pt modelId="{9375049B-6933-4AF8-BB9A-3DA7183822B6}" type="pres">
      <dgm:prSet presAssocID="{AA996883-9604-4343-B607-E4253B3FD61E}" presName="bgRect" presStyleLbl="bgShp" presStyleIdx="1" presStyleCnt="3"/>
      <dgm:spPr/>
    </dgm:pt>
    <dgm:pt modelId="{79D24EC9-6317-47D1-AC97-E4E9174A19D8}" type="pres">
      <dgm:prSet presAssocID="{AA996883-9604-4343-B607-E4253B3FD6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879AEC39-F7D0-4333-A9E2-8F8706E3032A}" type="pres">
      <dgm:prSet presAssocID="{AA996883-9604-4343-B607-E4253B3FD61E}" presName="spaceRect" presStyleCnt="0"/>
      <dgm:spPr/>
    </dgm:pt>
    <dgm:pt modelId="{3D3B6921-EB1F-41CF-8401-52E0742F3E43}" type="pres">
      <dgm:prSet presAssocID="{AA996883-9604-4343-B607-E4253B3FD61E}" presName="parTx" presStyleLbl="revTx" presStyleIdx="1" presStyleCnt="3">
        <dgm:presLayoutVars>
          <dgm:chMax val="0"/>
          <dgm:chPref val="0"/>
        </dgm:presLayoutVars>
      </dgm:prSet>
      <dgm:spPr/>
    </dgm:pt>
    <dgm:pt modelId="{A59B9172-7E7F-4364-8EB6-A5EDE04759D7}" type="pres">
      <dgm:prSet presAssocID="{959F54F0-BEFE-4445-BC42-90F0B117C4FE}" presName="sibTrans" presStyleCnt="0"/>
      <dgm:spPr/>
    </dgm:pt>
    <dgm:pt modelId="{F6060A9B-E268-4073-9432-0B235745D914}" type="pres">
      <dgm:prSet presAssocID="{552AB10A-3CB3-44C6-B3C5-0105707DAB5E}" presName="compNode" presStyleCnt="0"/>
      <dgm:spPr/>
    </dgm:pt>
    <dgm:pt modelId="{96055B1D-7E9E-42A5-A1CC-A59BCB7E0105}" type="pres">
      <dgm:prSet presAssocID="{552AB10A-3CB3-44C6-B3C5-0105707DAB5E}" presName="bgRect" presStyleLbl="bgShp" presStyleIdx="2" presStyleCnt="3"/>
      <dgm:spPr/>
    </dgm:pt>
    <dgm:pt modelId="{1FFF6BAA-0E1A-4C51-83CF-4E12BEC3CD6D}" type="pres">
      <dgm:prSet presAssocID="{552AB10A-3CB3-44C6-B3C5-0105707DAB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1B7A06D-0EEC-4EDF-96F2-7EBA72727EA8}" type="pres">
      <dgm:prSet presAssocID="{552AB10A-3CB3-44C6-B3C5-0105707DAB5E}" presName="spaceRect" presStyleCnt="0"/>
      <dgm:spPr/>
    </dgm:pt>
    <dgm:pt modelId="{E3C0F0C8-3117-4BDC-BAA7-493DB1F6FCB4}" type="pres">
      <dgm:prSet presAssocID="{552AB10A-3CB3-44C6-B3C5-0105707DAB5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268409-8C42-4AF3-BD81-476D6A1CD4FB}" srcId="{0929B90D-66B8-407F-A72D-5670FAA76842}" destId="{552AB10A-3CB3-44C6-B3C5-0105707DAB5E}" srcOrd="2" destOrd="0" parTransId="{AE26B8C1-FC02-4265-ACAC-930461C63923}" sibTransId="{5E7B4E6F-0AC8-441F-A382-C17C56B472A1}"/>
    <dgm:cxn modelId="{9F70266A-D36D-4560-97D4-5981A6BD3BDF}" srcId="{0929B90D-66B8-407F-A72D-5670FAA76842}" destId="{AA996883-9604-4343-B607-E4253B3FD61E}" srcOrd="1" destOrd="0" parTransId="{0BE66300-8B9F-46BB-9B6D-A6BA227F43AB}" sibTransId="{959F54F0-BEFE-4445-BC42-90F0B117C4FE}"/>
    <dgm:cxn modelId="{765A265A-58A9-4E53-80CB-595412AAC792}" type="presOf" srcId="{AA996883-9604-4343-B607-E4253B3FD61E}" destId="{3D3B6921-EB1F-41CF-8401-52E0742F3E43}" srcOrd="0" destOrd="0" presId="urn:microsoft.com/office/officeart/2018/2/layout/IconVerticalSolidList"/>
    <dgm:cxn modelId="{59429A98-81CB-4656-A295-BEBCCCF856DA}" srcId="{0929B90D-66B8-407F-A72D-5670FAA76842}" destId="{7168E650-ECC6-49C7-95D9-4BA955A0AA5B}" srcOrd="0" destOrd="0" parTransId="{73BF1F2F-DC55-4DA0-B5B8-220BCBEF9809}" sibTransId="{E1D433B7-3760-4785-AB13-46FB8E2FC294}"/>
    <dgm:cxn modelId="{74F8629D-0347-45BA-A21A-55313E2C0482}" type="presOf" srcId="{7168E650-ECC6-49C7-95D9-4BA955A0AA5B}" destId="{9D349418-7BD5-4984-BB11-B7D782740654}" srcOrd="0" destOrd="0" presId="urn:microsoft.com/office/officeart/2018/2/layout/IconVerticalSolidList"/>
    <dgm:cxn modelId="{4DC4D9B6-8AC9-4FA1-A0FC-83106DE5D32D}" type="presOf" srcId="{0929B90D-66B8-407F-A72D-5670FAA76842}" destId="{15E2214D-BA6A-4FAF-96C1-EC6DB5FD4981}" srcOrd="0" destOrd="0" presId="urn:microsoft.com/office/officeart/2018/2/layout/IconVerticalSolidList"/>
    <dgm:cxn modelId="{0B78F9CE-9700-44C5-944F-6857950E4FF0}" type="presOf" srcId="{552AB10A-3CB3-44C6-B3C5-0105707DAB5E}" destId="{E3C0F0C8-3117-4BDC-BAA7-493DB1F6FCB4}" srcOrd="0" destOrd="0" presId="urn:microsoft.com/office/officeart/2018/2/layout/IconVerticalSolidList"/>
    <dgm:cxn modelId="{978BE85E-F36F-45A8-B980-9CAE83CFC5B5}" type="presParOf" srcId="{15E2214D-BA6A-4FAF-96C1-EC6DB5FD4981}" destId="{0835C84E-0A96-493E-A515-4D15FEAC7DA6}" srcOrd="0" destOrd="0" presId="urn:microsoft.com/office/officeart/2018/2/layout/IconVerticalSolidList"/>
    <dgm:cxn modelId="{16B4492E-CD5C-4D6C-9AFF-4F00903FAEB2}" type="presParOf" srcId="{0835C84E-0A96-493E-A515-4D15FEAC7DA6}" destId="{735759A7-832C-4DE4-9745-764CAA16717B}" srcOrd="0" destOrd="0" presId="urn:microsoft.com/office/officeart/2018/2/layout/IconVerticalSolidList"/>
    <dgm:cxn modelId="{55811285-199C-475A-BDDA-3B1925C1BD63}" type="presParOf" srcId="{0835C84E-0A96-493E-A515-4D15FEAC7DA6}" destId="{8C66B0E4-30DE-46A8-BE6D-26229FDE9F6D}" srcOrd="1" destOrd="0" presId="urn:microsoft.com/office/officeart/2018/2/layout/IconVerticalSolidList"/>
    <dgm:cxn modelId="{B12FF216-8490-4D46-AC55-937C2DF836E1}" type="presParOf" srcId="{0835C84E-0A96-493E-A515-4D15FEAC7DA6}" destId="{98F371D2-3A50-4FD6-918B-9F9C9E437B61}" srcOrd="2" destOrd="0" presId="urn:microsoft.com/office/officeart/2018/2/layout/IconVerticalSolidList"/>
    <dgm:cxn modelId="{3DC6DB95-60E8-4B33-8100-6E8A5A5FCEB3}" type="presParOf" srcId="{0835C84E-0A96-493E-A515-4D15FEAC7DA6}" destId="{9D349418-7BD5-4984-BB11-B7D782740654}" srcOrd="3" destOrd="0" presId="urn:microsoft.com/office/officeart/2018/2/layout/IconVerticalSolidList"/>
    <dgm:cxn modelId="{E6F1EC36-D830-4A5A-88A6-6098016EBC8F}" type="presParOf" srcId="{15E2214D-BA6A-4FAF-96C1-EC6DB5FD4981}" destId="{878EA0A3-2903-4F81-89AB-74BC02CECEBA}" srcOrd="1" destOrd="0" presId="urn:microsoft.com/office/officeart/2018/2/layout/IconVerticalSolidList"/>
    <dgm:cxn modelId="{EB6A6EBD-A3BC-4F4F-B4CD-72D26F85B215}" type="presParOf" srcId="{15E2214D-BA6A-4FAF-96C1-EC6DB5FD4981}" destId="{32D706A6-97E8-4DAB-8ED3-1553BE579AE7}" srcOrd="2" destOrd="0" presId="urn:microsoft.com/office/officeart/2018/2/layout/IconVerticalSolidList"/>
    <dgm:cxn modelId="{7DBFB0D4-F618-4DF2-9E1B-375F50D5CFF7}" type="presParOf" srcId="{32D706A6-97E8-4DAB-8ED3-1553BE579AE7}" destId="{9375049B-6933-4AF8-BB9A-3DA7183822B6}" srcOrd="0" destOrd="0" presId="urn:microsoft.com/office/officeart/2018/2/layout/IconVerticalSolidList"/>
    <dgm:cxn modelId="{E9F2C129-B948-4646-AD7C-8A311E8E3EAF}" type="presParOf" srcId="{32D706A6-97E8-4DAB-8ED3-1553BE579AE7}" destId="{79D24EC9-6317-47D1-AC97-E4E9174A19D8}" srcOrd="1" destOrd="0" presId="urn:microsoft.com/office/officeart/2018/2/layout/IconVerticalSolidList"/>
    <dgm:cxn modelId="{83A5447F-C44D-4E68-A1B8-72602E15E5F6}" type="presParOf" srcId="{32D706A6-97E8-4DAB-8ED3-1553BE579AE7}" destId="{879AEC39-F7D0-4333-A9E2-8F8706E3032A}" srcOrd="2" destOrd="0" presId="urn:microsoft.com/office/officeart/2018/2/layout/IconVerticalSolidList"/>
    <dgm:cxn modelId="{52E0A692-67B3-4F9E-9A26-63F078CF4BDB}" type="presParOf" srcId="{32D706A6-97E8-4DAB-8ED3-1553BE579AE7}" destId="{3D3B6921-EB1F-41CF-8401-52E0742F3E43}" srcOrd="3" destOrd="0" presId="urn:microsoft.com/office/officeart/2018/2/layout/IconVerticalSolidList"/>
    <dgm:cxn modelId="{7BCE6FE0-701D-4D69-9162-EB3B2C605829}" type="presParOf" srcId="{15E2214D-BA6A-4FAF-96C1-EC6DB5FD4981}" destId="{A59B9172-7E7F-4364-8EB6-A5EDE04759D7}" srcOrd="3" destOrd="0" presId="urn:microsoft.com/office/officeart/2018/2/layout/IconVerticalSolidList"/>
    <dgm:cxn modelId="{F7E1937E-DB96-4E78-A4D4-4854C78C59E8}" type="presParOf" srcId="{15E2214D-BA6A-4FAF-96C1-EC6DB5FD4981}" destId="{F6060A9B-E268-4073-9432-0B235745D914}" srcOrd="4" destOrd="0" presId="urn:microsoft.com/office/officeart/2018/2/layout/IconVerticalSolidList"/>
    <dgm:cxn modelId="{91BC579D-E288-4C43-A721-D2F5D71B1036}" type="presParOf" srcId="{F6060A9B-E268-4073-9432-0B235745D914}" destId="{96055B1D-7E9E-42A5-A1CC-A59BCB7E0105}" srcOrd="0" destOrd="0" presId="urn:microsoft.com/office/officeart/2018/2/layout/IconVerticalSolidList"/>
    <dgm:cxn modelId="{A3961B59-B9D4-4683-8A3D-4AD40FBA2858}" type="presParOf" srcId="{F6060A9B-E268-4073-9432-0B235745D914}" destId="{1FFF6BAA-0E1A-4C51-83CF-4E12BEC3CD6D}" srcOrd="1" destOrd="0" presId="urn:microsoft.com/office/officeart/2018/2/layout/IconVerticalSolidList"/>
    <dgm:cxn modelId="{D1BD01BF-8B65-495A-8567-81BC9F6C3F0D}" type="presParOf" srcId="{F6060A9B-E268-4073-9432-0B235745D914}" destId="{61B7A06D-0EEC-4EDF-96F2-7EBA72727EA8}" srcOrd="2" destOrd="0" presId="urn:microsoft.com/office/officeart/2018/2/layout/IconVerticalSolidList"/>
    <dgm:cxn modelId="{2DBC20AD-76B4-4D55-85F4-E7BB50641690}" type="presParOf" srcId="{F6060A9B-E268-4073-9432-0B235745D914}" destId="{E3C0F0C8-3117-4BDC-BAA7-493DB1F6FC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759A7-832C-4DE4-9745-764CAA16717B}">
      <dsp:nvSpPr>
        <dsp:cNvPr id="0" name=""/>
        <dsp:cNvSpPr/>
      </dsp:nvSpPr>
      <dsp:spPr>
        <a:xfrm>
          <a:off x="0" y="421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6B0E4-30DE-46A8-BE6D-26229FDE9F6D}">
      <dsp:nvSpPr>
        <dsp:cNvPr id="0" name=""/>
        <dsp:cNvSpPr/>
      </dsp:nvSpPr>
      <dsp:spPr>
        <a:xfrm>
          <a:off x="298158" y="222192"/>
          <a:ext cx="542106" cy="542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49418-7BD5-4984-BB11-B7D782740654}">
      <dsp:nvSpPr>
        <dsp:cNvPr id="0" name=""/>
        <dsp:cNvSpPr/>
      </dsp:nvSpPr>
      <dsp:spPr>
        <a:xfrm>
          <a:off x="1138424" y="421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Tkinter as tk: for making GUI and button</a:t>
          </a:r>
        </a:p>
      </dsp:txBody>
      <dsp:txXfrm>
        <a:off x="1138424" y="421"/>
        <a:ext cx="8464850" cy="985648"/>
      </dsp:txXfrm>
    </dsp:sp>
    <dsp:sp modelId="{9375049B-6933-4AF8-BB9A-3DA7183822B6}">
      <dsp:nvSpPr>
        <dsp:cNvPr id="0" name=""/>
        <dsp:cNvSpPr/>
      </dsp:nvSpPr>
      <dsp:spPr>
        <a:xfrm>
          <a:off x="0" y="1232482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24EC9-6317-47D1-AC97-E4E9174A19D8}">
      <dsp:nvSpPr>
        <dsp:cNvPr id="0" name=""/>
        <dsp:cNvSpPr/>
      </dsp:nvSpPr>
      <dsp:spPr>
        <a:xfrm>
          <a:off x="298158" y="1454253"/>
          <a:ext cx="542106" cy="542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B6921-EB1F-41CF-8401-52E0742F3E43}">
      <dsp:nvSpPr>
        <dsp:cNvPr id="0" name=""/>
        <dsp:cNvSpPr/>
      </dsp:nvSpPr>
      <dsp:spPr>
        <a:xfrm>
          <a:off x="1138424" y="1232482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Datetime: for calculating algorithm implementation </a:t>
          </a:r>
        </a:p>
      </dsp:txBody>
      <dsp:txXfrm>
        <a:off x="1138424" y="1232482"/>
        <a:ext cx="8464850" cy="985648"/>
      </dsp:txXfrm>
    </dsp:sp>
    <dsp:sp modelId="{96055B1D-7E9E-42A5-A1CC-A59BCB7E0105}">
      <dsp:nvSpPr>
        <dsp:cNvPr id="0" name=""/>
        <dsp:cNvSpPr/>
      </dsp:nvSpPr>
      <dsp:spPr>
        <a:xfrm>
          <a:off x="0" y="2464543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F6BAA-0E1A-4C51-83CF-4E12BEC3CD6D}">
      <dsp:nvSpPr>
        <dsp:cNvPr id="0" name=""/>
        <dsp:cNvSpPr/>
      </dsp:nvSpPr>
      <dsp:spPr>
        <a:xfrm>
          <a:off x="298158" y="2686314"/>
          <a:ext cx="542106" cy="542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0F0C8-3117-4BDC-BAA7-493DB1F6FCB4}">
      <dsp:nvSpPr>
        <dsp:cNvPr id="0" name=""/>
        <dsp:cNvSpPr/>
      </dsp:nvSpPr>
      <dsp:spPr>
        <a:xfrm>
          <a:off x="1138424" y="2464543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Random: used to return a random number between a range</a:t>
          </a:r>
        </a:p>
      </dsp:txBody>
      <dsp:txXfrm>
        <a:off x="1138424" y="2464543"/>
        <a:ext cx="8464850" cy="98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EEAF-D2DA-15E2-7470-CBDD4E126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>
                <a:solidFill>
                  <a:srgbClr val="C00000"/>
                </a:solidFill>
              </a:rPr>
              <a:t>Visualization of Bubble sort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74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E1E6-D506-E7FF-426F-A8401960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226"/>
            <a:ext cx="9603275" cy="109797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The</a:t>
            </a:r>
            <a:br>
              <a:rPr lang="ar-EG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code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7BE286-A646-DD1B-D10C-A2EC89EB6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19" y="0"/>
            <a:ext cx="9714640" cy="6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8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98860-ECF8-5264-AF14-55A2B345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90" y="0"/>
            <a:ext cx="10510145" cy="61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9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63D95-EB7F-622B-1560-00C56B8E7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" y="0"/>
            <a:ext cx="10440305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5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8870B9-4B7F-E2D3-8764-27839ADA7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98" y="0"/>
            <a:ext cx="10074513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3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gic_touch_team">
            <a:hlinkClick r:id="" action="ppaction://media"/>
            <a:extLst>
              <a:ext uri="{FF2B5EF4-FFF2-40B4-BE49-F238E27FC236}">
                <a16:creationId xmlns:a16="http://schemas.microsoft.com/office/drawing/2014/main" id="{8F02D62F-CD31-55AA-F9C4-FD6B49789F2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2581" y="285527"/>
            <a:ext cx="8813258" cy="5619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5D8DE2-7F5F-30CA-BFCC-50920CF7A07D}"/>
              </a:ext>
            </a:extLst>
          </p:cNvPr>
          <p:cNvSpPr txBox="1"/>
          <p:nvPr/>
        </p:nvSpPr>
        <p:spPr>
          <a:xfrm>
            <a:off x="256161" y="583980"/>
            <a:ext cx="2866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Bubble Sort Algorithm</a:t>
            </a:r>
          </a:p>
        </p:txBody>
      </p:sp>
    </p:spTree>
    <p:extLst>
      <p:ext uri="{BB962C8B-B14F-4D97-AF65-F5344CB8AC3E}">
        <p14:creationId xmlns:p14="http://schemas.microsoft.com/office/powerpoint/2010/main" val="308283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C515F-4C80-9CCA-21B5-7610AEABDCAC}"/>
              </a:ext>
            </a:extLst>
          </p:cNvPr>
          <p:cNvSpPr txBox="1"/>
          <p:nvPr/>
        </p:nvSpPr>
        <p:spPr>
          <a:xfrm>
            <a:off x="111967" y="391660"/>
            <a:ext cx="2416629" cy="1211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Sort without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using timer</a:t>
            </a:r>
            <a:endParaRPr lang="en-US" sz="2800" b="1" dirty="0"/>
          </a:p>
        </p:txBody>
      </p:sp>
      <p:pic>
        <p:nvPicPr>
          <p:cNvPr id="3" name="bandicam 2022-12-28 21-29-06-091">
            <a:hlinkClick r:id="" action="ppaction://media"/>
            <a:extLst>
              <a:ext uri="{FF2B5EF4-FFF2-40B4-BE49-F238E27FC236}">
                <a16:creationId xmlns:a16="http://schemas.microsoft.com/office/drawing/2014/main" id="{F1DE4323-6CBA-1A6E-D243-7028B7E139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10015" y="130628"/>
            <a:ext cx="7991993" cy="58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4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0FC8-B749-CD72-BC6D-4E84917C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732" y="1115455"/>
            <a:ext cx="9603275" cy="1562536"/>
          </a:xfrm>
        </p:spPr>
        <p:txBody>
          <a:bodyPr/>
          <a:lstStyle/>
          <a:p>
            <a:r>
              <a:rPr lang="en-US" b="1" i="1">
                <a:solidFill>
                  <a:schemeClr val="accent3">
                    <a:lumMod val="50000"/>
                  </a:schemeClr>
                </a:solidFill>
              </a:rPr>
              <a:t>Team members:</a:t>
            </a:r>
            <a:endParaRPr lang="en-US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2841-1888-537C-ED5E-D5529A43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520" y="2291932"/>
            <a:ext cx="9603275" cy="34506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CS:.                                                                      IS:</a:t>
            </a:r>
          </a:p>
          <a:p>
            <a:pPr marL="0" indent="0">
              <a:buNone/>
            </a:pPr>
            <a:r>
              <a:rPr lang="en-US" i="1" u="sng" dirty="0">
                <a:solidFill>
                  <a:schemeClr val="accent1"/>
                </a:solidFill>
              </a:rPr>
              <a:t>Rawan Ahmed </a:t>
            </a:r>
            <a:r>
              <a:rPr lang="en-US" i="1" u="sng" dirty="0" err="1">
                <a:solidFill>
                  <a:schemeClr val="accent1"/>
                </a:solidFill>
              </a:rPr>
              <a:t>AbdElghfar</a:t>
            </a:r>
            <a:r>
              <a:rPr lang="en-US" i="1" dirty="0">
                <a:solidFill>
                  <a:schemeClr val="accent1"/>
                </a:solidFill>
              </a:rPr>
              <a:t>                                                       </a:t>
            </a:r>
            <a:r>
              <a:rPr lang="en-US" i="1" u="sng" dirty="0">
                <a:solidFill>
                  <a:schemeClr val="accent1"/>
                </a:solidFill>
              </a:rPr>
              <a:t>Omnia  Mohamed </a:t>
            </a:r>
            <a:r>
              <a:rPr lang="en-US" i="1" u="sng" dirty="0" err="1">
                <a:solidFill>
                  <a:schemeClr val="accent1"/>
                </a:solidFill>
              </a:rPr>
              <a:t>Negm</a:t>
            </a:r>
            <a:endParaRPr lang="en-US" i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i="1" u="sng" dirty="0">
                <a:solidFill>
                  <a:schemeClr val="accent1"/>
                </a:solidFill>
              </a:rPr>
              <a:t>Sara Abd Elkader </a:t>
            </a:r>
            <a:r>
              <a:rPr lang="en-US" i="1" u="sng" dirty="0" err="1">
                <a:solidFill>
                  <a:schemeClr val="accent1"/>
                </a:solidFill>
              </a:rPr>
              <a:t>mohamed</a:t>
            </a:r>
            <a:endParaRPr lang="en-US" i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i="1" u="sng" dirty="0">
                <a:solidFill>
                  <a:schemeClr val="accent1"/>
                </a:solidFill>
              </a:rPr>
              <a:t>Aya Sabry El </a:t>
            </a:r>
            <a:r>
              <a:rPr lang="en-US" i="1" u="sng" dirty="0" err="1">
                <a:solidFill>
                  <a:schemeClr val="accent1"/>
                </a:solidFill>
              </a:rPr>
              <a:t>Sorady</a:t>
            </a:r>
            <a:endParaRPr lang="en-US" i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i="1" u="sng" dirty="0">
                <a:solidFill>
                  <a:schemeClr val="accent1"/>
                </a:solidFill>
              </a:rPr>
              <a:t>Maryam Jamal Dawood</a:t>
            </a:r>
          </a:p>
          <a:p>
            <a:pPr marL="0" indent="0">
              <a:buNone/>
            </a:pPr>
            <a:r>
              <a:rPr lang="en-US" i="1" u="sng" dirty="0">
                <a:solidFill>
                  <a:schemeClr val="accent1"/>
                </a:solidFill>
              </a:rPr>
              <a:t>Alaa Atef</a:t>
            </a:r>
          </a:p>
          <a:p>
            <a:pPr marL="0" indent="0">
              <a:buNone/>
            </a:pPr>
            <a:r>
              <a:rPr lang="en-US" i="1" u="sng" dirty="0" err="1">
                <a:solidFill>
                  <a:schemeClr val="accent1"/>
                </a:solidFill>
              </a:rPr>
              <a:t>Yasmeena</a:t>
            </a:r>
            <a:r>
              <a:rPr lang="en-US" i="1" u="sng">
                <a:solidFill>
                  <a:schemeClr val="accent1"/>
                </a:solidFill>
              </a:rPr>
              <a:t> Ehab </a:t>
            </a:r>
            <a:endParaRPr lang="en-US" i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i="1" u="sng" dirty="0">
                <a:solidFill>
                  <a:schemeClr val="accent1"/>
                </a:solidFill>
              </a:rPr>
              <a:t>Ahmed </a:t>
            </a:r>
            <a:r>
              <a:rPr lang="en-US" i="1" u="sng" dirty="0" err="1">
                <a:solidFill>
                  <a:schemeClr val="accent1"/>
                </a:solidFill>
              </a:rPr>
              <a:t>Samy</a:t>
            </a:r>
            <a:endParaRPr lang="en-US" i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i="1" u="sng" dirty="0" err="1">
                <a:solidFill>
                  <a:schemeClr val="accent1"/>
                </a:solidFill>
              </a:rPr>
              <a:t>Ramez</a:t>
            </a:r>
            <a:r>
              <a:rPr lang="en-US" i="1" u="sng" dirty="0">
                <a:solidFill>
                  <a:schemeClr val="accent1"/>
                </a:solidFill>
              </a:rPr>
              <a:t> Mousa</a:t>
            </a:r>
          </a:p>
        </p:txBody>
      </p:sp>
    </p:spTree>
    <p:extLst>
      <p:ext uri="{BB962C8B-B14F-4D97-AF65-F5344CB8AC3E}">
        <p14:creationId xmlns:p14="http://schemas.microsoft.com/office/powerpoint/2010/main" val="303884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B11-6EBC-E35C-75E6-8F296D03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The Algorithm used: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EF4F4-5A45-D942-1AC1-54CF02FD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146" y="2193355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Bubble Sort:</a:t>
            </a:r>
          </a:p>
          <a:p>
            <a:pPr marL="0" indent="0">
              <a:buNone/>
            </a:pPr>
            <a:r>
              <a:rPr lang="en-US" dirty="0"/>
              <a:t>works by repeatedly swapping the adjacent elements if they are in the wrong order. </a:t>
            </a:r>
          </a:p>
          <a:p>
            <a:pPr marL="0" indent="0">
              <a:buNone/>
            </a:pPr>
            <a:r>
              <a:rPr lang="en-US" dirty="0"/>
              <a:t>If list[j] is greater than list[j+1] then swap these adjacent elements, else move on</a:t>
            </a:r>
          </a:p>
        </p:txBody>
      </p:sp>
    </p:spTree>
    <p:extLst>
      <p:ext uri="{BB962C8B-B14F-4D97-AF65-F5344CB8AC3E}">
        <p14:creationId xmlns:p14="http://schemas.microsoft.com/office/powerpoint/2010/main" val="206238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05BC-2F6A-C445-CF8C-20A56454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300592"/>
            <a:ext cx="9603275" cy="326529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analysis of bubble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C79EC-7C73-0712-1028-A3475FCE1D45}"/>
              </a:ext>
            </a:extLst>
          </p:cNvPr>
          <p:cNvSpPr txBox="1"/>
          <p:nvPr/>
        </p:nvSpPr>
        <p:spPr>
          <a:xfrm>
            <a:off x="1451578" y="2088583"/>
            <a:ext cx="61061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Worst and Average Case Time Complexity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O(N)²</a:t>
            </a:r>
            <a:r>
              <a:rPr lang="en-US" dirty="0"/>
              <a:t>.</a:t>
            </a:r>
          </a:p>
          <a:p>
            <a:r>
              <a:rPr lang="en-US" dirty="0"/>
              <a:t>The worst case occurs when an array is reverse sorted.</a:t>
            </a:r>
          </a:p>
          <a:p>
            <a:r>
              <a:rPr lang="en-US" dirty="0">
                <a:solidFill>
                  <a:schemeClr val="accent4"/>
                </a:solidFill>
              </a:rPr>
              <a:t>Best Case Time Complexity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O(N)</a:t>
            </a:r>
            <a:r>
              <a:rPr lang="en-US" dirty="0"/>
              <a:t>. </a:t>
            </a:r>
          </a:p>
          <a:p>
            <a:r>
              <a:rPr lang="en-US" dirty="0"/>
              <a:t>The best case occurs when an array is already sorted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B87779E-2F72-7DBF-BF47-6DB119850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501" y="1954161"/>
            <a:ext cx="2857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4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68EB-9F2E-DD7D-CF0A-55B737B5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87989"/>
            <a:ext cx="9603275" cy="1359013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The libraries we used</a:t>
            </a:r>
            <a:r>
              <a:rPr lang="en-US"/>
              <a:t> 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A0AF79D-8B3C-D704-BBF7-53A9D5DADC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68041" y="2136029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03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4" descr="A wall covered with sticky notes.">
            <a:extLst>
              <a:ext uri="{FF2B5EF4-FFF2-40B4-BE49-F238E27FC236}">
                <a16:creationId xmlns:a16="http://schemas.microsoft.com/office/drawing/2014/main" id="{09F76803-D1FF-8B6D-7FF7-8A7E57FDC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3176" r="-1" b="609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37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F58E65-A08E-5ED9-A964-4BD786EE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The description </a:t>
            </a: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D5F5-ECA2-0FCE-BF9C-B8AA8C05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/>
              <a:t>We used </a:t>
            </a:r>
            <a:r>
              <a:rPr lang="en-US" sz="1900" err="1"/>
              <a:t>tkinter</a:t>
            </a:r>
            <a:r>
              <a:rPr lang="en-US" sz="1900"/>
              <a:t> library  to represent bubble sort algorithm in graphical GUI</a:t>
            </a:r>
          </a:p>
          <a:p>
            <a:pPr>
              <a:lnSpc>
                <a:spcPct val="110000"/>
              </a:lnSpc>
            </a:pPr>
            <a:r>
              <a:rPr lang="en-US" sz="1900"/>
              <a:t>We used canvas widget to make a window and to create the bars </a:t>
            </a:r>
          </a:p>
          <a:p>
            <a:pPr>
              <a:lnSpc>
                <a:spcPct val="110000"/>
              </a:lnSpc>
            </a:pPr>
            <a:r>
              <a:rPr lang="en-US" sz="1900" err="1"/>
              <a:t>Datetime</a:t>
            </a:r>
            <a:r>
              <a:rPr lang="en-US" sz="1900"/>
              <a:t> library for calculating the required time for implementing the algorithm</a:t>
            </a:r>
          </a:p>
          <a:p>
            <a:pPr>
              <a:lnSpc>
                <a:spcPct val="110000"/>
              </a:lnSpc>
            </a:pPr>
            <a:r>
              <a:rPr lang="en-US" sz="1900"/>
              <a:t>names() is function to display the team members names on window</a:t>
            </a:r>
            <a:endParaRPr lang="ar-EG" sz="1900"/>
          </a:p>
          <a:p>
            <a:pPr>
              <a:lnSpc>
                <a:spcPct val="110000"/>
              </a:lnSpc>
            </a:pPr>
            <a:r>
              <a:rPr lang="en-US" sz="1900"/>
              <a:t>Complexity() is function to display the time complexity on window</a:t>
            </a:r>
          </a:p>
          <a:p>
            <a:pPr>
              <a:lnSpc>
                <a:spcPct val="110000"/>
              </a:lnSpc>
            </a:pPr>
            <a:r>
              <a:rPr lang="en-US" sz="1900"/>
              <a:t>Swap() is function to replace the bars position</a:t>
            </a:r>
          </a:p>
          <a:p>
            <a:pPr>
              <a:lnSpc>
                <a:spcPct val="110000"/>
              </a:lnSpc>
            </a:pPr>
            <a:r>
              <a:rPr lang="en-US" sz="1900"/>
              <a:t>Build() is function to build the length list that the bars length will be inserted and identify the maximum and minimum bars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900"/>
          </a:p>
        </p:txBody>
      </p:sp>
      <p:pic>
        <p:nvPicPr>
          <p:cNvPr id="49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2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FE60-173B-2C3E-1951-AC4A91B8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22005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2060"/>
                </a:solidFill>
              </a:rPr>
              <a:t>The description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8478C-4D2F-3D99-3EC2-17A39E32A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502298"/>
            <a:ext cx="9603275" cy="3450613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Bubble_sort</a:t>
            </a:r>
            <a:r>
              <a:rPr lang="en-US" dirty="0"/>
              <a:t>() is to sort by swapping between bars by using nested for loop</a:t>
            </a:r>
          </a:p>
          <a:p>
            <a:r>
              <a:rPr lang="en-US" dirty="0"/>
              <a:t>Animate() is to show the movement of sorting bars</a:t>
            </a:r>
          </a:p>
          <a:p>
            <a:r>
              <a:rPr lang="en-US" dirty="0"/>
              <a:t>Counter() is to count while sorting until the all bars are sorted. </a:t>
            </a:r>
          </a:p>
          <a:p>
            <a:r>
              <a:rPr lang="en-US" dirty="0" err="1"/>
              <a:t>Counting_command</a:t>
            </a:r>
            <a:r>
              <a:rPr lang="en-US" dirty="0"/>
              <a:t>() to make the bubble sort algorithm, the timer and the fast button to start the sorting without using timer. </a:t>
            </a:r>
          </a:p>
        </p:txBody>
      </p:sp>
    </p:spTree>
    <p:extLst>
      <p:ext uri="{BB962C8B-B14F-4D97-AF65-F5344CB8AC3E}">
        <p14:creationId xmlns:p14="http://schemas.microsoft.com/office/powerpoint/2010/main" val="39955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1AC65E-6617-04AB-E766-B9FFD7A5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904382"/>
            <a:ext cx="9603275" cy="1049235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time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complIxity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is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O(n²)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3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B7039-8085-EB38-2816-C8927E50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/>
              <a:t>Calculating the time complIxity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955311CE-BF26-EA7E-21E6-8715B09B4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6669" y="344131"/>
            <a:ext cx="4605899" cy="56142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3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7F90C0-6841-4262-975F-D9C3AB50C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E7EF9-769D-42F9-9430-F2DF739C9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750F3-F3B7-920D-B592-A8206AE8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74970"/>
            <a:ext cx="4172213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Calculating the time complIxity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2FB6000-901C-0092-FA41-0C6634DE7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2495" y="314632"/>
            <a:ext cx="4255944" cy="51517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1E2EF0-3BCB-402C-B2C1-C6FC2BA74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68608F-34C2-43D6-84DB-5A870495E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403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CC4E1F2F33AE4488C19D4D4783759A" ma:contentTypeVersion="2" ma:contentTypeDescription="Create a new document." ma:contentTypeScope="" ma:versionID="3a404d7d89d2f834eec303ad629dfe02">
  <xsd:schema xmlns:xsd="http://www.w3.org/2001/XMLSchema" xmlns:xs="http://www.w3.org/2001/XMLSchema" xmlns:p="http://schemas.microsoft.com/office/2006/metadata/properties" xmlns:ns3="95438a65-9d25-461f-881c-1f15624c0b28" targetNamespace="http://schemas.microsoft.com/office/2006/metadata/properties" ma:root="true" ma:fieldsID="8c4b8f7d6a41d2800d6e50814f10a48f" ns3:_="">
    <xsd:import namespace="95438a65-9d25-461f-881c-1f15624c0b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38a65-9d25-461f-881c-1f15624c0b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232783-9898-475E-835B-6D6A45C292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CEE8CF-57A1-4DE2-9E74-C79F043FD77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95438a65-9d25-461f-881c-1f15624c0b28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DCB6094-EA9B-4D9E-9110-7F5430F319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438a65-9d25-461f-881c-1f15624c0b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345</Words>
  <Application>Microsoft Office PowerPoint</Application>
  <PresentationFormat>Widescreen</PresentationFormat>
  <Paragraphs>45</Paragraphs>
  <Slides>16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Visualization of Bubble sort</vt:lpstr>
      <vt:lpstr>The Algorithm used:</vt:lpstr>
      <vt:lpstr>PowerPoint Presentation</vt:lpstr>
      <vt:lpstr>The libraries we used </vt:lpstr>
      <vt:lpstr>The description </vt:lpstr>
      <vt:lpstr>The description </vt:lpstr>
      <vt:lpstr>The time complIxity is O(n²)</vt:lpstr>
      <vt:lpstr>Calculating the time complIxity </vt:lpstr>
      <vt:lpstr>Calculating the time complIxity </vt:lpstr>
      <vt:lpstr>The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members: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of the code</dc:title>
  <dc:creator>Unknown User</dc:creator>
  <cp:lastModifiedBy>Rewan_AhmedabdElghfar</cp:lastModifiedBy>
  <cp:revision>17</cp:revision>
  <dcterms:created xsi:type="dcterms:W3CDTF">2022-12-27T19:04:18Z</dcterms:created>
  <dcterms:modified xsi:type="dcterms:W3CDTF">2022-12-28T19:30:13Z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0x010100DECC4E1F2F33AE4488C19D4D4783759A</vt:lpwstr>
  </property>
</Properties>
</file>