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62" r:id="rId3"/>
    <p:sldId id="257" r:id="rId4"/>
    <p:sldId id="258" r:id="rId5"/>
    <p:sldId id="264" r:id="rId6"/>
    <p:sldId id="261" r:id="rId7"/>
    <p:sldId id="259" r:id="rId8"/>
    <p:sldId id="263" r:id="rId9"/>
    <p:sldId id="260"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039F4E-1612-4F8E-A477-C6C7098AC089}"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D34C8A2-4191-4867-8974-1CFC75867375}" type="slidenum">
              <a:rPr lang="en-US" smtClean="0"/>
              <a:t>‹#›</a:t>
            </a:fld>
            <a:endParaRPr lang="en-US"/>
          </a:p>
        </p:txBody>
      </p:sp>
    </p:spTree>
    <p:extLst>
      <p:ext uri="{BB962C8B-B14F-4D97-AF65-F5344CB8AC3E}">
        <p14:creationId xmlns:p14="http://schemas.microsoft.com/office/powerpoint/2010/main" val="6176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39F4E-1612-4F8E-A477-C6C7098AC089}"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249241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39F4E-1612-4F8E-A477-C6C7098AC089}"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151616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039F4E-1612-4F8E-A477-C6C7098AC089}"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417554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B039F4E-1612-4F8E-A477-C6C7098AC089}" type="datetimeFigureOut">
              <a:rPr lang="en-US" smtClean="0"/>
              <a:t>6/1/2023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D34C8A2-4191-4867-8974-1CFC75867375}" type="slidenum">
              <a:rPr lang="en-US" smtClean="0"/>
              <a:t>‹#›</a:t>
            </a:fld>
            <a:endParaRPr lang="en-US"/>
          </a:p>
        </p:txBody>
      </p:sp>
    </p:spTree>
    <p:extLst>
      <p:ext uri="{BB962C8B-B14F-4D97-AF65-F5344CB8AC3E}">
        <p14:creationId xmlns:p14="http://schemas.microsoft.com/office/powerpoint/2010/main" val="424981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039F4E-1612-4F8E-A477-C6C7098AC089}"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15411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039F4E-1612-4F8E-A477-C6C7098AC089}"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122889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039F4E-1612-4F8E-A477-C6C7098AC089}"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266162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39F4E-1612-4F8E-A477-C6C7098AC089}"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349902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9F4E-1612-4F8E-A477-C6C7098AC089}"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378109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039F4E-1612-4F8E-A477-C6C7098AC089}" type="datetimeFigureOut">
              <a:rPr lang="en-US" smtClean="0"/>
              <a:t>6/1/2023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D34C8A2-4191-4867-8974-1CFC75867375}" type="slidenum">
              <a:rPr lang="en-US" smtClean="0"/>
              <a:t>‹#›</a:t>
            </a:fld>
            <a:endParaRPr lang="en-US"/>
          </a:p>
        </p:txBody>
      </p:sp>
    </p:spTree>
    <p:extLst>
      <p:ext uri="{BB962C8B-B14F-4D97-AF65-F5344CB8AC3E}">
        <p14:creationId xmlns:p14="http://schemas.microsoft.com/office/powerpoint/2010/main" val="426614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B039F4E-1612-4F8E-A477-C6C7098AC089}" type="datetimeFigureOut">
              <a:rPr lang="en-US" smtClean="0"/>
              <a:t>6/1/2023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D34C8A2-4191-4867-8974-1CFC75867375}" type="slidenum">
              <a:rPr lang="en-US" smtClean="0"/>
              <a:t>‹#›</a:t>
            </a:fld>
            <a:endParaRPr lang="en-US"/>
          </a:p>
        </p:txBody>
      </p:sp>
    </p:spTree>
    <p:extLst>
      <p:ext uri="{BB962C8B-B14F-4D97-AF65-F5344CB8AC3E}">
        <p14:creationId xmlns:p14="http://schemas.microsoft.com/office/powerpoint/2010/main" val="252607652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1183-A7E4-2DED-AE81-BCD43A87DF22}"/>
              </a:ext>
            </a:extLst>
          </p:cNvPr>
          <p:cNvSpPr>
            <a:spLocks noGrp="1"/>
          </p:cNvSpPr>
          <p:nvPr>
            <p:ph type="ctrTitle"/>
          </p:nvPr>
        </p:nvSpPr>
        <p:spPr/>
        <p:txBody>
          <a:bodyPr/>
          <a:lstStyle/>
          <a:p>
            <a:r>
              <a:rPr lang="en-US" dirty="0"/>
              <a:t>Big Mart Store Sales Prediction</a:t>
            </a:r>
          </a:p>
        </p:txBody>
      </p:sp>
      <p:sp>
        <p:nvSpPr>
          <p:cNvPr id="3" name="Subtitle 2">
            <a:extLst>
              <a:ext uri="{FF2B5EF4-FFF2-40B4-BE49-F238E27FC236}">
                <a16:creationId xmlns:a16="http://schemas.microsoft.com/office/drawing/2014/main" id="{9BBE890A-020F-50A4-3154-DF4409CCAD04}"/>
              </a:ext>
            </a:extLst>
          </p:cNvPr>
          <p:cNvSpPr>
            <a:spLocks noGrp="1"/>
          </p:cNvSpPr>
          <p:nvPr>
            <p:ph type="subTitle" idx="1"/>
          </p:nvPr>
        </p:nvSpPr>
        <p:spPr/>
        <p:txBody>
          <a:bodyPr/>
          <a:lstStyle/>
          <a:p>
            <a:r>
              <a:rPr lang="en-US" dirty="0"/>
              <a:t>- Vijaykumar </a:t>
            </a:r>
            <a:r>
              <a:rPr lang="en-US" dirty="0" err="1"/>
              <a:t>Rewate</a:t>
            </a:r>
            <a:endParaRPr lang="en-US" dirty="0"/>
          </a:p>
        </p:txBody>
      </p:sp>
    </p:spTree>
    <p:extLst>
      <p:ext uri="{BB962C8B-B14F-4D97-AF65-F5344CB8AC3E}">
        <p14:creationId xmlns:p14="http://schemas.microsoft.com/office/powerpoint/2010/main" val="1308634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7CD-2461-CE9A-E5AD-9EBE9708F015}"/>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50E17C52-3E2D-629B-74AA-4A21E17D6C85}"/>
              </a:ext>
            </a:extLst>
          </p:cNvPr>
          <p:cNvSpPr>
            <a:spLocks noGrp="1"/>
          </p:cNvSpPr>
          <p:nvPr>
            <p:ph idx="1"/>
          </p:nvPr>
        </p:nvSpPr>
        <p:spPr/>
        <p:txBody>
          <a:bodyPr/>
          <a:lstStyle/>
          <a:p>
            <a:r>
              <a:rPr lang="en-US" dirty="0"/>
              <a:t>Our user interface is designed to provide a user-friendly experience for sales prediction. </a:t>
            </a:r>
          </a:p>
          <a:p>
            <a:r>
              <a:rPr lang="en-US" dirty="0"/>
              <a:t>The home page welcomes users and provides navigation options. The sales prediction form allows users to input the necessary details, such as product information and outlet details. </a:t>
            </a:r>
          </a:p>
          <a:p>
            <a:r>
              <a:rPr lang="en-US" dirty="0"/>
              <a:t>After submitting the form, the system processes the inputs and generates the predicted sales output. The result page displays the predicted sales, providing valuable insights for decision-making.</a:t>
            </a:r>
          </a:p>
        </p:txBody>
      </p:sp>
    </p:spTree>
    <p:extLst>
      <p:ext uri="{BB962C8B-B14F-4D97-AF65-F5344CB8AC3E}">
        <p14:creationId xmlns:p14="http://schemas.microsoft.com/office/powerpoint/2010/main" val="216541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878F-C684-FB05-D9C4-4AC99DD95DB7}"/>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21FA22EE-8AF7-FAF6-5D4D-AB07CB396201}"/>
              </a:ext>
            </a:extLst>
          </p:cNvPr>
          <p:cNvSpPr>
            <a:spLocks noGrp="1"/>
          </p:cNvSpPr>
          <p:nvPr>
            <p:ph idx="1"/>
          </p:nvPr>
        </p:nvSpPr>
        <p:spPr/>
        <p:txBody>
          <a:bodyPr/>
          <a:lstStyle/>
          <a:p>
            <a:r>
              <a:rPr lang="en-US" dirty="0"/>
              <a:t>To evaluate the performance of our sales prediction model, we employ several metrics, including RMSE (Root Mean Squared Error), R-squared score, and MAE (Mean Absolute Error). </a:t>
            </a:r>
          </a:p>
          <a:p>
            <a:r>
              <a:rPr lang="en-US" dirty="0"/>
              <a:t>These metrics assess the accuracy and reliability of our predictions. Through extensive testing and validation, we ensure that our model achieves high levels of accuracy and provides reliable sales forecasts. </a:t>
            </a:r>
          </a:p>
          <a:p>
            <a:r>
              <a:rPr lang="en-US" dirty="0"/>
              <a:t>The performance evaluation serves as a crucial benchmark for measuring the effectiveness of our solution.</a:t>
            </a:r>
          </a:p>
        </p:txBody>
      </p:sp>
    </p:spTree>
    <p:extLst>
      <p:ext uri="{BB962C8B-B14F-4D97-AF65-F5344CB8AC3E}">
        <p14:creationId xmlns:p14="http://schemas.microsoft.com/office/powerpoint/2010/main" val="346625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BCB2-F3EE-8811-5E1A-4338DB6C3A6D}"/>
              </a:ext>
            </a:extLst>
          </p:cNvPr>
          <p:cNvSpPr>
            <a:spLocks noGrp="1"/>
          </p:cNvSpPr>
          <p:nvPr>
            <p:ph type="title"/>
          </p:nvPr>
        </p:nvSpPr>
        <p:spPr/>
        <p:txBody>
          <a:bodyPr>
            <a:normAutofit/>
          </a:bodyPr>
          <a:lstStyle/>
          <a:p>
            <a:r>
              <a:rPr lang="en-US" dirty="0"/>
              <a:t>Deployment and Future Enhancements</a:t>
            </a:r>
          </a:p>
        </p:txBody>
      </p:sp>
      <p:sp>
        <p:nvSpPr>
          <p:cNvPr id="3" name="Content Placeholder 2">
            <a:extLst>
              <a:ext uri="{FF2B5EF4-FFF2-40B4-BE49-F238E27FC236}">
                <a16:creationId xmlns:a16="http://schemas.microsoft.com/office/drawing/2014/main" id="{4C0C8C50-0AF2-38E7-FDD6-E75C07F83272}"/>
              </a:ext>
            </a:extLst>
          </p:cNvPr>
          <p:cNvSpPr>
            <a:spLocks noGrp="1"/>
          </p:cNvSpPr>
          <p:nvPr>
            <p:ph idx="1"/>
          </p:nvPr>
        </p:nvSpPr>
        <p:spPr/>
        <p:txBody>
          <a:bodyPr>
            <a:normAutofit/>
          </a:bodyPr>
          <a:lstStyle/>
          <a:p>
            <a:r>
              <a:rPr lang="en-US" dirty="0"/>
              <a:t>Our Big Mart Store Sales Prediction system is deployed using Docker, providing easy scalability and portability across different environments. </a:t>
            </a:r>
          </a:p>
          <a:p>
            <a:r>
              <a:rPr lang="en-US" dirty="0"/>
              <a:t>The containerized solution ensures smooth deployment and integration with existing systems. The API endpoints are exposed through </a:t>
            </a:r>
            <a:r>
              <a:rPr lang="en-US" dirty="0" err="1"/>
              <a:t>FastAPI</a:t>
            </a:r>
            <a:r>
              <a:rPr lang="en-US" dirty="0"/>
              <a:t>, allowing users to access the sales prediction functionality seamlessly.</a:t>
            </a:r>
          </a:p>
          <a:p>
            <a:r>
              <a:rPr lang="en-US" dirty="0"/>
              <a:t>The trained model is deployed using the </a:t>
            </a:r>
            <a:r>
              <a:rPr lang="en-US" dirty="0" err="1"/>
              <a:t>FastAPI</a:t>
            </a:r>
            <a:r>
              <a:rPr lang="en-US" dirty="0"/>
              <a:t> and Flask frameworks, allowing users to interact with the system via RESTful API endpoints. Docker is utilized for containerization, providing an efficient and scalable deployment environment.</a:t>
            </a:r>
          </a:p>
          <a:p>
            <a:r>
              <a:rPr lang="en-US" dirty="0"/>
              <a:t>Users can make predictions by sending requests to the API and receiving the predicted sales for different Big Mart stores."</a:t>
            </a:r>
          </a:p>
        </p:txBody>
      </p:sp>
    </p:spTree>
    <p:extLst>
      <p:ext uri="{BB962C8B-B14F-4D97-AF65-F5344CB8AC3E}">
        <p14:creationId xmlns:p14="http://schemas.microsoft.com/office/powerpoint/2010/main" val="208829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DA23E-A54A-FF15-8CA8-A9637567A0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81D637-C02B-95D0-F2C1-BBC74E6FCA9F}"/>
              </a:ext>
            </a:extLst>
          </p:cNvPr>
          <p:cNvSpPr>
            <a:spLocks noGrp="1"/>
          </p:cNvSpPr>
          <p:nvPr>
            <p:ph idx="1"/>
          </p:nvPr>
        </p:nvSpPr>
        <p:spPr/>
        <p:txBody>
          <a:bodyPr/>
          <a:lstStyle/>
          <a:p>
            <a:r>
              <a:rPr lang="en-US" dirty="0"/>
              <a:t>The Big Mart Store Sales Prediction project demonstrates the power of machine learning in accurately forecasting sales and optimizing inventory management. </a:t>
            </a:r>
          </a:p>
          <a:p>
            <a:r>
              <a:rPr lang="en-US" dirty="0"/>
              <a:t>By leveraging the dataset and applying advanced algorithms, the system provides valuable insights for store owners and managers, enabling them to make informed decisions and maximize their business's profitability."</a:t>
            </a:r>
          </a:p>
        </p:txBody>
      </p:sp>
    </p:spTree>
    <p:extLst>
      <p:ext uri="{BB962C8B-B14F-4D97-AF65-F5344CB8AC3E}">
        <p14:creationId xmlns:p14="http://schemas.microsoft.com/office/powerpoint/2010/main" val="129299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4A14-FF6D-718F-990F-EE79FD3AD06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938A028-1B7C-32D9-BEE3-24569B3D6596}"/>
              </a:ext>
            </a:extLst>
          </p:cNvPr>
          <p:cNvSpPr>
            <a:spLocks noGrp="1"/>
          </p:cNvSpPr>
          <p:nvPr>
            <p:ph idx="1"/>
          </p:nvPr>
        </p:nvSpPr>
        <p:spPr/>
        <p:txBody>
          <a:bodyPr/>
          <a:lstStyle/>
          <a:p>
            <a:r>
              <a:rPr lang="en-US" dirty="0"/>
              <a:t>Nowadays, shopping malls and Big Marts keep track of individual item sales data in order to forecast future client demand and adjust inventory management. </a:t>
            </a:r>
          </a:p>
          <a:p>
            <a:r>
              <a:rPr lang="en-US" dirty="0"/>
              <a:t>In a data warehouse, these data stores hold a significant amount of consumer information and particular item details. By mining the data store from the data warehouse, more anomalies and common patterns can be discovered.</a:t>
            </a:r>
          </a:p>
        </p:txBody>
      </p:sp>
    </p:spTree>
    <p:extLst>
      <p:ext uri="{BB962C8B-B14F-4D97-AF65-F5344CB8AC3E}">
        <p14:creationId xmlns:p14="http://schemas.microsoft.com/office/powerpoint/2010/main" val="337158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974B-315D-1EAA-4EDA-4C7896172FC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3459EF8-EC4F-610B-4AE9-F2583DEAFE2C}"/>
              </a:ext>
            </a:extLst>
          </p:cNvPr>
          <p:cNvSpPr>
            <a:spLocks noGrp="1"/>
          </p:cNvSpPr>
          <p:nvPr>
            <p:ph idx="1"/>
          </p:nvPr>
        </p:nvSpPr>
        <p:spPr/>
        <p:txBody>
          <a:bodyPr/>
          <a:lstStyle/>
          <a:p>
            <a:r>
              <a:rPr lang="en-US" dirty="0"/>
              <a:t>In today's competitive retail market, accurately predicting sales is crucial for optimizing inventory management and meeting customer demands. </a:t>
            </a:r>
          </a:p>
          <a:p>
            <a:r>
              <a:rPr lang="en-US" dirty="0"/>
              <a:t>The goal of our project is to develop a robust sales prediction model for Big Mart stores using machine learning techniques. By analyzing historical sales data and incorporating various features, we aim to provide valuable insights to improve decision-making and drive profitability.</a:t>
            </a:r>
          </a:p>
        </p:txBody>
      </p:sp>
    </p:spTree>
    <p:extLst>
      <p:ext uri="{BB962C8B-B14F-4D97-AF65-F5344CB8AC3E}">
        <p14:creationId xmlns:p14="http://schemas.microsoft.com/office/powerpoint/2010/main" val="395042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75DC-6932-4D8B-EAFC-658C08D1D9D8}"/>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C5D9D952-3B78-AC13-8ABC-27071BCCC688}"/>
              </a:ext>
            </a:extLst>
          </p:cNvPr>
          <p:cNvSpPr>
            <a:spLocks noGrp="1"/>
          </p:cNvSpPr>
          <p:nvPr>
            <p:ph idx="1"/>
          </p:nvPr>
        </p:nvSpPr>
        <p:spPr/>
        <p:txBody>
          <a:bodyPr/>
          <a:lstStyle/>
          <a:p>
            <a:r>
              <a:rPr lang="en-US" dirty="0"/>
              <a:t>Our analysis is based on a comprehensive dataset consisting of both train and test data. </a:t>
            </a:r>
          </a:p>
          <a:p>
            <a:r>
              <a:rPr lang="en-US" dirty="0"/>
              <a:t>The train dataset contains 8,523 observations, including input and output variables, while the test dataset consists of 5,681 instances for which we need to predict the sales. </a:t>
            </a:r>
          </a:p>
          <a:p>
            <a:r>
              <a:rPr lang="en-US" dirty="0"/>
              <a:t>The dataset encompasses essential features such as item weight, product type, maximum retail price, outlet information, and more. </a:t>
            </a:r>
          </a:p>
          <a:p>
            <a:r>
              <a:rPr lang="en-US" dirty="0"/>
              <a:t>The target variable is the item outlet sales, which we aim to predict accurately.</a:t>
            </a:r>
          </a:p>
        </p:txBody>
      </p:sp>
    </p:spTree>
    <p:extLst>
      <p:ext uri="{BB962C8B-B14F-4D97-AF65-F5344CB8AC3E}">
        <p14:creationId xmlns:p14="http://schemas.microsoft.com/office/powerpoint/2010/main" val="12603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92C5-BB6C-A85E-C406-1877C11372AD}"/>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AC379896-990E-C5C7-B1A3-ACCD70A5FB3A}"/>
              </a:ext>
            </a:extLst>
          </p:cNvPr>
          <p:cNvSpPr>
            <a:spLocks noGrp="1"/>
          </p:cNvSpPr>
          <p:nvPr>
            <p:ph idx="1"/>
          </p:nvPr>
        </p:nvSpPr>
        <p:spPr/>
        <p:txBody>
          <a:bodyPr>
            <a:normAutofit/>
          </a:bodyPr>
          <a:lstStyle/>
          <a:p>
            <a:r>
              <a:rPr lang="en-US" dirty="0"/>
              <a:t>The system architecture of our Big Mart Store Sales Prediction project consists of several key components. </a:t>
            </a:r>
          </a:p>
          <a:p>
            <a:r>
              <a:rPr lang="en-US" dirty="0"/>
              <a:t>The API endpoint acts as the interface for users to input the required information and receive sales predictions. </a:t>
            </a:r>
          </a:p>
          <a:p>
            <a:r>
              <a:rPr lang="en-US" dirty="0"/>
              <a:t>The data preprocessing module handles tasks such as data cleaning, feature transformation, and encoding. </a:t>
            </a:r>
          </a:p>
          <a:p>
            <a:r>
              <a:rPr lang="en-US" dirty="0"/>
              <a:t>The model training and prediction module trains the Gradient Boosting Regressor model on the preprocessed data and generates accurate sales predictions. </a:t>
            </a:r>
          </a:p>
          <a:p>
            <a:r>
              <a:rPr lang="en-US" dirty="0"/>
              <a:t>The database stores the relevant data for retrieval and future analysis.</a:t>
            </a:r>
          </a:p>
        </p:txBody>
      </p:sp>
    </p:spTree>
    <p:extLst>
      <p:ext uri="{BB962C8B-B14F-4D97-AF65-F5344CB8AC3E}">
        <p14:creationId xmlns:p14="http://schemas.microsoft.com/office/powerpoint/2010/main" val="250923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DB70-AA9B-91E5-086F-148ABBBDE184}"/>
              </a:ext>
            </a:extLst>
          </p:cNvPr>
          <p:cNvSpPr>
            <a:spLocks noGrp="1"/>
          </p:cNvSpPr>
          <p:nvPr>
            <p:ph type="title"/>
          </p:nvPr>
        </p:nvSpPr>
        <p:spPr/>
        <p:txBody>
          <a:bodyPr/>
          <a:lstStyle/>
          <a:p>
            <a:r>
              <a:rPr lang="en-US" dirty="0"/>
              <a:t>Technical Stack</a:t>
            </a:r>
          </a:p>
        </p:txBody>
      </p:sp>
      <p:sp>
        <p:nvSpPr>
          <p:cNvPr id="3" name="Content Placeholder 2">
            <a:extLst>
              <a:ext uri="{FF2B5EF4-FFF2-40B4-BE49-F238E27FC236}">
                <a16:creationId xmlns:a16="http://schemas.microsoft.com/office/drawing/2014/main" id="{A633FEF4-6B0E-A09D-9D49-731C8BB76DB9}"/>
              </a:ext>
            </a:extLst>
          </p:cNvPr>
          <p:cNvSpPr>
            <a:spLocks noGrp="1"/>
          </p:cNvSpPr>
          <p:nvPr>
            <p:ph idx="1"/>
          </p:nvPr>
        </p:nvSpPr>
        <p:spPr/>
        <p:txBody>
          <a:bodyPr>
            <a:normAutofit lnSpcReduction="10000"/>
          </a:bodyPr>
          <a:lstStyle/>
          <a:p>
            <a:r>
              <a:rPr lang="en-US" dirty="0"/>
              <a:t>Our project utilizes a powerful tech stack to ensure efficient development and deployment. </a:t>
            </a:r>
          </a:p>
          <a:p>
            <a:r>
              <a:rPr lang="en-US" dirty="0"/>
              <a:t>We leverage Python as our programming language for its extensive libraries and frameworks. </a:t>
            </a:r>
          </a:p>
          <a:p>
            <a:r>
              <a:rPr lang="en-US" dirty="0"/>
              <a:t>Flask, a lightweight web framework in Python, is used for deployment, enabling seamless interaction with the trained machine learning model via RESTful API endpoints.</a:t>
            </a:r>
          </a:p>
          <a:p>
            <a:r>
              <a:rPr lang="en-US" dirty="0" err="1"/>
              <a:t>FastAPI</a:t>
            </a:r>
            <a:r>
              <a:rPr lang="en-US" dirty="0"/>
              <a:t> is employed as the web framework to build the API, providing a high-performance and scalable solution. </a:t>
            </a:r>
          </a:p>
          <a:p>
            <a:r>
              <a:rPr lang="en-US" dirty="0"/>
              <a:t>Docker is used for containerization, enabling easy deployment across different environments. </a:t>
            </a:r>
          </a:p>
          <a:p>
            <a:r>
              <a:rPr lang="en-US" dirty="0"/>
              <a:t>MongoDB serves as our database for storing and retrieving the necessary data, ensuring seamless data management.</a:t>
            </a:r>
          </a:p>
        </p:txBody>
      </p:sp>
    </p:spTree>
    <p:extLst>
      <p:ext uri="{BB962C8B-B14F-4D97-AF65-F5344CB8AC3E}">
        <p14:creationId xmlns:p14="http://schemas.microsoft.com/office/powerpoint/2010/main" val="40784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20B7-B0E0-BB38-3384-F30F47B16320}"/>
              </a:ext>
            </a:extLst>
          </p:cNvPr>
          <p:cNvSpPr>
            <a:spLocks noGrp="1"/>
          </p:cNvSpPr>
          <p:nvPr>
            <p:ph type="title"/>
          </p:nvPr>
        </p:nvSpPr>
        <p:spPr/>
        <p:txBody>
          <a:bodyPr>
            <a:normAutofit/>
          </a:bodyPr>
          <a:lstStyle/>
          <a:p>
            <a:r>
              <a:rPr lang="en-US" dirty="0"/>
              <a:t>Approach and Methodology</a:t>
            </a:r>
          </a:p>
        </p:txBody>
      </p:sp>
      <p:sp>
        <p:nvSpPr>
          <p:cNvPr id="3" name="Content Placeholder 2">
            <a:extLst>
              <a:ext uri="{FF2B5EF4-FFF2-40B4-BE49-F238E27FC236}">
                <a16:creationId xmlns:a16="http://schemas.microsoft.com/office/drawing/2014/main" id="{B97D4755-E994-25FC-678A-C683BED33B9E}"/>
              </a:ext>
            </a:extLst>
          </p:cNvPr>
          <p:cNvSpPr>
            <a:spLocks noGrp="1"/>
          </p:cNvSpPr>
          <p:nvPr>
            <p:ph idx="1"/>
          </p:nvPr>
        </p:nvSpPr>
        <p:spPr/>
        <p:txBody>
          <a:bodyPr>
            <a:normAutofit/>
          </a:bodyPr>
          <a:lstStyle/>
          <a:p>
            <a:r>
              <a:rPr lang="en-US" dirty="0"/>
              <a:t>Our project follows a systematic approach and methodology to achieve accurate sales prediction. </a:t>
            </a:r>
          </a:p>
          <a:p>
            <a:r>
              <a:rPr lang="en-US" dirty="0"/>
              <a:t>We start with data exploration and preprocessing, where we analyze the dataset, handle missing values, and perform feature engineering to enhance the predictive power of the model. </a:t>
            </a:r>
          </a:p>
          <a:p>
            <a:r>
              <a:rPr lang="en-US" dirty="0"/>
              <a:t>We then employ the Gradient Boosting Regressor algorithm, known for its ability to handle complex relationships and provide accurate predictions. </a:t>
            </a:r>
          </a:p>
          <a:p>
            <a:r>
              <a:rPr lang="en-US" dirty="0"/>
              <a:t>Model evaluation and hyperparameter tuning are performed to ensure optimal performance.</a:t>
            </a:r>
          </a:p>
        </p:txBody>
      </p:sp>
    </p:spTree>
    <p:extLst>
      <p:ext uri="{BB962C8B-B14F-4D97-AF65-F5344CB8AC3E}">
        <p14:creationId xmlns:p14="http://schemas.microsoft.com/office/powerpoint/2010/main" val="277511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819D-5D3A-D2F0-2741-42DB761E8CD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925ED4F-38D7-D418-8169-B072CCC67BDD}"/>
              </a:ext>
            </a:extLst>
          </p:cNvPr>
          <p:cNvSpPr>
            <a:spLocks noGrp="1"/>
          </p:cNvSpPr>
          <p:nvPr>
            <p:ph idx="1"/>
          </p:nvPr>
        </p:nvSpPr>
        <p:spPr/>
        <p:txBody>
          <a:bodyPr>
            <a:normAutofit/>
          </a:bodyPr>
          <a:lstStyle/>
          <a:p>
            <a:r>
              <a:rPr lang="en-US" dirty="0"/>
              <a:t>Before training the machine learning model, the dataset undergoes a series of preprocessing steps to ensure data quality and compatibility. </a:t>
            </a:r>
          </a:p>
          <a:p>
            <a:r>
              <a:rPr lang="en-US" dirty="0"/>
              <a:t>These steps include checking the data types of each feature, handling missing values through imputation using strategies such as mean for numerical columns and most frequent for categorical columns, and encoding categorical variables using techniques like one-hot encoding and ordinal encoding. </a:t>
            </a:r>
          </a:p>
          <a:p>
            <a:r>
              <a:rPr lang="en-US" dirty="0"/>
              <a:t>Additionally, data transformation techniques like quantile transformation may be applied to normalize the data distribution and improve model performance</a:t>
            </a:r>
          </a:p>
        </p:txBody>
      </p:sp>
    </p:spTree>
    <p:extLst>
      <p:ext uri="{BB962C8B-B14F-4D97-AF65-F5344CB8AC3E}">
        <p14:creationId xmlns:p14="http://schemas.microsoft.com/office/powerpoint/2010/main" val="3414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5CE3-FC3F-1CF9-7B4B-FEA6D870D642}"/>
              </a:ext>
            </a:extLst>
          </p:cNvPr>
          <p:cNvSpPr>
            <a:spLocks noGrp="1"/>
          </p:cNvSpPr>
          <p:nvPr>
            <p:ph type="title"/>
          </p:nvPr>
        </p:nvSpPr>
        <p:spPr/>
        <p:txBody>
          <a:bodyPr/>
          <a:lstStyle/>
          <a:p>
            <a:r>
              <a:rPr lang="en-US" dirty="0"/>
              <a:t>Machine Learning Algorithm</a:t>
            </a:r>
          </a:p>
        </p:txBody>
      </p:sp>
      <p:sp>
        <p:nvSpPr>
          <p:cNvPr id="3" name="Content Placeholder 2">
            <a:extLst>
              <a:ext uri="{FF2B5EF4-FFF2-40B4-BE49-F238E27FC236}">
                <a16:creationId xmlns:a16="http://schemas.microsoft.com/office/drawing/2014/main" id="{20A305D4-8E63-2D88-4190-B1CC3885BE22}"/>
              </a:ext>
            </a:extLst>
          </p:cNvPr>
          <p:cNvSpPr>
            <a:spLocks noGrp="1"/>
          </p:cNvSpPr>
          <p:nvPr>
            <p:ph idx="1"/>
          </p:nvPr>
        </p:nvSpPr>
        <p:spPr/>
        <p:txBody>
          <a:bodyPr>
            <a:normAutofit/>
          </a:bodyPr>
          <a:lstStyle/>
          <a:p>
            <a:r>
              <a:rPr lang="en-US" dirty="0"/>
              <a:t>In this phase, various machine learning algorithms are trained and evaluated using the preprocessed dataset. The goal is to identify the best-performing model that accurately predicts sales based on the given features </a:t>
            </a:r>
          </a:p>
          <a:p>
            <a:r>
              <a:rPr lang="en-US" dirty="0"/>
              <a:t>For our sales prediction model, we have selected the Gradient Boosting Regressor algorithm. </a:t>
            </a:r>
          </a:p>
          <a:p>
            <a:r>
              <a:rPr lang="en-US" dirty="0"/>
              <a:t>This ensemble learning technique combines multiple weak models to create a robust and accurate predictive model. </a:t>
            </a:r>
          </a:p>
          <a:p>
            <a:r>
              <a:rPr lang="en-US" dirty="0"/>
              <a:t>It is well-suited for handling both numerical and categorical features, making it ideal for our diverse dataset. </a:t>
            </a:r>
          </a:p>
          <a:p>
            <a:r>
              <a:rPr lang="en-US" dirty="0"/>
              <a:t>The algorithm iteratively improves the model by fitting new models to the errors of the previous models, resulting in superior prediction capabilities.</a:t>
            </a:r>
          </a:p>
        </p:txBody>
      </p:sp>
    </p:spTree>
    <p:extLst>
      <p:ext uri="{BB962C8B-B14F-4D97-AF65-F5344CB8AC3E}">
        <p14:creationId xmlns:p14="http://schemas.microsoft.com/office/powerpoint/2010/main" val="1158005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1005</TotalTime>
  <Words>1037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Rockwell</vt:lpstr>
      <vt:lpstr>Rockwell Condensed</vt:lpstr>
      <vt:lpstr>Wingdings</vt:lpstr>
      <vt:lpstr>Wood Type</vt:lpstr>
      <vt:lpstr>Big Mart Store Sales Prediction</vt:lpstr>
      <vt:lpstr>Problem Statement</vt:lpstr>
      <vt:lpstr>Introduction</vt:lpstr>
      <vt:lpstr>Dataset Overview</vt:lpstr>
      <vt:lpstr>System Architecture</vt:lpstr>
      <vt:lpstr>Technical Stack</vt:lpstr>
      <vt:lpstr>Approach and Methodology</vt:lpstr>
      <vt:lpstr>Data Preprocessing</vt:lpstr>
      <vt:lpstr>Machine Learning Algorithm</vt:lpstr>
      <vt:lpstr>User Interface</vt:lpstr>
      <vt:lpstr>Performance Evaluation</vt:lpstr>
      <vt:lpstr>Deployment and Future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Store Sales Prediction</dc:title>
  <dc:creator>Starlord</dc:creator>
  <cp:lastModifiedBy>Starlord</cp:lastModifiedBy>
  <cp:revision>4</cp:revision>
  <dcterms:created xsi:type="dcterms:W3CDTF">2023-05-31T17:35:17Z</dcterms:created>
  <dcterms:modified xsi:type="dcterms:W3CDTF">2023-06-01T13:11:05Z</dcterms:modified>
</cp:coreProperties>
</file>