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43891200" cy="32918400"/>
  <p:notesSz cx="6858000" cy="9144000"/>
  <p:defaultText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CE"/>
    <a:srgbClr val="C6EFCE"/>
    <a:srgbClr val="7EE68A"/>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420" autoAdjust="0"/>
    <p:restoredTop sz="99611" autoAdjust="0"/>
  </p:normalViewPr>
  <p:slideViewPr>
    <p:cSldViewPr snapToGrid="0" snapToObjects="1" showGuides="1">
      <p:cViewPr varScale="1">
        <p:scale>
          <a:sx n="13" d="100"/>
          <a:sy n="13" d="100"/>
        </p:scale>
        <p:origin x="-1722" y="-15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ob\Documents\_School\AI\Devil's%20Dice%20NN\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4000"/>
            </a:pPr>
            <a:r>
              <a:rPr lang="en-US" sz="4000"/>
              <a:t>Percent</a:t>
            </a:r>
            <a:r>
              <a:rPr lang="en-US" sz="4000" baseline="0"/>
              <a:t> Correct per Epoc</a:t>
            </a:r>
            <a:endParaRPr lang="en-US" sz="4000"/>
          </a:p>
        </c:rich>
      </c:tx>
      <c:layout/>
      <c:overlay val="0"/>
    </c:title>
    <c:autoTitleDeleted val="0"/>
    <c:plotArea>
      <c:layout>
        <c:manualLayout>
          <c:layoutTarget val="inner"/>
          <c:xMode val="edge"/>
          <c:yMode val="edge"/>
          <c:x val="0.16928018372703413"/>
          <c:y val="0.19480351414406533"/>
          <c:w val="0.60042261399758012"/>
          <c:h val="0.64308731786420792"/>
        </c:manualLayout>
      </c:layout>
      <c:lineChart>
        <c:grouping val="standard"/>
        <c:varyColors val="0"/>
        <c:ser>
          <c:idx val="0"/>
          <c:order val="0"/>
          <c:tx>
            <c:strRef>
              <c:f>Sheet2!$B$1</c:f>
              <c:strCache>
                <c:ptCount val="1"/>
                <c:pt idx="0">
                  <c:v>Optimal</c:v>
                </c:pt>
              </c:strCache>
            </c:strRef>
          </c:tx>
          <c:marker>
            <c:symbol val="none"/>
          </c:marker>
          <c:cat>
            <c:numRef>
              <c:f>Sheet2!$A$2:$A$52</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29</c:v>
                </c:pt>
                <c:pt idx="24">
                  <c:v>30</c:v>
                </c:pt>
                <c:pt idx="25">
                  <c:v>31</c:v>
                </c:pt>
                <c:pt idx="26">
                  <c:v>32</c:v>
                </c:pt>
                <c:pt idx="27">
                  <c:v>34</c:v>
                </c:pt>
                <c:pt idx="28">
                  <c:v>35</c:v>
                </c:pt>
                <c:pt idx="29">
                  <c:v>36</c:v>
                </c:pt>
                <c:pt idx="30">
                  <c:v>37</c:v>
                </c:pt>
                <c:pt idx="31">
                  <c:v>38</c:v>
                </c:pt>
                <c:pt idx="32">
                  <c:v>40</c:v>
                </c:pt>
                <c:pt idx="33">
                  <c:v>41</c:v>
                </c:pt>
                <c:pt idx="34">
                  <c:v>42</c:v>
                </c:pt>
                <c:pt idx="35">
                  <c:v>182</c:v>
                </c:pt>
                <c:pt idx="36">
                  <c:v>183</c:v>
                </c:pt>
                <c:pt idx="37">
                  <c:v>186</c:v>
                </c:pt>
                <c:pt idx="38">
                  <c:v>192</c:v>
                </c:pt>
                <c:pt idx="39">
                  <c:v>210</c:v>
                </c:pt>
                <c:pt idx="40">
                  <c:v>214</c:v>
                </c:pt>
                <c:pt idx="41">
                  <c:v>219</c:v>
                </c:pt>
                <c:pt idx="42">
                  <c:v>224</c:v>
                </c:pt>
                <c:pt idx="43">
                  <c:v>229</c:v>
                </c:pt>
                <c:pt idx="44">
                  <c:v>230</c:v>
                </c:pt>
                <c:pt idx="45">
                  <c:v>240</c:v>
                </c:pt>
                <c:pt idx="46">
                  <c:v>242</c:v>
                </c:pt>
                <c:pt idx="47">
                  <c:v>252</c:v>
                </c:pt>
                <c:pt idx="48">
                  <c:v>260</c:v>
                </c:pt>
                <c:pt idx="49">
                  <c:v>268</c:v>
                </c:pt>
                <c:pt idx="50">
                  <c:v>395</c:v>
                </c:pt>
              </c:numCache>
            </c:numRef>
          </c:cat>
          <c:val>
            <c:numRef>
              <c:f>Sheet2!$B$2:$B$52</c:f>
              <c:numCache>
                <c:formatCode>0.0000%</c:formatCode>
                <c:ptCount val="51"/>
                <c:pt idx="0">
                  <c:v>0.87775199999999998</c:v>
                </c:pt>
                <c:pt idx="1">
                  <c:v>0.91918699999999998</c:v>
                </c:pt>
                <c:pt idx="2">
                  <c:v>0.91918699999999998</c:v>
                </c:pt>
                <c:pt idx="3">
                  <c:v>0.78504300000000005</c:v>
                </c:pt>
                <c:pt idx="4">
                  <c:v>0.54439199999999999</c:v>
                </c:pt>
                <c:pt idx="5">
                  <c:v>0.54193599999999997</c:v>
                </c:pt>
                <c:pt idx="6">
                  <c:v>0.66869299999999998</c:v>
                </c:pt>
                <c:pt idx="7">
                  <c:v>0.74415200000000004</c:v>
                </c:pt>
                <c:pt idx="8">
                  <c:v>0.78329099999999996</c:v>
                </c:pt>
                <c:pt idx="9">
                  <c:v>0.80663200000000002</c:v>
                </c:pt>
                <c:pt idx="10">
                  <c:v>0.82588799999999996</c:v>
                </c:pt>
                <c:pt idx="11">
                  <c:v>0.84023000000000003</c:v>
                </c:pt>
                <c:pt idx="12">
                  <c:v>0.85515200000000002</c:v>
                </c:pt>
                <c:pt idx="13">
                  <c:v>0.86453899999999995</c:v>
                </c:pt>
                <c:pt idx="14">
                  <c:v>0.87104400000000004</c:v>
                </c:pt>
                <c:pt idx="15">
                  <c:v>0.87104400000000004</c:v>
                </c:pt>
                <c:pt idx="16">
                  <c:v>0.88270700000000002</c:v>
                </c:pt>
                <c:pt idx="17">
                  <c:v>0.89013500000000001</c:v>
                </c:pt>
                <c:pt idx="18">
                  <c:v>0.89755200000000002</c:v>
                </c:pt>
                <c:pt idx="19">
                  <c:v>0.90359</c:v>
                </c:pt>
                <c:pt idx="20">
                  <c:v>0.90779900000000002</c:v>
                </c:pt>
                <c:pt idx="21">
                  <c:v>0.91034999999999999</c:v>
                </c:pt>
                <c:pt idx="22">
                  <c:v>0.91034999999999999</c:v>
                </c:pt>
                <c:pt idx="23">
                  <c:v>0.91034999999999999</c:v>
                </c:pt>
                <c:pt idx="24">
                  <c:v>0.92134799999999994</c:v>
                </c:pt>
                <c:pt idx="25">
                  <c:v>0.92388800000000004</c:v>
                </c:pt>
                <c:pt idx="26">
                  <c:v>0.92388800000000004</c:v>
                </c:pt>
                <c:pt idx="27">
                  <c:v>0.93251300000000004</c:v>
                </c:pt>
                <c:pt idx="28">
                  <c:v>0.93251300000000004</c:v>
                </c:pt>
                <c:pt idx="29">
                  <c:v>0.93251300000000004</c:v>
                </c:pt>
                <c:pt idx="30">
                  <c:v>0.94088400000000005</c:v>
                </c:pt>
                <c:pt idx="31">
                  <c:v>0.94310300000000002</c:v>
                </c:pt>
                <c:pt idx="32">
                  <c:v>0.94310300000000002</c:v>
                </c:pt>
                <c:pt idx="33">
                  <c:v>0.94927600000000001</c:v>
                </c:pt>
                <c:pt idx="34">
                  <c:v>0.95083600000000001</c:v>
                </c:pt>
                <c:pt idx="35">
                  <c:v>0.95083600000000001</c:v>
                </c:pt>
                <c:pt idx="36">
                  <c:v>0.96010899999999999</c:v>
                </c:pt>
                <c:pt idx="37">
                  <c:v>0.96010899999999999</c:v>
                </c:pt>
                <c:pt idx="38">
                  <c:v>0.96215099999999998</c:v>
                </c:pt>
                <c:pt idx="39">
                  <c:v>0.96215099999999998</c:v>
                </c:pt>
                <c:pt idx="40">
                  <c:v>0.96215099999999998</c:v>
                </c:pt>
                <c:pt idx="41">
                  <c:v>0.97042899999999999</c:v>
                </c:pt>
                <c:pt idx="42">
                  <c:v>0.97243500000000005</c:v>
                </c:pt>
                <c:pt idx="43">
                  <c:v>0.97243500000000005</c:v>
                </c:pt>
                <c:pt idx="44">
                  <c:v>0.97243500000000005</c:v>
                </c:pt>
                <c:pt idx="45">
                  <c:v>0.97942200000000001</c:v>
                </c:pt>
                <c:pt idx="46">
                  <c:v>0.98031400000000002</c:v>
                </c:pt>
                <c:pt idx="47">
                  <c:v>0.98031400000000002</c:v>
                </c:pt>
                <c:pt idx="48">
                  <c:v>0.98743599999999998</c:v>
                </c:pt>
                <c:pt idx="49">
                  <c:v>0.99026599999999998</c:v>
                </c:pt>
                <c:pt idx="50">
                  <c:v>1</c:v>
                </c:pt>
              </c:numCache>
            </c:numRef>
          </c:val>
          <c:smooth val="0"/>
        </c:ser>
        <c:ser>
          <c:idx val="1"/>
          <c:order val="1"/>
          <c:tx>
            <c:strRef>
              <c:f>Sheet2!$C$1</c:f>
              <c:strCache>
                <c:ptCount val="1"/>
                <c:pt idx="0">
                  <c:v>Original</c:v>
                </c:pt>
              </c:strCache>
            </c:strRef>
          </c:tx>
          <c:marker>
            <c:symbol val="none"/>
          </c:marker>
          <c:val>
            <c:numRef>
              <c:f>Sheet2!$C$2:$C$52</c:f>
              <c:numCache>
                <c:formatCode>0.0000%</c:formatCode>
                <c:ptCount val="51"/>
                <c:pt idx="0">
                  <c:v>0.87031700000000001</c:v>
                </c:pt>
                <c:pt idx="1">
                  <c:v>0.91766199999999998</c:v>
                </c:pt>
                <c:pt idx="2">
                  <c:v>0.80055799999999999</c:v>
                </c:pt>
                <c:pt idx="3">
                  <c:v>0.54987699999999995</c:v>
                </c:pt>
                <c:pt idx="4">
                  <c:v>0.53537999999999997</c:v>
                </c:pt>
                <c:pt idx="5">
                  <c:v>0.66418100000000002</c:v>
                </c:pt>
                <c:pt idx="6">
                  <c:v>0.74265199999999998</c:v>
                </c:pt>
                <c:pt idx="7">
                  <c:v>0.78345299999999995</c:v>
                </c:pt>
                <c:pt idx="8">
                  <c:v>0.80684199999999995</c:v>
                </c:pt>
                <c:pt idx="9">
                  <c:v>0.82657599999999998</c:v>
                </c:pt>
                <c:pt idx="10">
                  <c:v>0.84043100000000004</c:v>
                </c:pt>
                <c:pt idx="11">
                  <c:v>0.85624500000000003</c:v>
                </c:pt>
                <c:pt idx="12">
                  <c:v>0.86573900000000004</c:v>
                </c:pt>
                <c:pt idx="13">
                  <c:v>0.87168599999999996</c:v>
                </c:pt>
                <c:pt idx="14">
                  <c:v>0.87168599999999996</c:v>
                </c:pt>
                <c:pt idx="15">
                  <c:v>0.88428600000000002</c:v>
                </c:pt>
                <c:pt idx="16">
                  <c:v>0.892509</c:v>
                </c:pt>
                <c:pt idx="17">
                  <c:v>0.89970600000000001</c:v>
                </c:pt>
                <c:pt idx="18">
                  <c:v>0.90527000000000002</c:v>
                </c:pt>
                <c:pt idx="19">
                  <c:v>0.90527000000000002</c:v>
                </c:pt>
                <c:pt idx="20">
                  <c:v>0.91070899999999999</c:v>
                </c:pt>
                <c:pt idx="21">
                  <c:v>0.91070899999999999</c:v>
                </c:pt>
                <c:pt idx="22">
                  <c:v>0.91070899999999999</c:v>
                </c:pt>
                <c:pt idx="23">
                  <c:v>0.92199600000000004</c:v>
                </c:pt>
                <c:pt idx="24">
                  <c:v>0.92199600000000004</c:v>
                </c:pt>
                <c:pt idx="25">
                  <c:v>0.92801100000000003</c:v>
                </c:pt>
                <c:pt idx="26">
                  <c:v>0.93120499999999995</c:v>
                </c:pt>
                <c:pt idx="27">
                  <c:v>0.93120499999999995</c:v>
                </c:pt>
                <c:pt idx="28">
                  <c:v>0.94011299999999998</c:v>
                </c:pt>
                <c:pt idx="29">
                  <c:v>0.94280900000000001</c:v>
                </c:pt>
                <c:pt idx="30">
                  <c:v>0.94280900000000001</c:v>
                </c:pt>
                <c:pt idx="31">
                  <c:v>0.94280900000000001</c:v>
                </c:pt>
                <c:pt idx="32">
                  <c:v>0.95056600000000002</c:v>
                </c:pt>
                <c:pt idx="33">
                  <c:v>0.95056600000000002</c:v>
                </c:pt>
                <c:pt idx="34">
                  <c:v>0.95056600000000002</c:v>
                </c:pt>
                <c:pt idx="35">
                  <c:v>0.96001300000000001</c:v>
                </c:pt>
                <c:pt idx="36">
                  <c:v>0.96001300000000001</c:v>
                </c:pt>
                <c:pt idx="37">
                  <c:v>0.96102900000000002</c:v>
                </c:pt>
                <c:pt idx="38">
                  <c:v>0.96102900000000002</c:v>
                </c:pt>
                <c:pt idx="39">
                  <c:v>0.97003600000000001</c:v>
                </c:pt>
                <c:pt idx="40">
                  <c:v>0.97201099999999996</c:v>
                </c:pt>
                <c:pt idx="41">
                  <c:v>0.97201099999999996</c:v>
                </c:pt>
                <c:pt idx="42">
                  <c:v>0.97201099999999996</c:v>
                </c:pt>
                <c:pt idx="43">
                  <c:v>0.97964899999999999</c:v>
                </c:pt>
                <c:pt idx="44">
                  <c:v>0.98013099999999997</c:v>
                </c:pt>
                <c:pt idx="45">
                  <c:v>0.98013099999999997</c:v>
                </c:pt>
                <c:pt idx="46">
                  <c:v>0.98602100000000004</c:v>
                </c:pt>
                <c:pt idx="47">
                  <c:v>0.99019500000000005</c:v>
                </c:pt>
                <c:pt idx="48">
                  <c:v>0.99019500000000005</c:v>
                </c:pt>
                <c:pt idx="49">
                  <c:v>0.99019500000000005</c:v>
                </c:pt>
                <c:pt idx="50">
                  <c:v>1</c:v>
                </c:pt>
              </c:numCache>
            </c:numRef>
          </c:val>
          <c:smooth val="0"/>
        </c:ser>
        <c:ser>
          <c:idx val="2"/>
          <c:order val="2"/>
          <c:tx>
            <c:strRef>
              <c:f>Sheet2!$D$1</c:f>
              <c:strCache>
                <c:ptCount val="1"/>
                <c:pt idx="0">
                  <c:v>Random</c:v>
                </c:pt>
              </c:strCache>
            </c:strRef>
          </c:tx>
          <c:marker>
            <c:symbol val="none"/>
          </c:marker>
          <c:val>
            <c:numRef>
              <c:f>Sheet2!$D$3:$D$52</c:f>
              <c:numCache>
                <c:formatCode>0.0000%</c:formatCode>
                <c:ptCount val="50"/>
                <c:pt idx="0">
                  <c:v>8.8351799999999994E-2</c:v>
                </c:pt>
                <c:pt idx="1">
                  <c:v>0.31529600000000002</c:v>
                </c:pt>
                <c:pt idx="2">
                  <c:v>0.42844300000000002</c:v>
                </c:pt>
                <c:pt idx="3">
                  <c:v>0.45314199999999999</c:v>
                </c:pt>
                <c:pt idx="4">
                  <c:v>0.66099200000000002</c:v>
                </c:pt>
                <c:pt idx="5">
                  <c:v>0.90991900000000003</c:v>
                </c:pt>
                <c:pt idx="6">
                  <c:v>0.93075399999999997</c:v>
                </c:pt>
                <c:pt idx="7">
                  <c:v>0.93075399999999997</c:v>
                </c:pt>
                <c:pt idx="8">
                  <c:v>0.93075399999999997</c:v>
                </c:pt>
                <c:pt idx="9">
                  <c:v>0.93075399999999997</c:v>
                </c:pt>
                <c:pt idx="10">
                  <c:v>0.93075399999999997</c:v>
                </c:pt>
                <c:pt idx="11">
                  <c:v>0.93075399999999997</c:v>
                </c:pt>
                <c:pt idx="12">
                  <c:v>0.93075399999999997</c:v>
                </c:pt>
                <c:pt idx="13">
                  <c:v>0.93075399999999997</c:v>
                </c:pt>
                <c:pt idx="14">
                  <c:v>0.93075399999999997</c:v>
                </c:pt>
                <c:pt idx="15">
                  <c:v>0.94472299999999998</c:v>
                </c:pt>
                <c:pt idx="16">
                  <c:v>0.97802100000000003</c:v>
                </c:pt>
                <c:pt idx="17">
                  <c:v>0.99665400000000004</c:v>
                </c:pt>
                <c:pt idx="18">
                  <c:v>0.99665400000000004</c:v>
                </c:pt>
                <c:pt idx="19">
                  <c:v>0.99665400000000004</c:v>
                </c:pt>
                <c:pt idx="20">
                  <c:v>0.99665400000000004</c:v>
                </c:pt>
                <c:pt idx="21">
                  <c:v>1</c:v>
                </c:pt>
              </c:numCache>
            </c:numRef>
          </c:val>
          <c:smooth val="0"/>
        </c:ser>
        <c:dLbls>
          <c:showLegendKey val="0"/>
          <c:showVal val="0"/>
          <c:showCatName val="0"/>
          <c:showSerName val="0"/>
          <c:showPercent val="0"/>
          <c:showBubbleSize val="0"/>
        </c:dLbls>
        <c:marker val="1"/>
        <c:smooth val="0"/>
        <c:axId val="187654656"/>
        <c:axId val="176685632"/>
      </c:lineChart>
      <c:catAx>
        <c:axId val="187654656"/>
        <c:scaling>
          <c:orientation val="minMax"/>
        </c:scaling>
        <c:delete val="0"/>
        <c:axPos val="b"/>
        <c:numFmt formatCode="General" sourceLinked="1"/>
        <c:majorTickMark val="out"/>
        <c:minorTickMark val="none"/>
        <c:tickLblPos val="nextTo"/>
        <c:txPr>
          <a:bodyPr/>
          <a:lstStyle/>
          <a:p>
            <a:pPr>
              <a:defRPr sz="3200"/>
            </a:pPr>
            <a:endParaRPr lang="en-US"/>
          </a:p>
        </c:txPr>
        <c:crossAx val="176685632"/>
        <c:crosses val="autoZero"/>
        <c:auto val="1"/>
        <c:lblAlgn val="ctr"/>
        <c:lblOffset val="100"/>
        <c:tickLblSkip val="5"/>
        <c:tickMarkSkip val="5"/>
        <c:noMultiLvlLbl val="0"/>
      </c:catAx>
      <c:valAx>
        <c:axId val="176685632"/>
        <c:scaling>
          <c:orientation val="minMax"/>
          <c:max val="1"/>
          <c:min val="0"/>
        </c:scaling>
        <c:delete val="0"/>
        <c:axPos val="l"/>
        <c:majorGridlines/>
        <c:numFmt formatCode="0%" sourceLinked="0"/>
        <c:majorTickMark val="out"/>
        <c:minorTickMark val="none"/>
        <c:tickLblPos val="nextTo"/>
        <c:txPr>
          <a:bodyPr/>
          <a:lstStyle/>
          <a:p>
            <a:pPr>
              <a:defRPr sz="3200"/>
            </a:pPr>
            <a:endParaRPr lang="en-US"/>
          </a:p>
        </c:txPr>
        <c:crossAx val="187654656"/>
        <c:crosses val="autoZero"/>
        <c:crossBetween val="between"/>
      </c:valAx>
    </c:plotArea>
    <c:legend>
      <c:legendPos val="r"/>
      <c:layout>
        <c:manualLayout>
          <c:xMode val="edge"/>
          <c:yMode val="edge"/>
          <c:x val="0.78935503918544125"/>
          <c:y val="0.39507637758173264"/>
          <c:w val="0.18107020997375328"/>
          <c:h val="0.28938831654411429"/>
        </c:manualLayout>
      </c:layout>
      <c:overlay val="0"/>
      <c:txPr>
        <a:bodyPr/>
        <a:lstStyle/>
        <a:p>
          <a:pPr>
            <a:defRPr sz="3200"/>
          </a:pPr>
          <a:endParaRPr lang="en-US"/>
        </a:p>
      </c:txPr>
    </c:legend>
    <c:plotVisOnly val="1"/>
    <c:dispBlanksAs val="gap"/>
    <c:showDLblsOverMax val="0"/>
  </c:chart>
  <c:spPr>
    <a:no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4388373" rtl="0" eaLnBrk="1" latinLnBrk="0" hangingPunct="1">
      <a:defRPr sz="5700" kern="1200">
        <a:solidFill>
          <a:schemeClr val="tx1"/>
        </a:solidFill>
        <a:latin typeface="+mn-lt"/>
        <a:ea typeface="+mn-ea"/>
        <a:cs typeface="+mn-cs"/>
      </a:defRPr>
    </a:lvl1pPr>
    <a:lvl2pPr marL="2194188" algn="l" defTabSz="4388373" rtl="0" eaLnBrk="1" latinLnBrk="0" hangingPunct="1">
      <a:defRPr sz="5700" kern="1200">
        <a:solidFill>
          <a:schemeClr val="tx1"/>
        </a:solidFill>
        <a:latin typeface="+mn-lt"/>
        <a:ea typeface="+mn-ea"/>
        <a:cs typeface="+mn-cs"/>
      </a:defRPr>
    </a:lvl2pPr>
    <a:lvl3pPr marL="4388373" algn="l" defTabSz="4388373" rtl="0" eaLnBrk="1" latinLnBrk="0" hangingPunct="1">
      <a:defRPr sz="5700" kern="1200">
        <a:solidFill>
          <a:schemeClr val="tx1"/>
        </a:solidFill>
        <a:latin typeface="+mn-lt"/>
        <a:ea typeface="+mn-ea"/>
        <a:cs typeface="+mn-cs"/>
      </a:defRPr>
    </a:lvl3pPr>
    <a:lvl4pPr marL="6582561" algn="l" defTabSz="4388373" rtl="0" eaLnBrk="1" latinLnBrk="0" hangingPunct="1">
      <a:defRPr sz="5700" kern="1200">
        <a:solidFill>
          <a:schemeClr val="tx1"/>
        </a:solidFill>
        <a:latin typeface="+mn-lt"/>
        <a:ea typeface="+mn-ea"/>
        <a:cs typeface="+mn-cs"/>
      </a:defRPr>
    </a:lvl4pPr>
    <a:lvl5pPr marL="8776747" algn="l" defTabSz="4388373" rtl="0" eaLnBrk="1" latinLnBrk="0" hangingPunct="1">
      <a:defRPr sz="5700" kern="1200">
        <a:solidFill>
          <a:schemeClr val="tx1"/>
        </a:solidFill>
        <a:latin typeface="+mn-lt"/>
        <a:ea typeface="+mn-ea"/>
        <a:cs typeface="+mn-cs"/>
      </a:defRPr>
    </a:lvl5pPr>
    <a:lvl6pPr marL="10970935" algn="l" defTabSz="4388373" rtl="0" eaLnBrk="1" latinLnBrk="0" hangingPunct="1">
      <a:defRPr sz="5700" kern="1200">
        <a:solidFill>
          <a:schemeClr val="tx1"/>
        </a:solidFill>
        <a:latin typeface="+mn-lt"/>
        <a:ea typeface="+mn-ea"/>
        <a:cs typeface="+mn-cs"/>
      </a:defRPr>
    </a:lvl6pPr>
    <a:lvl7pPr marL="13165123" algn="l" defTabSz="4388373" rtl="0" eaLnBrk="1" latinLnBrk="0" hangingPunct="1">
      <a:defRPr sz="5700" kern="1200">
        <a:solidFill>
          <a:schemeClr val="tx1"/>
        </a:solidFill>
        <a:latin typeface="+mn-lt"/>
        <a:ea typeface="+mn-ea"/>
        <a:cs typeface="+mn-cs"/>
      </a:defRPr>
    </a:lvl7pPr>
    <a:lvl8pPr marL="15359309" algn="l" defTabSz="4388373" rtl="0" eaLnBrk="1" latinLnBrk="0" hangingPunct="1">
      <a:defRPr sz="5700" kern="1200">
        <a:solidFill>
          <a:schemeClr val="tx1"/>
        </a:solidFill>
        <a:latin typeface="+mn-lt"/>
        <a:ea typeface="+mn-ea"/>
        <a:cs typeface="+mn-cs"/>
      </a:defRPr>
    </a:lvl8pPr>
    <a:lvl9pPr marL="17553497" algn="l" defTabSz="4388373"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004406"/>
            <a:ext cx="13591277"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295417"/>
            <a:ext cx="13573127"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9" y="18035256"/>
            <a:ext cx="13592864"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272652"/>
            <a:ext cx="1357312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7" y="21389861"/>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7" y="20603085"/>
            <a:ext cx="1357153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004406"/>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5" y="5295417"/>
            <a:ext cx="1357947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5295417"/>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6004406"/>
            <a:ext cx="1357602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1724054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17949531"/>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2562335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26418068"/>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60"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61"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6"/>
            <a:ext cx="10056813"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95417"/>
            <a:ext cx="10048875" cy="738635"/>
          </a:xfrm>
          <a:prstGeom prst="rect">
            <a:avLst/>
          </a:prstGeom>
          <a:noFill/>
        </p:spPr>
        <p:txBody>
          <a:bodyPr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9" y="15004796"/>
            <a:ext cx="10058400"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42191"/>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2759" y="6039330"/>
            <a:ext cx="20720048"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2757" y="5295417"/>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2757" y="21813411"/>
            <a:ext cx="20720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2757" y="21104424"/>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295417"/>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004406"/>
            <a:ext cx="1004701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302416"/>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3"/>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709079"/>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531346"/>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58"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59"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title</a:t>
            </a:r>
            <a:endParaRPr lang="en-US" dirty="0"/>
          </a:p>
        </p:txBody>
      </p:sp>
      <p:sp>
        <p:nvSpPr>
          <p:cNvPr id="60"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61"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4"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638303" y="32232602"/>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2012</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71" name="Rectangle 70"/>
          <p:cNvSpPr/>
          <p:nvPr/>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a:t>
            </a:r>
            <a:r>
              <a:rPr lang="en-US" sz="4300" b="1" baseline="0" dirty="0" smtClean="0">
                <a:solidFill>
                  <a:schemeClr val="bg1"/>
                </a:solidFill>
                <a:latin typeface="Trebuchet MS" pitchFamily="34" charset="0"/>
              </a:rPr>
              <a:t> TIPS</a:t>
            </a:r>
            <a:endParaRPr lang="en-US" sz="4300" b="1" dirty="0" smtClean="0">
              <a:solidFill>
                <a:schemeClr val="bg1"/>
              </a:solidFill>
              <a:latin typeface="Trebuchet MS" pitchFamily="34" charset="0"/>
            </a:endParaRPr>
          </a:p>
          <a:p>
            <a:pPr algn="ctr"/>
            <a:r>
              <a:rPr lang="en-US" sz="4100" b="1" dirty="0" smtClean="0">
                <a:solidFill>
                  <a:srgbClr val="FFFF00"/>
                </a:solidFill>
                <a:latin typeface="Trebuchet MS" pitchFamily="34" charset="0"/>
              </a:rPr>
              <a:t>(--THIS SECTION DOES NOT PRINT--)</a:t>
            </a:r>
            <a:endParaRPr lang="en-US" sz="1100" b="1" dirty="0" smtClean="0">
              <a:latin typeface="Trebuchet MS" pitchFamily="34" charset="0"/>
            </a:endParaRPr>
          </a:p>
          <a:p>
            <a:pPr defTabSz="4388692"/>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100" b="1" dirty="0" smtClean="0">
              <a:solidFill>
                <a:srgbClr val="FFFF00"/>
              </a:solidFill>
              <a:latin typeface="Trebuchet MS" pitchFamily="34" charset="0"/>
            </a:endParaRPr>
          </a:p>
          <a:p>
            <a:pPr algn="ctr"/>
            <a:endParaRPr lang="en-US" sz="1400" b="1" dirty="0" smtClean="0">
              <a:solidFill>
                <a:schemeClr val="bg1"/>
              </a:solidFill>
              <a:latin typeface="Trebuchet MS" pitchFamily="34" charset="0"/>
            </a:endParaRPr>
          </a:p>
          <a:p>
            <a:pPr algn="ctr"/>
            <a:r>
              <a:rPr lang="en-US" sz="4300" b="1" dirty="0" smtClean="0">
                <a:solidFill>
                  <a:schemeClr val="bg1"/>
                </a:solidFill>
                <a:latin typeface="Trebuchet MS" pitchFamily="34" charset="0"/>
              </a:rPr>
              <a:t>Using the template</a:t>
            </a:r>
            <a:endParaRPr lang="en-US" sz="4300" b="1" baseline="0" dirty="0" smtClean="0">
              <a:solidFill>
                <a:schemeClr val="bg1"/>
              </a:solidFill>
              <a:latin typeface="Trebuchet MS" pitchFamily="34" charset="0"/>
            </a:endParaRPr>
          </a:p>
          <a:p>
            <a:pPr algn="ctr"/>
            <a:endParaRPr lang="en-US" sz="2800" b="1" dirty="0" smtClean="0">
              <a:solidFill>
                <a:srgbClr val="FFFF00"/>
              </a:solidFill>
              <a:latin typeface="Trebuchet MS" pitchFamily="34" charset="0"/>
            </a:endParaRPr>
          </a:p>
          <a:p>
            <a:pPr marL="0" marR="0" indent="0" algn="l" defTabSz="4388692"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4388692"/>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4388692"/>
            <a:r>
              <a:rPr lang="en-US" sz="3200" b="1" dirty="0" smtClean="0">
                <a:solidFill>
                  <a:srgbClr val="FFFF00"/>
                </a:solidFill>
                <a:latin typeface="Trebuchet MS" pitchFamily="34" charset="0"/>
              </a:rPr>
              <a:t>Using the placeholders</a:t>
            </a:r>
          </a:p>
          <a:p>
            <a:pPr defTabSz="4388692"/>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4388692"/>
            <a:endParaRPr lang="en-US" sz="3200" b="1" baseline="0" dirty="0" smtClean="0">
              <a:solidFill>
                <a:srgbClr val="FFFF00"/>
              </a:solidFill>
              <a:latin typeface="Trebuchet MS" pitchFamily="34" charset="0"/>
            </a:endParaRPr>
          </a:p>
          <a:p>
            <a:pPr defTabSz="4388692"/>
            <a:r>
              <a:rPr lang="en-US" sz="3200" b="1" baseline="0" dirty="0" smtClean="0">
                <a:solidFill>
                  <a:srgbClr val="FFFF00"/>
                </a:solidFill>
                <a:latin typeface="Trebuchet MS" pitchFamily="34" charset="0"/>
              </a:rPr>
              <a:t>Modifying the layout</a:t>
            </a:r>
          </a:p>
          <a:p>
            <a:pPr defTabSz="4388692"/>
            <a:r>
              <a:rPr lang="en-US" sz="3200" dirty="0" smtClean="0">
                <a:latin typeface="Trebuchet MS" pitchFamily="34" charset="0"/>
              </a:rPr>
              <a:t>This template has four</a:t>
            </a:r>
            <a:endParaRPr lang="en-US" sz="3200" baseline="0" dirty="0" smtClean="0">
              <a:latin typeface="Trebuchet MS" pitchFamily="34" charset="0"/>
            </a:endParaRPr>
          </a:p>
          <a:p>
            <a:pPr defTabSz="4388692"/>
            <a:r>
              <a:rPr lang="en-US" sz="3200" baseline="0" dirty="0" smtClean="0">
                <a:latin typeface="Trebuchet MS" pitchFamily="34" charset="0"/>
              </a:rPr>
              <a:t>different column layouts. </a:t>
            </a:r>
          </a:p>
          <a:p>
            <a:pPr defTabSz="4388692"/>
            <a:r>
              <a:rPr lang="en-US" sz="3200" u="sng" baseline="0" dirty="0" smtClean="0">
                <a:latin typeface="Trebuchet MS" pitchFamily="34" charset="0"/>
              </a:rPr>
              <a:t>Right-click</a:t>
            </a:r>
            <a:r>
              <a:rPr lang="en-US" sz="3200" baseline="0" dirty="0" smtClean="0">
                <a:latin typeface="Trebuchet MS" pitchFamily="34" charset="0"/>
              </a:rPr>
              <a:t> your mouse</a:t>
            </a:r>
          </a:p>
          <a:p>
            <a:pPr defTabSz="4388692"/>
            <a:r>
              <a:rPr lang="en-US" sz="3200" baseline="0" dirty="0" smtClean="0">
                <a:latin typeface="Trebuchet MS" pitchFamily="34" charset="0"/>
              </a:rPr>
              <a:t>on the background and </a:t>
            </a:r>
          </a:p>
          <a:p>
            <a:pPr defTabSz="4388692"/>
            <a:r>
              <a:rPr lang="en-US" sz="3200" baseline="0" dirty="0" smtClean="0">
                <a:latin typeface="Trebuchet MS" pitchFamily="34" charset="0"/>
              </a:rPr>
              <a:t>click on “Layout” to see </a:t>
            </a:r>
          </a:p>
          <a:p>
            <a:pPr defTabSz="4388692"/>
            <a:r>
              <a:rPr lang="en-US" sz="32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4388692"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4388692"/>
            <a:r>
              <a:rPr lang="en-US" sz="3200" b="1" baseline="0" dirty="0" smtClean="0">
                <a:solidFill>
                  <a:srgbClr val="FFFF00"/>
                </a:solidFill>
                <a:latin typeface="Trebuchet MS" pitchFamily="34" charset="0"/>
              </a:rPr>
              <a:t>Importing text and graphics from external sources</a:t>
            </a:r>
          </a:p>
          <a:p>
            <a:pPr defTabSz="4388692"/>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4388692"/>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4388692"/>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4388692"/>
            <a:endParaRPr lang="en-US" sz="3200" baseline="0" dirty="0" smtClean="0">
              <a:latin typeface="Trebuchet MS" pitchFamily="34" charset="0"/>
            </a:endParaRPr>
          </a:p>
          <a:p>
            <a:pPr defTabSz="4388692"/>
            <a:r>
              <a:rPr lang="en-US" sz="3400" b="1" baseline="0" dirty="0" smtClean="0">
                <a:solidFill>
                  <a:srgbClr val="FFFF00"/>
                </a:solidFill>
                <a:latin typeface="Trebuchet MS" pitchFamily="34" charset="0"/>
              </a:rPr>
              <a:t>Modifying the color scheme</a:t>
            </a:r>
          </a:p>
          <a:p>
            <a:pPr defTabSz="4388692"/>
            <a:r>
              <a:rPr lang="en-US" sz="3400" baseline="0" dirty="0" smtClean="0">
                <a:latin typeface="Trebuchet MS" pitchFamily="34" charset="0"/>
              </a:rPr>
              <a:t>To change the color scheme of this template go to the “Design” menu and click on “Colors”. You can choose from the provide color combinations or you can create your own.</a:t>
            </a:r>
          </a:p>
          <a:p>
            <a:pPr defTabSz="4388692"/>
            <a:endParaRPr lang="en-US" sz="3200" baseline="0" dirty="0" smtClean="0">
              <a:latin typeface="Trebuchet MS" pitchFamily="34" charset="0"/>
            </a:endParaRPr>
          </a:p>
          <a:p>
            <a:pPr defTabSz="4388692"/>
            <a:endParaRPr lang="en-US" sz="3200" baseline="0" dirty="0" smtClean="0">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pic>
        <p:nvPicPr>
          <p:cNvPr id="72" name="Picture 2"/>
          <p:cNvPicPr>
            <a:picLocks noChangeAspect="1" noChangeArrowheads="1"/>
          </p:cNvPicPr>
          <p:nvPr/>
        </p:nvPicPr>
        <p:blipFill>
          <a:blip r:embed="rId3" cstate="print"/>
          <a:srcRect/>
          <a:stretch>
            <a:fillRect/>
          </a:stretch>
        </p:blipFill>
        <p:spPr bwMode="auto">
          <a:xfrm>
            <a:off x="49630779" y="15537429"/>
            <a:ext cx="3966448" cy="2558361"/>
          </a:xfrm>
          <a:prstGeom prst="rect">
            <a:avLst/>
          </a:prstGeom>
          <a:noFill/>
          <a:ln w="9525">
            <a:noFill/>
            <a:miter lim="800000"/>
            <a:headEnd/>
            <a:tailEnd/>
          </a:ln>
          <a:effectLst/>
        </p:spPr>
      </p:pic>
      <p:pic>
        <p:nvPicPr>
          <p:cNvPr id="73" name="Picture 2"/>
          <p:cNvPicPr>
            <a:picLocks noChangeAspect="1" noChangeArrowheads="1"/>
          </p:cNvPicPr>
          <p:nvPr/>
        </p:nvPicPr>
        <p:blipFill>
          <a:blip r:embed="rId4" cstate="print"/>
          <a:srcRect/>
          <a:stretch>
            <a:fillRect/>
          </a:stretch>
        </p:blipFill>
        <p:spPr bwMode="auto">
          <a:xfrm>
            <a:off x="53120744" y="12620628"/>
            <a:ext cx="590551" cy="438150"/>
          </a:xfrm>
          <a:prstGeom prst="rect">
            <a:avLst/>
          </a:prstGeom>
          <a:noFill/>
          <a:ln w="9525">
            <a:solidFill>
              <a:schemeClr val="tx1"/>
            </a:solidFill>
            <a:miter lim="800000"/>
            <a:headEnd/>
            <a:tailEnd/>
          </a:ln>
          <a:effectLst/>
        </p:spPr>
      </p:pic>
      <p:sp>
        <p:nvSpPr>
          <p:cNvPr id="74" name="TextBox 73"/>
          <p:cNvSpPr txBox="1"/>
          <p:nvPr/>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500" dirty="0" smtClean="0">
                <a:solidFill>
                  <a:schemeClr val="bg1"/>
                </a:solidFill>
              </a:rPr>
              <a:t>2117 Fourth Street ,</a:t>
            </a:r>
            <a:r>
              <a:rPr lang="en-US" sz="2500" baseline="0" dirty="0" smtClean="0">
                <a:solidFill>
                  <a:schemeClr val="bg1"/>
                </a:solidFill>
              </a:rPr>
              <a:t> Unit C        </a:t>
            </a:r>
          </a:p>
          <a:p>
            <a:pPr>
              <a:lnSpc>
                <a:spcPts val="3640"/>
              </a:lnSpc>
            </a:pPr>
            <a:r>
              <a:rPr lang="en-US" sz="2500" baseline="0" dirty="0" smtClean="0">
                <a:solidFill>
                  <a:schemeClr val="bg1"/>
                </a:solidFill>
              </a:rPr>
              <a:t>     Berkeley CA </a:t>
            </a:r>
            <a:r>
              <a:rPr lang="en-US" sz="2200" baseline="0" dirty="0" smtClean="0">
                <a:solidFill>
                  <a:schemeClr val="bg1"/>
                </a:solidFill>
              </a:rPr>
              <a:t>94710</a:t>
            </a:r>
            <a:r>
              <a:rPr lang="en-US" sz="2500" baseline="0" dirty="0" smtClean="0">
                <a:solidFill>
                  <a:schemeClr val="bg1"/>
                </a:solidFill>
              </a:rPr>
              <a:t/>
            </a:r>
            <a:br>
              <a:rPr lang="en-US" sz="2500" baseline="0" dirty="0" smtClean="0">
                <a:solidFill>
                  <a:schemeClr val="bg1"/>
                </a:solidFill>
              </a:rPr>
            </a:br>
            <a:r>
              <a:rPr lang="en-US" sz="2500" baseline="0" dirty="0" smtClean="0">
                <a:solidFill>
                  <a:schemeClr val="bg1"/>
                </a:solidFill>
              </a:rPr>
              <a:t>    </a:t>
            </a:r>
            <a:r>
              <a:rPr lang="en-US" sz="2500" b="1" baseline="0" dirty="0" smtClean="0">
                <a:solidFill>
                  <a:srgbClr val="FFFF00"/>
                </a:solidFill>
              </a:rPr>
              <a:t>posterpresenter@gmail.com</a:t>
            </a:r>
            <a:endParaRPr lang="en-US" sz="2800" b="1" dirty="0">
              <a:solidFill>
                <a:srgbClr val="FFFF00"/>
              </a:solidFill>
            </a:endParaRPr>
          </a:p>
        </p:txBody>
      </p:sp>
      <p:cxnSp>
        <p:nvCxnSpPr>
          <p:cNvPr id="75" name="Straight Connector 7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222126" y="452437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9387196"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2" name="Rectangle 33"/>
          <p:cNvSpPr>
            <a:spLocks noChangeArrowheads="1"/>
          </p:cNvSpPr>
          <p:nvPr userDrawn="1"/>
        </p:nvSpPr>
        <p:spPr bwMode="auto">
          <a:xfrm>
            <a:off x="15150800"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4" name="Rectangle 23"/>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 DESIGN</a:t>
            </a:r>
            <a:r>
              <a:rPr lang="en-US" sz="4300" b="1" baseline="0" dirty="0" smtClean="0">
                <a:solidFill>
                  <a:schemeClr val="bg1"/>
                </a:solidFill>
                <a:latin typeface="Trebuchet MS" pitchFamily="34" charset="0"/>
              </a:rPr>
              <a:t> </a:t>
            </a:r>
            <a:r>
              <a:rPr lang="en-US" sz="4300" b="1" dirty="0" smtClean="0">
                <a:solidFill>
                  <a:schemeClr val="bg1"/>
                </a:solidFill>
                <a:latin typeface="Trebuchet MS" pitchFamily="34" charset="0"/>
              </a:rPr>
              <a:t>GUIDE</a:t>
            </a:r>
          </a:p>
          <a:p>
            <a:pPr algn="ctr"/>
            <a:r>
              <a:rPr lang="en-US" sz="41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5271895"/>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48”x72” professional  poster. </a:t>
            </a:r>
            <a:r>
              <a:rPr lang="en-US" sz="3400" dirty="0" smtClean="0">
                <a:latin typeface="Trebuchet MS" pitchFamily="34" charset="0"/>
              </a:rPr>
              <a:t>You</a:t>
            </a:r>
            <a:r>
              <a:rPr lang="en-US" sz="3400" baseline="0" dirty="0" smtClean="0">
                <a:latin typeface="Trebuchet MS" pitchFamily="34" charset="0"/>
              </a:rPr>
              <a:t> can u</a:t>
            </a:r>
            <a:r>
              <a:rPr lang="en-US" sz="3400" dirty="0" smtClean="0">
                <a:latin typeface="Trebuchet MS" pitchFamily="34" charset="0"/>
              </a:rPr>
              <a:t>se</a:t>
            </a:r>
            <a:r>
              <a:rPr lang="en-US" sz="3400" baseline="0" dirty="0" smtClean="0">
                <a:latin typeface="Trebuchet MS" pitchFamily="34" charset="0"/>
              </a:rPr>
              <a:t> it to create your research poster and </a:t>
            </a:r>
            <a:r>
              <a:rPr lang="en-US" sz="3400" dirty="0" smtClean="0">
                <a:latin typeface="Trebuchet MS" pitchFamily="34" charset="0"/>
              </a:rPr>
              <a:t>save valuable time placing titles, subtitles,</a:t>
            </a:r>
            <a:r>
              <a:rPr lang="en-US" sz="3400" baseline="0" dirty="0" smtClean="0">
                <a:latin typeface="Trebuchet MS" pitchFamily="34" charset="0"/>
              </a:rPr>
              <a:t> text, and graphics</a:t>
            </a:r>
            <a:r>
              <a:rPr lang="en-US" sz="3400" dirty="0" smtClean="0">
                <a:latin typeface="Trebuchet MS" pitchFamily="34" charset="0"/>
              </a:rPr>
              <a:t>. </a:t>
            </a:r>
          </a:p>
          <a:p>
            <a:pPr defTabSz="6144907"/>
            <a:endParaRPr lang="en-US" sz="3400" dirty="0" smtClean="0">
              <a:latin typeface="Trebuchet MS" pitchFamily="34" charset="0"/>
            </a:endParaRPr>
          </a:p>
          <a:p>
            <a:pPr defTabSz="6144907"/>
            <a:r>
              <a:rPr lang="en-US" sz="3400" dirty="0" smtClean="0">
                <a:latin typeface="Trebuchet MS" pitchFamily="34" charset="0"/>
              </a:rPr>
              <a:t>We provide a series of online tutorials that will guide you through the poster design process and answer your poster production questions. </a:t>
            </a:r>
          </a:p>
          <a:p>
            <a:pPr defTabSz="6144907"/>
            <a:endParaRPr lang="en-US" sz="3400" dirty="0" smtClean="0">
              <a:latin typeface="Trebuchet MS" pitchFamily="34" charset="0"/>
            </a:endParaRPr>
          </a:p>
          <a:p>
            <a:pPr defTabSz="6144907"/>
            <a:r>
              <a:rPr lang="en-US" sz="3400" dirty="0" smtClean="0">
                <a:latin typeface="Trebuchet MS" pitchFamily="34" charset="0"/>
              </a:rPr>
              <a:t>To view our template tutorials, go online to </a:t>
            </a:r>
            <a:r>
              <a:rPr lang="en-US" sz="3400" b="1" dirty="0" smtClean="0">
                <a:solidFill>
                  <a:srgbClr val="FFFF00"/>
                </a:solidFill>
                <a:latin typeface="Trebuchet MS" pitchFamily="34" charset="0"/>
              </a:rPr>
              <a:t>PosterPresentations.com </a:t>
            </a:r>
            <a:r>
              <a:rPr lang="en-US" sz="3400" dirty="0" smtClean="0">
                <a:latin typeface="Trebuchet MS" pitchFamily="34" charset="0"/>
              </a:rPr>
              <a:t>and click on </a:t>
            </a:r>
            <a:r>
              <a:rPr lang="en-US" sz="3400" dirty="0" smtClean="0">
                <a:solidFill>
                  <a:srgbClr val="FFFF00"/>
                </a:solidFill>
                <a:latin typeface="Trebuchet MS" pitchFamily="34" charset="0"/>
              </a:rPr>
              <a:t>HELP DESK.</a:t>
            </a:r>
          </a:p>
          <a:p>
            <a:pPr defTabSz="6144907"/>
            <a:endParaRPr lang="en-US" sz="3400" dirty="0" smtClean="0">
              <a:latin typeface="Trebuchet MS" pitchFamily="34" charset="0"/>
            </a:endParaRPr>
          </a:p>
          <a:p>
            <a:pPr defTabSz="6144907"/>
            <a:r>
              <a:rPr lang="en-US" sz="3400" dirty="0" smtClean="0">
                <a:latin typeface="Trebuchet MS" pitchFamily="34" charset="0"/>
              </a:rPr>
              <a:t>When</a:t>
            </a:r>
            <a:r>
              <a:rPr lang="en-US" sz="3400" baseline="0" dirty="0" smtClean="0">
                <a:latin typeface="Trebuchet MS" pitchFamily="34" charset="0"/>
              </a:rPr>
              <a:t> you are ready to</a:t>
            </a:r>
            <a:r>
              <a:rPr lang="en-US" sz="3400" dirty="0" smtClean="0">
                <a:latin typeface="Trebuchet MS" pitchFamily="34" charset="0"/>
              </a:rPr>
              <a:t> </a:t>
            </a:r>
            <a:r>
              <a:rPr lang="en-US" sz="3400" baseline="0" dirty="0" smtClean="0">
                <a:latin typeface="Trebuchet MS" pitchFamily="34" charset="0"/>
              </a:rPr>
              <a:t> print your poster</a:t>
            </a:r>
            <a:r>
              <a:rPr lang="en-US" sz="3400" dirty="0" smtClean="0">
                <a:latin typeface="Trebuchet MS" pitchFamily="34" charset="0"/>
              </a:rPr>
              <a:t>,</a:t>
            </a:r>
            <a:r>
              <a:rPr lang="en-US" sz="3400" baseline="0" dirty="0" smtClean="0">
                <a:latin typeface="Trebuchet MS" pitchFamily="34" charset="0"/>
              </a:rPr>
              <a:t> go online to</a:t>
            </a:r>
            <a:r>
              <a:rPr lang="en-US" sz="3900" baseline="0" dirty="0" smtClean="0">
                <a:latin typeface="Trebuchet MS" pitchFamily="34" charset="0"/>
              </a:rPr>
              <a:t> </a:t>
            </a:r>
            <a:r>
              <a:rPr lang="en-US" sz="4200" b="1" dirty="0" smtClean="0">
                <a:solidFill>
                  <a:srgbClr val="FFFF00"/>
                </a:solidFill>
                <a:latin typeface="Trebuchet MS" pitchFamily="34" charset="0"/>
              </a:rPr>
              <a:t>PosterPresentations.com</a:t>
            </a:r>
            <a:r>
              <a:rPr lang="en-US" sz="4500" b="1" dirty="0" smtClean="0">
                <a:solidFill>
                  <a:schemeClr val="bg1"/>
                </a:solidFill>
                <a:latin typeface="Trebuchet MS" pitchFamily="34" charset="0"/>
              </a:rPr>
              <a:t>.</a:t>
            </a:r>
            <a:r>
              <a:rPr lang="en-US" sz="3400" dirty="0" smtClean="0">
                <a:latin typeface="Trebuchet MS" pitchFamily="34" charset="0"/>
              </a:rPr>
              <a:t/>
            </a:r>
            <a:br>
              <a:rPr lang="en-US" sz="3400" dirty="0" smtClean="0">
                <a:latin typeface="Trebuchet MS" pitchFamily="34" charset="0"/>
              </a:rPr>
            </a:br>
            <a:endParaRPr lang="en-US" sz="3400" dirty="0" smtClean="0">
              <a:latin typeface="Trebuchet MS" pitchFamily="34" charset="0"/>
            </a:endParaRPr>
          </a:p>
          <a:p>
            <a:pPr algn="l" defTabSz="5271895"/>
            <a:r>
              <a:rPr lang="en-US" sz="3400" b="1" dirty="0" smtClean="0">
                <a:solidFill>
                  <a:schemeClr val="bg1"/>
                </a:solidFill>
                <a:latin typeface="Trebuchet MS" pitchFamily="34" charset="0"/>
              </a:rPr>
              <a:t>Need</a:t>
            </a:r>
            <a:r>
              <a:rPr lang="en-US" sz="3400" b="1" baseline="0" dirty="0" smtClean="0">
                <a:solidFill>
                  <a:schemeClr val="bg1"/>
                </a:solidFill>
                <a:latin typeface="Trebuchet MS" pitchFamily="34" charset="0"/>
              </a:rPr>
              <a:t> Assistance?  </a:t>
            </a:r>
            <a:r>
              <a:rPr lang="en-US" sz="3900" b="1" baseline="0" dirty="0" smtClean="0">
                <a:solidFill>
                  <a:srgbClr val="FFFF00"/>
                </a:solidFill>
                <a:latin typeface="Trebuchet MS" pitchFamily="34" charset="0"/>
              </a:rPr>
              <a:t>Call  us at </a:t>
            </a:r>
            <a:r>
              <a:rPr lang="en-US" sz="3900" b="1" dirty="0" smtClean="0">
                <a:solidFill>
                  <a:srgbClr val="FFFF00"/>
                </a:solidFill>
                <a:latin typeface="Trebuchet MS" pitchFamily="34" charset="0"/>
              </a:rPr>
              <a:t>1.866.649.3004</a:t>
            </a:r>
            <a:endParaRPr lang="en-US" sz="4200" b="1" dirty="0" smtClean="0">
              <a:solidFill>
                <a:srgbClr val="FFFF00"/>
              </a:solidFill>
              <a:latin typeface="Trebuchet MS" pitchFamily="34" charset="0"/>
            </a:endParaRPr>
          </a:p>
          <a:p>
            <a:pPr defTabSz="5267063"/>
            <a:r>
              <a:rPr lang="en-US" sz="3400" dirty="0" smtClean="0">
                <a:latin typeface="Trebuchet MS" pitchFamily="34" charset="0"/>
              </a:rPr>
              <a:t> </a:t>
            </a:r>
            <a:endParaRPr lang="en-US" sz="4500" b="1" dirty="0" smtClean="0">
              <a:solidFill>
                <a:srgbClr val="FFFF00"/>
              </a:solidFill>
              <a:latin typeface="Trebuchet MS" pitchFamily="34" charset="0"/>
            </a:endParaRPr>
          </a:p>
          <a:p>
            <a:pPr algn="ctr"/>
            <a:r>
              <a:rPr lang="en-US" sz="4200" b="1" dirty="0" smtClean="0">
                <a:solidFill>
                  <a:schemeClr val="bg1"/>
                </a:solidFill>
                <a:latin typeface="Trebuchet MS" pitchFamily="34" charset="0"/>
              </a:rPr>
              <a:t>Object Placeholders</a:t>
            </a:r>
          </a:p>
          <a:p>
            <a:pPr algn="ctr"/>
            <a:endParaRPr lang="en-US" sz="3400" b="1" dirty="0" smtClean="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latin typeface="Trebuchet MS" pitchFamily="34" charset="0"/>
              </a:rPr>
              <a:t>To</a:t>
            </a:r>
            <a:r>
              <a:rPr lang="en-US" sz="3400" baseline="0" dirty="0" smtClean="0">
                <a:latin typeface="Trebuchet MS" pitchFamily="34" charset="0"/>
              </a:rPr>
              <a:t> add text, c</a:t>
            </a:r>
            <a:r>
              <a:rPr lang="en-US" sz="3400" dirty="0" smtClean="0">
                <a:latin typeface="Trebuchet MS" pitchFamily="34" charset="0"/>
              </a:rPr>
              <a:t>lick inside</a:t>
            </a:r>
            <a:r>
              <a:rPr lang="en-US" sz="3400" baseline="0" dirty="0" smtClean="0">
                <a:latin typeface="Trebuchet MS" pitchFamily="34" charset="0"/>
              </a:rPr>
              <a:t> a placeholder on the poster and type or paste your text.  To move a placeholder, click it </a:t>
            </a:r>
            <a:r>
              <a:rPr lang="en-US" sz="3400" u="sng" baseline="0" dirty="0" smtClean="0">
                <a:latin typeface="Trebuchet MS" pitchFamily="34" charset="0"/>
              </a:rPr>
              <a:t>once</a:t>
            </a:r>
            <a:r>
              <a:rPr lang="en-US" sz="3400" baseline="0" dirty="0" smtClean="0">
                <a:latin typeface="Trebuchet MS" pitchFamily="34" charset="0"/>
              </a:rPr>
              <a:t> (to select it).  Place your cursor on its frame, and your cursor will change to this symbol    .  Click </a:t>
            </a:r>
            <a:r>
              <a:rPr lang="en-US" sz="3400" u="sng" baseline="0" dirty="0" smtClean="0">
                <a:latin typeface="Trebuchet MS" pitchFamily="34" charset="0"/>
              </a:rPr>
              <a:t>once</a:t>
            </a:r>
            <a:r>
              <a:rPr lang="en-US" sz="3400" baseline="0" dirty="0" smtClean="0">
                <a:latin typeface="Trebuchet MS" pitchFamily="34" charset="0"/>
              </a:rPr>
              <a:t> and drag it to a new location where you can resize it. </a:t>
            </a:r>
          </a:p>
          <a:p>
            <a:pPr defTabSz="5271895"/>
            <a:endParaRPr lang="en-US" sz="3400" dirty="0" smtClean="0">
              <a:latin typeface="Trebuchet MS" pitchFamily="34" charset="0"/>
            </a:endParaRPr>
          </a:p>
          <a:p>
            <a:pPr defTabSz="5271895"/>
            <a:r>
              <a:rPr lang="en-US" sz="3400" b="1" dirty="0" smtClean="0">
                <a:solidFill>
                  <a:srgbClr val="FFFF00"/>
                </a:solidFill>
                <a:latin typeface="Trebuchet MS" pitchFamily="34" charset="0"/>
              </a:rPr>
              <a:t>Section Header placeholder</a:t>
            </a:r>
          </a:p>
          <a:p>
            <a:pPr defTabSz="5271895"/>
            <a:r>
              <a:rPr lang="en-US" sz="34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smtClean="0">
              <a:latin typeface="Trebuchet MS" pitchFamily="34" charset="0"/>
            </a:endParaRPr>
          </a:p>
          <a:p>
            <a:pPr defTabSz="6144907"/>
            <a:endParaRPr lang="en-US" sz="3400" dirty="0" smtClean="0">
              <a:latin typeface="Trebuchet MS" pitchFamily="34" charset="0"/>
            </a:endParaRPr>
          </a:p>
          <a:p>
            <a:pPr defTabSz="6144907"/>
            <a:endParaRPr lang="en-US" sz="3400" b="1" dirty="0" smtClean="0">
              <a:solidFill>
                <a:srgbClr val="FFFF00"/>
              </a:solidFill>
              <a:latin typeface="Trebuchet MS" pitchFamily="34" charset="0"/>
            </a:endParaRPr>
          </a:p>
          <a:p>
            <a:pPr defTabSz="6144907"/>
            <a:r>
              <a:rPr lang="en-US" sz="3400" b="1" dirty="0" smtClean="0">
                <a:solidFill>
                  <a:srgbClr val="FFFF00"/>
                </a:solidFill>
                <a:latin typeface="Trebuchet MS" pitchFamily="34" charset="0"/>
              </a:rPr>
              <a:t>Text placeholder</a:t>
            </a:r>
          </a:p>
          <a:p>
            <a:pPr defTabSz="6144907"/>
            <a:r>
              <a:rPr lang="en-US" sz="3400" baseline="0" dirty="0" smtClean="0">
                <a:latin typeface="Trebuchet MS" pitchFamily="34" charset="0"/>
              </a:rPr>
              <a:t>Move this preformatted text placeholder to the poster to add a new body of text.</a:t>
            </a: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1" baseline="0" dirty="0" smtClean="0">
              <a:solidFill>
                <a:srgbClr val="FFFF00"/>
              </a:solidFill>
              <a:latin typeface="Trebuchet MS" pitchFamily="34" charset="0"/>
            </a:endParaRPr>
          </a:p>
          <a:p>
            <a:pPr defTabSz="6144907"/>
            <a:r>
              <a:rPr lang="en-US" sz="3400" b="1" baseline="0" dirty="0" smtClean="0">
                <a:solidFill>
                  <a:srgbClr val="FFFF00"/>
                </a:solidFill>
                <a:latin typeface="Trebuchet MS" pitchFamily="34" charset="0"/>
              </a:rPr>
              <a:t>Picture placeholder</a:t>
            </a:r>
          </a:p>
          <a:p>
            <a:pPr defTabSz="6144907"/>
            <a:r>
              <a:rPr lang="en-US" sz="3400" baseline="0" dirty="0" smtClean="0">
                <a:latin typeface="Trebuchet MS" pitchFamily="34" charset="0"/>
              </a:rPr>
              <a:t>Move this graphic placeholder onto your poster, size it first, and then click it to add a picture to the poster.</a:t>
            </a:r>
          </a:p>
          <a:p>
            <a:pPr defTabSz="4388692"/>
            <a:endParaRPr lang="en-US" sz="3200" baseline="0" dirty="0" smtClean="0">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sp>
        <p:nvSpPr>
          <p:cNvPr id="25" name="Rectangle 24"/>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26" name="Picture 2"/>
          <p:cNvPicPr>
            <a:picLocks noChangeAspect="1" noChangeArrowheads="1"/>
          </p:cNvPicPr>
          <p:nvPr userDrawn="1"/>
        </p:nvPicPr>
        <p:blipFill>
          <a:blip r:embed="rId4"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27" name="Group 26"/>
          <p:cNvGrpSpPr/>
          <p:nvPr userDrawn="1"/>
        </p:nvGrpSpPr>
        <p:grpSpPr>
          <a:xfrm>
            <a:off x="-9967069" y="31446164"/>
            <a:ext cx="9309487" cy="1090625"/>
            <a:chOff x="44242388" y="28054064"/>
            <a:chExt cx="9771398" cy="1090621"/>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70833" y="28172249"/>
              <a:ext cx="914400" cy="914398"/>
            </a:xfrm>
            <a:prstGeom prst="rect">
              <a:avLst/>
            </a:prstGeom>
            <a:noFill/>
          </p:spPr>
        </p:pic>
        <p:sp>
          <p:nvSpPr>
            <p:cNvPr id="30" name="TextBox 29"/>
            <p:cNvSpPr txBox="1"/>
            <p:nvPr userDrawn="1"/>
          </p:nvSpPr>
          <p:spPr>
            <a:xfrm>
              <a:off x="45342600" y="28154099"/>
              <a:ext cx="8671186" cy="861771"/>
            </a:xfrm>
            <a:prstGeom prst="rect">
              <a:avLst/>
            </a:prstGeom>
            <a:noFill/>
          </p:spPr>
          <p:txBody>
            <a:bodyPr wrap="square" rtlCol="0">
              <a:spAutoFit/>
            </a:bodyPr>
            <a:lstStyle/>
            <a:p>
              <a:r>
                <a:rPr lang="en-US" sz="2500" dirty="0" smtClean="0">
                  <a:solidFill>
                    <a:schemeClr val="tx2"/>
                  </a:solidFill>
                  <a:latin typeface="Trebuchet MS" pitchFamily="34" charset="0"/>
                </a:rPr>
                <a:t>Student</a:t>
              </a:r>
              <a:r>
                <a:rPr lang="en-US" sz="2500" baseline="0" dirty="0" smtClean="0">
                  <a:solidFill>
                    <a:schemeClr val="tx2"/>
                  </a:solidFill>
                  <a:latin typeface="Trebuchet MS" pitchFamily="34" charset="0"/>
                </a:rPr>
                <a:t> discounts are available on our </a:t>
              </a:r>
              <a:r>
                <a:rPr lang="en-US" sz="2500" baseline="0" dirty="0" err="1" smtClean="0">
                  <a:solidFill>
                    <a:schemeClr val="tx2"/>
                  </a:solidFill>
                  <a:latin typeface="Trebuchet MS" pitchFamily="34" charset="0"/>
                </a:rPr>
                <a:t>Facebook</a:t>
              </a:r>
              <a:r>
                <a:rPr lang="en-US" sz="2500" baseline="0" dirty="0" smtClean="0">
                  <a:solidFill>
                    <a:schemeClr val="tx2"/>
                  </a:solidFill>
                  <a:latin typeface="Trebuchet MS" pitchFamily="34" charset="0"/>
                </a:rPr>
                <a:t> page. </a:t>
              </a:r>
            </a:p>
            <a:p>
              <a:r>
                <a:rPr lang="en-US" sz="2500" baseline="0" dirty="0" smtClean="0">
                  <a:solidFill>
                    <a:schemeClr val="tx2"/>
                  </a:solidFill>
                  <a:latin typeface="Trebuchet MS" pitchFamily="34" charset="0"/>
                </a:rPr>
                <a:t>Go to </a:t>
              </a:r>
              <a:r>
                <a:rPr lang="en-US" sz="2500" u="sng" baseline="0" dirty="0" smtClean="0">
                  <a:solidFill>
                    <a:schemeClr val="tx2"/>
                  </a:solidFill>
                  <a:latin typeface="Trebuchet MS" pitchFamily="34" charset="0"/>
                </a:rPr>
                <a:t>PosterPresentations.com</a:t>
              </a:r>
              <a:r>
                <a:rPr lang="en-US" sz="2500" baseline="0" dirty="0" smtClean="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1" name="Straight Connector 30"/>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33" name="Rectangle 32"/>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a:t>
            </a:r>
            <a:r>
              <a:rPr lang="en-US" sz="4300" b="1" baseline="0" dirty="0" smtClean="0">
                <a:solidFill>
                  <a:schemeClr val="bg1"/>
                </a:solidFill>
                <a:latin typeface="Trebuchet MS" pitchFamily="34" charset="0"/>
              </a:rPr>
              <a:t> TIPS</a:t>
            </a:r>
            <a:endParaRPr lang="en-US" sz="4300" b="1" dirty="0" smtClean="0">
              <a:solidFill>
                <a:schemeClr val="bg1"/>
              </a:solidFill>
              <a:latin typeface="Trebuchet MS" pitchFamily="34" charset="0"/>
            </a:endParaRPr>
          </a:p>
          <a:p>
            <a:pPr algn="ctr"/>
            <a:r>
              <a:rPr lang="en-US" sz="4100" b="1" dirty="0" smtClean="0">
                <a:solidFill>
                  <a:srgbClr val="FFFF00"/>
                </a:solidFill>
                <a:latin typeface="Trebuchet MS" pitchFamily="34" charset="0"/>
              </a:rPr>
              <a:t>(--THIS SECTION DOES NOT PRINT--)</a:t>
            </a:r>
            <a:endParaRPr lang="en-US" sz="1100" b="1" dirty="0" smtClean="0">
              <a:latin typeface="Trebuchet MS" pitchFamily="34" charset="0"/>
            </a:endParaRPr>
          </a:p>
          <a:p>
            <a:pPr defTabSz="4388692"/>
            <a:endParaRPr lang="en-US" sz="3200" dirty="0" smtClean="0">
              <a:latin typeface="Trebuchet MS" pitchFamily="34" charset="0"/>
            </a:endParaRPr>
          </a:p>
          <a:p>
            <a:pPr defTabSz="4388692"/>
            <a:r>
              <a:rPr lang="en-US" sz="3400" dirty="0" smtClean="0">
                <a:latin typeface="Trebuchet MS" pitchFamily="34" charset="0"/>
              </a:rPr>
              <a:t>This PowerPoint</a:t>
            </a:r>
            <a:r>
              <a:rPr lang="en-US" sz="3400" baseline="0" dirty="0" smtClean="0">
                <a:latin typeface="Trebuchet MS" pitchFamily="34" charset="0"/>
              </a:rPr>
              <a:t> template requires basic PowerPoint (version 2007 or newer) skills. Below is a list of commonly asked questions specific to this template. </a:t>
            </a:r>
            <a:br>
              <a:rPr lang="en-US" sz="3400" baseline="0" dirty="0" smtClean="0">
                <a:latin typeface="Trebuchet MS" pitchFamily="34" charset="0"/>
              </a:rPr>
            </a:br>
            <a:r>
              <a:rPr lang="en-US" sz="3400" baseline="0" dirty="0" smtClean="0">
                <a:latin typeface="Trebuchet MS" pitchFamily="34" charset="0"/>
              </a:rPr>
              <a:t>If you are using an older version of PowerPoint some template features may not work properly.</a:t>
            </a:r>
            <a:endParaRPr lang="en-US" sz="3400" b="1" dirty="0" smtClean="0">
              <a:solidFill>
                <a:srgbClr val="FFFF00"/>
              </a:solidFill>
              <a:latin typeface="Trebuchet MS" pitchFamily="34" charset="0"/>
            </a:endParaRPr>
          </a:p>
          <a:p>
            <a:pPr algn="ctr"/>
            <a:endParaRPr lang="en-US" sz="3400" baseline="0" dirty="0" smtClean="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smtClean="0">
                <a:solidFill>
                  <a:schemeClr val="bg1"/>
                </a:solidFill>
                <a:latin typeface="Trebuchet MS" pitchFamily="34" charset="0"/>
              </a:rPr>
              <a:t>Template</a:t>
            </a:r>
            <a:r>
              <a:rPr lang="en-US" sz="4500" b="1" baseline="0" dirty="0" smtClean="0">
                <a:solidFill>
                  <a:schemeClr val="bg1"/>
                </a:solidFill>
                <a:latin typeface="Trebuchet MS" pitchFamily="34" charset="0"/>
              </a:rPr>
              <a:t> FAQs</a:t>
            </a:r>
            <a:endParaRPr lang="en-US" sz="45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smtClean="0">
                <a:solidFill>
                  <a:srgbClr val="FFFF00"/>
                </a:solidFill>
                <a:latin typeface="Trebuchet MS" pitchFamily="34" charset="0"/>
              </a:rPr>
              <a:t>Verifying the quality of your graphics</a:t>
            </a:r>
          </a:p>
          <a:p>
            <a:pPr defTabSz="3765188"/>
            <a:r>
              <a:rPr lang="en-US" sz="3400" dirty="0" smtClean="0">
                <a:latin typeface="Trebuchet MS" pitchFamily="34" charset="0"/>
              </a:rPr>
              <a:t>Go to the </a:t>
            </a:r>
            <a:r>
              <a:rPr lang="en-US" sz="34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smtClean="0">
                <a:latin typeface="Trebuchet MS" pitchFamily="34" charset="0"/>
              </a:rPr>
            </a:br>
            <a:endParaRPr lang="en-US" sz="3400" baseline="0" dirty="0" smtClean="0">
              <a:latin typeface="Trebuchet MS" pitchFamily="34" charset="0"/>
            </a:endParaRPr>
          </a:p>
          <a:p>
            <a:pPr defTabSz="3765188"/>
            <a:endParaRPr lang="en-US" sz="3400" b="1" baseline="0" dirty="0" smtClean="0">
              <a:solidFill>
                <a:srgbClr val="FFFF00"/>
              </a:solidFill>
              <a:latin typeface="Trebuchet MS" pitchFamily="34" charset="0"/>
            </a:endParaRPr>
          </a:p>
          <a:p>
            <a:pPr defTabSz="3765188"/>
            <a:r>
              <a:rPr lang="en-US" sz="3400" b="1" baseline="0" dirty="0" smtClean="0">
                <a:solidFill>
                  <a:srgbClr val="FFFF00"/>
                </a:solidFill>
                <a:latin typeface="Trebuchet MS" pitchFamily="34" charset="0"/>
              </a:rPr>
              <a:t>Modifying the layout</a:t>
            </a:r>
          </a:p>
          <a:p>
            <a:pPr defTabSz="3765188"/>
            <a:r>
              <a:rPr lang="en-US" sz="3400" dirty="0" smtClean="0">
                <a:latin typeface="Trebuchet MS" pitchFamily="34" charset="0"/>
              </a:rPr>
              <a:t>This template has four </a:t>
            </a:r>
          </a:p>
          <a:p>
            <a:pPr defTabSz="3765188"/>
            <a:r>
              <a:rPr lang="en-US" sz="3400" baseline="0" dirty="0" smtClean="0">
                <a:latin typeface="Trebuchet MS" pitchFamily="34" charset="0"/>
              </a:rPr>
              <a:t>different column layouts.   </a:t>
            </a:r>
          </a:p>
          <a:p>
            <a:pPr defTabSz="3765188"/>
            <a:r>
              <a:rPr lang="en-US" sz="3400" u="sng" baseline="0" dirty="0" smtClean="0">
                <a:latin typeface="Trebuchet MS" pitchFamily="34" charset="0"/>
              </a:rPr>
              <a:t>Right-click</a:t>
            </a:r>
            <a:r>
              <a:rPr lang="en-US" sz="3400" baseline="0" dirty="0" smtClean="0">
                <a:latin typeface="Trebuchet MS" pitchFamily="34" charset="0"/>
              </a:rPr>
              <a:t> your mouse on the </a:t>
            </a:r>
          </a:p>
          <a:p>
            <a:pPr defTabSz="3765188"/>
            <a:r>
              <a:rPr lang="en-US" sz="3400" baseline="0" dirty="0" smtClean="0">
                <a:latin typeface="Trebuchet MS" pitchFamily="34" charset="0"/>
              </a:rPr>
              <a:t>background  and click on </a:t>
            </a:r>
          </a:p>
          <a:p>
            <a:pPr defTabSz="3765188"/>
            <a:r>
              <a:rPr lang="en-US" sz="3400" baseline="0" dirty="0" smtClean="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Importing text and graphics from external sources</a:t>
            </a:r>
          </a:p>
          <a:p>
            <a:pPr defTabSz="3765188"/>
            <a:r>
              <a:rPr lang="en-US" sz="3400" b="1" u="sng" baseline="0" dirty="0" smtClean="0">
                <a:latin typeface="Trebuchet MS" pitchFamily="34" charset="0"/>
              </a:rPr>
              <a:t>TEXT</a:t>
            </a:r>
            <a:r>
              <a:rPr lang="en-US" sz="3400" b="1" u="none" baseline="0" dirty="0" smtClean="0">
                <a:latin typeface="Trebuchet MS" pitchFamily="34" charset="0"/>
              </a:rPr>
              <a:t>: </a:t>
            </a:r>
            <a:r>
              <a:rPr lang="en-US" sz="3400" baseline="0" dirty="0" smtClean="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PHOTOS</a:t>
            </a:r>
            <a:r>
              <a:rPr lang="en-US" sz="3400" b="1" u="none" baseline="0" dirty="0" smtClean="0">
                <a:latin typeface="Trebuchet MS" pitchFamily="34" charset="0"/>
              </a:rPr>
              <a:t>: </a:t>
            </a:r>
            <a:r>
              <a:rPr lang="en-US" sz="3400" baseline="0" dirty="0" smtClean="0">
                <a:latin typeface="Trebuchet MS" pitchFamily="34" charset="0"/>
              </a:rPr>
              <a:t>Drag in a picture placeholder, size it </a:t>
            </a:r>
            <a:r>
              <a:rPr lang="en-US" sz="3400" u="sng" baseline="0" dirty="0" smtClean="0">
                <a:latin typeface="Trebuchet MS" pitchFamily="34" charset="0"/>
              </a:rPr>
              <a:t>first</a:t>
            </a:r>
            <a:r>
              <a:rPr lang="en-US" sz="3400" baseline="0" dirty="0" smtClean="0">
                <a:latin typeface="Trebuchet MS" pitchFamily="34" charset="0"/>
              </a:rPr>
              <a:t>, click in it and insert a photo from the menu.</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TABLES</a:t>
            </a:r>
            <a:r>
              <a:rPr lang="en-US" sz="3400" b="1" u="none" baseline="0" dirty="0" smtClean="0">
                <a:latin typeface="Trebuchet MS" pitchFamily="34" charset="0"/>
              </a:rPr>
              <a:t>: </a:t>
            </a:r>
            <a:r>
              <a:rPr lang="en-US" sz="3400" baseline="0" dirty="0" smtClean="0">
                <a:latin typeface="Trebuchet MS" pitchFamily="34" charset="0"/>
              </a:rPr>
              <a:t>You can copy and paste a table from an external document onto this poster template. To adjust the way the text fits within the cells of a table that has been pasted, </a:t>
            </a:r>
            <a:r>
              <a:rPr lang="en-US" sz="3400" u="sng" baseline="0" dirty="0" smtClean="0">
                <a:latin typeface="Trebuchet MS" pitchFamily="34" charset="0"/>
              </a:rPr>
              <a:t>right-click</a:t>
            </a:r>
            <a:r>
              <a:rPr lang="en-US" sz="3400" baseline="0" dirty="0" smtClean="0">
                <a:latin typeface="Trebuchet MS" pitchFamily="34" charset="0"/>
              </a:rPr>
              <a:t> on the table, click FORMAT SHAPE  then click on TEXT BOX and change the INTERNAL MARGIN values to 0.25.</a:t>
            </a:r>
          </a:p>
          <a:p>
            <a:pPr defTabSz="3765188"/>
            <a:endParaRPr lang="en-US" sz="3400" baseline="0" dirty="0" smtClean="0">
              <a:latin typeface="Trebuchet MS" pitchFamily="34" charset="0"/>
            </a:endParaRPr>
          </a:p>
          <a:p>
            <a:pPr defTabSz="3765188"/>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Modifying the color scheme</a:t>
            </a:r>
          </a:p>
          <a:p>
            <a:pPr defTabSz="3765188"/>
            <a:r>
              <a:rPr lang="en-US" sz="3400" baseline="0" dirty="0" smtClean="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smtClean="0">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pic>
        <p:nvPicPr>
          <p:cNvPr id="34" name="Picture 2"/>
          <p:cNvPicPr>
            <a:picLocks noChangeAspect="1" noChangeArrowheads="1"/>
          </p:cNvPicPr>
          <p:nvPr userDrawn="1"/>
        </p:nvPicPr>
        <p:blipFill>
          <a:blip r:embed="rId3"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35" name="TextBox 34"/>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500" dirty="0" smtClean="0">
                <a:solidFill>
                  <a:schemeClr val="bg1"/>
                </a:solidFill>
              </a:rPr>
              <a:t>2117 Fourth Street ,</a:t>
            </a:r>
            <a:r>
              <a:rPr lang="en-US" sz="2500" baseline="0" dirty="0" smtClean="0">
                <a:solidFill>
                  <a:schemeClr val="bg1"/>
                </a:solidFill>
              </a:rPr>
              <a:t> Unit C        </a:t>
            </a:r>
          </a:p>
          <a:p>
            <a:pPr>
              <a:lnSpc>
                <a:spcPts val="3640"/>
              </a:lnSpc>
            </a:pPr>
            <a:r>
              <a:rPr lang="en-US" sz="2500" baseline="0" dirty="0" smtClean="0">
                <a:solidFill>
                  <a:schemeClr val="bg1"/>
                </a:solidFill>
              </a:rPr>
              <a:t>     Berkeley CA </a:t>
            </a:r>
            <a:r>
              <a:rPr lang="en-US" sz="2200" baseline="0" dirty="0" smtClean="0">
                <a:solidFill>
                  <a:schemeClr val="bg1"/>
                </a:solidFill>
              </a:rPr>
              <a:t>94710</a:t>
            </a:r>
            <a:r>
              <a:rPr lang="en-US" sz="2500" baseline="0" dirty="0" smtClean="0">
                <a:solidFill>
                  <a:schemeClr val="bg1"/>
                </a:solidFill>
              </a:rPr>
              <a:t/>
            </a:r>
            <a:br>
              <a:rPr lang="en-US" sz="2500" baseline="0" dirty="0" smtClean="0">
                <a:solidFill>
                  <a:schemeClr val="bg1"/>
                </a:solidFill>
              </a:rPr>
            </a:br>
            <a:r>
              <a:rPr lang="en-US" sz="2500" baseline="0" dirty="0" smtClean="0">
                <a:solidFill>
                  <a:schemeClr val="bg1"/>
                </a:solidFill>
              </a:rPr>
              <a:t>    </a:t>
            </a:r>
            <a:r>
              <a:rPr lang="en-US" sz="2500" b="1" baseline="0" dirty="0" smtClean="0">
                <a:solidFill>
                  <a:srgbClr val="FFFF00"/>
                </a:solidFill>
              </a:rPr>
              <a:t>posterpresenter@gmail.com</a:t>
            </a:r>
            <a:endParaRPr lang="en-US" sz="2800" b="1" dirty="0">
              <a:solidFill>
                <a:srgbClr val="FFFF00"/>
              </a:solidFill>
            </a:endParaRPr>
          </a:p>
        </p:txBody>
      </p:sp>
      <p:cxnSp>
        <p:nvCxnSpPr>
          <p:cNvPr id="36" name="Straight Connector 35"/>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0"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778004" y="32293205"/>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2012</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25" name="Straight Connector 2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11581076" y="5257800"/>
            <a:ext cx="20724813" cy="267462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0" name="Rectangle 33"/>
          <p:cNvSpPr>
            <a:spLocks noChangeArrowheads="1"/>
          </p:cNvSpPr>
          <p:nvPr userDrawn="1"/>
        </p:nvSpPr>
        <p:spPr bwMode="auto">
          <a:xfrm>
            <a:off x="32914167"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2" name="Rectangle 31"/>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 DESIGN</a:t>
            </a:r>
            <a:r>
              <a:rPr lang="en-US" sz="4300" b="1" baseline="0" dirty="0" smtClean="0">
                <a:solidFill>
                  <a:schemeClr val="bg1"/>
                </a:solidFill>
                <a:latin typeface="Trebuchet MS" pitchFamily="34" charset="0"/>
              </a:rPr>
              <a:t> </a:t>
            </a:r>
            <a:r>
              <a:rPr lang="en-US" sz="4300" b="1" dirty="0" smtClean="0">
                <a:solidFill>
                  <a:schemeClr val="bg1"/>
                </a:solidFill>
                <a:latin typeface="Trebuchet MS" pitchFamily="34" charset="0"/>
              </a:rPr>
              <a:t>GUIDE</a:t>
            </a:r>
          </a:p>
          <a:p>
            <a:pPr algn="ctr"/>
            <a:r>
              <a:rPr lang="en-US" sz="41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5271895"/>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48”x72” professional  poster. </a:t>
            </a:r>
            <a:r>
              <a:rPr lang="en-US" sz="3400" dirty="0" smtClean="0">
                <a:latin typeface="Trebuchet MS" pitchFamily="34" charset="0"/>
              </a:rPr>
              <a:t>You</a:t>
            </a:r>
            <a:r>
              <a:rPr lang="en-US" sz="3400" baseline="0" dirty="0" smtClean="0">
                <a:latin typeface="Trebuchet MS" pitchFamily="34" charset="0"/>
              </a:rPr>
              <a:t> can u</a:t>
            </a:r>
            <a:r>
              <a:rPr lang="en-US" sz="3400" dirty="0" smtClean="0">
                <a:latin typeface="Trebuchet MS" pitchFamily="34" charset="0"/>
              </a:rPr>
              <a:t>se</a:t>
            </a:r>
            <a:r>
              <a:rPr lang="en-US" sz="3400" baseline="0" dirty="0" smtClean="0">
                <a:latin typeface="Trebuchet MS" pitchFamily="34" charset="0"/>
              </a:rPr>
              <a:t> it to create your research poster and </a:t>
            </a:r>
            <a:r>
              <a:rPr lang="en-US" sz="3400" dirty="0" smtClean="0">
                <a:latin typeface="Trebuchet MS" pitchFamily="34" charset="0"/>
              </a:rPr>
              <a:t>save valuable time placing titles, subtitles,</a:t>
            </a:r>
            <a:r>
              <a:rPr lang="en-US" sz="3400" baseline="0" dirty="0" smtClean="0">
                <a:latin typeface="Trebuchet MS" pitchFamily="34" charset="0"/>
              </a:rPr>
              <a:t> text, and graphics</a:t>
            </a:r>
            <a:r>
              <a:rPr lang="en-US" sz="3400" dirty="0" smtClean="0">
                <a:latin typeface="Trebuchet MS" pitchFamily="34" charset="0"/>
              </a:rPr>
              <a:t>. </a:t>
            </a:r>
          </a:p>
          <a:p>
            <a:pPr defTabSz="6144907"/>
            <a:endParaRPr lang="en-US" sz="3400" dirty="0" smtClean="0">
              <a:latin typeface="Trebuchet MS" pitchFamily="34" charset="0"/>
            </a:endParaRPr>
          </a:p>
          <a:p>
            <a:pPr defTabSz="6144907"/>
            <a:r>
              <a:rPr lang="en-US" sz="3400" dirty="0" smtClean="0">
                <a:latin typeface="Trebuchet MS" pitchFamily="34" charset="0"/>
              </a:rPr>
              <a:t>We provide a series of online tutorials that will guide you through the poster design process and answer your poster production questions. </a:t>
            </a:r>
          </a:p>
          <a:p>
            <a:pPr defTabSz="6144907"/>
            <a:endParaRPr lang="en-US" sz="3400" dirty="0" smtClean="0">
              <a:latin typeface="Trebuchet MS" pitchFamily="34" charset="0"/>
            </a:endParaRPr>
          </a:p>
          <a:p>
            <a:pPr defTabSz="6144907"/>
            <a:r>
              <a:rPr lang="en-US" sz="3400" dirty="0" smtClean="0">
                <a:latin typeface="Trebuchet MS" pitchFamily="34" charset="0"/>
              </a:rPr>
              <a:t>To view our template tutorials, go online to </a:t>
            </a:r>
            <a:r>
              <a:rPr lang="en-US" sz="3400" b="1" dirty="0" smtClean="0">
                <a:solidFill>
                  <a:srgbClr val="FFFF00"/>
                </a:solidFill>
                <a:latin typeface="Trebuchet MS" pitchFamily="34" charset="0"/>
              </a:rPr>
              <a:t>PosterPresentations.com </a:t>
            </a:r>
            <a:r>
              <a:rPr lang="en-US" sz="3400" dirty="0" smtClean="0">
                <a:latin typeface="Trebuchet MS" pitchFamily="34" charset="0"/>
              </a:rPr>
              <a:t>and click on </a:t>
            </a:r>
            <a:r>
              <a:rPr lang="en-US" sz="3400" dirty="0" smtClean="0">
                <a:solidFill>
                  <a:srgbClr val="FFFF00"/>
                </a:solidFill>
                <a:latin typeface="Trebuchet MS" pitchFamily="34" charset="0"/>
              </a:rPr>
              <a:t>HELP DESK.</a:t>
            </a:r>
          </a:p>
          <a:p>
            <a:pPr defTabSz="6144907"/>
            <a:endParaRPr lang="en-US" sz="3400" dirty="0" smtClean="0">
              <a:latin typeface="Trebuchet MS" pitchFamily="34" charset="0"/>
            </a:endParaRPr>
          </a:p>
          <a:p>
            <a:pPr defTabSz="6144907"/>
            <a:r>
              <a:rPr lang="en-US" sz="3400" dirty="0" smtClean="0">
                <a:latin typeface="Trebuchet MS" pitchFamily="34" charset="0"/>
              </a:rPr>
              <a:t>When</a:t>
            </a:r>
            <a:r>
              <a:rPr lang="en-US" sz="3400" baseline="0" dirty="0" smtClean="0">
                <a:latin typeface="Trebuchet MS" pitchFamily="34" charset="0"/>
              </a:rPr>
              <a:t> you are ready to</a:t>
            </a:r>
            <a:r>
              <a:rPr lang="en-US" sz="3400" dirty="0" smtClean="0">
                <a:latin typeface="Trebuchet MS" pitchFamily="34" charset="0"/>
              </a:rPr>
              <a:t> </a:t>
            </a:r>
            <a:r>
              <a:rPr lang="en-US" sz="3400" baseline="0" dirty="0" smtClean="0">
                <a:latin typeface="Trebuchet MS" pitchFamily="34" charset="0"/>
              </a:rPr>
              <a:t> print your poster</a:t>
            </a:r>
            <a:r>
              <a:rPr lang="en-US" sz="3400" dirty="0" smtClean="0">
                <a:latin typeface="Trebuchet MS" pitchFamily="34" charset="0"/>
              </a:rPr>
              <a:t>,</a:t>
            </a:r>
            <a:r>
              <a:rPr lang="en-US" sz="3400" baseline="0" dirty="0" smtClean="0">
                <a:latin typeface="Trebuchet MS" pitchFamily="34" charset="0"/>
              </a:rPr>
              <a:t> go online to</a:t>
            </a:r>
            <a:r>
              <a:rPr lang="en-US" sz="3900" baseline="0" dirty="0" smtClean="0">
                <a:latin typeface="Trebuchet MS" pitchFamily="34" charset="0"/>
              </a:rPr>
              <a:t> </a:t>
            </a:r>
            <a:r>
              <a:rPr lang="en-US" sz="4200" b="1" dirty="0" smtClean="0">
                <a:solidFill>
                  <a:srgbClr val="FFFF00"/>
                </a:solidFill>
                <a:latin typeface="Trebuchet MS" pitchFamily="34" charset="0"/>
              </a:rPr>
              <a:t>PosterPresentations.com</a:t>
            </a:r>
            <a:r>
              <a:rPr lang="en-US" sz="4500" b="1" dirty="0" smtClean="0">
                <a:solidFill>
                  <a:schemeClr val="bg1"/>
                </a:solidFill>
                <a:latin typeface="Trebuchet MS" pitchFamily="34" charset="0"/>
              </a:rPr>
              <a:t>.</a:t>
            </a:r>
            <a:r>
              <a:rPr lang="en-US" sz="3400" dirty="0" smtClean="0">
                <a:latin typeface="Trebuchet MS" pitchFamily="34" charset="0"/>
              </a:rPr>
              <a:t/>
            </a:r>
            <a:br>
              <a:rPr lang="en-US" sz="3400" dirty="0" smtClean="0">
                <a:latin typeface="Trebuchet MS" pitchFamily="34" charset="0"/>
              </a:rPr>
            </a:br>
            <a:endParaRPr lang="en-US" sz="3400" dirty="0" smtClean="0">
              <a:latin typeface="Trebuchet MS" pitchFamily="34" charset="0"/>
            </a:endParaRPr>
          </a:p>
          <a:p>
            <a:pPr algn="l" defTabSz="5271895"/>
            <a:r>
              <a:rPr lang="en-US" sz="3400" b="1" dirty="0" smtClean="0">
                <a:solidFill>
                  <a:schemeClr val="bg1"/>
                </a:solidFill>
                <a:latin typeface="Trebuchet MS" pitchFamily="34" charset="0"/>
              </a:rPr>
              <a:t>Need</a:t>
            </a:r>
            <a:r>
              <a:rPr lang="en-US" sz="3400" b="1" baseline="0" dirty="0" smtClean="0">
                <a:solidFill>
                  <a:schemeClr val="bg1"/>
                </a:solidFill>
                <a:latin typeface="Trebuchet MS" pitchFamily="34" charset="0"/>
              </a:rPr>
              <a:t> Assistance?  </a:t>
            </a:r>
            <a:r>
              <a:rPr lang="en-US" sz="3900" b="1" baseline="0" dirty="0" smtClean="0">
                <a:solidFill>
                  <a:srgbClr val="FFFF00"/>
                </a:solidFill>
                <a:latin typeface="Trebuchet MS" pitchFamily="34" charset="0"/>
              </a:rPr>
              <a:t>Call  us at </a:t>
            </a:r>
            <a:r>
              <a:rPr lang="en-US" sz="3900" b="1" dirty="0" smtClean="0">
                <a:solidFill>
                  <a:srgbClr val="FFFF00"/>
                </a:solidFill>
                <a:latin typeface="Trebuchet MS" pitchFamily="34" charset="0"/>
              </a:rPr>
              <a:t>1.866.649.3004</a:t>
            </a:r>
            <a:endParaRPr lang="en-US" sz="4200" b="1" dirty="0" smtClean="0">
              <a:solidFill>
                <a:srgbClr val="FFFF00"/>
              </a:solidFill>
              <a:latin typeface="Trebuchet MS" pitchFamily="34" charset="0"/>
            </a:endParaRPr>
          </a:p>
          <a:p>
            <a:pPr defTabSz="5267063"/>
            <a:r>
              <a:rPr lang="en-US" sz="3400" dirty="0" smtClean="0">
                <a:latin typeface="Trebuchet MS" pitchFamily="34" charset="0"/>
              </a:rPr>
              <a:t> </a:t>
            </a:r>
            <a:endParaRPr lang="en-US" sz="4500" b="1" dirty="0" smtClean="0">
              <a:solidFill>
                <a:srgbClr val="FFFF00"/>
              </a:solidFill>
              <a:latin typeface="Trebuchet MS" pitchFamily="34" charset="0"/>
            </a:endParaRPr>
          </a:p>
          <a:p>
            <a:pPr algn="ctr"/>
            <a:r>
              <a:rPr lang="en-US" sz="4200" b="1" dirty="0" smtClean="0">
                <a:solidFill>
                  <a:schemeClr val="bg1"/>
                </a:solidFill>
                <a:latin typeface="Trebuchet MS" pitchFamily="34" charset="0"/>
              </a:rPr>
              <a:t>Object Placeholders</a:t>
            </a:r>
          </a:p>
          <a:p>
            <a:pPr algn="ctr"/>
            <a:endParaRPr lang="en-US" sz="3400" b="1" dirty="0" smtClean="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latin typeface="Trebuchet MS" pitchFamily="34" charset="0"/>
              </a:rPr>
              <a:t>To</a:t>
            </a:r>
            <a:r>
              <a:rPr lang="en-US" sz="3400" baseline="0" dirty="0" smtClean="0">
                <a:latin typeface="Trebuchet MS" pitchFamily="34" charset="0"/>
              </a:rPr>
              <a:t> add text, c</a:t>
            </a:r>
            <a:r>
              <a:rPr lang="en-US" sz="3400" dirty="0" smtClean="0">
                <a:latin typeface="Trebuchet MS" pitchFamily="34" charset="0"/>
              </a:rPr>
              <a:t>lick inside</a:t>
            </a:r>
            <a:r>
              <a:rPr lang="en-US" sz="3400" baseline="0" dirty="0" smtClean="0">
                <a:latin typeface="Trebuchet MS" pitchFamily="34" charset="0"/>
              </a:rPr>
              <a:t> a placeholder on the poster and type or paste your text.  To move a placeholder, click it </a:t>
            </a:r>
            <a:r>
              <a:rPr lang="en-US" sz="3400" u="sng" baseline="0" dirty="0" smtClean="0">
                <a:latin typeface="Trebuchet MS" pitchFamily="34" charset="0"/>
              </a:rPr>
              <a:t>once</a:t>
            </a:r>
            <a:r>
              <a:rPr lang="en-US" sz="3400" baseline="0" dirty="0" smtClean="0">
                <a:latin typeface="Trebuchet MS" pitchFamily="34" charset="0"/>
              </a:rPr>
              <a:t> (to select it).  Place your cursor on its frame, and your cursor will change to this symbol    .  Click </a:t>
            </a:r>
            <a:r>
              <a:rPr lang="en-US" sz="3400" u="sng" baseline="0" dirty="0" smtClean="0">
                <a:latin typeface="Trebuchet MS" pitchFamily="34" charset="0"/>
              </a:rPr>
              <a:t>once</a:t>
            </a:r>
            <a:r>
              <a:rPr lang="en-US" sz="3400" baseline="0" dirty="0" smtClean="0">
                <a:latin typeface="Trebuchet MS" pitchFamily="34" charset="0"/>
              </a:rPr>
              <a:t> and drag it to a new location where you can resize it. </a:t>
            </a:r>
          </a:p>
          <a:p>
            <a:pPr defTabSz="5271895"/>
            <a:endParaRPr lang="en-US" sz="3400" dirty="0" smtClean="0">
              <a:latin typeface="Trebuchet MS" pitchFamily="34" charset="0"/>
            </a:endParaRPr>
          </a:p>
          <a:p>
            <a:pPr defTabSz="5271895"/>
            <a:r>
              <a:rPr lang="en-US" sz="3400" b="1" dirty="0" smtClean="0">
                <a:solidFill>
                  <a:srgbClr val="FFFF00"/>
                </a:solidFill>
                <a:latin typeface="Trebuchet MS" pitchFamily="34" charset="0"/>
              </a:rPr>
              <a:t>Section Header placeholder</a:t>
            </a:r>
          </a:p>
          <a:p>
            <a:pPr defTabSz="5271895"/>
            <a:r>
              <a:rPr lang="en-US" sz="34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smtClean="0">
              <a:latin typeface="Trebuchet MS" pitchFamily="34" charset="0"/>
            </a:endParaRPr>
          </a:p>
          <a:p>
            <a:pPr defTabSz="6144907"/>
            <a:endParaRPr lang="en-US" sz="3400" dirty="0" smtClean="0">
              <a:latin typeface="Trebuchet MS" pitchFamily="34" charset="0"/>
            </a:endParaRPr>
          </a:p>
          <a:p>
            <a:pPr defTabSz="6144907"/>
            <a:endParaRPr lang="en-US" sz="3400" b="1" dirty="0" smtClean="0">
              <a:solidFill>
                <a:srgbClr val="FFFF00"/>
              </a:solidFill>
              <a:latin typeface="Trebuchet MS" pitchFamily="34" charset="0"/>
            </a:endParaRPr>
          </a:p>
          <a:p>
            <a:pPr defTabSz="6144907"/>
            <a:r>
              <a:rPr lang="en-US" sz="3400" b="1" dirty="0" smtClean="0">
                <a:solidFill>
                  <a:srgbClr val="FFFF00"/>
                </a:solidFill>
                <a:latin typeface="Trebuchet MS" pitchFamily="34" charset="0"/>
              </a:rPr>
              <a:t>Text placeholder</a:t>
            </a:r>
          </a:p>
          <a:p>
            <a:pPr defTabSz="6144907"/>
            <a:r>
              <a:rPr lang="en-US" sz="3400" baseline="0" dirty="0" smtClean="0">
                <a:latin typeface="Trebuchet MS" pitchFamily="34" charset="0"/>
              </a:rPr>
              <a:t>Move this preformatted text placeholder to the poster to add a new body of text.</a:t>
            </a: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1" baseline="0" dirty="0" smtClean="0">
              <a:solidFill>
                <a:srgbClr val="FFFF00"/>
              </a:solidFill>
              <a:latin typeface="Trebuchet MS" pitchFamily="34" charset="0"/>
            </a:endParaRPr>
          </a:p>
          <a:p>
            <a:pPr defTabSz="6144907"/>
            <a:r>
              <a:rPr lang="en-US" sz="3400" b="1" baseline="0" dirty="0" smtClean="0">
                <a:solidFill>
                  <a:srgbClr val="FFFF00"/>
                </a:solidFill>
                <a:latin typeface="Trebuchet MS" pitchFamily="34" charset="0"/>
              </a:rPr>
              <a:t>Picture placeholder</a:t>
            </a:r>
          </a:p>
          <a:p>
            <a:pPr defTabSz="6144907"/>
            <a:r>
              <a:rPr lang="en-US" sz="3400" baseline="0" dirty="0" smtClean="0">
                <a:latin typeface="Trebuchet MS" pitchFamily="34" charset="0"/>
              </a:rPr>
              <a:t>Move this graphic placeholder onto your poster, size it first, and then click it to add a picture to the poster.</a:t>
            </a:r>
          </a:p>
          <a:p>
            <a:pPr defTabSz="4388692"/>
            <a:endParaRPr lang="en-US" sz="3200" baseline="0" dirty="0" smtClean="0">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sp>
        <p:nvSpPr>
          <p:cNvPr id="33" name="Rectangle 32"/>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34" name="Picture 2"/>
          <p:cNvPicPr>
            <a:picLocks noChangeAspect="1" noChangeArrowheads="1"/>
          </p:cNvPicPr>
          <p:nvPr userDrawn="1"/>
        </p:nvPicPr>
        <p:blipFill>
          <a:blip r:embed="rId3"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35" name="Group 34"/>
          <p:cNvGrpSpPr/>
          <p:nvPr userDrawn="1"/>
        </p:nvGrpSpPr>
        <p:grpSpPr>
          <a:xfrm>
            <a:off x="-9967069" y="31446164"/>
            <a:ext cx="9309487" cy="1090625"/>
            <a:chOff x="44242388" y="28054064"/>
            <a:chExt cx="9771398" cy="1090621"/>
          </a:xfrm>
        </p:grpSpPr>
        <p:sp>
          <p:nvSpPr>
            <p:cNvPr id="36" name="Rounded Rectangle 3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70833" y="28172249"/>
              <a:ext cx="914400" cy="914398"/>
            </a:xfrm>
            <a:prstGeom prst="rect">
              <a:avLst/>
            </a:prstGeom>
            <a:noFill/>
          </p:spPr>
        </p:pic>
        <p:sp>
          <p:nvSpPr>
            <p:cNvPr id="38" name="TextBox 37"/>
            <p:cNvSpPr txBox="1"/>
            <p:nvPr userDrawn="1"/>
          </p:nvSpPr>
          <p:spPr>
            <a:xfrm>
              <a:off x="45342600" y="28154099"/>
              <a:ext cx="8671186" cy="861771"/>
            </a:xfrm>
            <a:prstGeom prst="rect">
              <a:avLst/>
            </a:prstGeom>
            <a:noFill/>
          </p:spPr>
          <p:txBody>
            <a:bodyPr wrap="square" rtlCol="0">
              <a:spAutoFit/>
            </a:bodyPr>
            <a:lstStyle/>
            <a:p>
              <a:r>
                <a:rPr lang="en-US" sz="2500" dirty="0" smtClean="0">
                  <a:solidFill>
                    <a:schemeClr val="tx2"/>
                  </a:solidFill>
                  <a:latin typeface="Trebuchet MS" pitchFamily="34" charset="0"/>
                </a:rPr>
                <a:t>Student</a:t>
              </a:r>
              <a:r>
                <a:rPr lang="en-US" sz="2500" baseline="0" dirty="0" smtClean="0">
                  <a:solidFill>
                    <a:schemeClr val="tx2"/>
                  </a:solidFill>
                  <a:latin typeface="Trebuchet MS" pitchFamily="34" charset="0"/>
                </a:rPr>
                <a:t> discounts are available on our </a:t>
              </a:r>
              <a:r>
                <a:rPr lang="en-US" sz="2500" baseline="0" dirty="0" err="1" smtClean="0">
                  <a:solidFill>
                    <a:schemeClr val="tx2"/>
                  </a:solidFill>
                  <a:latin typeface="Trebuchet MS" pitchFamily="34" charset="0"/>
                </a:rPr>
                <a:t>Facebook</a:t>
              </a:r>
              <a:r>
                <a:rPr lang="en-US" sz="2500" baseline="0" dirty="0" smtClean="0">
                  <a:solidFill>
                    <a:schemeClr val="tx2"/>
                  </a:solidFill>
                  <a:latin typeface="Trebuchet MS" pitchFamily="34" charset="0"/>
                </a:rPr>
                <a:t> page. </a:t>
              </a:r>
            </a:p>
            <a:p>
              <a:r>
                <a:rPr lang="en-US" sz="2500" baseline="0" dirty="0" smtClean="0">
                  <a:solidFill>
                    <a:schemeClr val="tx2"/>
                  </a:solidFill>
                  <a:latin typeface="Trebuchet MS" pitchFamily="34" charset="0"/>
                </a:rPr>
                <a:t>Go to </a:t>
              </a:r>
              <a:r>
                <a:rPr lang="en-US" sz="2500" u="sng" baseline="0" dirty="0" smtClean="0">
                  <a:solidFill>
                    <a:schemeClr val="tx2"/>
                  </a:solidFill>
                  <a:latin typeface="Trebuchet MS" pitchFamily="34" charset="0"/>
                </a:rPr>
                <a:t>PosterPresentations.com</a:t>
              </a:r>
              <a:r>
                <a:rPr lang="en-US" sz="2500" baseline="0" dirty="0" smtClean="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9" name="Straight Connector 38"/>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41" name="Rectangle 40"/>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a:t>
            </a:r>
            <a:r>
              <a:rPr lang="en-US" sz="4300" b="1" baseline="0" dirty="0" smtClean="0">
                <a:solidFill>
                  <a:schemeClr val="bg1"/>
                </a:solidFill>
                <a:latin typeface="Trebuchet MS" pitchFamily="34" charset="0"/>
              </a:rPr>
              <a:t> TIPS</a:t>
            </a:r>
            <a:endParaRPr lang="en-US" sz="4300" b="1" dirty="0" smtClean="0">
              <a:solidFill>
                <a:schemeClr val="bg1"/>
              </a:solidFill>
              <a:latin typeface="Trebuchet MS" pitchFamily="34" charset="0"/>
            </a:endParaRPr>
          </a:p>
          <a:p>
            <a:pPr algn="ctr"/>
            <a:r>
              <a:rPr lang="en-US" sz="4100" b="1" dirty="0" smtClean="0">
                <a:solidFill>
                  <a:srgbClr val="FFFF00"/>
                </a:solidFill>
                <a:latin typeface="Trebuchet MS" pitchFamily="34" charset="0"/>
              </a:rPr>
              <a:t>(--THIS SECTION DOES NOT PRINT--)</a:t>
            </a:r>
            <a:endParaRPr lang="en-US" sz="1100" b="1" dirty="0" smtClean="0">
              <a:latin typeface="Trebuchet MS" pitchFamily="34" charset="0"/>
            </a:endParaRPr>
          </a:p>
          <a:p>
            <a:pPr defTabSz="4388692"/>
            <a:endParaRPr lang="en-US" sz="3200" dirty="0" smtClean="0">
              <a:latin typeface="Trebuchet MS" pitchFamily="34" charset="0"/>
            </a:endParaRPr>
          </a:p>
          <a:p>
            <a:pPr defTabSz="4388692"/>
            <a:r>
              <a:rPr lang="en-US" sz="3400" dirty="0" smtClean="0">
                <a:latin typeface="Trebuchet MS" pitchFamily="34" charset="0"/>
              </a:rPr>
              <a:t>This PowerPoint</a:t>
            </a:r>
            <a:r>
              <a:rPr lang="en-US" sz="3400" baseline="0" dirty="0" smtClean="0">
                <a:latin typeface="Trebuchet MS" pitchFamily="34" charset="0"/>
              </a:rPr>
              <a:t> template requires basic PowerPoint (version 2007 or newer) skills. Below is a list of commonly asked questions specific to this template. </a:t>
            </a:r>
            <a:br>
              <a:rPr lang="en-US" sz="3400" baseline="0" dirty="0" smtClean="0">
                <a:latin typeface="Trebuchet MS" pitchFamily="34" charset="0"/>
              </a:rPr>
            </a:br>
            <a:r>
              <a:rPr lang="en-US" sz="3400" baseline="0" dirty="0" smtClean="0">
                <a:latin typeface="Trebuchet MS" pitchFamily="34" charset="0"/>
              </a:rPr>
              <a:t>If you are using an older version of PowerPoint some template features may not work properly.</a:t>
            </a:r>
            <a:endParaRPr lang="en-US" sz="3400" b="1" dirty="0" smtClean="0">
              <a:solidFill>
                <a:srgbClr val="FFFF00"/>
              </a:solidFill>
              <a:latin typeface="Trebuchet MS" pitchFamily="34" charset="0"/>
            </a:endParaRPr>
          </a:p>
          <a:p>
            <a:pPr algn="ctr"/>
            <a:endParaRPr lang="en-US" sz="3400" baseline="0" dirty="0" smtClean="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smtClean="0">
                <a:solidFill>
                  <a:schemeClr val="bg1"/>
                </a:solidFill>
                <a:latin typeface="Trebuchet MS" pitchFamily="34" charset="0"/>
              </a:rPr>
              <a:t>Template</a:t>
            </a:r>
            <a:r>
              <a:rPr lang="en-US" sz="4500" b="1" baseline="0" dirty="0" smtClean="0">
                <a:solidFill>
                  <a:schemeClr val="bg1"/>
                </a:solidFill>
                <a:latin typeface="Trebuchet MS" pitchFamily="34" charset="0"/>
              </a:rPr>
              <a:t> FAQs</a:t>
            </a:r>
            <a:endParaRPr lang="en-US" sz="45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smtClean="0">
                <a:solidFill>
                  <a:srgbClr val="FFFF00"/>
                </a:solidFill>
                <a:latin typeface="Trebuchet MS" pitchFamily="34" charset="0"/>
              </a:rPr>
              <a:t>Verifying the quality of your graphics</a:t>
            </a:r>
          </a:p>
          <a:p>
            <a:pPr defTabSz="3765188"/>
            <a:r>
              <a:rPr lang="en-US" sz="3400" dirty="0" smtClean="0">
                <a:latin typeface="Trebuchet MS" pitchFamily="34" charset="0"/>
              </a:rPr>
              <a:t>Go to the </a:t>
            </a:r>
            <a:r>
              <a:rPr lang="en-US" sz="34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smtClean="0">
                <a:latin typeface="Trebuchet MS" pitchFamily="34" charset="0"/>
              </a:rPr>
            </a:br>
            <a:endParaRPr lang="en-US" sz="3400" baseline="0" dirty="0" smtClean="0">
              <a:latin typeface="Trebuchet MS" pitchFamily="34" charset="0"/>
            </a:endParaRPr>
          </a:p>
          <a:p>
            <a:pPr defTabSz="3765188"/>
            <a:endParaRPr lang="en-US" sz="3400" b="1" baseline="0" dirty="0" smtClean="0">
              <a:solidFill>
                <a:srgbClr val="FFFF00"/>
              </a:solidFill>
              <a:latin typeface="Trebuchet MS" pitchFamily="34" charset="0"/>
            </a:endParaRPr>
          </a:p>
          <a:p>
            <a:pPr defTabSz="3765188"/>
            <a:r>
              <a:rPr lang="en-US" sz="3400" b="1" baseline="0" dirty="0" smtClean="0">
                <a:solidFill>
                  <a:srgbClr val="FFFF00"/>
                </a:solidFill>
                <a:latin typeface="Trebuchet MS" pitchFamily="34" charset="0"/>
              </a:rPr>
              <a:t>Modifying the layout</a:t>
            </a:r>
          </a:p>
          <a:p>
            <a:pPr defTabSz="3765188"/>
            <a:r>
              <a:rPr lang="en-US" sz="3400" dirty="0" smtClean="0">
                <a:latin typeface="Trebuchet MS" pitchFamily="34" charset="0"/>
              </a:rPr>
              <a:t>This template has four </a:t>
            </a:r>
          </a:p>
          <a:p>
            <a:pPr defTabSz="3765188"/>
            <a:r>
              <a:rPr lang="en-US" sz="3400" baseline="0" dirty="0" smtClean="0">
                <a:latin typeface="Trebuchet MS" pitchFamily="34" charset="0"/>
              </a:rPr>
              <a:t>different column layouts.   </a:t>
            </a:r>
          </a:p>
          <a:p>
            <a:pPr defTabSz="3765188"/>
            <a:r>
              <a:rPr lang="en-US" sz="3400" u="sng" baseline="0" dirty="0" smtClean="0">
                <a:latin typeface="Trebuchet MS" pitchFamily="34" charset="0"/>
              </a:rPr>
              <a:t>Right-click</a:t>
            </a:r>
            <a:r>
              <a:rPr lang="en-US" sz="3400" baseline="0" dirty="0" smtClean="0">
                <a:latin typeface="Trebuchet MS" pitchFamily="34" charset="0"/>
              </a:rPr>
              <a:t> your mouse on the </a:t>
            </a:r>
          </a:p>
          <a:p>
            <a:pPr defTabSz="3765188"/>
            <a:r>
              <a:rPr lang="en-US" sz="3400" baseline="0" dirty="0" smtClean="0">
                <a:latin typeface="Trebuchet MS" pitchFamily="34" charset="0"/>
              </a:rPr>
              <a:t>background  and click on </a:t>
            </a:r>
          </a:p>
          <a:p>
            <a:pPr defTabSz="3765188"/>
            <a:r>
              <a:rPr lang="en-US" sz="3400" baseline="0" dirty="0" smtClean="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Importing text and graphics from external sources</a:t>
            </a:r>
          </a:p>
          <a:p>
            <a:pPr defTabSz="3765188"/>
            <a:r>
              <a:rPr lang="en-US" sz="3400" b="1" u="sng" baseline="0" dirty="0" smtClean="0">
                <a:latin typeface="Trebuchet MS" pitchFamily="34" charset="0"/>
              </a:rPr>
              <a:t>TEXT</a:t>
            </a:r>
            <a:r>
              <a:rPr lang="en-US" sz="3400" b="1" u="none" baseline="0" dirty="0" smtClean="0">
                <a:latin typeface="Trebuchet MS" pitchFamily="34" charset="0"/>
              </a:rPr>
              <a:t>: </a:t>
            </a:r>
            <a:r>
              <a:rPr lang="en-US" sz="3400" baseline="0" dirty="0" smtClean="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PHOTOS</a:t>
            </a:r>
            <a:r>
              <a:rPr lang="en-US" sz="3400" b="1" u="none" baseline="0" dirty="0" smtClean="0">
                <a:latin typeface="Trebuchet MS" pitchFamily="34" charset="0"/>
              </a:rPr>
              <a:t>: </a:t>
            </a:r>
            <a:r>
              <a:rPr lang="en-US" sz="3400" baseline="0" dirty="0" smtClean="0">
                <a:latin typeface="Trebuchet MS" pitchFamily="34" charset="0"/>
              </a:rPr>
              <a:t>Drag in a picture placeholder, size it </a:t>
            </a:r>
            <a:r>
              <a:rPr lang="en-US" sz="3400" u="sng" baseline="0" dirty="0" smtClean="0">
                <a:latin typeface="Trebuchet MS" pitchFamily="34" charset="0"/>
              </a:rPr>
              <a:t>first</a:t>
            </a:r>
            <a:r>
              <a:rPr lang="en-US" sz="3400" baseline="0" dirty="0" smtClean="0">
                <a:latin typeface="Trebuchet MS" pitchFamily="34" charset="0"/>
              </a:rPr>
              <a:t>, click in it and insert a photo from the menu.</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TABLES</a:t>
            </a:r>
            <a:r>
              <a:rPr lang="en-US" sz="3400" b="1" u="none" baseline="0" dirty="0" smtClean="0">
                <a:latin typeface="Trebuchet MS" pitchFamily="34" charset="0"/>
              </a:rPr>
              <a:t>: </a:t>
            </a:r>
            <a:r>
              <a:rPr lang="en-US" sz="3400" baseline="0" dirty="0" smtClean="0">
                <a:latin typeface="Trebuchet MS" pitchFamily="34" charset="0"/>
              </a:rPr>
              <a:t>You can copy and paste a table from an external document onto this poster template. To adjust the way the text fits within the cells of a table that has been pasted, </a:t>
            </a:r>
            <a:r>
              <a:rPr lang="en-US" sz="3400" u="sng" baseline="0" dirty="0" smtClean="0">
                <a:latin typeface="Trebuchet MS" pitchFamily="34" charset="0"/>
              </a:rPr>
              <a:t>right-click</a:t>
            </a:r>
            <a:r>
              <a:rPr lang="en-US" sz="3400" baseline="0" dirty="0" smtClean="0">
                <a:latin typeface="Trebuchet MS" pitchFamily="34" charset="0"/>
              </a:rPr>
              <a:t> on the table, click FORMAT SHAPE  then click on TEXT BOX and change the INTERNAL MARGIN values to 0.25.</a:t>
            </a:r>
          </a:p>
          <a:p>
            <a:pPr defTabSz="3765188"/>
            <a:endParaRPr lang="en-US" sz="3400" baseline="0" dirty="0" smtClean="0">
              <a:latin typeface="Trebuchet MS" pitchFamily="34" charset="0"/>
            </a:endParaRPr>
          </a:p>
          <a:p>
            <a:pPr defTabSz="3765188"/>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Modifying the color scheme</a:t>
            </a:r>
          </a:p>
          <a:p>
            <a:pPr defTabSz="3765188"/>
            <a:r>
              <a:rPr lang="en-US" sz="3400" baseline="0" dirty="0" smtClean="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smtClean="0">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pic>
        <p:nvPicPr>
          <p:cNvPr id="42" name="Picture 2"/>
          <p:cNvPicPr>
            <a:picLocks noChangeAspect="1" noChangeArrowheads="1"/>
          </p:cNvPicPr>
          <p:nvPr userDrawn="1"/>
        </p:nvPicPr>
        <p:blipFill>
          <a:blip r:embed="rId6"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43" name="TextBox 42"/>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500" dirty="0" smtClean="0">
                <a:solidFill>
                  <a:schemeClr val="bg1"/>
                </a:solidFill>
              </a:rPr>
              <a:t>2117 Fourth Street ,</a:t>
            </a:r>
            <a:r>
              <a:rPr lang="en-US" sz="2500" baseline="0" dirty="0" smtClean="0">
                <a:solidFill>
                  <a:schemeClr val="bg1"/>
                </a:solidFill>
              </a:rPr>
              <a:t> Unit C        </a:t>
            </a:r>
          </a:p>
          <a:p>
            <a:pPr>
              <a:lnSpc>
                <a:spcPts val="3640"/>
              </a:lnSpc>
            </a:pPr>
            <a:r>
              <a:rPr lang="en-US" sz="2500" baseline="0" dirty="0" smtClean="0">
                <a:solidFill>
                  <a:schemeClr val="bg1"/>
                </a:solidFill>
              </a:rPr>
              <a:t>     Berkeley CA </a:t>
            </a:r>
            <a:r>
              <a:rPr lang="en-US" sz="2200" baseline="0" dirty="0" smtClean="0">
                <a:solidFill>
                  <a:schemeClr val="bg1"/>
                </a:solidFill>
              </a:rPr>
              <a:t>94710</a:t>
            </a:r>
            <a:r>
              <a:rPr lang="en-US" sz="2500" baseline="0" dirty="0" smtClean="0">
                <a:solidFill>
                  <a:schemeClr val="bg1"/>
                </a:solidFill>
              </a:rPr>
              <a:t/>
            </a:r>
            <a:br>
              <a:rPr lang="en-US" sz="2500" baseline="0" dirty="0" smtClean="0">
                <a:solidFill>
                  <a:schemeClr val="bg1"/>
                </a:solidFill>
              </a:rPr>
            </a:br>
            <a:r>
              <a:rPr lang="en-US" sz="2500" baseline="0" dirty="0" smtClean="0">
                <a:solidFill>
                  <a:schemeClr val="bg1"/>
                </a:solidFill>
              </a:rPr>
              <a:t>    </a:t>
            </a:r>
            <a:r>
              <a:rPr lang="en-US" sz="2500" b="1" baseline="0" dirty="0" smtClean="0">
                <a:solidFill>
                  <a:srgbClr val="FFFF00"/>
                </a:solidFill>
              </a:rPr>
              <a:t>posterpresenter@gmail.com</a:t>
            </a:r>
            <a:endParaRPr lang="en-US" sz="2800" b="1" dirty="0">
              <a:solidFill>
                <a:srgbClr val="FFFF00"/>
              </a:solidFill>
            </a:endParaRPr>
          </a:p>
        </p:txBody>
      </p:sp>
      <p:cxnSp>
        <p:nvCxnSpPr>
          <p:cNvPr id="44" name="Straight Connector 43"/>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904187" y="6004406"/>
            <a:ext cx="13591277" cy="5232123"/>
          </a:xfrm>
        </p:spPr>
        <p:txBody>
          <a:bodyPr/>
          <a:lstStyle/>
          <a:p>
            <a:r>
              <a:rPr lang="en-US" dirty="0" smtClean="0"/>
              <a:t>Devil’s Dice is a dice playing game of chance.  It is more formally known as Pig.  The main objective of this project was to build a Neural Network (NN) that could learn when to roll or pass the dice for Devil’s Dice.  This project eventually evolved into seeing how accurately a NN could learn from other players.  This helps demonstrate a NN’s ability to constantly learn and build (mimic) personalities.</a:t>
            </a:r>
          </a:p>
          <a:p>
            <a:endParaRPr lang="en-US" dirty="0"/>
          </a:p>
          <a:p>
            <a:r>
              <a:rPr lang="en-US" dirty="0"/>
              <a:t>The end goal of this project was to build a dynamic </a:t>
            </a:r>
            <a:r>
              <a:rPr lang="en-US" dirty="0" smtClean="0"/>
              <a:t>player.  I wanted a player that </a:t>
            </a:r>
            <a:r>
              <a:rPr lang="en-US" dirty="0"/>
              <a:t>didn’t have to be told how to paly but rather could watch and learn how to </a:t>
            </a:r>
            <a:r>
              <a:rPr lang="en-US" dirty="0" smtClean="0"/>
              <a:t>play.  The non-NN players were automated methods of playing with fixed and hardcoded conditions, they were told how to paly.  Each NN learned from one of these automated methods.  They were all then put up against each other in a tournament.  The results show how they did against each other and compared against their original counterpart.</a:t>
            </a:r>
            <a:endParaRPr lang="en-US" dirty="0"/>
          </a:p>
        </p:txBody>
      </p:sp>
      <p:sp>
        <p:nvSpPr>
          <p:cNvPr id="253" name="Text Placeholder 252"/>
          <p:cNvSpPr>
            <a:spLocks noGrp="1"/>
          </p:cNvSpPr>
          <p:nvPr>
            <p:ph type="body" sz="quarter" idx="11"/>
          </p:nvPr>
        </p:nvSpPr>
        <p:spPr/>
        <p:txBody>
          <a:bodyPr/>
          <a:lstStyle/>
          <a:p>
            <a:r>
              <a:rPr lang="en-US" dirty="0" smtClean="0"/>
              <a:t>Abstract</a:t>
            </a:r>
            <a:endParaRPr lang="en-US" dirty="0"/>
          </a:p>
        </p:txBody>
      </p:sp>
      <p:sp>
        <p:nvSpPr>
          <p:cNvPr id="160" name="Text Placeholder 159"/>
          <p:cNvSpPr>
            <a:spLocks noGrp="1"/>
          </p:cNvSpPr>
          <p:nvPr>
            <p:ph type="body" sz="quarter" idx="19"/>
          </p:nvPr>
        </p:nvSpPr>
        <p:spPr>
          <a:xfrm>
            <a:off x="922339" y="16472668"/>
            <a:ext cx="13592864" cy="3674773"/>
          </a:xfrm>
        </p:spPr>
        <p:txBody>
          <a:bodyPr/>
          <a:lstStyle/>
          <a:p>
            <a:r>
              <a:rPr lang="en-US" sz="3200" b="1" dirty="0" smtClean="0"/>
              <a:t>Given</a:t>
            </a:r>
            <a:r>
              <a:rPr lang="en-US" dirty="0" smtClean="0"/>
              <a:t> a six sided dice and the chance to role it for points or pass to bank the accumulated points,</a:t>
            </a:r>
          </a:p>
          <a:p>
            <a:r>
              <a:rPr lang="en-US" sz="3200" b="1" dirty="0" smtClean="0"/>
              <a:t>Find</a:t>
            </a:r>
            <a:r>
              <a:rPr lang="en-US" dirty="0" smtClean="0"/>
              <a:t> out if a Neural Network can learn when it should risk rolling the dice or when it should pass the dice.  Find if this can be done from observing other automated methods </a:t>
            </a:r>
            <a:r>
              <a:rPr lang="en-US" dirty="0" smtClean="0"/>
              <a:t>designed </a:t>
            </a:r>
            <a:r>
              <a:rPr lang="en-US" dirty="0" smtClean="0"/>
              <a:t>for playing the game</a:t>
            </a:r>
          </a:p>
          <a:p>
            <a:r>
              <a:rPr lang="en-US" sz="3200" b="1" dirty="0" smtClean="0"/>
              <a:t>Such that</a:t>
            </a:r>
            <a:r>
              <a:rPr lang="en-US" dirty="0" smtClean="0"/>
              <a:t> the Neural Network performs as good as or better then its original counterpart.</a:t>
            </a:r>
          </a:p>
        </p:txBody>
      </p:sp>
      <p:sp>
        <p:nvSpPr>
          <p:cNvPr id="161" name="Text Placeholder 160"/>
          <p:cNvSpPr>
            <a:spLocks noGrp="1"/>
          </p:cNvSpPr>
          <p:nvPr>
            <p:ph type="body" sz="quarter" idx="20"/>
          </p:nvPr>
        </p:nvSpPr>
        <p:spPr>
          <a:xfrm>
            <a:off x="904187" y="15744238"/>
            <a:ext cx="13573125" cy="738635"/>
          </a:xfrm>
        </p:spPr>
        <p:txBody>
          <a:bodyPr/>
          <a:lstStyle/>
          <a:p>
            <a:r>
              <a:rPr lang="en-US" dirty="0"/>
              <a:t>Problem Description</a:t>
            </a:r>
          </a:p>
        </p:txBody>
      </p:sp>
      <p:sp>
        <p:nvSpPr>
          <p:cNvPr id="164" name="Text Placeholder 163"/>
          <p:cNvSpPr>
            <a:spLocks noGrp="1"/>
          </p:cNvSpPr>
          <p:nvPr>
            <p:ph type="body" sz="quarter" idx="23"/>
          </p:nvPr>
        </p:nvSpPr>
        <p:spPr>
          <a:xfrm>
            <a:off x="15162215" y="6004406"/>
            <a:ext cx="13571535" cy="7340392"/>
          </a:xfrm>
        </p:spPr>
        <p:txBody>
          <a:bodyPr/>
          <a:lstStyle/>
          <a:p>
            <a:r>
              <a:rPr lang="en-US" sz="3200" b="1" dirty="0" smtClean="0"/>
              <a:t>Basic Framework:</a:t>
            </a:r>
          </a:p>
          <a:p>
            <a:r>
              <a:rPr lang="en-US" dirty="0" smtClean="0"/>
              <a:t>A Neural Network’s (NN) structure is used to learn and make decisions in this project.  The NN player’s move is picked by applying an activation function to a processed set of environmental inputs.</a:t>
            </a:r>
          </a:p>
          <a:p>
            <a:r>
              <a:rPr lang="en-US" dirty="0" smtClean="0"/>
              <a:t>To further understand this, a NN is made up of multiple nodes.  Each NN has a input layer of nodes, output layer of nodes, and possibly multiple hidden layers of nodes in between.  Each node has inputs; they have as many inputs as nodes in the layer behind them.  Each node has no control of what inputs come into it so they “control” the inputs by processing them at the threshold with internal multipliers.  These multipliers are called weights.  The threshold multiplies each input with its corresponding weight then sums all the results together.  The result from the threshold is then fed through an activation function which then gives the output for that node.  Each node’s output is an input for all the nodes in the layer after it.</a:t>
            </a:r>
          </a:p>
          <a:p>
            <a:r>
              <a:rPr lang="en-US" dirty="0" smtClean="0"/>
              <a:t>NNs are able to correct themselves, or learn, by being trained.  When training a NN, the NN is given inputs and shown the correct output(s).  The NN processes these inputs and is able to see if it is getting the correct answer(s) or not.  If not, the NN will adjust the weights being applied to its inputs and try again until it is guessing “close enough”.</a:t>
            </a:r>
          </a:p>
        </p:txBody>
      </p:sp>
      <p:sp>
        <p:nvSpPr>
          <p:cNvPr id="165" name="Text Placeholder 164"/>
          <p:cNvSpPr>
            <a:spLocks noGrp="1"/>
          </p:cNvSpPr>
          <p:nvPr>
            <p:ph type="body" sz="quarter" idx="24"/>
          </p:nvPr>
        </p:nvSpPr>
        <p:spPr/>
        <p:txBody>
          <a:bodyPr/>
          <a:lstStyle/>
          <a:p>
            <a:r>
              <a:rPr lang="en-US" dirty="0" smtClean="0"/>
              <a:t>Method</a:t>
            </a:r>
            <a:endParaRPr lang="en-US" dirty="0"/>
          </a:p>
        </p:txBody>
      </p:sp>
      <p:sp>
        <p:nvSpPr>
          <p:cNvPr id="166" name="Text Placeholder 165"/>
          <p:cNvSpPr>
            <a:spLocks noGrp="1"/>
          </p:cNvSpPr>
          <p:nvPr>
            <p:ph type="body" sz="quarter" idx="25"/>
          </p:nvPr>
        </p:nvSpPr>
        <p:spPr>
          <a:xfrm>
            <a:off x="29395742" y="5295417"/>
            <a:ext cx="13576029" cy="738635"/>
          </a:xfrm>
        </p:spPr>
        <p:txBody>
          <a:bodyPr/>
          <a:lstStyle/>
          <a:p>
            <a:r>
              <a:rPr lang="en-US" dirty="0" smtClean="0"/>
              <a:t>Results</a:t>
            </a:r>
          </a:p>
        </p:txBody>
      </p:sp>
      <p:pic>
        <p:nvPicPr>
          <p:cNvPr id="3" name="Picture Placeholder 2"/>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5359" b="5359"/>
          <a:stretch>
            <a:fillRect/>
          </a:stretch>
        </p:blipFill>
        <p:spPr>
          <a:xfrm>
            <a:off x="914400" y="479425"/>
            <a:ext cx="4419600" cy="3930650"/>
          </a:xfrm>
        </p:spPr>
      </p:pic>
      <p:pic>
        <p:nvPicPr>
          <p:cNvPr id="5" name="Picture Placeholder 4"/>
          <p:cNvPicPr>
            <a:picLocks noGrp="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38103888" y="1143000"/>
            <a:ext cx="8124825" cy="1885950"/>
          </a:xfrm>
        </p:spPr>
      </p:pic>
      <p:sp>
        <p:nvSpPr>
          <p:cNvPr id="295" name="Text Placeholder 294"/>
          <p:cNvSpPr>
            <a:spLocks noGrp="1"/>
          </p:cNvSpPr>
          <p:nvPr>
            <p:ph type="body" sz="quarter" idx="150"/>
          </p:nvPr>
        </p:nvSpPr>
        <p:spPr/>
        <p:txBody>
          <a:bodyPr>
            <a:normAutofit/>
          </a:bodyPr>
          <a:lstStyle/>
          <a:p>
            <a:r>
              <a:rPr lang="en-US" dirty="0" smtClean="0"/>
              <a:t>Robert Wilkins</a:t>
            </a:r>
            <a:endParaRPr lang="en-US" dirty="0"/>
          </a:p>
        </p:txBody>
      </p:sp>
      <p:sp>
        <p:nvSpPr>
          <p:cNvPr id="296" name="Text Placeholder 295"/>
          <p:cNvSpPr>
            <a:spLocks noGrp="1"/>
          </p:cNvSpPr>
          <p:nvPr>
            <p:ph type="body" sz="quarter" idx="184"/>
          </p:nvPr>
        </p:nvSpPr>
        <p:spPr/>
        <p:txBody>
          <a:bodyPr>
            <a:normAutofit lnSpcReduction="10000"/>
          </a:bodyPr>
          <a:lstStyle/>
          <a:p>
            <a:r>
              <a:rPr lang="en-US" b="1" dirty="0"/>
              <a:t>CS </a:t>
            </a:r>
            <a:r>
              <a:rPr lang="en-US" b="1" dirty="0" smtClean="0"/>
              <a:t>5600 “Intelligent Systems” Fall 2016 </a:t>
            </a:r>
            <a:endParaRPr lang="en-US" dirty="0"/>
          </a:p>
        </p:txBody>
      </p:sp>
      <p:sp>
        <p:nvSpPr>
          <p:cNvPr id="297" name="Text Placeholder 296"/>
          <p:cNvSpPr>
            <a:spLocks noGrp="1"/>
          </p:cNvSpPr>
          <p:nvPr>
            <p:ph type="body" sz="quarter" idx="185"/>
          </p:nvPr>
        </p:nvSpPr>
        <p:spPr/>
        <p:txBody>
          <a:bodyPr>
            <a:normAutofit fontScale="85000" lnSpcReduction="10000"/>
          </a:bodyPr>
          <a:lstStyle/>
          <a:p>
            <a:r>
              <a:rPr lang="en-US" dirty="0"/>
              <a:t>Training </a:t>
            </a:r>
            <a:r>
              <a:rPr lang="en-US" dirty="0" smtClean="0"/>
              <a:t>Neural Networks </a:t>
            </a:r>
            <a:r>
              <a:rPr lang="en-US" dirty="0"/>
              <a:t>to </a:t>
            </a:r>
            <a:r>
              <a:rPr lang="en-US" dirty="0" smtClean="0"/>
              <a:t>Play </a:t>
            </a:r>
            <a:r>
              <a:rPr lang="en-US" dirty="0"/>
              <a:t>Devil’s Dice With Certain Behaviors</a:t>
            </a:r>
          </a:p>
        </p:txBody>
      </p:sp>
      <p:sp>
        <p:nvSpPr>
          <p:cNvPr id="258" name="Text Placeholder 257"/>
          <p:cNvSpPr>
            <a:spLocks noGrp="1"/>
          </p:cNvSpPr>
          <p:nvPr>
            <p:ph type="body" sz="quarter" idx="95"/>
          </p:nvPr>
        </p:nvSpPr>
        <p:spPr/>
        <p:txBody>
          <a:bodyPr/>
          <a:lstStyle/>
          <a:p>
            <a:endParaRPr lang="en-US"/>
          </a:p>
        </p:txBody>
      </p:sp>
      <p:sp>
        <p:nvSpPr>
          <p:cNvPr id="259" name="Text Placeholder 258"/>
          <p:cNvSpPr>
            <a:spLocks noGrp="1"/>
          </p:cNvSpPr>
          <p:nvPr>
            <p:ph type="body" sz="quarter" idx="107"/>
          </p:nvPr>
        </p:nvSpPr>
        <p:spPr/>
        <p:txBody>
          <a:bodyPr/>
          <a:lstStyle/>
          <a:p>
            <a:endParaRPr lang="en-US"/>
          </a:p>
        </p:txBody>
      </p:sp>
      <p:sp>
        <p:nvSpPr>
          <p:cNvPr id="261" name="Text Placeholder 260"/>
          <p:cNvSpPr>
            <a:spLocks noGrp="1"/>
          </p:cNvSpPr>
          <p:nvPr>
            <p:ph type="body" sz="quarter" idx="116"/>
          </p:nvPr>
        </p:nvSpPr>
        <p:spPr/>
        <p:txBody>
          <a:bodyPr/>
          <a:lstStyle/>
          <a:p>
            <a:endParaRPr lang="en-US"/>
          </a:p>
        </p:txBody>
      </p:sp>
      <p:sp>
        <p:nvSpPr>
          <p:cNvPr id="262" name="Text Placeholder 261"/>
          <p:cNvSpPr>
            <a:spLocks noGrp="1"/>
          </p:cNvSpPr>
          <p:nvPr>
            <p:ph type="body" sz="quarter" idx="117"/>
          </p:nvPr>
        </p:nvSpPr>
        <p:spPr/>
        <p:txBody>
          <a:bodyPr/>
          <a:lstStyle/>
          <a:p>
            <a:endParaRPr lang="en-US"/>
          </a:p>
        </p:txBody>
      </p:sp>
      <p:sp>
        <p:nvSpPr>
          <p:cNvPr id="263" name="Text Placeholder 262"/>
          <p:cNvSpPr>
            <a:spLocks noGrp="1"/>
          </p:cNvSpPr>
          <p:nvPr>
            <p:ph type="body" sz="quarter" idx="118"/>
          </p:nvPr>
        </p:nvSpPr>
        <p:spPr/>
        <p:txBody>
          <a:bodyPr/>
          <a:lstStyle/>
          <a:p>
            <a:endParaRPr lang="en-US"/>
          </a:p>
        </p:txBody>
      </p:sp>
      <p:sp>
        <p:nvSpPr>
          <p:cNvPr id="264" name="Text Placeholder 263"/>
          <p:cNvSpPr>
            <a:spLocks noGrp="1"/>
          </p:cNvSpPr>
          <p:nvPr>
            <p:ph type="body" sz="quarter" idx="119"/>
          </p:nvPr>
        </p:nvSpPr>
        <p:spPr/>
        <p:txBody>
          <a:bodyPr/>
          <a:lstStyle/>
          <a:p>
            <a:endParaRPr lang="en-US"/>
          </a:p>
        </p:txBody>
      </p:sp>
      <p:sp>
        <p:nvSpPr>
          <p:cNvPr id="265" name="Text Placeholder 264"/>
          <p:cNvSpPr>
            <a:spLocks noGrp="1"/>
          </p:cNvSpPr>
          <p:nvPr>
            <p:ph type="body" sz="quarter" idx="120"/>
          </p:nvPr>
        </p:nvSpPr>
        <p:spPr/>
        <p:txBody>
          <a:bodyPr/>
          <a:lstStyle/>
          <a:p>
            <a:endParaRPr lang="en-US"/>
          </a:p>
        </p:txBody>
      </p:sp>
      <p:sp>
        <p:nvSpPr>
          <p:cNvPr id="266" name="Text Placeholder 265"/>
          <p:cNvSpPr>
            <a:spLocks noGrp="1"/>
          </p:cNvSpPr>
          <p:nvPr>
            <p:ph type="body" sz="quarter" idx="121"/>
          </p:nvPr>
        </p:nvSpPr>
        <p:spPr/>
        <p:txBody>
          <a:bodyPr/>
          <a:lstStyle/>
          <a:p>
            <a:endParaRPr lang="en-US"/>
          </a:p>
        </p:txBody>
      </p:sp>
      <p:sp>
        <p:nvSpPr>
          <p:cNvPr id="267" name="Text Placeholder 266"/>
          <p:cNvSpPr>
            <a:spLocks noGrp="1"/>
          </p:cNvSpPr>
          <p:nvPr>
            <p:ph type="body" sz="quarter" idx="122"/>
          </p:nvPr>
        </p:nvSpPr>
        <p:spPr/>
        <p:txBody>
          <a:bodyPr/>
          <a:lstStyle/>
          <a:p>
            <a:endParaRPr lang="en-US"/>
          </a:p>
        </p:txBody>
      </p:sp>
      <p:sp>
        <p:nvSpPr>
          <p:cNvPr id="268" name="Text Placeholder 267"/>
          <p:cNvSpPr>
            <a:spLocks noGrp="1"/>
          </p:cNvSpPr>
          <p:nvPr>
            <p:ph type="body" sz="quarter" idx="123"/>
          </p:nvPr>
        </p:nvSpPr>
        <p:spPr/>
        <p:txBody>
          <a:bodyPr/>
          <a:lstStyle/>
          <a:p>
            <a:endParaRPr lang="en-US"/>
          </a:p>
        </p:txBody>
      </p:sp>
      <p:sp>
        <p:nvSpPr>
          <p:cNvPr id="269" name="Text Placeholder 268"/>
          <p:cNvSpPr>
            <a:spLocks noGrp="1"/>
          </p:cNvSpPr>
          <p:nvPr>
            <p:ph type="body" sz="quarter" idx="124"/>
          </p:nvPr>
        </p:nvSpPr>
        <p:spPr/>
        <p:txBody>
          <a:bodyPr/>
          <a:lstStyle/>
          <a:p>
            <a:endParaRPr lang="en-US"/>
          </a:p>
        </p:txBody>
      </p:sp>
      <p:sp>
        <p:nvSpPr>
          <p:cNvPr id="270" name="Text Placeholder 269"/>
          <p:cNvSpPr>
            <a:spLocks noGrp="1"/>
          </p:cNvSpPr>
          <p:nvPr>
            <p:ph type="body" sz="quarter" idx="125"/>
          </p:nvPr>
        </p:nvSpPr>
        <p:spPr/>
        <p:txBody>
          <a:bodyPr/>
          <a:lstStyle/>
          <a:p>
            <a:endParaRPr lang="en-US"/>
          </a:p>
        </p:txBody>
      </p:sp>
      <p:graphicFrame>
        <p:nvGraphicFramePr>
          <p:cNvPr id="9" name="Picture Placeholder 8"/>
          <p:cNvGraphicFramePr>
            <a:graphicFrameLocks noGrp="1"/>
          </p:cNvGraphicFramePr>
          <p:nvPr>
            <p:ph type="pic" sz="quarter" idx="126"/>
            <p:extLst>
              <p:ext uri="{D42A27DB-BD31-4B8C-83A1-F6EECF244321}">
                <p14:modId xmlns:p14="http://schemas.microsoft.com/office/powerpoint/2010/main" val="2597750264"/>
              </p:ext>
            </p:extLst>
          </p:nvPr>
        </p:nvGraphicFramePr>
        <p:xfrm>
          <a:off x="30062092" y="7981113"/>
          <a:ext cx="11715752" cy="1702245"/>
        </p:xfrm>
        <a:graphic>
          <a:graphicData uri="http://schemas.openxmlformats.org/drawingml/2006/table">
            <a:tbl>
              <a:tblPr>
                <a:tableStyleId>{9D7B26C5-4107-4FEC-AEDC-1716B250A1EF}</a:tableStyleId>
              </a:tblPr>
              <a:tblGrid>
                <a:gridCol w="2928938"/>
                <a:gridCol w="2928938"/>
                <a:gridCol w="2928938"/>
                <a:gridCol w="2928938"/>
              </a:tblGrid>
              <a:tr h="559245">
                <a:tc>
                  <a:txBody>
                    <a:bodyPr/>
                    <a:lstStyle/>
                    <a:p>
                      <a:pPr algn="ctr" fontAlgn="b"/>
                      <a:endParaRPr lang="en-US" sz="3200" b="0" i="0" u="none" strike="noStrike" dirty="0">
                        <a:solidFill>
                          <a:srgbClr val="000000"/>
                        </a:solidFill>
                        <a:effectLst/>
                        <a:latin typeface="Calibri"/>
                      </a:endParaRPr>
                    </a:p>
                  </a:txBody>
                  <a:tcPr marL="9525" marR="9525" marT="9525" marB="0" anchor="ctr"/>
                </a:tc>
                <a:tc>
                  <a:txBody>
                    <a:bodyPr/>
                    <a:lstStyle/>
                    <a:p>
                      <a:pPr algn="ctr" fontAlgn="b"/>
                      <a:r>
                        <a:rPr lang="en-US" sz="3200" u="sng" strike="noStrike" dirty="0" smtClean="0">
                          <a:effectLst/>
                        </a:rPr>
                        <a:t>Random</a:t>
                      </a:r>
                      <a:endParaRPr lang="en-US" sz="3200" b="0" i="0" u="sng" strike="noStrike" dirty="0">
                        <a:solidFill>
                          <a:srgbClr val="000000"/>
                        </a:solidFill>
                        <a:effectLst/>
                        <a:latin typeface="Calibri"/>
                      </a:endParaRPr>
                    </a:p>
                  </a:txBody>
                  <a:tcPr marL="9525" marR="9525" marT="9525" marB="0" anchor="ctr"/>
                </a:tc>
                <a:tc>
                  <a:txBody>
                    <a:bodyPr/>
                    <a:lstStyle/>
                    <a:p>
                      <a:pPr algn="ctr" fontAlgn="b"/>
                      <a:r>
                        <a:rPr lang="en-US" sz="3200" u="sng" strike="noStrike" dirty="0" smtClean="0">
                          <a:effectLst/>
                        </a:rPr>
                        <a:t>Original</a:t>
                      </a:r>
                      <a:endParaRPr lang="en-US" sz="3200" b="0" i="0" u="sng" strike="noStrike" dirty="0">
                        <a:solidFill>
                          <a:srgbClr val="000000"/>
                        </a:solidFill>
                        <a:effectLst/>
                        <a:latin typeface="Calibri"/>
                      </a:endParaRPr>
                    </a:p>
                  </a:txBody>
                  <a:tcPr marL="9525" marR="9525" marT="9525" marB="0" anchor="ctr"/>
                </a:tc>
                <a:tc>
                  <a:txBody>
                    <a:bodyPr/>
                    <a:lstStyle/>
                    <a:p>
                      <a:pPr algn="ctr" fontAlgn="b"/>
                      <a:r>
                        <a:rPr lang="en-US" sz="3200" u="sng" strike="noStrike" dirty="0" smtClean="0">
                          <a:effectLst/>
                        </a:rPr>
                        <a:t>Optimal</a:t>
                      </a:r>
                      <a:endParaRPr lang="en-US" sz="3200" b="0" i="0" u="sng" strike="noStrike" dirty="0">
                        <a:solidFill>
                          <a:srgbClr val="000000"/>
                        </a:solidFill>
                        <a:effectLst/>
                        <a:latin typeface="Calibri"/>
                      </a:endParaRPr>
                    </a:p>
                  </a:txBody>
                  <a:tcPr marL="9525" marR="9525" marT="9525" marB="0" anchor="ctr"/>
                </a:tc>
              </a:tr>
              <a:tr h="628650">
                <a:tc>
                  <a:txBody>
                    <a:bodyPr/>
                    <a:lstStyle/>
                    <a:p>
                      <a:pPr algn="ctr" fontAlgn="b"/>
                      <a:r>
                        <a:rPr lang="en-US" sz="3200" u="none" strike="noStrike" dirty="0" smtClean="0">
                          <a:effectLst/>
                        </a:rPr>
                        <a:t>Games Played :</a:t>
                      </a:r>
                      <a:endParaRPr lang="en-US" sz="3200" b="0" i="0" u="none" strike="noStrike" dirty="0">
                        <a:solidFill>
                          <a:srgbClr val="000000"/>
                        </a:solidFill>
                        <a:effectLst/>
                        <a:latin typeface="Calibri"/>
                      </a:endParaRPr>
                    </a:p>
                  </a:txBody>
                  <a:tcPr marL="9525" marR="9525" marT="9525" marB="0" anchor="ctr"/>
                </a:tc>
                <a:tc>
                  <a:txBody>
                    <a:bodyPr/>
                    <a:lstStyle/>
                    <a:p>
                      <a:pPr algn="ctr" fontAlgn="b"/>
                      <a:r>
                        <a:rPr lang="en-US" sz="3200" u="none" strike="noStrike" dirty="0">
                          <a:effectLst/>
                        </a:rPr>
                        <a:t>5021</a:t>
                      </a:r>
                      <a:endParaRPr lang="en-US" sz="3200" b="0" i="0" u="none" strike="noStrike" dirty="0">
                        <a:solidFill>
                          <a:srgbClr val="000000"/>
                        </a:solidFill>
                        <a:effectLst/>
                        <a:latin typeface="Calibri"/>
                      </a:endParaRPr>
                    </a:p>
                  </a:txBody>
                  <a:tcPr marL="9525" marR="9525" marT="9525" marB="0" anchor="ctr"/>
                </a:tc>
                <a:tc>
                  <a:txBody>
                    <a:bodyPr/>
                    <a:lstStyle/>
                    <a:p>
                      <a:pPr algn="ctr" fontAlgn="b"/>
                      <a:r>
                        <a:rPr lang="en-US" sz="3200" u="none" strike="noStrike">
                          <a:effectLst/>
                        </a:rPr>
                        <a:t>3951</a:t>
                      </a:r>
                      <a:endParaRPr lang="en-US" sz="3200" b="0" i="0" u="none" strike="noStrike">
                        <a:solidFill>
                          <a:srgbClr val="000000"/>
                        </a:solidFill>
                        <a:effectLst/>
                        <a:latin typeface="Calibri"/>
                      </a:endParaRPr>
                    </a:p>
                  </a:txBody>
                  <a:tcPr marL="9525" marR="9525" marT="9525" marB="0" anchor="ctr"/>
                </a:tc>
                <a:tc>
                  <a:txBody>
                    <a:bodyPr/>
                    <a:lstStyle/>
                    <a:p>
                      <a:pPr algn="ctr" fontAlgn="b"/>
                      <a:r>
                        <a:rPr lang="en-US" sz="3200" u="none" strike="noStrike" dirty="0">
                          <a:effectLst/>
                        </a:rPr>
                        <a:t>3969</a:t>
                      </a:r>
                      <a:endParaRPr lang="en-US" sz="3200" b="0" i="0" u="none" strike="noStrike" dirty="0">
                        <a:solidFill>
                          <a:srgbClr val="000000"/>
                        </a:solidFill>
                        <a:effectLst/>
                        <a:latin typeface="Calibri"/>
                      </a:endParaRPr>
                    </a:p>
                  </a:txBody>
                  <a:tcPr marL="9525" marR="9525" marT="9525" marB="0" anchor="ctr"/>
                </a:tc>
              </a:tr>
              <a:tr h="514350">
                <a:tc>
                  <a:txBody>
                    <a:bodyPr/>
                    <a:lstStyle/>
                    <a:p>
                      <a:pPr algn="ctr" fontAlgn="b"/>
                      <a:r>
                        <a:rPr lang="en-US" sz="3200" u="none" strike="noStrike" dirty="0" smtClean="0">
                          <a:effectLst/>
                        </a:rPr>
                        <a:t>Decisions Made :</a:t>
                      </a:r>
                      <a:endParaRPr lang="en-US" sz="3200" b="0" i="0" u="none" strike="noStrike" dirty="0">
                        <a:solidFill>
                          <a:srgbClr val="000000"/>
                        </a:solidFill>
                        <a:effectLst/>
                        <a:latin typeface="Calibri"/>
                      </a:endParaRPr>
                    </a:p>
                  </a:txBody>
                  <a:tcPr marL="9525" marR="9525" marT="9525" marB="0" anchor="ctr"/>
                </a:tc>
                <a:tc>
                  <a:txBody>
                    <a:bodyPr/>
                    <a:lstStyle/>
                    <a:p>
                      <a:pPr algn="ctr" fontAlgn="b"/>
                      <a:r>
                        <a:rPr lang="en-US" sz="3200" u="none" strike="noStrike" dirty="0">
                          <a:effectLst/>
                        </a:rPr>
                        <a:t>433,816</a:t>
                      </a:r>
                      <a:endParaRPr lang="en-US" sz="3200" b="0" i="0" u="none" strike="noStrike" dirty="0">
                        <a:solidFill>
                          <a:srgbClr val="000000"/>
                        </a:solidFill>
                        <a:effectLst/>
                        <a:latin typeface="Calibri"/>
                      </a:endParaRPr>
                    </a:p>
                  </a:txBody>
                  <a:tcPr marL="9525" marR="9525" marT="9525" marB="0" anchor="ctr"/>
                </a:tc>
                <a:tc>
                  <a:txBody>
                    <a:bodyPr/>
                    <a:lstStyle/>
                    <a:p>
                      <a:pPr algn="ctr" fontAlgn="b"/>
                      <a:r>
                        <a:rPr lang="en-US" sz="3200" u="none" strike="noStrike" dirty="0">
                          <a:effectLst/>
                        </a:rPr>
                        <a:t>321,439</a:t>
                      </a:r>
                      <a:endParaRPr lang="en-US" sz="3200" b="0" i="0" u="none" strike="noStrike" dirty="0">
                        <a:solidFill>
                          <a:srgbClr val="000000"/>
                        </a:solidFill>
                        <a:effectLst/>
                        <a:latin typeface="Calibri"/>
                      </a:endParaRPr>
                    </a:p>
                  </a:txBody>
                  <a:tcPr marL="9525" marR="9525" marT="9525" marB="0" anchor="ctr"/>
                </a:tc>
                <a:tc>
                  <a:txBody>
                    <a:bodyPr/>
                    <a:lstStyle/>
                    <a:p>
                      <a:pPr algn="ctr" fontAlgn="b"/>
                      <a:r>
                        <a:rPr lang="en-US" sz="3200" u="none" strike="noStrike" dirty="0">
                          <a:effectLst/>
                        </a:rPr>
                        <a:t>321,439</a:t>
                      </a:r>
                      <a:endParaRPr lang="en-US" sz="3200" b="0" i="0" u="none" strike="noStrike" dirty="0">
                        <a:solidFill>
                          <a:srgbClr val="000000"/>
                        </a:solidFill>
                        <a:effectLst/>
                        <a:latin typeface="Calibri"/>
                      </a:endParaRPr>
                    </a:p>
                  </a:txBody>
                  <a:tcPr marL="9525" marR="9525" marT="9525" marB="0" anchor="ctr"/>
                </a:tc>
              </a:tr>
            </a:tbl>
          </a:graphicData>
        </a:graphic>
      </p:graphicFrame>
      <p:sp>
        <p:nvSpPr>
          <p:cNvPr id="281" name="Text Placeholder 280"/>
          <p:cNvSpPr>
            <a:spLocks noGrp="1"/>
          </p:cNvSpPr>
          <p:nvPr>
            <p:ph type="body" sz="quarter" idx="136"/>
          </p:nvPr>
        </p:nvSpPr>
        <p:spPr/>
        <p:txBody>
          <a:bodyPr/>
          <a:lstStyle/>
          <a:p>
            <a:endParaRPr lang="en-US"/>
          </a:p>
        </p:txBody>
      </p:sp>
      <p:sp>
        <p:nvSpPr>
          <p:cNvPr id="282" name="Text Placeholder 281"/>
          <p:cNvSpPr>
            <a:spLocks noGrp="1"/>
          </p:cNvSpPr>
          <p:nvPr>
            <p:ph type="body" sz="quarter" idx="137"/>
          </p:nvPr>
        </p:nvSpPr>
        <p:spPr/>
        <p:txBody>
          <a:bodyPr/>
          <a:lstStyle/>
          <a:p>
            <a:endParaRPr lang="en-US"/>
          </a:p>
        </p:txBody>
      </p:sp>
      <p:sp>
        <p:nvSpPr>
          <p:cNvPr id="283" name="Text Placeholder 282"/>
          <p:cNvSpPr>
            <a:spLocks noGrp="1"/>
          </p:cNvSpPr>
          <p:nvPr>
            <p:ph type="body" sz="quarter" idx="138"/>
          </p:nvPr>
        </p:nvSpPr>
        <p:spPr/>
        <p:txBody>
          <a:bodyPr/>
          <a:lstStyle/>
          <a:p>
            <a:endParaRPr lang="en-US"/>
          </a:p>
        </p:txBody>
      </p:sp>
      <p:sp>
        <p:nvSpPr>
          <p:cNvPr id="284" name="Text Placeholder 283"/>
          <p:cNvSpPr>
            <a:spLocks noGrp="1"/>
          </p:cNvSpPr>
          <p:nvPr>
            <p:ph type="body" sz="quarter" idx="139"/>
          </p:nvPr>
        </p:nvSpPr>
        <p:spPr/>
        <p:txBody>
          <a:bodyPr/>
          <a:lstStyle/>
          <a:p>
            <a:endParaRPr lang="en-US"/>
          </a:p>
        </p:txBody>
      </p:sp>
      <p:sp>
        <p:nvSpPr>
          <p:cNvPr id="285" name="Text Placeholder 284"/>
          <p:cNvSpPr>
            <a:spLocks noGrp="1"/>
          </p:cNvSpPr>
          <p:nvPr>
            <p:ph type="body" sz="quarter" idx="140"/>
          </p:nvPr>
        </p:nvSpPr>
        <p:spPr/>
        <p:txBody>
          <a:bodyPr/>
          <a:lstStyle/>
          <a:p>
            <a:endParaRPr lang="en-US"/>
          </a:p>
        </p:txBody>
      </p:sp>
      <p:sp>
        <p:nvSpPr>
          <p:cNvPr id="286" name="Text Placeholder 285"/>
          <p:cNvSpPr>
            <a:spLocks noGrp="1"/>
          </p:cNvSpPr>
          <p:nvPr>
            <p:ph type="body" sz="quarter" idx="141"/>
          </p:nvPr>
        </p:nvSpPr>
        <p:spPr/>
        <p:txBody>
          <a:bodyPr/>
          <a:lstStyle/>
          <a:p>
            <a:endParaRPr lang="en-US"/>
          </a:p>
        </p:txBody>
      </p:sp>
      <p:sp>
        <p:nvSpPr>
          <p:cNvPr id="287" name="Text Placeholder 286"/>
          <p:cNvSpPr>
            <a:spLocks noGrp="1"/>
          </p:cNvSpPr>
          <p:nvPr>
            <p:ph type="body" sz="quarter" idx="142"/>
          </p:nvPr>
        </p:nvSpPr>
        <p:spPr/>
        <p:txBody>
          <a:bodyPr/>
          <a:lstStyle/>
          <a:p>
            <a:endParaRPr lang="en-US"/>
          </a:p>
        </p:txBody>
      </p:sp>
      <p:sp>
        <p:nvSpPr>
          <p:cNvPr id="288" name="Text Placeholder 287"/>
          <p:cNvSpPr>
            <a:spLocks noGrp="1"/>
          </p:cNvSpPr>
          <p:nvPr>
            <p:ph type="body" sz="quarter" idx="143"/>
          </p:nvPr>
        </p:nvSpPr>
        <p:spPr/>
        <p:txBody>
          <a:bodyPr/>
          <a:lstStyle/>
          <a:p>
            <a:endParaRPr lang="en-US"/>
          </a:p>
        </p:txBody>
      </p:sp>
      <p:sp>
        <p:nvSpPr>
          <p:cNvPr id="289" name="Text Placeholder 288"/>
          <p:cNvSpPr>
            <a:spLocks noGrp="1"/>
          </p:cNvSpPr>
          <p:nvPr>
            <p:ph type="body" sz="quarter" idx="144"/>
          </p:nvPr>
        </p:nvSpPr>
        <p:spPr/>
        <p:txBody>
          <a:bodyPr/>
          <a:lstStyle/>
          <a:p>
            <a:endParaRPr lang="en-US"/>
          </a:p>
        </p:txBody>
      </p:sp>
      <p:sp>
        <p:nvSpPr>
          <p:cNvPr id="290" name="Text Placeholder 289"/>
          <p:cNvSpPr>
            <a:spLocks noGrp="1"/>
          </p:cNvSpPr>
          <p:nvPr>
            <p:ph type="body" sz="quarter" idx="145"/>
          </p:nvPr>
        </p:nvSpPr>
        <p:spPr/>
        <p:txBody>
          <a:bodyPr/>
          <a:lstStyle/>
          <a:p>
            <a:endParaRPr lang="en-US"/>
          </a:p>
        </p:txBody>
      </p:sp>
      <p:sp>
        <p:nvSpPr>
          <p:cNvPr id="291" name="Text Placeholder 290"/>
          <p:cNvSpPr>
            <a:spLocks noGrp="1"/>
          </p:cNvSpPr>
          <p:nvPr>
            <p:ph type="body" sz="quarter" idx="146"/>
          </p:nvPr>
        </p:nvSpPr>
        <p:spPr/>
        <p:txBody>
          <a:bodyPr/>
          <a:lstStyle/>
          <a:p>
            <a:endParaRPr lang="en-US"/>
          </a:p>
        </p:txBody>
      </p:sp>
      <p:sp>
        <p:nvSpPr>
          <p:cNvPr id="292" name="Text Placeholder 291"/>
          <p:cNvSpPr>
            <a:spLocks noGrp="1"/>
          </p:cNvSpPr>
          <p:nvPr>
            <p:ph type="body" sz="quarter" idx="147"/>
          </p:nvPr>
        </p:nvSpPr>
        <p:spPr/>
        <p:txBody>
          <a:bodyPr/>
          <a:lstStyle/>
          <a:p>
            <a:endParaRPr lang="en-US"/>
          </a:p>
        </p:txBody>
      </p:sp>
      <p:sp>
        <p:nvSpPr>
          <p:cNvPr id="293" name="Text Placeholder 292"/>
          <p:cNvSpPr>
            <a:spLocks noGrp="1"/>
          </p:cNvSpPr>
          <p:nvPr>
            <p:ph type="body" sz="quarter" idx="148"/>
          </p:nvPr>
        </p:nvSpPr>
        <p:spPr/>
        <p:txBody>
          <a:bodyPr/>
          <a:lstStyle/>
          <a:p>
            <a:endParaRPr lang="en-US"/>
          </a:p>
        </p:txBody>
      </p:sp>
      <p:sp>
        <p:nvSpPr>
          <p:cNvPr id="294" name="Text Placeholder 293"/>
          <p:cNvSpPr>
            <a:spLocks noGrp="1"/>
          </p:cNvSpPr>
          <p:nvPr>
            <p:ph type="body" sz="quarter" idx="149"/>
          </p:nvPr>
        </p:nvSpPr>
        <p:spPr/>
        <p:txBody>
          <a:bodyPr/>
          <a:lstStyle/>
          <a:p>
            <a:endParaRPr lang="en-US"/>
          </a:p>
        </p:txBody>
      </p:sp>
      <p:pic>
        <p:nvPicPr>
          <p:cNvPr id="1027" name="Picture 3" descr="C:\Users\Rob\Desktop\devils dice.png"/>
          <p:cNvPicPr>
            <a:picLocks noChangeAspect="1" noChangeArrowheads="1"/>
          </p:cNvPicPr>
          <p:nvPr/>
        </p:nvPicPr>
        <p:blipFill rotWithShape="1">
          <a:blip r:embed="rId5">
            <a:extLst>
              <a:ext uri="{28A0092B-C50C-407E-A947-70E740481C1C}">
                <a14:useLocalDpi xmlns:a14="http://schemas.microsoft.com/office/drawing/2010/main" val="0"/>
              </a:ext>
            </a:extLst>
          </a:blip>
          <a:srcRect r="59882" b="11815"/>
          <a:stretch/>
        </p:blipFill>
        <p:spPr bwMode="auto">
          <a:xfrm>
            <a:off x="8687776" y="22108689"/>
            <a:ext cx="5539621" cy="88413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ob\My Files\School\09-2016-Fall\Intelligent Systems\Final Project\Poster\300px-Colored_neural_network.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92403" y="14497323"/>
            <a:ext cx="5583247" cy="671850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ob\My Files\School\09-2016-Fall\Intelligent Systems\Final Project\Poster\percept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05261" y="14261897"/>
            <a:ext cx="7746348" cy="3578502"/>
          </a:xfrm>
          <a:prstGeom prst="rect">
            <a:avLst/>
          </a:prstGeom>
          <a:noFill/>
          <a:extLst>
            <a:ext uri="{909E8E84-426E-40DD-AFC4-6F175D3DCCD1}">
              <a14:hiddenFill xmlns:a14="http://schemas.microsoft.com/office/drawing/2010/main">
                <a:solidFill>
                  <a:srgbClr val="FFFFFF"/>
                </a:solidFill>
              </a14:hiddenFill>
            </a:ext>
          </a:extLst>
        </p:spPr>
      </p:pic>
      <p:sp>
        <p:nvSpPr>
          <p:cNvPr id="61" name="Text Placeholder 160"/>
          <p:cNvSpPr txBox="1">
            <a:spLocks/>
          </p:cNvSpPr>
          <p:nvPr/>
        </p:nvSpPr>
        <p:spPr>
          <a:xfrm>
            <a:off x="914400" y="11214752"/>
            <a:ext cx="13573125" cy="738635"/>
          </a:xfrm>
          <a:prstGeom prst="rect">
            <a:avLst/>
          </a:prstGeom>
          <a:noFill/>
        </p:spPr>
        <p:txBody>
          <a:bodyPr wrap="square" lIns="91426" tIns="91426" rIns="91426" bIns="91426" anchor="ctr" anchorCtr="0">
            <a:spAutoFit/>
          </a:bodyPr>
          <a:lstStyle>
            <a:lvl1pPr marL="1645640" indent="-1645640" algn="ctr" defTabSz="4388373" rtl="0" eaLnBrk="1" latinLnBrk="0" hangingPunct="1">
              <a:spcBef>
                <a:spcPct val="20000"/>
              </a:spcBef>
              <a:buFont typeface="Arial" pitchFamily="34" charset="0"/>
              <a:buNone/>
              <a:defRPr sz="3600" b="1" u="sng" kern="1200" baseline="0">
                <a:solidFill>
                  <a:schemeClr val="accent5">
                    <a:lumMod val="50000"/>
                  </a:schemeClr>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dirty="0"/>
              <a:t>Rules of the Game</a:t>
            </a:r>
          </a:p>
        </p:txBody>
      </p:sp>
      <p:sp>
        <p:nvSpPr>
          <p:cNvPr id="62" name="Text Placeholder 159"/>
          <p:cNvSpPr txBox="1">
            <a:spLocks/>
          </p:cNvSpPr>
          <p:nvPr/>
        </p:nvSpPr>
        <p:spPr>
          <a:xfrm>
            <a:off x="903289" y="12081643"/>
            <a:ext cx="13592864" cy="3770184"/>
          </a:xfrm>
          <a:prstGeom prst="rect">
            <a:avLst/>
          </a:prstGeom>
        </p:spPr>
        <p:txBody>
          <a:bodyPr wrap="square" lIns="228561" tIns="228561" rIns="228561" bIns="22856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marL="457200" indent="-457200">
              <a:buFont typeface="Arial" pitchFamily="34" charset="0"/>
              <a:buAutoNum type="arabicParenR"/>
            </a:pPr>
            <a:r>
              <a:rPr lang="en-US" dirty="0" smtClean="0"/>
              <a:t>When it is your turn, you can role the dice to obtain points.  The number that is rolled is the number of points obtained for that role.</a:t>
            </a:r>
          </a:p>
          <a:p>
            <a:pPr marL="457200" indent="-457200">
              <a:buFont typeface="Arial" pitchFamily="34" charset="0"/>
              <a:buAutoNum type="arabicParenR"/>
            </a:pPr>
            <a:r>
              <a:rPr lang="en-US" dirty="0" smtClean="0"/>
              <a:t>At anytime during your turn, you may decide to pass the dice to your opponent instead of rolling.  This will bank your collected points </a:t>
            </a:r>
            <a:r>
              <a:rPr lang="en-US" dirty="0" smtClean="0"/>
              <a:t>from that </a:t>
            </a:r>
            <a:r>
              <a:rPr lang="en-US" dirty="0" smtClean="0"/>
              <a:t>turn and add them to your overall total score.</a:t>
            </a:r>
          </a:p>
          <a:p>
            <a:pPr marL="457200" indent="-457200">
              <a:buFont typeface="Arial" pitchFamily="34" charset="0"/>
              <a:buAutoNum type="arabicParenR"/>
            </a:pPr>
            <a:r>
              <a:rPr lang="en-US" dirty="0" smtClean="0"/>
              <a:t>If at anytime you roll a 1 on the dice, you loose all your points accumulated that turn and must then pass the dice to your opponent.</a:t>
            </a:r>
          </a:p>
          <a:p>
            <a:pPr marL="457200" indent="-457200">
              <a:buFont typeface="Arial" pitchFamily="34" charset="0"/>
              <a:buAutoNum type="arabicParenR"/>
            </a:pPr>
            <a:r>
              <a:rPr lang="en-US" dirty="0" smtClean="0"/>
              <a:t>First person to accumulate 100 points wins.</a:t>
            </a:r>
            <a:endParaRPr lang="en-US" dirty="0"/>
          </a:p>
        </p:txBody>
      </p:sp>
      <p:sp>
        <p:nvSpPr>
          <p:cNvPr id="64" name="Text Placeholder 163"/>
          <p:cNvSpPr txBox="1">
            <a:spLocks/>
          </p:cNvSpPr>
          <p:nvPr/>
        </p:nvSpPr>
        <p:spPr>
          <a:xfrm>
            <a:off x="15171740" y="20758631"/>
            <a:ext cx="13571535" cy="10562813"/>
          </a:xfrm>
          <a:prstGeom prst="rect">
            <a:avLst/>
          </a:prstGeom>
        </p:spPr>
        <p:txBody>
          <a:bodyPr wrap="square" lIns="228561" tIns="228561" rIns="228561" bIns="22856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3200" b="1" dirty="0" smtClean="0"/>
              <a:t>Application to the Project:</a:t>
            </a:r>
            <a:endParaRPr lang="en-US" sz="3200" b="1" dirty="0"/>
          </a:p>
          <a:p>
            <a:pPr>
              <a:spcBef>
                <a:spcPts val="0"/>
              </a:spcBef>
            </a:pPr>
            <a:r>
              <a:rPr lang="en-US" dirty="0" smtClean="0"/>
              <a:t>The NN used in this project was created </a:t>
            </a:r>
            <a:r>
              <a:rPr lang="en-US" dirty="0"/>
              <a:t>by Bobby </a:t>
            </a:r>
            <a:r>
              <a:rPr lang="en-US" dirty="0" err="1" smtClean="0"/>
              <a:t>Anguelov</a:t>
            </a:r>
            <a:r>
              <a:rPr lang="en-US" dirty="0" smtClean="0"/>
              <a:t>.  The NN was set to have 5 input nodes, 3 hidden layers of nodes, and 1 output node.  Many </a:t>
            </a:r>
            <a:r>
              <a:rPr lang="en-US" dirty="0"/>
              <a:t>environmental conditions where evaluated and 5 where chosen to be used as inputs for the </a:t>
            </a:r>
            <a:r>
              <a:rPr lang="en-US" dirty="0" smtClean="0"/>
              <a:t>NN.  </a:t>
            </a:r>
            <a:r>
              <a:rPr lang="en-US" dirty="0"/>
              <a:t>These inputs where chosen because they seemed to be the ones that influenced me the most when </a:t>
            </a:r>
            <a:r>
              <a:rPr lang="en-US" dirty="0" smtClean="0"/>
              <a:t>I play the </a:t>
            </a:r>
            <a:r>
              <a:rPr lang="en-US" dirty="0"/>
              <a:t>game</a:t>
            </a:r>
            <a:r>
              <a:rPr lang="en-US" dirty="0" smtClean="0"/>
              <a:t>.</a:t>
            </a:r>
          </a:p>
          <a:p>
            <a:pPr>
              <a:spcBef>
                <a:spcPts val="0"/>
              </a:spcBef>
            </a:pPr>
            <a:endParaRPr lang="en-US" dirty="0" smtClean="0"/>
          </a:p>
          <a:p>
            <a:pPr marL="914243" lvl="1" indent="0">
              <a:spcBef>
                <a:spcPts val="0"/>
              </a:spcBef>
              <a:buNone/>
            </a:pPr>
            <a:r>
              <a:rPr lang="en-US" sz="3200" b="1" dirty="0">
                <a:solidFill>
                  <a:schemeClr val="accent5">
                    <a:lumMod val="50000"/>
                  </a:schemeClr>
                </a:solidFill>
              </a:rPr>
              <a:t>Inputs:</a:t>
            </a:r>
          </a:p>
          <a:p>
            <a:pPr marL="1600004" lvl="1" indent="-457200">
              <a:spcBef>
                <a:spcPts val="0"/>
              </a:spcBef>
              <a:buFont typeface="Arial" pitchFamily="34" charset="0"/>
              <a:buAutoNum type="arabicParenR"/>
            </a:pPr>
            <a:r>
              <a:rPr lang="en-US" sz="2800" b="1" i="1" dirty="0" smtClean="0">
                <a:solidFill>
                  <a:schemeClr val="accent5">
                    <a:lumMod val="50000"/>
                  </a:schemeClr>
                </a:solidFill>
              </a:rPr>
              <a:t>Roll count:</a:t>
            </a:r>
            <a:r>
              <a:rPr lang="en-US" sz="2800" b="1" dirty="0" smtClean="0">
                <a:solidFill>
                  <a:schemeClr val="accent5">
                    <a:lumMod val="50000"/>
                  </a:schemeClr>
                </a:solidFill>
              </a:rPr>
              <a:t> </a:t>
            </a:r>
            <a:r>
              <a:rPr lang="en-US" dirty="0" smtClean="0">
                <a:solidFill>
                  <a:schemeClr val="accent5">
                    <a:lumMod val="50000"/>
                  </a:schemeClr>
                </a:solidFill>
              </a:rPr>
              <a:t>The number of times the player has rolled for that turn.</a:t>
            </a:r>
          </a:p>
          <a:p>
            <a:pPr marL="1600004" lvl="1" indent="-457200">
              <a:buFont typeface="Arial" pitchFamily="34" charset="0"/>
              <a:buAutoNum type="arabicParenR"/>
            </a:pPr>
            <a:r>
              <a:rPr lang="en-US" sz="2800" b="1" i="1" dirty="0" smtClean="0">
                <a:solidFill>
                  <a:schemeClr val="accent5">
                    <a:lumMod val="50000"/>
                  </a:schemeClr>
                </a:solidFill>
              </a:rPr>
              <a:t>Frequency of 1s being rolled: </a:t>
            </a:r>
            <a:r>
              <a:rPr lang="en-US" dirty="0" smtClean="0">
                <a:solidFill>
                  <a:schemeClr val="accent5">
                    <a:lumMod val="50000"/>
                  </a:schemeClr>
                </a:solidFill>
              </a:rPr>
              <a:t>More conservative play style if a lot of 1s are being rolled.</a:t>
            </a:r>
          </a:p>
          <a:p>
            <a:pPr marL="1600004" lvl="1" indent="-457200">
              <a:buFont typeface="Arial" pitchFamily="34" charset="0"/>
              <a:buAutoNum type="arabicParenR"/>
            </a:pPr>
            <a:r>
              <a:rPr lang="en-US" sz="2800" b="1" i="1" dirty="0" smtClean="0">
                <a:solidFill>
                  <a:schemeClr val="accent5">
                    <a:lumMod val="50000"/>
                  </a:schemeClr>
                </a:solidFill>
              </a:rPr>
              <a:t>Turn score: </a:t>
            </a:r>
            <a:r>
              <a:rPr lang="en-US" dirty="0" smtClean="0">
                <a:solidFill>
                  <a:schemeClr val="accent5">
                    <a:lumMod val="50000"/>
                  </a:schemeClr>
                </a:solidFill>
              </a:rPr>
              <a:t>The number of points that have been accumulated for that turn.</a:t>
            </a:r>
          </a:p>
          <a:p>
            <a:pPr marL="1600004" lvl="1" indent="-457200">
              <a:buFont typeface="Arial" pitchFamily="34" charset="0"/>
              <a:buAutoNum type="arabicParenR"/>
            </a:pPr>
            <a:r>
              <a:rPr lang="en-US" sz="2800" b="1" i="1" dirty="0" smtClean="0">
                <a:solidFill>
                  <a:schemeClr val="accent5">
                    <a:lumMod val="50000"/>
                  </a:schemeClr>
                </a:solidFill>
              </a:rPr>
              <a:t>Overall score: </a:t>
            </a:r>
            <a:r>
              <a:rPr lang="en-US" dirty="0" smtClean="0">
                <a:solidFill>
                  <a:schemeClr val="accent5">
                    <a:lumMod val="50000"/>
                  </a:schemeClr>
                </a:solidFill>
              </a:rPr>
              <a:t>The overall number of points that have been accumulated.</a:t>
            </a:r>
          </a:p>
          <a:p>
            <a:pPr marL="1600004" lvl="1" indent="-457200">
              <a:buFont typeface="Arial" pitchFamily="34" charset="0"/>
              <a:buAutoNum type="arabicParenR"/>
            </a:pPr>
            <a:r>
              <a:rPr lang="en-US" sz="2800" b="1" i="1" dirty="0" smtClean="0">
                <a:solidFill>
                  <a:schemeClr val="accent5">
                    <a:lumMod val="50000"/>
                  </a:schemeClr>
                </a:solidFill>
              </a:rPr>
              <a:t>Opponent’s score: </a:t>
            </a:r>
            <a:r>
              <a:rPr lang="en-US" dirty="0" smtClean="0">
                <a:solidFill>
                  <a:schemeClr val="accent5">
                    <a:lumMod val="50000"/>
                  </a:schemeClr>
                </a:solidFill>
              </a:rPr>
              <a:t>Where the player is at in comparison to the opponent.</a:t>
            </a:r>
          </a:p>
          <a:p>
            <a:pPr marL="1600004" lvl="1" indent="-457200">
              <a:buFont typeface="Arial" pitchFamily="34" charset="0"/>
              <a:buAutoNum type="arabicParenR"/>
            </a:pPr>
            <a:endParaRPr lang="en-US" dirty="0">
              <a:solidFill>
                <a:schemeClr val="accent5">
                  <a:lumMod val="50000"/>
                </a:schemeClr>
              </a:solidFill>
            </a:endParaRPr>
          </a:p>
          <a:p>
            <a:pPr>
              <a:spcBef>
                <a:spcPts val="0"/>
              </a:spcBef>
            </a:pPr>
            <a:r>
              <a:rPr lang="en-US" dirty="0"/>
              <a:t>To obtain data for training the NN, I ran each automated method against itself for a total of 30 minutes.  Each time a method made a decision, the method would write their environmental conditions and decision to a text file.  Each NN was then trained from their corresponding  data in these files.  The weights generated </a:t>
            </a:r>
            <a:r>
              <a:rPr lang="en-US" dirty="0" smtClean="0"/>
              <a:t>were </a:t>
            </a:r>
            <a:r>
              <a:rPr lang="en-US" dirty="0"/>
              <a:t>then applied to the NNs used in game</a:t>
            </a:r>
            <a:r>
              <a:rPr lang="en-US" dirty="0" smtClean="0"/>
              <a:t>.</a:t>
            </a:r>
          </a:p>
          <a:p>
            <a:pPr>
              <a:spcBef>
                <a:spcPts val="0"/>
              </a:spcBef>
            </a:pPr>
            <a:endParaRPr lang="en-US" dirty="0"/>
          </a:p>
          <a:p>
            <a:pPr>
              <a:spcBef>
                <a:spcPts val="0"/>
              </a:spcBef>
            </a:pPr>
            <a:r>
              <a:rPr lang="en-US" dirty="0" smtClean="0"/>
              <a:t>For testing my abstract, I put all the automated methods and NNs up against each other in a tournament.  Each pair played 100 times and record their win ratio before the tournament moved on to the next pair.</a:t>
            </a:r>
            <a:endParaRPr lang="en-US" dirty="0"/>
          </a:p>
        </p:txBody>
      </p:sp>
      <p:sp>
        <p:nvSpPr>
          <p:cNvPr id="65" name="Text Placeholder 164"/>
          <p:cNvSpPr txBox="1">
            <a:spLocks/>
          </p:cNvSpPr>
          <p:nvPr/>
        </p:nvSpPr>
        <p:spPr>
          <a:xfrm>
            <a:off x="15165390" y="13563117"/>
            <a:ext cx="13579475" cy="738635"/>
          </a:xfrm>
          <a:prstGeom prst="rect">
            <a:avLst/>
          </a:prstGeom>
          <a:noFill/>
        </p:spPr>
        <p:txBody>
          <a:bodyPr wrap="square" lIns="91426" tIns="91426" rIns="91426" bIns="91426" anchor="ctr" anchorCtr="0">
            <a:spAutoFit/>
          </a:bodyPr>
          <a:lstStyle>
            <a:lvl1pPr marL="1645640" indent="-1645640" algn="ctr" defTabSz="4388373" rtl="0" eaLnBrk="1" latinLnBrk="0" hangingPunct="1">
              <a:spcBef>
                <a:spcPct val="20000"/>
              </a:spcBef>
              <a:buFont typeface="Arial" pitchFamily="34" charset="0"/>
              <a:buNone/>
              <a:defRPr sz="3600" b="1" u="sng" kern="1200" baseline="0">
                <a:solidFill>
                  <a:schemeClr val="accent5">
                    <a:lumMod val="50000"/>
                  </a:schemeClr>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u="none" dirty="0" smtClean="0"/>
              <a:t>Node</a:t>
            </a:r>
            <a:r>
              <a:rPr lang="en-US" b="0" u="none" dirty="0" smtClean="0"/>
              <a:t>		                           </a:t>
            </a:r>
            <a:r>
              <a:rPr lang="en-US" u="none" dirty="0" smtClean="0"/>
              <a:t>Neural Network</a:t>
            </a:r>
            <a:endParaRPr lang="en-US" u="none" dirty="0"/>
          </a:p>
        </p:txBody>
      </p:sp>
      <p:graphicFrame>
        <p:nvGraphicFramePr>
          <p:cNvPr id="72" name="Chart 71"/>
          <p:cNvGraphicFramePr>
            <a:graphicFrameLocks/>
          </p:cNvGraphicFramePr>
          <p:nvPr>
            <p:extLst>
              <p:ext uri="{D42A27DB-BD31-4B8C-83A1-F6EECF244321}">
                <p14:modId xmlns:p14="http://schemas.microsoft.com/office/powerpoint/2010/main" val="883518960"/>
              </p:ext>
            </p:extLst>
          </p:nvPr>
        </p:nvGraphicFramePr>
        <p:xfrm>
          <a:off x="29424856" y="11905274"/>
          <a:ext cx="13586093" cy="6056882"/>
        </p:xfrm>
        <a:graphic>
          <a:graphicData uri="http://schemas.openxmlformats.org/drawingml/2006/chart">
            <c:chart xmlns:c="http://schemas.openxmlformats.org/drawingml/2006/chart" xmlns:r="http://schemas.openxmlformats.org/officeDocument/2006/relationships" r:id="rId8"/>
          </a:graphicData>
        </a:graphic>
      </p:graphicFrame>
      <p:sp>
        <p:nvSpPr>
          <p:cNvPr id="73" name="Text Placeholder 160"/>
          <p:cNvSpPr>
            <a:spLocks noGrp="1"/>
          </p:cNvSpPr>
          <p:nvPr>
            <p:ph type="body" sz="quarter" idx="20"/>
          </p:nvPr>
        </p:nvSpPr>
        <p:spPr>
          <a:xfrm>
            <a:off x="913712" y="20211463"/>
            <a:ext cx="13573125" cy="738635"/>
          </a:xfrm>
        </p:spPr>
        <p:txBody>
          <a:bodyPr/>
          <a:lstStyle/>
          <a:p>
            <a:r>
              <a:rPr lang="en-US" dirty="0" smtClean="0"/>
              <a:t>Automated Method Structures</a:t>
            </a:r>
            <a:endParaRPr lang="en-US" dirty="0"/>
          </a:p>
        </p:txBody>
      </p:sp>
      <p:sp>
        <p:nvSpPr>
          <p:cNvPr id="74" name="Text Placeholder 159"/>
          <p:cNvSpPr txBox="1">
            <a:spLocks/>
          </p:cNvSpPr>
          <p:nvPr/>
        </p:nvSpPr>
        <p:spPr>
          <a:xfrm>
            <a:off x="922339" y="22112958"/>
            <a:ext cx="7746388" cy="9445584"/>
          </a:xfrm>
          <a:prstGeom prst="rect">
            <a:avLst/>
          </a:prstGeom>
        </p:spPr>
        <p:txBody>
          <a:bodyPr wrap="square" lIns="228561" tIns="228561" rIns="228561" bIns="22856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3200" b="1" dirty="0" smtClean="0"/>
              <a:t>Random</a:t>
            </a:r>
            <a:r>
              <a:rPr lang="en-US" dirty="0" smtClean="0"/>
              <a:t> </a:t>
            </a:r>
            <a:r>
              <a:rPr lang="en-US" dirty="0"/>
              <a:t>Simply randomly selects its decision.  No intelligence involved.</a:t>
            </a:r>
          </a:p>
          <a:p>
            <a:r>
              <a:rPr lang="en-US" sz="3200" b="1" dirty="0" smtClean="0"/>
              <a:t>Original</a:t>
            </a:r>
            <a:r>
              <a:rPr lang="en-US" dirty="0" smtClean="0"/>
              <a:t> </a:t>
            </a:r>
            <a:r>
              <a:rPr lang="en-US" dirty="0"/>
              <a:t>is the AI I originally built for this game.  It is based off of the environmental conditions laid </a:t>
            </a:r>
            <a:r>
              <a:rPr lang="en-US" dirty="0" smtClean="0"/>
              <a:t>out in </a:t>
            </a:r>
            <a:r>
              <a:rPr lang="en-US" dirty="0"/>
              <a:t>the “Application to the Project” </a:t>
            </a:r>
            <a:r>
              <a:rPr lang="en-US" dirty="0" smtClean="0"/>
              <a:t>section of this poster.  </a:t>
            </a:r>
            <a:r>
              <a:rPr lang="en-US" dirty="0"/>
              <a:t>It was designed to play the game just as I would (as a human).  The AI processes the environment by comparing the conditions to hard coded situations.  These situations will set 3 “modifiers” to individual numbers which when added together will be between 0 and 100.  This creates a threshold.  </a:t>
            </a:r>
            <a:r>
              <a:rPr lang="en-US" dirty="0" smtClean="0"/>
              <a:t>This </a:t>
            </a:r>
            <a:r>
              <a:rPr lang="en-US" dirty="0"/>
              <a:t>threshold starts </a:t>
            </a:r>
            <a:r>
              <a:rPr lang="en-US" dirty="0" smtClean="0"/>
              <a:t>low then </a:t>
            </a:r>
            <a:r>
              <a:rPr lang="en-US" dirty="0"/>
              <a:t>works its way up to 100 as the turn progresses.  The AI makes a decision by rolling a random number 0 – 100.  If the number rolled is above the threshold, the AI roles, otherwise, the AI passes.</a:t>
            </a:r>
          </a:p>
          <a:p>
            <a:r>
              <a:rPr lang="en-US" sz="3200" b="1" dirty="0" smtClean="0"/>
              <a:t>Optimal</a:t>
            </a:r>
            <a:r>
              <a:rPr lang="en-US" dirty="0" smtClean="0"/>
              <a:t> </a:t>
            </a:r>
            <a:r>
              <a:rPr lang="en-US" dirty="0"/>
              <a:t>is the mathematically proven optimal solution for </a:t>
            </a:r>
            <a:r>
              <a:rPr lang="en-US" dirty="0" smtClean="0"/>
              <a:t>this specific game</a:t>
            </a:r>
            <a:r>
              <a:rPr lang="en-US" dirty="0"/>
              <a:t>.  It consists of simply rolling the dice until you have accumulated 20 points for your turn then </a:t>
            </a:r>
            <a:r>
              <a:rPr lang="en-US" dirty="0" smtClean="0"/>
              <a:t>it passes. </a:t>
            </a:r>
            <a:endParaRPr lang="en-US" dirty="0"/>
          </a:p>
        </p:txBody>
      </p:sp>
      <p:sp>
        <p:nvSpPr>
          <p:cNvPr id="75" name="Text Placeholder 159"/>
          <p:cNvSpPr txBox="1">
            <a:spLocks/>
          </p:cNvSpPr>
          <p:nvPr/>
        </p:nvSpPr>
        <p:spPr>
          <a:xfrm>
            <a:off x="922338" y="20844643"/>
            <a:ext cx="13554973" cy="1231027"/>
          </a:xfrm>
          <a:prstGeom prst="rect">
            <a:avLst/>
          </a:prstGeom>
        </p:spPr>
        <p:txBody>
          <a:bodyPr wrap="square" lIns="228561" tIns="228561" rIns="228561" bIns="22856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marL="0" indent="0"/>
            <a:r>
              <a:rPr lang="en-US" dirty="0" smtClean="0"/>
              <a:t>Each Method is forced to role at least once because it make no sense for them to pass right off the bat and “skip” their turn.</a:t>
            </a:r>
          </a:p>
        </p:txBody>
      </p:sp>
      <p:sp>
        <p:nvSpPr>
          <p:cNvPr id="11" name="Text Placeholder 10"/>
          <p:cNvSpPr>
            <a:spLocks noGrp="1"/>
          </p:cNvSpPr>
          <p:nvPr>
            <p:ph type="body" sz="quarter" idx="26"/>
          </p:nvPr>
        </p:nvSpPr>
        <p:spPr>
          <a:xfrm>
            <a:off x="29395742" y="6004406"/>
            <a:ext cx="13576029" cy="1615748"/>
          </a:xfrm>
        </p:spPr>
        <p:txBody>
          <a:bodyPr/>
          <a:lstStyle/>
          <a:p>
            <a:r>
              <a:rPr lang="en-US" dirty="0" smtClean="0"/>
              <a:t>During my data mining season, each automated method played against itself for a total of 30 minutes.  The number of decisions made is the amount of training data I had for training that NN.</a:t>
            </a:r>
            <a:r>
              <a:rPr lang="en-US" dirty="0"/>
              <a:t> The results are given in the following table. </a:t>
            </a:r>
          </a:p>
        </p:txBody>
      </p:sp>
      <p:sp>
        <p:nvSpPr>
          <p:cNvPr id="77" name="Text Placeholder 10"/>
          <p:cNvSpPr>
            <a:spLocks noGrp="1"/>
          </p:cNvSpPr>
          <p:nvPr>
            <p:ph type="body" sz="quarter" idx="26"/>
          </p:nvPr>
        </p:nvSpPr>
        <p:spPr>
          <a:xfrm>
            <a:off x="29405267" y="10147781"/>
            <a:ext cx="13576029" cy="1615748"/>
          </a:xfrm>
        </p:spPr>
        <p:txBody>
          <a:bodyPr/>
          <a:lstStyle/>
          <a:p>
            <a:r>
              <a:rPr lang="en-US" dirty="0" smtClean="0"/>
              <a:t>During training, I found some unexpected results.  I was surprised to find that all </a:t>
            </a:r>
            <a:r>
              <a:rPr lang="en-US" dirty="0" smtClean="0"/>
              <a:t>three </a:t>
            </a:r>
            <a:r>
              <a:rPr lang="en-US" dirty="0" smtClean="0"/>
              <a:t>NNs reached 100% accuracy; and in a fairly low number of epochs too.  I was also surprised to see how fast the random NN reached 100% accuracy.</a:t>
            </a:r>
            <a:endParaRPr lang="en-US" dirty="0"/>
          </a:p>
        </p:txBody>
      </p:sp>
      <p:pic>
        <p:nvPicPr>
          <p:cNvPr id="1026" name="Picture 2" descr="C:\Users\Rob\Documents\_School\AI\Devil's Dice NN\Result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89434" y="23159286"/>
            <a:ext cx="12645631" cy="3729696"/>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10"/>
          <p:cNvSpPr>
            <a:spLocks noGrp="1"/>
          </p:cNvSpPr>
          <p:nvPr>
            <p:ph type="body" sz="quarter" idx="26"/>
          </p:nvPr>
        </p:nvSpPr>
        <p:spPr>
          <a:xfrm>
            <a:off x="29424856" y="18097027"/>
            <a:ext cx="13576029" cy="4770458"/>
          </a:xfrm>
        </p:spPr>
        <p:txBody>
          <a:bodyPr/>
          <a:lstStyle/>
          <a:p>
            <a:r>
              <a:rPr lang="en-US" dirty="0" smtClean="0"/>
              <a:t>The tournament results proved to be interesting and are shown in the table below.  As expected, each intelligence, when put up against itself, produced around a 50% win rate (shown as orange font).  Also as expected, the </a:t>
            </a:r>
            <a:r>
              <a:rPr lang="en-US" dirty="0" err="1" smtClean="0"/>
              <a:t>RandomNN</a:t>
            </a:r>
            <a:r>
              <a:rPr lang="en-US" dirty="0" smtClean="0"/>
              <a:t> was not able to understand the current environment and the random decision.  As a result, every time the </a:t>
            </a:r>
            <a:r>
              <a:rPr lang="en-US" dirty="0" err="1" smtClean="0"/>
              <a:t>RandomNN</a:t>
            </a:r>
            <a:r>
              <a:rPr lang="en-US" dirty="0" smtClean="0"/>
              <a:t> plays it will only role once then passes.  This crippled the </a:t>
            </a:r>
            <a:r>
              <a:rPr lang="en-US" dirty="0" err="1" smtClean="0"/>
              <a:t>RandomNN</a:t>
            </a:r>
            <a:r>
              <a:rPr lang="en-US" dirty="0" smtClean="0"/>
              <a:t> and evidently caused it to perform very bad.</a:t>
            </a:r>
          </a:p>
          <a:p>
            <a:r>
              <a:rPr lang="en-US" dirty="0" smtClean="0"/>
              <a:t>As for the </a:t>
            </a:r>
            <a:r>
              <a:rPr lang="en-US" dirty="0" err="1" smtClean="0"/>
              <a:t>OriginalNN</a:t>
            </a:r>
            <a:r>
              <a:rPr lang="en-US" dirty="0" smtClean="0"/>
              <a:t> and the </a:t>
            </a:r>
            <a:r>
              <a:rPr lang="en-US" dirty="0" err="1" smtClean="0"/>
              <a:t>OptimalNN</a:t>
            </a:r>
            <a:r>
              <a:rPr lang="en-US" dirty="0" smtClean="0"/>
              <a:t>, excitingly they performed better then their counterparts did.  Even though the </a:t>
            </a:r>
            <a:r>
              <a:rPr lang="en-US" dirty="0" smtClean="0"/>
              <a:t>NNs </a:t>
            </a:r>
            <a:r>
              <a:rPr lang="en-US" dirty="0" smtClean="0"/>
              <a:t>performed better, </a:t>
            </a:r>
            <a:r>
              <a:rPr lang="en-US" dirty="0" smtClean="0"/>
              <a:t>it usually </a:t>
            </a:r>
            <a:r>
              <a:rPr lang="en-US" dirty="0" smtClean="0"/>
              <a:t>wasn’t </a:t>
            </a:r>
            <a:r>
              <a:rPr lang="en-US" dirty="0" smtClean="0"/>
              <a:t>by much.  In the table below, the </a:t>
            </a:r>
            <a:r>
              <a:rPr lang="en-US" dirty="0" smtClean="0"/>
              <a:t>light </a:t>
            </a:r>
            <a:r>
              <a:rPr lang="en-US" dirty="0" smtClean="0"/>
              <a:t>backgrounds depict small differences while </a:t>
            </a:r>
            <a:r>
              <a:rPr lang="en-US" dirty="0" smtClean="0"/>
              <a:t>dark background </a:t>
            </a:r>
            <a:r>
              <a:rPr lang="en-US" dirty="0" smtClean="0"/>
              <a:t>depict large </a:t>
            </a:r>
            <a:r>
              <a:rPr lang="en-US" dirty="0"/>
              <a:t>differences </a:t>
            </a:r>
            <a:r>
              <a:rPr lang="en-US" dirty="0" smtClean="0"/>
              <a:t>(Green shows improvement, Red shows </a:t>
            </a:r>
            <a:r>
              <a:rPr lang="en-US" dirty="0" smtClean="0"/>
              <a:t>a decrease in performance, </a:t>
            </a:r>
            <a:r>
              <a:rPr lang="en-US" dirty="0" smtClean="0"/>
              <a:t>Yellow shows no change).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72058295"/>
              </p:ext>
            </p:extLst>
          </p:nvPr>
        </p:nvGraphicFramePr>
        <p:xfrm>
          <a:off x="30744089" y="29921542"/>
          <a:ext cx="10736320" cy="1457052"/>
        </p:xfrm>
        <a:graphic>
          <a:graphicData uri="http://schemas.openxmlformats.org/drawingml/2006/table">
            <a:tbl>
              <a:tblPr>
                <a:tableStyleId>{9D7B26C5-4107-4FEC-AEDC-1716B250A1EF}</a:tableStyleId>
              </a:tblPr>
              <a:tblGrid>
                <a:gridCol w="1073632"/>
                <a:gridCol w="1073632"/>
                <a:gridCol w="1073632"/>
                <a:gridCol w="1073632"/>
                <a:gridCol w="1073632"/>
                <a:gridCol w="1073632"/>
                <a:gridCol w="1073632"/>
                <a:gridCol w="1073632"/>
                <a:gridCol w="1073632"/>
                <a:gridCol w="1073632"/>
              </a:tblGrid>
              <a:tr h="728526">
                <a:tc>
                  <a:txBody>
                    <a:bodyPr/>
                    <a:lstStyle/>
                    <a:p>
                      <a:pPr algn="ctr" fontAlgn="ctr"/>
                      <a:r>
                        <a:rPr lang="en-US" sz="3200" u="sng" strike="noStrike" dirty="0">
                          <a:effectLst/>
                        </a:rPr>
                        <a:t>1</a:t>
                      </a:r>
                      <a:endParaRPr lang="en-US" sz="3200" b="0" i="0" u="sng" strike="noStrike" dirty="0">
                        <a:solidFill>
                          <a:srgbClr val="000000"/>
                        </a:solidFill>
                        <a:effectLst/>
                        <a:latin typeface="Calibri"/>
                      </a:endParaRPr>
                    </a:p>
                  </a:txBody>
                  <a:tcPr marL="9525" marR="9525" marT="9525" marB="0" anchor="ctr"/>
                </a:tc>
                <a:tc>
                  <a:txBody>
                    <a:bodyPr/>
                    <a:lstStyle/>
                    <a:p>
                      <a:pPr algn="ctr" fontAlgn="ctr"/>
                      <a:r>
                        <a:rPr lang="en-US" sz="3200" u="sng" strike="noStrike" dirty="0">
                          <a:effectLst/>
                        </a:rPr>
                        <a:t>2</a:t>
                      </a:r>
                      <a:endParaRPr lang="en-US" sz="3200" b="0" i="0" u="sng" strike="noStrike" dirty="0">
                        <a:solidFill>
                          <a:srgbClr val="000000"/>
                        </a:solidFill>
                        <a:effectLst/>
                        <a:latin typeface="Calibri"/>
                      </a:endParaRPr>
                    </a:p>
                  </a:txBody>
                  <a:tcPr marL="9525" marR="9525" marT="9525" marB="0" anchor="ctr"/>
                </a:tc>
                <a:tc>
                  <a:txBody>
                    <a:bodyPr/>
                    <a:lstStyle/>
                    <a:p>
                      <a:pPr algn="ctr" fontAlgn="ctr"/>
                      <a:r>
                        <a:rPr lang="en-US" sz="3200" u="sng" strike="noStrike" dirty="0">
                          <a:effectLst/>
                        </a:rPr>
                        <a:t>3</a:t>
                      </a:r>
                      <a:endParaRPr lang="en-US" sz="3200" b="0" i="0" u="sng" strike="noStrike" dirty="0">
                        <a:solidFill>
                          <a:srgbClr val="000000"/>
                        </a:solidFill>
                        <a:effectLst/>
                        <a:latin typeface="Calibri"/>
                      </a:endParaRPr>
                    </a:p>
                  </a:txBody>
                  <a:tcPr marL="9525" marR="9525" marT="9525" marB="0" anchor="ctr"/>
                </a:tc>
                <a:tc>
                  <a:txBody>
                    <a:bodyPr/>
                    <a:lstStyle/>
                    <a:p>
                      <a:pPr algn="ctr" fontAlgn="ctr"/>
                      <a:r>
                        <a:rPr lang="en-US" sz="3200" u="sng" strike="noStrike" dirty="0">
                          <a:effectLst/>
                        </a:rPr>
                        <a:t>4</a:t>
                      </a:r>
                      <a:endParaRPr lang="en-US" sz="3200" b="0" i="0" u="sng" strike="noStrike" dirty="0">
                        <a:solidFill>
                          <a:srgbClr val="000000"/>
                        </a:solidFill>
                        <a:effectLst/>
                        <a:latin typeface="Calibri"/>
                      </a:endParaRPr>
                    </a:p>
                  </a:txBody>
                  <a:tcPr marL="9525" marR="9525" marT="9525" marB="0" anchor="ctr"/>
                </a:tc>
                <a:tc>
                  <a:txBody>
                    <a:bodyPr/>
                    <a:lstStyle/>
                    <a:p>
                      <a:pPr algn="ctr" fontAlgn="ctr"/>
                      <a:r>
                        <a:rPr lang="en-US" sz="3200" u="sng" strike="noStrike" dirty="0">
                          <a:effectLst/>
                        </a:rPr>
                        <a:t>5</a:t>
                      </a:r>
                      <a:endParaRPr lang="en-US" sz="3200" b="0" i="0" u="sng" strike="noStrike" dirty="0">
                        <a:solidFill>
                          <a:srgbClr val="000000"/>
                        </a:solidFill>
                        <a:effectLst/>
                        <a:latin typeface="Calibri"/>
                      </a:endParaRPr>
                    </a:p>
                  </a:txBody>
                  <a:tcPr marL="9525" marR="9525" marT="9525" marB="0" anchor="ctr"/>
                </a:tc>
                <a:tc>
                  <a:txBody>
                    <a:bodyPr/>
                    <a:lstStyle/>
                    <a:p>
                      <a:pPr algn="ctr" fontAlgn="ctr"/>
                      <a:r>
                        <a:rPr lang="en-US" sz="3200" u="sng" strike="noStrike" dirty="0">
                          <a:effectLst/>
                        </a:rPr>
                        <a:t>6</a:t>
                      </a:r>
                      <a:endParaRPr lang="en-US" sz="3200" b="0" i="0" u="sng" strike="noStrike" dirty="0">
                        <a:solidFill>
                          <a:srgbClr val="000000"/>
                        </a:solidFill>
                        <a:effectLst/>
                        <a:latin typeface="Calibri"/>
                      </a:endParaRPr>
                    </a:p>
                  </a:txBody>
                  <a:tcPr marL="9525" marR="9525" marT="9525" marB="0" anchor="ctr"/>
                </a:tc>
                <a:tc>
                  <a:txBody>
                    <a:bodyPr/>
                    <a:lstStyle/>
                    <a:p>
                      <a:pPr algn="ctr" fontAlgn="ctr"/>
                      <a:r>
                        <a:rPr lang="en-US" sz="3200" u="sng" strike="noStrike" dirty="0">
                          <a:effectLst/>
                        </a:rPr>
                        <a:t>7</a:t>
                      </a:r>
                      <a:endParaRPr lang="en-US" sz="3200" b="0" i="0" u="sng" strike="noStrike" dirty="0">
                        <a:solidFill>
                          <a:srgbClr val="000000"/>
                        </a:solidFill>
                        <a:effectLst/>
                        <a:latin typeface="Calibri"/>
                      </a:endParaRPr>
                    </a:p>
                  </a:txBody>
                  <a:tcPr marL="9525" marR="9525" marT="9525" marB="0" anchor="ctr"/>
                </a:tc>
                <a:tc>
                  <a:txBody>
                    <a:bodyPr/>
                    <a:lstStyle/>
                    <a:p>
                      <a:pPr algn="ctr" fontAlgn="ctr"/>
                      <a:r>
                        <a:rPr lang="en-US" sz="3200" u="sng" strike="noStrike" dirty="0">
                          <a:effectLst/>
                        </a:rPr>
                        <a:t>8</a:t>
                      </a:r>
                      <a:endParaRPr lang="en-US" sz="3200" b="0" i="0" u="sng" strike="noStrike" dirty="0">
                        <a:solidFill>
                          <a:srgbClr val="000000"/>
                        </a:solidFill>
                        <a:effectLst/>
                        <a:latin typeface="Calibri"/>
                      </a:endParaRPr>
                    </a:p>
                  </a:txBody>
                  <a:tcPr marL="9525" marR="9525" marT="9525" marB="0" anchor="ctr"/>
                </a:tc>
                <a:tc>
                  <a:txBody>
                    <a:bodyPr/>
                    <a:lstStyle/>
                    <a:p>
                      <a:pPr algn="ctr" fontAlgn="ctr"/>
                      <a:r>
                        <a:rPr lang="en-US" sz="3200" u="sng" strike="noStrike" dirty="0">
                          <a:effectLst/>
                        </a:rPr>
                        <a:t>9</a:t>
                      </a:r>
                      <a:endParaRPr lang="en-US" sz="3200" b="0" i="0" u="sng" strike="noStrike" dirty="0">
                        <a:solidFill>
                          <a:srgbClr val="000000"/>
                        </a:solidFill>
                        <a:effectLst/>
                        <a:latin typeface="Calibri"/>
                      </a:endParaRPr>
                    </a:p>
                  </a:txBody>
                  <a:tcPr marL="9525" marR="9525" marT="9525" marB="0" anchor="ctr"/>
                </a:tc>
                <a:tc>
                  <a:txBody>
                    <a:bodyPr/>
                    <a:lstStyle/>
                    <a:p>
                      <a:pPr algn="ctr" fontAlgn="ctr"/>
                      <a:r>
                        <a:rPr lang="en-US" sz="3200" u="sng" strike="noStrike" dirty="0">
                          <a:effectLst/>
                        </a:rPr>
                        <a:t>10</a:t>
                      </a:r>
                      <a:endParaRPr lang="en-US" sz="3200" b="0" i="0" u="sng" strike="noStrike" dirty="0">
                        <a:solidFill>
                          <a:srgbClr val="000000"/>
                        </a:solidFill>
                        <a:effectLst/>
                        <a:latin typeface="Calibri"/>
                      </a:endParaRPr>
                    </a:p>
                  </a:txBody>
                  <a:tcPr marL="9525" marR="9525" marT="9525" marB="0" anchor="ctr"/>
                </a:tc>
              </a:tr>
              <a:tr h="728526">
                <a:tc>
                  <a:txBody>
                    <a:bodyPr/>
                    <a:lstStyle/>
                    <a:p>
                      <a:pPr algn="ctr" fontAlgn="ctr"/>
                      <a:r>
                        <a:rPr lang="en-US" sz="3200" u="none" strike="noStrike" dirty="0">
                          <a:solidFill>
                            <a:schemeClr val="tx1"/>
                          </a:solidFill>
                          <a:effectLst/>
                        </a:rPr>
                        <a:t>56%</a:t>
                      </a:r>
                      <a:endParaRPr lang="en-US" sz="3200" b="0" i="0" u="none" strike="noStrike" dirty="0">
                        <a:solidFill>
                          <a:schemeClr val="tx1"/>
                        </a:solidFill>
                        <a:effectLst/>
                        <a:latin typeface="Calibri"/>
                      </a:endParaRPr>
                    </a:p>
                  </a:txBody>
                  <a:tcPr marL="9525" marR="9525" marT="9525" marB="0" anchor="ctr">
                    <a:solidFill>
                      <a:srgbClr val="C6EFCE"/>
                    </a:solidFill>
                  </a:tcPr>
                </a:tc>
                <a:tc>
                  <a:txBody>
                    <a:bodyPr/>
                    <a:lstStyle/>
                    <a:p>
                      <a:pPr algn="ctr" fontAlgn="ctr"/>
                      <a:r>
                        <a:rPr lang="en-US" sz="3200" u="none" strike="noStrike" dirty="0">
                          <a:effectLst/>
                        </a:rPr>
                        <a:t>48%</a:t>
                      </a:r>
                      <a:endParaRPr lang="en-US" sz="3200" b="0" i="0" u="none" strike="noStrike" dirty="0">
                        <a:solidFill>
                          <a:srgbClr val="9C0006"/>
                        </a:solidFill>
                        <a:effectLst/>
                        <a:latin typeface="Calibri"/>
                      </a:endParaRPr>
                    </a:p>
                  </a:txBody>
                  <a:tcPr marL="9525" marR="9525" marT="9525" marB="0" anchor="ctr">
                    <a:solidFill>
                      <a:srgbClr val="FFC7CE"/>
                    </a:solidFill>
                  </a:tcPr>
                </a:tc>
                <a:tc>
                  <a:txBody>
                    <a:bodyPr/>
                    <a:lstStyle/>
                    <a:p>
                      <a:pPr algn="ctr" fontAlgn="ctr"/>
                      <a:r>
                        <a:rPr lang="en-US" sz="3200" u="none" strike="noStrike" dirty="0">
                          <a:effectLst/>
                        </a:rPr>
                        <a:t>62%</a:t>
                      </a:r>
                      <a:endParaRPr lang="en-US" sz="3200" b="0" i="0" u="none" strike="noStrike" dirty="0">
                        <a:solidFill>
                          <a:srgbClr val="006100"/>
                        </a:solidFill>
                        <a:effectLst/>
                        <a:latin typeface="Calibri"/>
                      </a:endParaRPr>
                    </a:p>
                  </a:txBody>
                  <a:tcPr marL="9525" marR="9525" marT="9525" marB="0" anchor="ctr">
                    <a:solidFill>
                      <a:srgbClr val="C6EFCE"/>
                    </a:solidFill>
                  </a:tcPr>
                </a:tc>
                <a:tc>
                  <a:txBody>
                    <a:bodyPr/>
                    <a:lstStyle/>
                    <a:p>
                      <a:pPr algn="ctr" fontAlgn="ctr"/>
                      <a:r>
                        <a:rPr lang="en-US" sz="3200" u="none" strike="noStrike" dirty="0">
                          <a:effectLst/>
                        </a:rPr>
                        <a:t>57%</a:t>
                      </a:r>
                      <a:endParaRPr lang="en-US" sz="3200" b="0" i="0" u="none" strike="noStrike" dirty="0">
                        <a:solidFill>
                          <a:srgbClr val="006100"/>
                        </a:solidFill>
                        <a:effectLst/>
                        <a:latin typeface="Calibri"/>
                      </a:endParaRPr>
                    </a:p>
                  </a:txBody>
                  <a:tcPr marL="9525" marR="9525" marT="9525" marB="0" anchor="ctr">
                    <a:solidFill>
                      <a:srgbClr val="C6EFCE"/>
                    </a:solidFill>
                  </a:tcPr>
                </a:tc>
                <a:tc>
                  <a:txBody>
                    <a:bodyPr/>
                    <a:lstStyle/>
                    <a:p>
                      <a:pPr algn="ctr" fontAlgn="ctr"/>
                      <a:r>
                        <a:rPr lang="en-US" sz="3200" u="none" strike="noStrike" dirty="0">
                          <a:effectLst/>
                        </a:rPr>
                        <a:t>48%</a:t>
                      </a:r>
                      <a:endParaRPr lang="en-US" sz="3200" b="0" i="0" u="none" strike="noStrike" dirty="0">
                        <a:solidFill>
                          <a:srgbClr val="9C0006"/>
                        </a:solidFill>
                        <a:effectLst/>
                        <a:latin typeface="Calibri"/>
                      </a:endParaRPr>
                    </a:p>
                  </a:txBody>
                  <a:tcPr marL="9525" marR="9525" marT="9525" marB="0" anchor="ctr">
                    <a:solidFill>
                      <a:srgbClr val="FFC7CE"/>
                    </a:solidFill>
                  </a:tcPr>
                </a:tc>
                <a:tc>
                  <a:txBody>
                    <a:bodyPr/>
                    <a:lstStyle/>
                    <a:p>
                      <a:pPr algn="ctr" fontAlgn="ctr"/>
                      <a:r>
                        <a:rPr lang="en-US" sz="3200" u="none" strike="noStrike" dirty="0">
                          <a:effectLst/>
                        </a:rPr>
                        <a:t>72%</a:t>
                      </a:r>
                      <a:endParaRPr lang="en-US" sz="3200" b="0" i="0" u="none" strike="noStrike" dirty="0">
                        <a:solidFill>
                          <a:srgbClr val="006100"/>
                        </a:solidFill>
                        <a:effectLst/>
                        <a:latin typeface="Calibri"/>
                      </a:endParaRPr>
                    </a:p>
                  </a:txBody>
                  <a:tcPr marL="9525" marR="9525" marT="9525" marB="0" anchor="ctr">
                    <a:solidFill>
                      <a:srgbClr val="C6EFCE"/>
                    </a:solidFill>
                  </a:tcPr>
                </a:tc>
                <a:tc>
                  <a:txBody>
                    <a:bodyPr/>
                    <a:lstStyle/>
                    <a:p>
                      <a:pPr algn="ctr" fontAlgn="ctr"/>
                      <a:r>
                        <a:rPr lang="en-US" sz="3200" u="none" strike="noStrike" dirty="0">
                          <a:effectLst/>
                        </a:rPr>
                        <a:t>63%</a:t>
                      </a:r>
                      <a:endParaRPr lang="en-US" sz="3200" b="0" i="0" u="none" strike="noStrike" dirty="0">
                        <a:solidFill>
                          <a:srgbClr val="006100"/>
                        </a:solidFill>
                        <a:effectLst/>
                        <a:latin typeface="Calibri"/>
                      </a:endParaRPr>
                    </a:p>
                  </a:txBody>
                  <a:tcPr marL="9525" marR="9525" marT="9525" marB="0" anchor="ctr">
                    <a:solidFill>
                      <a:srgbClr val="C6EFCE"/>
                    </a:solidFill>
                  </a:tcPr>
                </a:tc>
                <a:tc>
                  <a:txBody>
                    <a:bodyPr/>
                    <a:lstStyle/>
                    <a:p>
                      <a:pPr algn="ctr" fontAlgn="ctr"/>
                      <a:r>
                        <a:rPr lang="en-US" sz="3200" u="none" strike="noStrike" dirty="0">
                          <a:effectLst/>
                        </a:rPr>
                        <a:t>55%</a:t>
                      </a:r>
                      <a:endParaRPr lang="en-US" sz="3200" b="0" i="0" u="none" strike="noStrike" dirty="0">
                        <a:solidFill>
                          <a:srgbClr val="006100"/>
                        </a:solidFill>
                        <a:effectLst/>
                        <a:latin typeface="Calibri"/>
                      </a:endParaRPr>
                    </a:p>
                  </a:txBody>
                  <a:tcPr marL="9525" marR="9525" marT="9525" marB="0" anchor="ctr">
                    <a:solidFill>
                      <a:srgbClr val="C6EFCE"/>
                    </a:solidFill>
                  </a:tcPr>
                </a:tc>
                <a:tc>
                  <a:txBody>
                    <a:bodyPr/>
                    <a:lstStyle/>
                    <a:p>
                      <a:pPr algn="ctr" fontAlgn="ctr"/>
                      <a:r>
                        <a:rPr lang="en-US" sz="3200" u="none" strike="noStrike" dirty="0">
                          <a:effectLst/>
                        </a:rPr>
                        <a:t>46%</a:t>
                      </a:r>
                      <a:endParaRPr lang="en-US" sz="3200" b="0" i="0" u="none" strike="noStrike" dirty="0">
                        <a:solidFill>
                          <a:srgbClr val="9C0006"/>
                        </a:solidFill>
                        <a:effectLst/>
                        <a:latin typeface="Calibri"/>
                      </a:endParaRPr>
                    </a:p>
                  </a:txBody>
                  <a:tcPr marL="9525" marR="9525" marT="9525" marB="0" anchor="ctr">
                    <a:solidFill>
                      <a:srgbClr val="FFC7CE"/>
                    </a:solidFill>
                  </a:tcPr>
                </a:tc>
                <a:tc>
                  <a:txBody>
                    <a:bodyPr/>
                    <a:lstStyle/>
                    <a:p>
                      <a:pPr algn="ctr" fontAlgn="ctr"/>
                      <a:r>
                        <a:rPr lang="en-US" sz="3200" u="none" strike="noStrike" dirty="0">
                          <a:effectLst/>
                        </a:rPr>
                        <a:t>68%</a:t>
                      </a:r>
                      <a:endParaRPr lang="en-US" sz="3200" b="0" i="0" u="none" strike="noStrike" dirty="0">
                        <a:solidFill>
                          <a:srgbClr val="006100"/>
                        </a:solidFill>
                        <a:effectLst/>
                        <a:latin typeface="Calibri"/>
                      </a:endParaRPr>
                    </a:p>
                  </a:txBody>
                  <a:tcPr marL="9525" marR="9525" marT="9525" marB="0" anchor="ctr">
                    <a:solidFill>
                      <a:srgbClr val="C6EFCE"/>
                    </a:solidFill>
                  </a:tcPr>
                </a:tc>
              </a:tr>
            </a:tbl>
          </a:graphicData>
        </a:graphic>
      </p:graphicFrame>
      <p:sp>
        <p:nvSpPr>
          <p:cNvPr id="58" name="Text Placeholder 10"/>
          <p:cNvSpPr>
            <a:spLocks noGrp="1"/>
          </p:cNvSpPr>
          <p:nvPr>
            <p:ph type="body" sz="quarter" idx="26"/>
          </p:nvPr>
        </p:nvSpPr>
        <p:spPr>
          <a:xfrm>
            <a:off x="29424856" y="27183877"/>
            <a:ext cx="13576029" cy="2385190"/>
          </a:xfrm>
        </p:spPr>
        <p:txBody>
          <a:bodyPr/>
          <a:lstStyle/>
          <a:p>
            <a:r>
              <a:rPr lang="en-US" dirty="0" smtClean="0"/>
              <a:t>I was excited to see that the NN version of the optimal solution out performed what was told to be the mathematically proven optimal solution for this game.  As a result, I did one last experiment.  Still running </a:t>
            </a:r>
            <a:r>
              <a:rPr lang="en-US" dirty="0"/>
              <a:t>sets of 100 </a:t>
            </a:r>
            <a:r>
              <a:rPr lang="en-US" dirty="0" smtClean="0"/>
              <a:t>games,  I put </a:t>
            </a:r>
            <a:r>
              <a:rPr lang="en-US" dirty="0" err="1" smtClean="0"/>
              <a:t>OptimalNN</a:t>
            </a:r>
            <a:r>
              <a:rPr lang="en-US" dirty="0" smtClean="0"/>
              <a:t> up against </a:t>
            </a:r>
            <a:r>
              <a:rPr lang="en-US" dirty="0" err="1" smtClean="0"/>
              <a:t>OptimalAI</a:t>
            </a:r>
            <a:r>
              <a:rPr lang="en-US" dirty="0" smtClean="0"/>
              <a:t> 10 times.  I wanted to see how many sets  the NN was winning against its original counterpart.  The results below show the 10 games and the NN’s win ratios.</a:t>
            </a:r>
            <a:endParaRPr lang="en-US" dirty="0"/>
          </a:p>
        </p:txBody>
      </p:sp>
    </p:spTree>
    <p:extLst>
      <p:ext uri="{BB962C8B-B14F-4D97-AF65-F5344CB8AC3E}">
        <p14:creationId xmlns:p14="http://schemas.microsoft.com/office/powerpoint/2010/main"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1154</TotalTime>
  <Words>1509</Words>
  <Application>Microsoft Office PowerPoint</Application>
  <PresentationFormat>Custom</PresentationFormat>
  <Paragraphs>79</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Rob Wilkins</cp:lastModifiedBy>
  <cp:revision>56</cp:revision>
  <dcterms:created xsi:type="dcterms:W3CDTF">2012-02-09T21:09:21Z</dcterms:created>
  <dcterms:modified xsi:type="dcterms:W3CDTF">2016-12-12T17:12:27Z</dcterms:modified>
</cp:coreProperties>
</file>