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66" r:id="rId2"/>
    <p:sldId id="256" r:id="rId3"/>
    <p:sldId id="371" r:id="rId4"/>
    <p:sldId id="370" r:id="rId5"/>
    <p:sldId id="379" r:id="rId6"/>
    <p:sldId id="259" r:id="rId7"/>
    <p:sldId id="378" r:id="rId8"/>
    <p:sldId id="260" r:id="rId9"/>
    <p:sldId id="261" r:id="rId10"/>
    <p:sldId id="258" r:id="rId11"/>
    <p:sldId id="372" r:id="rId12"/>
    <p:sldId id="257" r:id="rId13"/>
    <p:sldId id="376" r:id="rId14"/>
    <p:sldId id="374" r:id="rId15"/>
    <p:sldId id="377" r:id="rId16"/>
    <p:sldId id="373" r:id="rId17"/>
    <p:sldId id="369" r:id="rId18"/>
    <p:sldId id="36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F3931"/>
    <a:srgbClr val="FFA319"/>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6"/>
    <p:restoredTop sz="94682"/>
  </p:normalViewPr>
  <p:slideViewPr>
    <p:cSldViewPr snapToGrid="0" snapToObjects="1" showGuides="1">
      <p:cViewPr varScale="1">
        <p:scale>
          <a:sx n="115" d="100"/>
          <a:sy n="115" d="100"/>
        </p:scale>
        <p:origin x="384" y="184"/>
      </p:cViewPr>
      <p:guideLst>
        <p:guide orient="horz" pos="11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468BF-68AF-AD40-BE7C-26CA91CD049B}" type="datetimeFigureOut">
              <a:rPr lang="en-US" smtClean="0"/>
              <a:t>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29C3E-6860-DF47-97B7-3EE2B034AA57}" type="slidenum">
              <a:rPr lang="en-US" smtClean="0"/>
              <a:t>‹#›</a:t>
            </a:fld>
            <a:endParaRPr lang="en-US"/>
          </a:p>
        </p:txBody>
      </p:sp>
    </p:spTree>
    <p:extLst>
      <p:ext uri="{BB962C8B-B14F-4D97-AF65-F5344CB8AC3E}">
        <p14:creationId xmlns:p14="http://schemas.microsoft.com/office/powerpoint/2010/main" val="304771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B573D-AB58-0946-B5E0-E08325837659}" type="slidenum">
              <a:rPr lang="en-US" smtClean="0"/>
              <a:t>1</a:t>
            </a:fld>
            <a:endParaRPr lang="en-US"/>
          </a:p>
        </p:txBody>
      </p:sp>
    </p:spTree>
    <p:extLst>
      <p:ext uri="{BB962C8B-B14F-4D97-AF65-F5344CB8AC3E}">
        <p14:creationId xmlns:p14="http://schemas.microsoft.com/office/powerpoint/2010/main" val="318386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freak out if you have never used STATA before, I am always here as a resource if you have any coding-specific problem. The purpose of this class is not to learn STATA coding after all. We require you to use STATA because it is a commercial software, so everything is very standardized. There are many packages in R that does the same thing, but the syntax and logic behind them are all different. Not all the packages have the same functionalities, so it is very likely that you cannot do everything that the problem sets required just using one package.</a:t>
            </a:r>
          </a:p>
        </p:txBody>
      </p:sp>
      <p:sp>
        <p:nvSpPr>
          <p:cNvPr id="4" name="Slide Number Placeholder 3"/>
          <p:cNvSpPr>
            <a:spLocks noGrp="1"/>
          </p:cNvSpPr>
          <p:nvPr>
            <p:ph type="sldNum" sz="quarter" idx="5"/>
          </p:nvPr>
        </p:nvSpPr>
        <p:spPr/>
        <p:txBody>
          <a:bodyPr/>
          <a:lstStyle/>
          <a:p>
            <a:fld id="{10D29C3E-6860-DF47-97B7-3EE2B034AA57}" type="slidenum">
              <a:rPr lang="en-US" smtClean="0"/>
              <a:t>4</a:t>
            </a:fld>
            <a:endParaRPr lang="en-US"/>
          </a:p>
        </p:txBody>
      </p:sp>
    </p:spTree>
    <p:extLst>
      <p:ext uri="{BB962C8B-B14F-4D97-AF65-F5344CB8AC3E}">
        <p14:creationId xmlns:p14="http://schemas.microsoft.com/office/powerpoint/2010/main" val="396152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freak out if you have never used STATA before, I am always here as a resource if you have any coding-specific problem. The purpose of this class is not to learn STATA coding after all. We require you to use STATA because it is a commercial software, so everything is very standardized. There are many packages in R that does the same thing, but the syntax and logic behind them are all different. Not all the packages have the same functionalities, so it is very likely that you cannot do everything that the problem sets required just using one package.</a:t>
            </a:r>
          </a:p>
        </p:txBody>
      </p:sp>
      <p:sp>
        <p:nvSpPr>
          <p:cNvPr id="4" name="Slide Number Placeholder 3"/>
          <p:cNvSpPr>
            <a:spLocks noGrp="1"/>
          </p:cNvSpPr>
          <p:nvPr>
            <p:ph type="sldNum" sz="quarter" idx="5"/>
          </p:nvPr>
        </p:nvSpPr>
        <p:spPr/>
        <p:txBody>
          <a:bodyPr/>
          <a:lstStyle/>
          <a:p>
            <a:fld id="{10D29C3E-6860-DF47-97B7-3EE2B034AA57}" type="slidenum">
              <a:rPr lang="en-US" smtClean="0"/>
              <a:t>5</a:t>
            </a:fld>
            <a:endParaRPr lang="en-US"/>
          </a:p>
        </p:txBody>
      </p:sp>
    </p:spTree>
    <p:extLst>
      <p:ext uri="{BB962C8B-B14F-4D97-AF65-F5344CB8AC3E}">
        <p14:creationId xmlns:p14="http://schemas.microsoft.com/office/powerpoint/2010/main" val="246901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29C3E-6860-DF47-97B7-3EE2B034AA57}" type="slidenum">
              <a:rPr lang="en-US" smtClean="0"/>
              <a:t>6</a:t>
            </a:fld>
            <a:endParaRPr lang="en-US"/>
          </a:p>
        </p:txBody>
      </p:sp>
    </p:spTree>
    <p:extLst>
      <p:ext uri="{BB962C8B-B14F-4D97-AF65-F5344CB8AC3E}">
        <p14:creationId xmlns:p14="http://schemas.microsoft.com/office/powerpoint/2010/main" val="205052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freak out if you have never used STATA before, I am always here as a resource if you have any coding-specific problem. The purpose of this class is not to learn STATA coding after all. We require you to use STATA because it is a commercial software, so everything is very standardized. There are many packages in R that does the same thing, but the syntax and logic behind them are all different. Not all the packages have the same functionalities, so it is very likely that you cannot do everything that the problem sets required just using one package.</a:t>
            </a:r>
          </a:p>
        </p:txBody>
      </p:sp>
      <p:sp>
        <p:nvSpPr>
          <p:cNvPr id="4" name="Slide Number Placeholder 3"/>
          <p:cNvSpPr>
            <a:spLocks noGrp="1"/>
          </p:cNvSpPr>
          <p:nvPr>
            <p:ph type="sldNum" sz="quarter" idx="5"/>
          </p:nvPr>
        </p:nvSpPr>
        <p:spPr/>
        <p:txBody>
          <a:bodyPr/>
          <a:lstStyle/>
          <a:p>
            <a:fld id="{10D29C3E-6860-DF47-97B7-3EE2B034AA57}" type="slidenum">
              <a:rPr lang="en-US" smtClean="0"/>
              <a:t>7</a:t>
            </a:fld>
            <a:endParaRPr lang="en-US"/>
          </a:p>
        </p:txBody>
      </p:sp>
    </p:spTree>
    <p:extLst>
      <p:ext uri="{BB962C8B-B14F-4D97-AF65-F5344CB8AC3E}">
        <p14:creationId xmlns:p14="http://schemas.microsoft.com/office/powerpoint/2010/main" val="32627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4D33-981D-6642-A9FB-10633CF4A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4867F-5423-3541-B3F8-63FF8C9D8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13977-EF4A-B644-BF18-28D18FF28793}"/>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66BBB1EB-8BEB-7A44-A3CC-2C97DE33A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289AE-F89F-4D49-AEF4-2FFAF503AE64}"/>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325498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D5BC-0E9C-A04C-BB3E-AFA2C79ACE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A20F1B-6BCD-6F45-961F-36A3BBB45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0D4C-308E-944E-A0AB-23B6DAF3528F}"/>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004C7277-7074-7B43-8E8D-4E81452BD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90EA7-E7E3-8345-BF68-90AB3DDB3035}"/>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96900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0CA78-3B80-194E-B81D-AC43868FE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FBF196-CF48-7943-983C-A803AF6DC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306CE-0750-574B-88E5-33C8F6916069}"/>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7C99DB3F-7E8B-4D4B-9470-818407D8A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9833B-6A2A-3D40-9D37-317989384DA0}"/>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47587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FA7E-0A3E-A242-8939-CDAF746BE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ADB4C-9B3C-FD4B-82D3-CC880B1E9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AC463-9409-8C43-88FE-433904E02C89}"/>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FD397361-5289-7C4B-92AD-15F2D4445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255D2-3B8F-914C-82E6-606CF02D4FA1}"/>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121466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462F-BD8A-8D49-B2FA-C8A1820F0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C75B4-7E52-A742-A000-D34E9D5DD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B2691-5F59-614B-B3E5-1F9C0534BCB0}"/>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28140240-5E81-0042-83AD-308BD441B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A8295-021D-6746-BD94-20659DFD8A22}"/>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128530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5273-97C4-B446-AB40-44568C496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3E7B9-3226-4B41-870C-10626BC4C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D4776C-F2C2-2844-8D73-42B091887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E717D-502A-9F4F-B0BD-64AAC7C509F0}"/>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6" name="Footer Placeholder 5">
            <a:extLst>
              <a:ext uri="{FF2B5EF4-FFF2-40B4-BE49-F238E27FC236}">
                <a16:creationId xmlns:a16="http://schemas.microsoft.com/office/drawing/2014/main" id="{DC768B06-9AF7-5A40-97F6-5B88E124F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ADD06-F878-EC49-8246-D21477B0C67E}"/>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59764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50CE-20DE-AD49-8696-C6080A331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F1567-F71C-744E-9B19-7ACECB5C8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A91E5-A997-694A-B92A-D5EEA7C30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0AD0A0-162D-A34D-9D01-960AE8DAB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F1F24-351E-4E40-B903-AF2A1F64C3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036476-F25B-6F4F-B9F8-44FD2DDA4E07}"/>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8" name="Footer Placeholder 7">
            <a:extLst>
              <a:ext uri="{FF2B5EF4-FFF2-40B4-BE49-F238E27FC236}">
                <a16:creationId xmlns:a16="http://schemas.microsoft.com/office/drawing/2014/main" id="{E2A93672-65B4-014F-B020-97C10E1632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8EED1E-1A45-7E4A-89D2-C7EF038BD9BD}"/>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383734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2E22-457E-6940-88F7-A50870A852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518D6-6F0B-C646-846A-1871D171F30D}"/>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4" name="Footer Placeholder 3">
            <a:extLst>
              <a:ext uri="{FF2B5EF4-FFF2-40B4-BE49-F238E27FC236}">
                <a16:creationId xmlns:a16="http://schemas.microsoft.com/office/drawing/2014/main" id="{925ECE6E-4A3A-894B-9311-40082D370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0AC506-8B14-EF43-A813-6840DA25ABCB}"/>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329352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8F73C-204A-8A48-BA11-9903E4B3F03A}"/>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3" name="Footer Placeholder 2">
            <a:extLst>
              <a:ext uri="{FF2B5EF4-FFF2-40B4-BE49-F238E27FC236}">
                <a16:creationId xmlns:a16="http://schemas.microsoft.com/office/drawing/2014/main" id="{938439B2-0C9F-214A-8FD2-DD4D55E07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2F00C-BB97-144C-9532-3C1CC8CA7646}"/>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94428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686C-AA6B-9940-AD6F-89140A2A2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BDAB9-782B-B84C-B2DA-143BDC707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0114-C632-604E-BB4F-782DB8763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A20E6-76E0-4D42-B401-0D1B2DF5A864}"/>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6" name="Footer Placeholder 5">
            <a:extLst>
              <a:ext uri="{FF2B5EF4-FFF2-40B4-BE49-F238E27FC236}">
                <a16:creationId xmlns:a16="http://schemas.microsoft.com/office/drawing/2014/main" id="{A1A0BD08-7308-504A-A522-158E1956B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FC98F-5666-BC4F-9C94-AE8F3018780B}"/>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266738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A06-6172-534A-AAA8-3AD5F7E12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AA49B7-DFA3-2748-A9B6-FF8177836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137A4-ADDE-1442-A966-88D8790E8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6FA3A-EB9B-584C-B168-552E4C62D7F1}"/>
              </a:ext>
            </a:extLst>
          </p:cNvPr>
          <p:cNvSpPr>
            <a:spLocks noGrp="1"/>
          </p:cNvSpPr>
          <p:nvPr>
            <p:ph type="dt" sz="half" idx="10"/>
          </p:nvPr>
        </p:nvSpPr>
        <p:spPr/>
        <p:txBody>
          <a:bodyPr/>
          <a:lstStyle/>
          <a:p>
            <a:fld id="{BAC893FD-444A-D541-A652-862E3E81EB1F}" type="datetimeFigureOut">
              <a:rPr lang="en-US" smtClean="0"/>
              <a:t>1/2/24</a:t>
            </a:fld>
            <a:endParaRPr lang="en-US"/>
          </a:p>
        </p:txBody>
      </p:sp>
      <p:sp>
        <p:nvSpPr>
          <p:cNvPr id="6" name="Footer Placeholder 5">
            <a:extLst>
              <a:ext uri="{FF2B5EF4-FFF2-40B4-BE49-F238E27FC236}">
                <a16:creationId xmlns:a16="http://schemas.microsoft.com/office/drawing/2014/main" id="{61EAEBD4-4422-1245-9041-4B333A9D9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AC828-18CB-7E49-B813-BCD92EF9A697}"/>
              </a:ext>
            </a:extLst>
          </p:cNvPr>
          <p:cNvSpPr>
            <a:spLocks noGrp="1"/>
          </p:cNvSpPr>
          <p:nvPr>
            <p:ph type="sldNum" sz="quarter" idx="12"/>
          </p:nvPr>
        </p:nvSpPr>
        <p:spPr/>
        <p:txBody>
          <a:bodyPr/>
          <a:lstStyle/>
          <a:p>
            <a:fld id="{476C999E-3A60-9A41-9467-7FE2E970E47A}" type="slidenum">
              <a:rPr lang="en-US" smtClean="0"/>
              <a:t>‹#›</a:t>
            </a:fld>
            <a:endParaRPr lang="en-US"/>
          </a:p>
        </p:txBody>
      </p:sp>
    </p:spTree>
    <p:extLst>
      <p:ext uri="{BB962C8B-B14F-4D97-AF65-F5344CB8AC3E}">
        <p14:creationId xmlns:p14="http://schemas.microsoft.com/office/powerpoint/2010/main" val="114216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934EC-1186-7C47-B768-EE584E76F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3D43A-14CE-A946-89F4-5377B2E67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207B4-640A-F843-ACE7-C364D4F33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893FD-444A-D541-A652-862E3E81EB1F}" type="datetimeFigureOut">
              <a:rPr lang="en-US" smtClean="0"/>
              <a:t>1/2/24</a:t>
            </a:fld>
            <a:endParaRPr lang="en-US"/>
          </a:p>
        </p:txBody>
      </p:sp>
      <p:sp>
        <p:nvSpPr>
          <p:cNvPr id="5" name="Footer Placeholder 4">
            <a:extLst>
              <a:ext uri="{FF2B5EF4-FFF2-40B4-BE49-F238E27FC236}">
                <a16:creationId xmlns:a16="http://schemas.microsoft.com/office/drawing/2014/main" id="{FE65D91D-58AD-FA4C-996B-6575E75A1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820E58-9D1F-B74C-AADA-C9933FF2E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C999E-3A60-9A41-9467-7FE2E970E47A}" type="slidenum">
              <a:rPr lang="en-US" smtClean="0"/>
              <a:t>‹#›</a:t>
            </a:fld>
            <a:endParaRPr lang="en-US"/>
          </a:p>
        </p:txBody>
      </p:sp>
    </p:spTree>
    <p:extLst>
      <p:ext uri="{BB962C8B-B14F-4D97-AF65-F5344CB8AC3E}">
        <p14:creationId xmlns:p14="http://schemas.microsoft.com/office/powerpoint/2010/main" val="22026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dicine.mcgill.ca/epidemiology/joseph/courses/EPIB-621/interaction.pdf" TargetMode="Externa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ampus Zoom Backgrounds | UChicago Creative">
            <a:extLst>
              <a:ext uri="{FF2B5EF4-FFF2-40B4-BE49-F238E27FC236}">
                <a16:creationId xmlns:a16="http://schemas.microsoft.com/office/drawing/2014/main" id="{DBAB51B0-A4E6-B9B6-9A6A-7E3A3814B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80C6A9-F9F1-E14F-A74C-DE2629304EB2}"/>
              </a:ext>
            </a:extLst>
          </p:cNvPr>
          <p:cNvSpPr>
            <a:spLocks noGrp="1"/>
          </p:cNvSpPr>
          <p:nvPr>
            <p:ph type="ctrTitle"/>
          </p:nvPr>
        </p:nvSpPr>
        <p:spPr>
          <a:xfrm>
            <a:off x="-1780894" y="2789590"/>
            <a:ext cx="11876499" cy="2119796"/>
          </a:xfrm>
        </p:spPr>
        <p:txBody>
          <a:bodyPr>
            <a:normAutofit fontScale="90000"/>
          </a:bodyPr>
          <a:lstStyle/>
          <a:p>
            <a:r>
              <a:rPr lang="en-US" sz="3200" b="1" dirty="0"/>
              <a:t>Review of Statistical Concepts</a:t>
            </a:r>
            <a:br>
              <a:rPr lang="en-US" sz="3200" b="1" dirty="0"/>
            </a:br>
            <a:r>
              <a:rPr lang="en-US" sz="2400" b="1" dirty="0"/>
              <a:t>and Problem Set Requirements &amp; Tips</a:t>
            </a:r>
            <a:br>
              <a:rPr lang="en-US" sz="3200" b="1" dirty="0"/>
            </a:br>
            <a:br>
              <a:rPr lang="en-US" sz="2000" dirty="0">
                <a:latin typeface="+mn-lt"/>
                <a:cs typeface="Times New Roman" panose="02020603050405020304" pitchFamily="18" charset="0"/>
              </a:rPr>
            </a:br>
            <a:br>
              <a:rPr lang="en-US" sz="2000" dirty="0">
                <a:latin typeface="+mn-lt"/>
                <a:cs typeface="Times New Roman" panose="02020603050405020304" pitchFamily="18" charset="0"/>
              </a:rPr>
            </a:br>
            <a:r>
              <a:rPr lang="en-US" sz="2000" dirty="0">
                <a:latin typeface="+mn-lt"/>
                <a:cs typeface="Times New Roman" panose="02020603050405020304" pitchFamily="18" charset="0"/>
              </a:rPr>
              <a:t>TA: </a:t>
            </a:r>
            <a:r>
              <a:rPr lang="en-US" sz="2000" dirty="0" err="1">
                <a:latin typeface="+mn-lt"/>
                <a:cs typeface="Times New Roman" panose="02020603050405020304" pitchFamily="18" charset="0"/>
              </a:rPr>
              <a:t>Xingruo</a:t>
            </a:r>
            <a:r>
              <a:rPr lang="en-US" sz="2000" dirty="0">
                <a:latin typeface="+mn-lt"/>
                <a:cs typeface="Times New Roman" panose="02020603050405020304" pitchFamily="18" charset="0"/>
              </a:rPr>
              <a:t> (Summer) Zhang</a:t>
            </a:r>
            <a:br>
              <a:rPr lang="en-US" sz="2000" dirty="0">
                <a:latin typeface="+mn-lt"/>
                <a:cs typeface="Times New Roman" panose="02020603050405020304" pitchFamily="18" charset="0"/>
              </a:rPr>
            </a:br>
            <a:br>
              <a:rPr lang="en-US" sz="2000" dirty="0">
                <a:latin typeface="+mn-lt"/>
                <a:cs typeface="Times New Roman" panose="02020603050405020304" pitchFamily="18" charset="0"/>
              </a:rPr>
            </a:br>
            <a:r>
              <a:rPr lang="en-US" sz="2000" dirty="0">
                <a:latin typeface="+mn-lt"/>
                <a:cs typeface="Times New Roman" panose="02020603050405020304" pitchFamily="18" charset="0"/>
              </a:rPr>
              <a:t>September 2023</a:t>
            </a:r>
          </a:p>
        </p:txBody>
      </p:sp>
      <p:sp>
        <p:nvSpPr>
          <p:cNvPr id="4" name="Slide Number Placeholder 3">
            <a:extLst>
              <a:ext uri="{FF2B5EF4-FFF2-40B4-BE49-F238E27FC236}">
                <a16:creationId xmlns:a16="http://schemas.microsoft.com/office/drawing/2014/main" id="{FFED51D5-E993-96D2-9DBC-566D425B37FA}"/>
              </a:ext>
            </a:extLst>
          </p:cNvPr>
          <p:cNvSpPr>
            <a:spLocks noGrp="1"/>
          </p:cNvSpPr>
          <p:nvPr>
            <p:ph type="sldNum" sz="quarter" idx="4"/>
          </p:nvPr>
        </p:nvSpPr>
        <p:spPr>
          <a:xfrm>
            <a:off x="9022724" y="63563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F10B42-8BA1-164D-A712-C4D63252361D}" type="slidenum">
              <a:rPr lang="en-US" smtClean="0"/>
              <a:pPr/>
              <a:t>1</a:t>
            </a:fld>
            <a:endParaRPr lang="en-US"/>
          </a:p>
        </p:txBody>
      </p:sp>
    </p:spTree>
    <p:extLst>
      <p:ext uri="{BB962C8B-B14F-4D97-AF65-F5344CB8AC3E}">
        <p14:creationId xmlns:p14="http://schemas.microsoft.com/office/powerpoint/2010/main" val="127027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Interpretation</a:t>
            </a:r>
            <a:r>
              <a:rPr lang="zh-CN" altLang="en-US" sz="3200" b="1" dirty="0"/>
              <a:t> </a:t>
            </a:r>
            <a:r>
              <a:rPr lang="en-US" altLang="zh-CN" sz="3200" b="1" dirty="0"/>
              <a:t>of</a:t>
            </a:r>
            <a:r>
              <a:rPr lang="zh-CN" altLang="en-US" sz="3200" b="1" dirty="0"/>
              <a:t> </a:t>
            </a:r>
            <a:r>
              <a:rPr lang="en-US" altLang="zh-CN" sz="3200" b="1" dirty="0"/>
              <a:t>STATA</a:t>
            </a:r>
            <a:r>
              <a:rPr lang="zh-CN" altLang="en-US" sz="3200" b="1" dirty="0"/>
              <a:t> </a:t>
            </a:r>
            <a:r>
              <a:rPr lang="en-US" altLang="zh-CN" sz="3200" b="1" dirty="0"/>
              <a:t>Output</a:t>
            </a:r>
            <a:r>
              <a:rPr lang="zh-CN" altLang="en-US" sz="3200" b="1" dirty="0"/>
              <a:t> </a:t>
            </a:r>
            <a:r>
              <a:rPr lang="en-US" altLang="zh-CN" sz="3200" b="1" dirty="0"/>
              <a:t>of</a:t>
            </a:r>
            <a:r>
              <a:rPr lang="zh-CN" altLang="en-US" sz="3200" b="1" dirty="0"/>
              <a:t> </a:t>
            </a:r>
            <a:r>
              <a:rPr lang="en-US" altLang="zh-CN" sz="3200" b="1" dirty="0"/>
              <a:t>Random</a:t>
            </a:r>
            <a:r>
              <a:rPr lang="zh-CN" altLang="en-US" sz="3200" b="1" dirty="0"/>
              <a:t> </a:t>
            </a:r>
            <a:r>
              <a:rPr lang="en-US" altLang="zh-CN" sz="3200" b="1" dirty="0"/>
              <a:t>E</a:t>
            </a:r>
            <a:r>
              <a:rPr lang="en-US" altLang="zh-CN" sz="3200" b="1"/>
              <a:t>ffects</a:t>
            </a:r>
            <a:endParaRPr lang="en-US" sz="3200" b="1" dirty="0"/>
          </a:p>
        </p:txBody>
      </p:sp>
      <p:pic>
        <p:nvPicPr>
          <p:cNvPr id="6" name="Picture 5" descr="Table&#10;&#10;Description automatically generated">
            <a:extLst>
              <a:ext uri="{FF2B5EF4-FFF2-40B4-BE49-F238E27FC236}">
                <a16:creationId xmlns:a16="http://schemas.microsoft.com/office/drawing/2014/main" id="{5804DDB3-4612-E047-95D2-47AE3F52EF14}"/>
              </a:ext>
            </a:extLst>
          </p:cNvPr>
          <p:cNvPicPr>
            <a:picLocks noChangeAspect="1"/>
          </p:cNvPicPr>
          <p:nvPr/>
        </p:nvPicPr>
        <p:blipFill>
          <a:blip r:embed="rId2"/>
          <a:stretch>
            <a:fillRect/>
          </a:stretch>
        </p:blipFill>
        <p:spPr>
          <a:xfrm>
            <a:off x="413358" y="1135920"/>
            <a:ext cx="8267700" cy="3975100"/>
          </a:xfrm>
          <a:prstGeom prst="rect">
            <a:avLst/>
          </a:prstGeom>
        </p:spPr>
      </p:pic>
      <p:sp>
        <p:nvSpPr>
          <p:cNvPr id="2" name="Rectangle 1">
            <a:extLst>
              <a:ext uri="{FF2B5EF4-FFF2-40B4-BE49-F238E27FC236}">
                <a16:creationId xmlns:a16="http://schemas.microsoft.com/office/drawing/2014/main" id="{ED4A5679-2009-9B4E-A727-5FD054ED3EF1}"/>
              </a:ext>
            </a:extLst>
          </p:cNvPr>
          <p:cNvSpPr/>
          <p:nvPr/>
        </p:nvSpPr>
        <p:spPr>
          <a:xfrm>
            <a:off x="2061029" y="2124851"/>
            <a:ext cx="1407885" cy="754743"/>
          </a:xfrm>
          <a:prstGeom prst="rect">
            <a:avLst/>
          </a:prstGeom>
          <a:noFill/>
          <a:ln w="38100">
            <a:solidFill>
              <a:srgbClr val="8F39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F3931"/>
              </a:solidFill>
              <a:highlight>
                <a:srgbClr val="8F3931"/>
              </a:highlight>
            </a:endParaRPr>
          </a:p>
        </p:txBody>
      </p:sp>
      <p:cxnSp>
        <p:nvCxnSpPr>
          <p:cNvPr id="7" name="Straight Arrow Connector 6">
            <a:extLst>
              <a:ext uri="{FF2B5EF4-FFF2-40B4-BE49-F238E27FC236}">
                <a16:creationId xmlns:a16="http://schemas.microsoft.com/office/drawing/2014/main" id="{09B66443-D893-5042-BF94-4E547F2DA8E3}"/>
              </a:ext>
            </a:extLst>
          </p:cNvPr>
          <p:cNvCxnSpPr/>
          <p:nvPr/>
        </p:nvCxnSpPr>
        <p:spPr>
          <a:xfrm flipV="1">
            <a:off x="1665962" y="3018772"/>
            <a:ext cx="939452" cy="2455101"/>
          </a:xfrm>
          <a:prstGeom prst="straightConnector1">
            <a:avLst/>
          </a:prstGeom>
          <a:ln w="38100">
            <a:solidFill>
              <a:srgbClr val="8F393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25EEFF-7C49-524C-BCFD-D45FE04446D6}"/>
              </a:ext>
            </a:extLst>
          </p:cNvPr>
          <p:cNvSpPr txBox="1"/>
          <p:nvPr/>
        </p:nvSpPr>
        <p:spPr>
          <a:xfrm>
            <a:off x="413358" y="5473873"/>
            <a:ext cx="9832931" cy="423193"/>
          </a:xfrm>
          <a:prstGeom prst="rect">
            <a:avLst/>
          </a:prstGeom>
          <a:noFill/>
        </p:spPr>
        <p:txBody>
          <a:bodyPr wrap="square" rtlCol="0">
            <a:spAutoFit/>
          </a:bodyPr>
          <a:lstStyle/>
          <a:p>
            <a:pPr>
              <a:lnSpc>
                <a:spcPct val="114000"/>
              </a:lnSpc>
            </a:pPr>
            <a:r>
              <a:rPr lang="en-US" altLang="zh-CN" sz="2000" dirty="0">
                <a:solidFill>
                  <a:srgbClr val="FFA319"/>
                </a:solidFill>
              </a:rPr>
              <a:t>These</a:t>
            </a:r>
            <a:r>
              <a:rPr lang="zh-CN" altLang="en-US" sz="2000" dirty="0">
                <a:solidFill>
                  <a:srgbClr val="FFA319"/>
                </a:solidFill>
              </a:rPr>
              <a:t> </a:t>
            </a:r>
            <a:r>
              <a:rPr lang="en-US" altLang="zh-CN" sz="2000" dirty="0">
                <a:solidFill>
                  <a:srgbClr val="FFA319"/>
                </a:solidFill>
              </a:rPr>
              <a:t>are</a:t>
            </a:r>
            <a:r>
              <a:rPr lang="zh-CN" altLang="en-US" sz="2000" dirty="0">
                <a:solidFill>
                  <a:srgbClr val="FFA319"/>
                </a:solidFill>
              </a:rPr>
              <a:t> </a:t>
            </a:r>
            <a:r>
              <a:rPr lang="en-US" altLang="zh-CN" sz="2000" dirty="0">
                <a:solidFill>
                  <a:srgbClr val="FFA319"/>
                </a:solidFill>
              </a:rPr>
              <a:t>the</a:t>
            </a:r>
            <a:r>
              <a:rPr lang="zh-CN" altLang="en-US" sz="2000" dirty="0">
                <a:solidFill>
                  <a:srgbClr val="FFA319"/>
                </a:solidFill>
              </a:rPr>
              <a:t> </a:t>
            </a:r>
            <a:r>
              <a:rPr lang="en-US" altLang="zh-CN" sz="2000" u="sng" dirty="0">
                <a:solidFill>
                  <a:srgbClr val="FFA319"/>
                </a:solidFill>
              </a:rPr>
              <a:t>estimated</a:t>
            </a:r>
            <a:r>
              <a:rPr lang="zh-CN" altLang="en-US" sz="2000" u="sng" dirty="0">
                <a:solidFill>
                  <a:srgbClr val="FFA319"/>
                </a:solidFill>
              </a:rPr>
              <a:t> </a:t>
            </a:r>
            <a:r>
              <a:rPr lang="en-US" altLang="zh-CN" sz="2000" u="sng" dirty="0">
                <a:solidFill>
                  <a:srgbClr val="FFA319"/>
                </a:solidFill>
              </a:rPr>
              <a:t>variances</a:t>
            </a:r>
            <a:r>
              <a:rPr lang="zh-CN" altLang="en-US" sz="2000" u="sng" dirty="0">
                <a:solidFill>
                  <a:srgbClr val="FFA319"/>
                </a:solidFill>
              </a:rPr>
              <a:t> </a:t>
            </a:r>
            <a:r>
              <a:rPr lang="en-US" altLang="zh-CN" sz="2000" dirty="0">
                <a:solidFill>
                  <a:srgbClr val="FFA319"/>
                </a:solidFill>
              </a:rPr>
              <a:t>of</a:t>
            </a:r>
            <a:r>
              <a:rPr lang="zh-CN" altLang="en-US" sz="2000" dirty="0">
                <a:solidFill>
                  <a:srgbClr val="FFA319"/>
                </a:solidFill>
              </a:rPr>
              <a:t> </a:t>
            </a:r>
            <a:r>
              <a:rPr lang="en-US" altLang="zh-CN" sz="2000" dirty="0">
                <a:solidFill>
                  <a:srgbClr val="FFA319"/>
                </a:solidFill>
              </a:rPr>
              <a:t>the</a:t>
            </a:r>
            <a:r>
              <a:rPr lang="zh-CN" altLang="en-US" sz="2000" dirty="0">
                <a:solidFill>
                  <a:srgbClr val="FFA319"/>
                </a:solidFill>
              </a:rPr>
              <a:t> </a:t>
            </a:r>
            <a:r>
              <a:rPr lang="en-US" altLang="zh-CN" sz="2000" dirty="0">
                <a:solidFill>
                  <a:srgbClr val="FFA319"/>
                </a:solidFill>
              </a:rPr>
              <a:t>random</a:t>
            </a:r>
            <a:r>
              <a:rPr lang="zh-CN" altLang="en-US" sz="2000" dirty="0">
                <a:solidFill>
                  <a:srgbClr val="FFA319"/>
                </a:solidFill>
              </a:rPr>
              <a:t> </a:t>
            </a:r>
            <a:r>
              <a:rPr lang="en-US" altLang="zh-CN" sz="2000" dirty="0">
                <a:solidFill>
                  <a:srgbClr val="FFA319"/>
                </a:solidFill>
              </a:rPr>
              <a:t>effects,</a:t>
            </a:r>
            <a:r>
              <a:rPr lang="zh-CN" altLang="en-US" sz="2000" dirty="0">
                <a:solidFill>
                  <a:srgbClr val="FFA319"/>
                </a:solidFill>
              </a:rPr>
              <a:t> </a:t>
            </a:r>
            <a:r>
              <a:rPr lang="en-US" altLang="zh-CN" sz="2000" dirty="0">
                <a:solidFill>
                  <a:srgbClr val="FFA319"/>
                </a:solidFill>
              </a:rPr>
              <a:t>not</a:t>
            </a:r>
            <a:r>
              <a:rPr lang="zh-CN" altLang="en-US" sz="2000" dirty="0">
                <a:solidFill>
                  <a:srgbClr val="FFA319"/>
                </a:solidFill>
              </a:rPr>
              <a:t> </a:t>
            </a:r>
            <a:r>
              <a:rPr lang="en-US" altLang="zh-CN" sz="2000" dirty="0">
                <a:solidFill>
                  <a:srgbClr val="FFA319"/>
                </a:solidFill>
              </a:rPr>
              <a:t>the</a:t>
            </a:r>
            <a:r>
              <a:rPr lang="zh-CN" altLang="en-US" sz="2000" dirty="0">
                <a:solidFill>
                  <a:srgbClr val="FFA319"/>
                </a:solidFill>
              </a:rPr>
              <a:t> </a:t>
            </a:r>
            <a:r>
              <a:rPr lang="en-US" altLang="zh-CN" sz="2000" dirty="0">
                <a:solidFill>
                  <a:srgbClr val="FFA319"/>
                </a:solidFill>
              </a:rPr>
              <a:t>random</a:t>
            </a:r>
            <a:r>
              <a:rPr lang="zh-CN" altLang="en-US" sz="2000" dirty="0">
                <a:solidFill>
                  <a:srgbClr val="FFA319"/>
                </a:solidFill>
              </a:rPr>
              <a:t> </a:t>
            </a:r>
            <a:r>
              <a:rPr lang="en-US" altLang="zh-CN" sz="2000" dirty="0">
                <a:solidFill>
                  <a:srgbClr val="FFA319"/>
                </a:solidFill>
              </a:rPr>
              <a:t>effects</a:t>
            </a:r>
            <a:r>
              <a:rPr lang="zh-CN" altLang="en-US" sz="2000" dirty="0">
                <a:solidFill>
                  <a:srgbClr val="FFA319"/>
                </a:solidFill>
              </a:rPr>
              <a:t> </a:t>
            </a:r>
            <a:r>
              <a:rPr lang="en-US" altLang="zh-CN" sz="2000" dirty="0">
                <a:solidFill>
                  <a:srgbClr val="FFA319"/>
                </a:solidFill>
              </a:rPr>
              <a:t>themselves.</a:t>
            </a:r>
            <a:r>
              <a:rPr lang="zh-CN" altLang="en-US" sz="2000" dirty="0">
                <a:solidFill>
                  <a:srgbClr val="FFA319"/>
                </a:solidFill>
              </a:rPr>
              <a:t> </a:t>
            </a:r>
            <a:endParaRPr lang="en-US" altLang="zh-CN" sz="2000" dirty="0">
              <a:solidFill>
                <a:srgbClr val="FFA319"/>
              </a:solidFill>
            </a:endParaRPr>
          </a:p>
        </p:txBody>
      </p:sp>
    </p:spTree>
    <p:extLst>
      <p:ext uri="{BB962C8B-B14F-4D97-AF65-F5344CB8AC3E}">
        <p14:creationId xmlns:p14="http://schemas.microsoft.com/office/powerpoint/2010/main" val="44326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sz="3200" b="1" dirty="0"/>
              <a:t>Contents</a:t>
            </a:r>
          </a:p>
        </p:txBody>
      </p:sp>
      <p:grpSp>
        <p:nvGrpSpPr>
          <p:cNvPr id="13" name="Group 12">
            <a:extLst>
              <a:ext uri="{FF2B5EF4-FFF2-40B4-BE49-F238E27FC236}">
                <a16:creationId xmlns:a16="http://schemas.microsoft.com/office/drawing/2014/main" id="{78A3503A-13B6-27D2-8293-0DEEC63F45DE}"/>
              </a:ext>
            </a:extLst>
          </p:cNvPr>
          <p:cNvGrpSpPr/>
          <p:nvPr/>
        </p:nvGrpSpPr>
        <p:grpSpPr>
          <a:xfrm>
            <a:off x="413358" y="1808092"/>
            <a:ext cx="10784729" cy="3718006"/>
            <a:chOff x="384908" y="1126363"/>
            <a:chExt cx="10883263" cy="3989893"/>
          </a:xfrm>
          <a:solidFill>
            <a:srgbClr val="800000"/>
          </a:solidFill>
        </p:grpSpPr>
        <p:sp>
          <p:nvSpPr>
            <p:cNvPr id="14" name="Freeform 13">
              <a:hlinkClick r:id="rId2" action="ppaction://hlinksldjump"/>
              <a:extLst>
                <a:ext uri="{FF2B5EF4-FFF2-40B4-BE49-F238E27FC236}">
                  <a16:creationId xmlns:a16="http://schemas.microsoft.com/office/drawing/2014/main" id="{4D22186A-9056-021D-E14E-61E561B24850}"/>
                </a:ext>
              </a:extLst>
            </p:cNvPr>
            <p:cNvSpPr/>
            <p:nvPr/>
          </p:nvSpPr>
          <p:spPr>
            <a:xfrm rot="21600000">
              <a:off x="951443" y="1126363"/>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50196"/>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 Course Requirements</a:t>
              </a:r>
            </a:p>
          </p:txBody>
        </p:sp>
        <p:sp>
          <p:nvSpPr>
            <p:cNvPr id="15" name="Oval 14">
              <a:extLst>
                <a:ext uri="{FF2B5EF4-FFF2-40B4-BE49-F238E27FC236}">
                  <a16:creationId xmlns:a16="http://schemas.microsoft.com/office/drawing/2014/main" id="{BD3B07F1-6FD7-390C-3048-0F0883143CE0}"/>
                </a:ext>
              </a:extLst>
            </p:cNvPr>
            <p:cNvSpPr/>
            <p:nvPr/>
          </p:nvSpPr>
          <p:spPr>
            <a:xfrm>
              <a:off x="384908" y="1126364"/>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a:extLst>
                <a:ext uri="{FF2B5EF4-FFF2-40B4-BE49-F238E27FC236}">
                  <a16:creationId xmlns:a16="http://schemas.microsoft.com/office/drawing/2014/main" id="{54F5D9EC-FF02-C2C0-CDB8-F91D38BFE17A}"/>
                </a:ext>
              </a:extLst>
            </p:cNvPr>
            <p:cNvSpPr/>
            <p:nvPr/>
          </p:nvSpPr>
          <p:spPr>
            <a:xfrm rot="21600000">
              <a:off x="951443" y="2554774"/>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0" numCol="1" spcCol="1270" anchor="ctr" anchorCtr="0">
              <a:noAutofit/>
            </a:bodyPr>
            <a:lstStyle/>
            <a:p>
              <a:pPr marL="0" lvl="0" indent="0" algn="ctr" defTabSz="1511300" rtl="0">
                <a:lnSpc>
                  <a:spcPct val="90000"/>
                </a:lnSpc>
                <a:spcBef>
                  <a:spcPct val="0"/>
                </a:spcBef>
                <a:spcAft>
                  <a:spcPct val="35000"/>
                </a:spcAft>
                <a:buNone/>
              </a:pPr>
              <a:r>
                <a:rPr lang="en-US" sz="2800" kern="1200" dirty="0"/>
                <a:t>Interaction Effects</a:t>
              </a:r>
            </a:p>
          </p:txBody>
        </p:sp>
        <p:sp>
          <p:nvSpPr>
            <p:cNvPr id="17" name="Oval 16">
              <a:extLst>
                <a:ext uri="{FF2B5EF4-FFF2-40B4-BE49-F238E27FC236}">
                  <a16:creationId xmlns:a16="http://schemas.microsoft.com/office/drawing/2014/main" id="{038EC599-5DEE-D777-9802-19D0B93FE4C7}"/>
                </a:ext>
              </a:extLst>
            </p:cNvPr>
            <p:cNvSpPr/>
            <p:nvPr/>
          </p:nvSpPr>
          <p:spPr>
            <a:xfrm>
              <a:off x="384908" y="2554775"/>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a:extLst>
                <a:ext uri="{FF2B5EF4-FFF2-40B4-BE49-F238E27FC236}">
                  <a16:creationId xmlns:a16="http://schemas.microsoft.com/office/drawing/2014/main" id="{A156F98C-0B74-5934-A525-93BCE9FC7679}"/>
                </a:ext>
              </a:extLst>
            </p:cNvPr>
            <p:cNvSpPr/>
            <p:nvPr/>
          </p:nvSpPr>
          <p:spPr>
            <a:xfrm rot="21600000">
              <a:off x="951443" y="3983185"/>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50196"/>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Likelihood </a:t>
              </a:r>
              <a:r>
                <a:rPr lang="en-US" sz="2800" dirty="0"/>
                <a:t>R</a:t>
              </a:r>
              <a:r>
                <a:rPr lang="en-US" sz="2800" kern="1200" dirty="0"/>
                <a:t>atio Test</a:t>
              </a:r>
            </a:p>
          </p:txBody>
        </p:sp>
        <p:sp>
          <p:nvSpPr>
            <p:cNvPr id="19" name="Oval 18">
              <a:extLst>
                <a:ext uri="{FF2B5EF4-FFF2-40B4-BE49-F238E27FC236}">
                  <a16:creationId xmlns:a16="http://schemas.microsoft.com/office/drawing/2014/main" id="{0ACF84D7-F460-4E5E-E25A-289DF6216030}"/>
                </a:ext>
              </a:extLst>
            </p:cNvPr>
            <p:cNvSpPr/>
            <p:nvPr/>
          </p:nvSpPr>
          <p:spPr>
            <a:xfrm>
              <a:off x="384908" y="3983186"/>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2" name="TextBox 1">
            <a:extLst>
              <a:ext uri="{FF2B5EF4-FFF2-40B4-BE49-F238E27FC236}">
                <a16:creationId xmlns:a16="http://schemas.microsoft.com/office/drawing/2014/main" id="{9BD33C38-16F9-8CF3-F939-520932B3AC70}"/>
              </a:ext>
            </a:extLst>
          </p:cNvPr>
          <p:cNvSpPr txBox="1"/>
          <p:nvPr/>
        </p:nvSpPr>
        <p:spPr>
          <a:xfrm>
            <a:off x="0" y="5841989"/>
            <a:ext cx="12587288" cy="423193"/>
          </a:xfrm>
          <a:prstGeom prst="rect">
            <a:avLst/>
          </a:prstGeom>
          <a:noFill/>
        </p:spPr>
        <p:txBody>
          <a:bodyPr wrap="square" rtlCol="0">
            <a:spAutoFit/>
          </a:bodyPr>
          <a:lstStyle/>
          <a:p>
            <a:pPr lvl="1">
              <a:lnSpc>
                <a:spcPct val="114000"/>
              </a:lnSpc>
            </a:pPr>
            <a:r>
              <a:rPr lang="en-US" altLang="zh-CN" sz="2000" dirty="0">
                <a:solidFill>
                  <a:schemeClr val="tx1">
                    <a:lumMod val="50000"/>
                    <a:lumOff val="50000"/>
                  </a:schemeClr>
                </a:solidFill>
              </a:rPr>
              <a:t>Material from: </a:t>
            </a:r>
            <a:r>
              <a:rPr lang="en-US" altLang="zh-CN" sz="2000" dirty="0">
                <a:hlinkClick r:id="rId3"/>
              </a:rPr>
              <a:t>https://www.medicine.mcgill.ca/epidemiology/joseph/courses/EPIB-621/interaction.pdf</a:t>
            </a:r>
            <a:r>
              <a:rPr lang="zh-CN" altLang="en-US" sz="2000" dirty="0"/>
              <a:t> </a:t>
            </a:r>
            <a:endParaRPr lang="en-US" altLang="zh-CN" sz="2000" dirty="0"/>
          </a:p>
        </p:txBody>
      </p:sp>
    </p:spTree>
    <p:extLst>
      <p:ext uri="{BB962C8B-B14F-4D97-AF65-F5344CB8AC3E}">
        <p14:creationId xmlns:p14="http://schemas.microsoft.com/office/powerpoint/2010/main" val="375794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Interaction</a:t>
            </a:r>
            <a:r>
              <a:rPr lang="zh-CN" altLang="en-US" sz="3200" b="1" dirty="0"/>
              <a:t> </a:t>
            </a:r>
            <a:r>
              <a:rPr lang="en-US" altLang="zh-CN" sz="3200" b="1" dirty="0"/>
              <a:t>– Categorical * Continuous</a:t>
            </a:r>
            <a:endParaRPr lang="en-US" sz="3200" b="1" dirty="0"/>
          </a:p>
        </p:txBody>
      </p:sp>
      <p:pic>
        <p:nvPicPr>
          <p:cNvPr id="3" name="Picture 2" descr="A graph of a graph&#10;&#10;Description automatically generated with medium confidence">
            <a:extLst>
              <a:ext uri="{FF2B5EF4-FFF2-40B4-BE49-F238E27FC236}">
                <a16:creationId xmlns:a16="http://schemas.microsoft.com/office/drawing/2014/main" id="{34714015-23CE-7C30-706F-ED27A02F405B}"/>
              </a:ext>
            </a:extLst>
          </p:cNvPr>
          <p:cNvPicPr>
            <a:picLocks noChangeAspect="1"/>
          </p:cNvPicPr>
          <p:nvPr/>
        </p:nvPicPr>
        <p:blipFill>
          <a:blip r:embed="rId2"/>
          <a:stretch>
            <a:fillRect/>
          </a:stretch>
        </p:blipFill>
        <p:spPr>
          <a:xfrm>
            <a:off x="-96170" y="1355130"/>
            <a:ext cx="4925345" cy="458847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7F05BF-7C0B-8361-79D0-7EF34010FE1A}"/>
                  </a:ext>
                </a:extLst>
              </p:cNvPr>
              <p:cNvSpPr txBox="1"/>
              <p:nvPr/>
            </p:nvSpPr>
            <p:spPr>
              <a:xfrm>
                <a:off x="4734837" y="1566856"/>
                <a:ext cx="5759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A319"/>
                          </a:solidFill>
                          <a:latin typeface="Cambria Math" panose="02040503050406030204" pitchFamily="18" charset="0"/>
                        </a:rPr>
                        <m:t>𝑬</m:t>
                      </m:r>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𝒀</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𝟎</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𝟏</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𝟐</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𝒔𝒆</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𝒙</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𝟑</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𝒔𝒆</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𝒙</m:t>
                          </m:r>
                        </m:e>
                        <m:sub>
                          <m:r>
                            <a:rPr lang="en-US" b="1" i="1" smtClean="0">
                              <a:solidFill>
                                <a:srgbClr val="FFA319"/>
                              </a:solidFill>
                              <a:latin typeface="Cambria Math" panose="02040503050406030204" pitchFamily="18" charset="0"/>
                            </a:rPr>
                            <m:t>𝒊</m:t>
                          </m:r>
                        </m:sub>
                      </m:sSub>
                    </m:oMath>
                  </m:oMathPara>
                </a14:m>
                <a:endParaRPr lang="en-US" b="1" dirty="0">
                  <a:solidFill>
                    <a:srgbClr val="FFA319"/>
                  </a:solidFill>
                </a:endParaRPr>
              </a:p>
            </p:txBody>
          </p:sp>
        </mc:Choice>
        <mc:Fallback xmlns="">
          <p:sp>
            <p:nvSpPr>
              <p:cNvPr id="7" name="TextBox 6">
                <a:extLst>
                  <a:ext uri="{FF2B5EF4-FFF2-40B4-BE49-F238E27FC236}">
                    <a16:creationId xmlns:a16="http://schemas.microsoft.com/office/drawing/2014/main" id="{847F05BF-7C0B-8361-79D0-7EF34010FE1A}"/>
                  </a:ext>
                </a:extLst>
              </p:cNvPr>
              <p:cNvSpPr txBox="1">
                <a:spLocks noRot="1" noChangeAspect="1" noMove="1" noResize="1" noEditPoints="1" noAdjustHandles="1" noChangeArrowheads="1" noChangeShapeType="1" noTextEdit="1"/>
              </p:cNvSpPr>
              <p:nvPr/>
            </p:nvSpPr>
            <p:spPr>
              <a:xfrm>
                <a:off x="4734837" y="1566856"/>
                <a:ext cx="5759012" cy="276999"/>
              </a:xfrm>
              <a:prstGeom prst="rect">
                <a:avLst/>
              </a:prstGeom>
              <a:blipFill>
                <a:blip r:embed="rId3"/>
                <a:stretch>
                  <a:fillRect l="-440" t="-4545" b="-4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97B5F9-177F-AAC6-04BE-6E7D78C22752}"/>
                  </a:ext>
                </a:extLst>
              </p:cNvPr>
              <p:cNvSpPr txBox="1"/>
              <p:nvPr/>
            </p:nvSpPr>
            <p:spPr>
              <a:xfrm>
                <a:off x="4734836" y="2206102"/>
                <a:ext cx="7457163" cy="949619"/>
              </a:xfrm>
              <a:prstGeom prst="rect">
                <a:avLst/>
              </a:prstGeom>
              <a:noFill/>
            </p:spPr>
            <p:txBody>
              <a:bodyPr wrap="square" rtlCol="0">
                <a:spAutoFit/>
              </a:bodyPr>
              <a:lstStyle/>
              <a:p>
                <a:r>
                  <a:rPr lang="en-US" dirty="0">
                    <a:solidFill>
                      <a:schemeClr val="tx1">
                        <a:lumMod val="50000"/>
                        <a:lumOff val="50000"/>
                      </a:schemeClr>
                    </a:solidFill>
                  </a:rPr>
                  <a:t>When </a:t>
                </a:r>
                <a14:m>
                  <m:oMath xmlns:m="http://schemas.openxmlformats.org/officeDocument/2006/math">
                    <m:r>
                      <a:rPr lang="en-US" b="0" i="1" smtClean="0">
                        <a:solidFill>
                          <a:schemeClr val="tx1">
                            <a:lumMod val="50000"/>
                            <a:lumOff val="50000"/>
                          </a:schemeClr>
                        </a:solidFill>
                        <a:latin typeface="Cambria Math" panose="02040503050406030204" pitchFamily="18" charset="0"/>
                      </a:rPr>
                      <m:t>𝑠𝑒𝑥</m:t>
                    </m:r>
                    <m:r>
                      <a:rPr lang="en-US" b="0" i="1" smtClean="0">
                        <a:solidFill>
                          <a:schemeClr val="tx1">
                            <a:lumMod val="50000"/>
                            <a:lumOff val="50000"/>
                          </a:schemeClr>
                        </a:solidFill>
                        <a:latin typeface="Cambria Math" panose="02040503050406030204" pitchFamily="18" charset="0"/>
                      </a:rPr>
                      <m:t>=0 </m:t>
                    </m:r>
                  </m:oMath>
                </a14:m>
                <a:r>
                  <a:rPr lang="en-US" dirty="0">
                    <a:solidFill>
                      <a:schemeClr val="tx1">
                        <a:lumMod val="50000"/>
                        <a:lumOff val="50000"/>
                      </a:schemeClr>
                    </a:solidFill>
                  </a:rPr>
                  <a:t>(male): </a:t>
                </a:r>
                <a14:m>
                  <m:oMath xmlns:m="http://schemas.openxmlformats.org/officeDocument/2006/math">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𝒀</m:t>
                        </m:r>
                      </m:e>
                      <m:sub>
                        <m:r>
                          <a:rPr lang="en-US" b="1" i="1">
                            <a:solidFill>
                              <a:srgbClr val="FFA319"/>
                            </a:solidFill>
                            <a:latin typeface="Cambria Math" panose="02040503050406030204" pitchFamily="18" charset="0"/>
                          </a:rPr>
                          <m:t>𝒊𝒋</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𝟎</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𝟏</m:t>
                        </m:r>
                      </m:sub>
                    </m:sSub>
                    <m:r>
                      <a:rPr lang="en-US" b="1" i="1">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oMath>
                </a14:m>
                <a:endParaRPr lang="en-US" b="1" dirty="0">
                  <a:solidFill>
                    <a:schemeClr val="tx1">
                      <a:lumMod val="50000"/>
                      <a:lumOff val="50000"/>
                    </a:schemeClr>
                  </a:solidFill>
                </a:endParaRP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0</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0</a:t>
                </a: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increases</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1</a:t>
                </a:r>
                <a:r>
                  <a:rPr lang="zh-CN" altLang="en-US" dirty="0">
                    <a:solidFill>
                      <a:schemeClr val="tx1">
                        <a:lumMod val="50000"/>
                        <a:lumOff val="50000"/>
                      </a:schemeClr>
                    </a:solidFill>
                  </a:rPr>
                  <a:t> </a:t>
                </a:r>
                <a:r>
                  <a:rPr lang="en-US" altLang="zh-CN" dirty="0">
                    <a:solidFill>
                      <a:schemeClr val="tx1">
                        <a:lumMod val="50000"/>
                        <a:lumOff val="50000"/>
                      </a:schemeClr>
                    </a:solidFill>
                  </a:rPr>
                  <a:t>unit</a:t>
                </a:r>
              </a:p>
            </p:txBody>
          </p:sp>
        </mc:Choice>
        <mc:Fallback xmlns="">
          <p:sp>
            <p:nvSpPr>
              <p:cNvPr id="8" name="TextBox 7">
                <a:extLst>
                  <a:ext uri="{FF2B5EF4-FFF2-40B4-BE49-F238E27FC236}">
                    <a16:creationId xmlns:a16="http://schemas.microsoft.com/office/drawing/2014/main" id="{7597B5F9-177F-AAC6-04BE-6E7D78C22752}"/>
                  </a:ext>
                </a:extLst>
              </p:cNvPr>
              <p:cNvSpPr txBox="1">
                <a:spLocks noRot="1" noChangeAspect="1" noMove="1" noResize="1" noEditPoints="1" noAdjustHandles="1" noChangeArrowheads="1" noChangeShapeType="1" noTextEdit="1"/>
              </p:cNvSpPr>
              <p:nvPr/>
            </p:nvSpPr>
            <p:spPr>
              <a:xfrm>
                <a:off x="4734836" y="2206102"/>
                <a:ext cx="7457163" cy="949619"/>
              </a:xfrm>
              <a:prstGeom prst="rect">
                <a:avLst/>
              </a:prstGeom>
              <a:blipFill>
                <a:blip r:embed="rId4"/>
                <a:stretch>
                  <a:fillRect l="-679" t="-2632"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C10C64-00F6-053E-98B0-F68805DDA1A5}"/>
                  </a:ext>
                </a:extLst>
              </p:cNvPr>
              <p:cNvSpPr txBox="1"/>
              <p:nvPr/>
            </p:nvSpPr>
            <p:spPr>
              <a:xfrm>
                <a:off x="4734835" y="3378705"/>
                <a:ext cx="7457163" cy="1222642"/>
              </a:xfrm>
              <a:prstGeom prst="rect">
                <a:avLst/>
              </a:prstGeom>
              <a:noFill/>
            </p:spPr>
            <p:txBody>
              <a:bodyPr wrap="square" rtlCol="0">
                <a:spAutoFit/>
              </a:bodyPr>
              <a:lstStyle/>
              <a:p>
                <a:r>
                  <a:rPr lang="en-US" dirty="0">
                    <a:solidFill>
                      <a:schemeClr val="tx1">
                        <a:lumMod val="50000"/>
                        <a:lumOff val="50000"/>
                      </a:schemeClr>
                    </a:solidFill>
                  </a:rPr>
                  <a:t>When </a:t>
                </a:r>
                <a14:m>
                  <m:oMath xmlns:m="http://schemas.openxmlformats.org/officeDocument/2006/math">
                    <m:r>
                      <a:rPr lang="en-US" b="0" i="1" smtClean="0">
                        <a:solidFill>
                          <a:schemeClr val="tx1">
                            <a:lumMod val="50000"/>
                            <a:lumOff val="50000"/>
                          </a:schemeClr>
                        </a:solidFill>
                        <a:latin typeface="Cambria Math" panose="02040503050406030204" pitchFamily="18" charset="0"/>
                      </a:rPr>
                      <m:t>𝑠𝑒𝑥</m:t>
                    </m:r>
                    <m:r>
                      <a:rPr lang="en-US" b="0" i="1" smtClean="0">
                        <a:solidFill>
                          <a:schemeClr val="tx1">
                            <a:lumMod val="50000"/>
                            <a:lumOff val="50000"/>
                          </a:schemeClr>
                        </a:solidFill>
                        <a:latin typeface="Cambria Math" panose="02040503050406030204" pitchFamily="18" charset="0"/>
                      </a:rPr>
                      <m:t>=1 </m:t>
                    </m:r>
                  </m:oMath>
                </a14:m>
                <a:r>
                  <a:rPr lang="en-US" dirty="0">
                    <a:solidFill>
                      <a:schemeClr val="tx1">
                        <a:lumMod val="50000"/>
                        <a:lumOff val="50000"/>
                      </a:schemeClr>
                    </a:solidFill>
                  </a:rPr>
                  <a:t>(female): </a:t>
                </a:r>
                <a14:m>
                  <m:oMath xmlns:m="http://schemas.openxmlformats.org/officeDocument/2006/math">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𝒀</m:t>
                        </m:r>
                      </m:e>
                      <m:sub>
                        <m:r>
                          <a:rPr lang="en-US" b="1" i="1">
                            <a:solidFill>
                              <a:srgbClr val="FFA319"/>
                            </a:solidFill>
                            <a:latin typeface="Cambria Math" panose="02040503050406030204" pitchFamily="18" charset="0"/>
                          </a:rPr>
                          <m:t>𝒊𝒋</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𝟎</m:t>
                        </m:r>
                        <m:r>
                          <a:rPr lang="zh-CN" altLang="en-US" b="1" i="1" smtClean="0">
                            <a:solidFill>
                              <a:srgbClr val="FFA319"/>
                            </a:solidFill>
                            <a:latin typeface="Cambria Math" panose="02040503050406030204" pitchFamily="18" charset="0"/>
                          </a:rPr>
                          <m:t> </m:t>
                        </m:r>
                      </m:sub>
                    </m:sSub>
                    <m:r>
                      <a:rPr lang="en-US" altLang="zh-CN" b="1" i="1" smtClean="0">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𝟐</m:t>
                        </m:r>
                      </m:sub>
                    </m:sSub>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𝟏</m:t>
                        </m:r>
                      </m:sub>
                    </m:sSub>
                    <m:r>
                      <a:rPr lang="en-US" altLang="zh-CN" b="1" i="1" smtClean="0">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𝟑</m:t>
                        </m:r>
                      </m:sub>
                    </m:sSub>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oMath>
                </a14:m>
                <a:endParaRPr lang="en-US" b="1" dirty="0">
                  <a:solidFill>
                    <a:schemeClr val="tx1">
                      <a:lumMod val="50000"/>
                      <a:lumOff val="50000"/>
                    </a:schemeClr>
                  </a:solidFill>
                </a:endParaRP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0</m:t>
                        </m:r>
                        <m:r>
                          <a:rPr lang="zh-CN" altLang="en-US" b="0" i="1" smtClean="0">
                            <a:solidFill>
                              <a:schemeClr val="tx1">
                                <a:lumMod val="50000"/>
                                <a:lumOff val="50000"/>
                              </a:schemeClr>
                            </a:solidFill>
                            <a:latin typeface="Cambria Math" panose="02040503050406030204" pitchFamily="18" charset="0"/>
                          </a:rPr>
                          <m:t> </m:t>
                        </m:r>
                      </m:sub>
                    </m:sSub>
                    <m:r>
                      <a:rPr lang="en-US" altLang="zh-CN" b="0" i="1" smtClean="0">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2</m:t>
                        </m:r>
                      </m:sub>
                    </m:sSub>
                    <m:r>
                      <a:rPr lang="en-US" i="1">
                        <a:solidFill>
                          <a:schemeClr val="tx1">
                            <a:lumMod val="50000"/>
                            <a:lumOff val="50000"/>
                          </a:schemeClr>
                        </a:solidFill>
                        <a:latin typeface="Cambria Math" panose="02040503050406030204" pitchFamily="18" charset="0"/>
                      </a:rPr>
                      <m:t> </m:t>
                    </m:r>
                    <m:r>
                      <a:rPr lang="en-US" altLang="zh-CN" b="0" i="0" smtClean="0">
                        <a:solidFill>
                          <a:schemeClr val="tx1">
                            <a:lumMod val="50000"/>
                            <a:lumOff val="50000"/>
                          </a:schemeClr>
                        </a:solidFill>
                        <a:latin typeface="Cambria Math" panose="02040503050406030204" pitchFamily="18" charset="0"/>
                      </a:rPr>
                      <m:t>)</m:t>
                    </m:r>
                  </m:oMath>
                </a14:m>
                <a:r>
                  <a:rPr lang="zh-CN" altLang="en-US" dirty="0">
                    <a:solidFill>
                      <a:schemeClr val="tx1">
                        <a:lumMod val="50000"/>
                        <a:lumOff val="50000"/>
                      </a:schemeClr>
                    </a:solidFill>
                  </a:rPr>
                  <a:t>：</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females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0</a:t>
                </a:r>
              </a:p>
              <a:p>
                <a:pPr marL="285750" indent="-285750">
                  <a:buFontTx/>
                  <a:buChar char="-"/>
                </a:pP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altLang="zh-CN"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1</m:t>
                        </m:r>
                      </m:sub>
                    </m:sSub>
                    <m:r>
                      <a:rPr lang="en-US" altLang="zh-CN"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3</m:t>
                        </m:r>
                      </m:sub>
                    </m:sSub>
                    <m:r>
                      <a:rPr lang="en-US" altLang="zh-CN" i="1">
                        <a:solidFill>
                          <a:schemeClr val="tx1">
                            <a:lumMod val="50000"/>
                            <a:lumOff val="50000"/>
                          </a:schemeClr>
                        </a:solidFill>
                        <a:latin typeface="Cambria Math" panose="02040503050406030204" pitchFamily="18" charset="0"/>
                      </a:rPr>
                      <m:t>)</m:t>
                    </m:r>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 outcome</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females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increases</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1</a:t>
                </a:r>
                <a:r>
                  <a:rPr lang="zh-CN" altLang="en-US" dirty="0">
                    <a:solidFill>
                      <a:schemeClr val="tx1">
                        <a:lumMod val="50000"/>
                        <a:lumOff val="50000"/>
                      </a:schemeClr>
                    </a:solidFill>
                  </a:rPr>
                  <a:t> </a:t>
                </a:r>
                <a:r>
                  <a:rPr lang="en-US" altLang="zh-CN" dirty="0">
                    <a:solidFill>
                      <a:schemeClr val="tx1">
                        <a:lumMod val="50000"/>
                        <a:lumOff val="50000"/>
                      </a:schemeClr>
                    </a:solidFill>
                  </a:rPr>
                  <a:t>unit</a:t>
                </a:r>
              </a:p>
            </p:txBody>
          </p:sp>
        </mc:Choice>
        <mc:Fallback xmlns="">
          <p:sp>
            <p:nvSpPr>
              <p:cNvPr id="9" name="TextBox 8">
                <a:extLst>
                  <a:ext uri="{FF2B5EF4-FFF2-40B4-BE49-F238E27FC236}">
                    <a16:creationId xmlns:a16="http://schemas.microsoft.com/office/drawing/2014/main" id="{A5C10C64-00F6-053E-98B0-F68805DDA1A5}"/>
                  </a:ext>
                </a:extLst>
              </p:cNvPr>
              <p:cNvSpPr txBox="1">
                <a:spLocks noRot="1" noChangeAspect="1" noMove="1" noResize="1" noEditPoints="1" noAdjustHandles="1" noChangeArrowheads="1" noChangeShapeType="1" noTextEdit="1"/>
              </p:cNvSpPr>
              <p:nvPr/>
            </p:nvSpPr>
            <p:spPr>
              <a:xfrm>
                <a:off x="4734835" y="3378705"/>
                <a:ext cx="7457163" cy="1222642"/>
              </a:xfrm>
              <a:prstGeom prst="rect">
                <a:avLst/>
              </a:prstGeom>
              <a:blipFill>
                <a:blip r:embed="rId5"/>
                <a:stretch>
                  <a:fillRect l="-679" t="-1020" b="-8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2E9F6D-843C-AE1E-6F15-6F90EC4F3A9D}"/>
                  </a:ext>
                </a:extLst>
              </p:cNvPr>
              <p:cNvSpPr txBox="1"/>
              <p:nvPr/>
            </p:nvSpPr>
            <p:spPr>
              <a:xfrm>
                <a:off x="4734834" y="5043486"/>
                <a:ext cx="7457163" cy="1200329"/>
              </a:xfrm>
              <a:prstGeom prst="rect">
                <a:avLst/>
              </a:prstGeom>
              <a:noFill/>
            </p:spPr>
            <p:txBody>
              <a:bodyPr wrap="square" rtlCol="0">
                <a:spAutoFit/>
              </a:bodyPr>
              <a:lstStyle/>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2</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difference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between</a:t>
                </a:r>
                <a:r>
                  <a:rPr lang="zh-CN" altLang="en-US" dirty="0">
                    <a:solidFill>
                      <a:schemeClr val="tx1">
                        <a:lumMod val="50000"/>
                        <a:lumOff val="50000"/>
                      </a:schemeClr>
                    </a:solidFill>
                  </a:rPr>
                  <a:t> </a:t>
                </a:r>
                <a:r>
                  <a:rPr lang="en-US" altLang="zh-CN" dirty="0">
                    <a:solidFill>
                      <a:schemeClr val="tx1">
                        <a:lumMod val="50000"/>
                        <a:lumOff val="50000"/>
                      </a:schemeClr>
                    </a:solidFill>
                  </a:rPr>
                  <a:t>males</a:t>
                </a:r>
                <a:r>
                  <a:rPr lang="zh-CN" altLang="en-US" dirty="0">
                    <a:solidFill>
                      <a:schemeClr val="tx1">
                        <a:lumMod val="50000"/>
                        <a:lumOff val="50000"/>
                      </a:schemeClr>
                    </a:solidFill>
                  </a:rPr>
                  <a:t> </a:t>
                </a:r>
                <a:r>
                  <a:rPr lang="en-US" altLang="zh-CN" dirty="0">
                    <a:solidFill>
                      <a:schemeClr val="tx1">
                        <a:lumMod val="50000"/>
                        <a:lumOff val="50000"/>
                      </a:schemeClr>
                    </a:solidFill>
                  </a:rPr>
                  <a:t>and</a:t>
                </a:r>
                <a:r>
                  <a:rPr lang="zh-CN" altLang="en-US" dirty="0">
                    <a:solidFill>
                      <a:schemeClr val="tx1">
                        <a:lumMod val="50000"/>
                        <a:lumOff val="50000"/>
                      </a:schemeClr>
                    </a:solidFill>
                  </a:rPr>
                  <a:t> </a:t>
                </a:r>
                <a:r>
                  <a:rPr lang="en-US" altLang="zh-CN" dirty="0">
                    <a:solidFill>
                      <a:schemeClr val="tx1">
                        <a:lumMod val="50000"/>
                        <a:lumOff val="50000"/>
                      </a:schemeClr>
                    </a:solidFill>
                  </a:rPr>
                  <a:t>females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0</a:t>
                </a:r>
              </a:p>
              <a:p>
                <a:pPr marL="285750" indent="-285750">
                  <a:buFontTx/>
                  <a:buChar char="-"/>
                </a:pP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3</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difference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 outcome</a:t>
                </a:r>
                <a:r>
                  <a:rPr lang="zh-CN" altLang="en-US" dirty="0">
                    <a:solidFill>
                      <a:schemeClr val="tx1">
                        <a:lumMod val="50000"/>
                        <a:lumOff val="50000"/>
                      </a:schemeClr>
                    </a:solidFill>
                  </a:rPr>
                  <a:t> </a:t>
                </a:r>
                <a:r>
                  <a:rPr lang="en-US" altLang="zh-CN" dirty="0">
                    <a:solidFill>
                      <a:schemeClr val="tx1">
                        <a:lumMod val="50000"/>
                        <a:lumOff val="50000"/>
                      </a:schemeClr>
                    </a:solidFill>
                  </a:rPr>
                  <a:t>between</a:t>
                </a:r>
                <a:r>
                  <a:rPr lang="zh-CN" altLang="en-US" dirty="0">
                    <a:solidFill>
                      <a:schemeClr val="tx1">
                        <a:lumMod val="50000"/>
                        <a:lumOff val="50000"/>
                      </a:schemeClr>
                    </a:solidFill>
                  </a:rPr>
                  <a:t> </a:t>
                </a:r>
                <a:r>
                  <a:rPr lang="en-US" altLang="zh-CN" dirty="0">
                    <a:solidFill>
                      <a:schemeClr val="tx1">
                        <a:lumMod val="50000"/>
                        <a:lumOff val="50000"/>
                      </a:schemeClr>
                    </a:solidFill>
                  </a:rPr>
                  <a:t>males</a:t>
                </a:r>
                <a:r>
                  <a:rPr lang="zh-CN" altLang="en-US" dirty="0">
                    <a:solidFill>
                      <a:schemeClr val="tx1">
                        <a:lumMod val="50000"/>
                        <a:lumOff val="50000"/>
                      </a:schemeClr>
                    </a:solidFill>
                  </a:rPr>
                  <a:t> </a:t>
                </a:r>
                <a:r>
                  <a:rPr lang="en-US" altLang="zh-CN" dirty="0">
                    <a:solidFill>
                      <a:schemeClr val="tx1">
                        <a:lumMod val="50000"/>
                        <a:lumOff val="50000"/>
                      </a:schemeClr>
                    </a:solidFill>
                  </a:rPr>
                  <a:t>and</a:t>
                </a:r>
                <a:r>
                  <a:rPr lang="zh-CN" altLang="en-US" dirty="0">
                    <a:solidFill>
                      <a:schemeClr val="tx1">
                        <a:lumMod val="50000"/>
                        <a:lumOff val="50000"/>
                      </a:schemeClr>
                    </a:solidFill>
                  </a:rPr>
                  <a:t> </a:t>
                </a:r>
                <a:r>
                  <a:rPr lang="en-US" altLang="zh-CN" dirty="0">
                    <a:solidFill>
                      <a:schemeClr val="tx1">
                        <a:lumMod val="50000"/>
                        <a:lumOff val="50000"/>
                      </a:schemeClr>
                    </a:solidFill>
                  </a:rPr>
                  <a:t>females</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increases</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1</a:t>
                </a:r>
                <a:r>
                  <a:rPr lang="zh-CN" altLang="en-US" dirty="0">
                    <a:solidFill>
                      <a:schemeClr val="tx1">
                        <a:lumMod val="50000"/>
                        <a:lumOff val="50000"/>
                      </a:schemeClr>
                    </a:solidFill>
                  </a:rPr>
                  <a:t> </a:t>
                </a:r>
                <a:r>
                  <a:rPr lang="en-US" altLang="zh-CN" dirty="0">
                    <a:solidFill>
                      <a:schemeClr val="tx1">
                        <a:lumMod val="50000"/>
                        <a:lumOff val="50000"/>
                      </a:schemeClr>
                    </a:solidFill>
                  </a:rPr>
                  <a:t>unit</a:t>
                </a:r>
              </a:p>
            </p:txBody>
          </p:sp>
        </mc:Choice>
        <mc:Fallback xmlns="">
          <p:sp>
            <p:nvSpPr>
              <p:cNvPr id="10" name="TextBox 9">
                <a:extLst>
                  <a:ext uri="{FF2B5EF4-FFF2-40B4-BE49-F238E27FC236}">
                    <a16:creationId xmlns:a16="http://schemas.microsoft.com/office/drawing/2014/main" id="{A22E9F6D-843C-AE1E-6F15-6F90EC4F3A9D}"/>
                  </a:ext>
                </a:extLst>
              </p:cNvPr>
              <p:cNvSpPr txBox="1">
                <a:spLocks noRot="1" noChangeAspect="1" noMove="1" noResize="1" noEditPoints="1" noAdjustHandles="1" noChangeArrowheads="1" noChangeShapeType="1" noTextEdit="1"/>
              </p:cNvSpPr>
              <p:nvPr/>
            </p:nvSpPr>
            <p:spPr>
              <a:xfrm>
                <a:off x="4734834" y="5043486"/>
                <a:ext cx="7457163" cy="1200329"/>
              </a:xfrm>
              <a:prstGeom prst="rect">
                <a:avLst/>
              </a:prstGeom>
              <a:blipFill>
                <a:blip r:embed="rId6"/>
                <a:stretch>
                  <a:fillRect l="-340" t="-1042" b="-833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B1BBAB4-5AFD-6504-BE33-CAAEE293835C}"/>
              </a:ext>
            </a:extLst>
          </p:cNvPr>
          <p:cNvCxnSpPr>
            <a:cxnSpLocks/>
          </p:cNvCxnSpPr>
          <p:nvPr/>
        </p:nvCxnSpPr>
        <p:spPr>
          <a:xfrm>
            <a:off x="8286750" y="4343401"/>
            <a:ext cx="0" cy="700085"/>
          </a:xfrm>
          <a:prstGeom prst="straightConnector1">
            <a:avLst/>
          </a:prstGeom>
          <a:ln w="57150">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3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Interaction</a:t>
            </a:r>
            <a:r>
              <a:rPr lang="zh-CN" altLang="en-US" sz="3200" b="1" dirty="0"/>
              <a:t> </a:t>
            </a:r>
            <a:r>
              <a:rPr lang="en-US" altLang="zh-CN" sz="3200" b="1" dirty="0"/>
              <a:t>– Rule of Thumb</a:t>
            </a:r>
            <a:endParaRPr lang="en-US" sz="3200" b="1" dirty="0"/>
          </a:p>
        </p:txBody>
      </p:sp>
      <p:sp>
        <p:nvSpPr>
          <p:cNvPr id="8" name="TextBox 7">
            <a:extLst>
              <a:ext uri="{FF2B5EF4-FFF2-40B4-BE49-F238E27FC236}">
                <a16:creationId xmlns:a16="http://schemas.microsoft.com/office/drawing/2014/main" id="{7597B5F9-177F-AAC6-04BE-6E7D78C22752}"/>
              </a:ext>
            </a:extLst>
          </p:cNvPr>
          <p:cNvSpPr txBox="1"/>
          <p:nvPr/>
        </p:nvSpPr>
        <p:spPr>
          <a:xfrm>
            <a:off x="2364336" y="2105561"/>
            <a:ext cx="7463328" cy="1323439"/>
          </a:xfrm>
          <a:prstGeom prst="rect">
            <a:avLst/>
          </a:prstGeom>
          <a:noFill/>
        </p:spPr>
        <p:txBody>
          <a:bodyPr wrap="square" rtlCol="0">
            <a:spAutoFit/>
          </a:bodyPr>
          <a:lstStyle/>
          <a:p>
            <a:r>
              <a:rPr lang="en-US" sz="4000" dirty="0">
                <a:solidFill>
                  <a:schemeClr val="tx1">
                    <a:lumMod val="50000"/>
                    <a:lumOff val="50000"/>
                  </a:schemeClr>
                </a:solidFill>
              </a:rPr>
              <a:t>Plug in covariate values to explore what each parameter represents!</a:t>
            </a:r>
            <a:endParaRPr lang="en-US" altLang="zh-CN" sz="4000" dirty="0">
              <a:solidFill>
                <a:schemeClr val="tx1">
                  <a:lumMod val="50000"/>
                  <a:lumOff val="50000"/>
                </a:schemeClr>
              </a:solidFill>
            </a:endParaRPr>
          </a:p>
        </p:txBody>
      </p:sp>
      <p:sp>
        <p:nvSpPr>
          <p:cNvPr id="2" name="TextBox 1">
            <a:extLst>
              <a:ext uri="{FF2B5EF4-FFF2-40B4-BE49-F238E27FC236}">
                <a16:creationId xmlns:a16="http://schemas.microsoft.com/office/drawing/2014/main" id="{5C4CBEC8-9593-B7F2-8CB2-91E7BD88A7EA}"/>
              </a:ext>
            </a:extLst>
          </p:cNvPr>
          <p:cNvSpPr txBox="1"/>
          <p:nvPr/>
        </p:nvSpPr>
        <p:spPr>
          <a:xfrm>
            <a:off x="413358" y="4436580"/>
            <a:ext cx="10835213" cy="400110"/>
          </a:xfrm>
          <a:prstGeom prst="rect">
            <a:avLst/>
          </a:prstGeom>
          <a:noFill/>
        </p:spPr>
        <p:txBody>
          <a:bodyPr wrap="square" rtlCol="0">
            <a:spAutoFit/>
          </a:bodyPr>
          <a:lstStyle/>
          <a:p>
            <a:r>
              <a:rPr lang="zh-CN" altLang="en-US" sz="2000" dirty="0">
                <a:solidFill>
                  <a:srgbClr val="FFA319"/>
                </a:solidFill>
              </a:rPr>
              <a:t>*</a:t>
            </a:r>
            <a:r>
              <a:rPr lang="en-US" altLang="zh-CN" sz="2000" dirty="0">
                <a:solidFill>
                  <a:srgbClr val="FFA319"/>
                </a:solidFill>
              </a:rPr>
              <a:t> Covariate = predictor = independent variable = X</a:t>
            </a:r>
            <a:endParaRPr lang="en-US" sz="2000" dirty="0">
              <a:solidFill>
                <a:srgbClr val="FFA319"/>
              </a:solidFill>
            </a:endParaRPr>
          </a:p>
        </p:txBody>
      </p:sp>
    </p:spTree>
    <p:extLst>
      <p:ext uri="{BB962C8B-B14F-4D97-AF65-F5344CB8AC3E}">
        <p14:creationId xmlns:p14="http://schemas.microsoft.com/office/powerpoint/2010/main" val="178383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Interaction</a:t>
            </a:r>
            <a:r>
              <a:rPr lang="zh-CN" altLang="en-US" sz="3200" b="1" dirty="0"/>
              <a:t> </a:t>
            </a:r>
            <a:r>
              <a:rPr lang="en-US" altLang="zh-CN" sz="3200" b="1" dirty="0"/>
              <a:t>– Categorical * Categorical</a:t>
            </a:r>
            <a:endParaRPr lang="en-US" sz="3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1B8E92-61F8-50C4-2F7F-BA453A7A66FA}"/>
                  </a:ext>
                </a:extLst>
              </p:cNvPr>
              <p:cNvSpPr txBox="1"/>
              <p:nvPr/>
            </p:nvSpPr>
            <p:spPr>
              <a:xfrm>
                <a:off x="413358" y="1795074"/>
                <a:ext cx="68169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A319"/>
                          </a:solidFill>
                          <a:latin typeface="Cambria Math" panose="02040503050406030204" pitchFamily="18" charset="0"/>
                        </a:rPr>
                        <m:t>𝑬</m:t>
                      </m:r>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𝒀</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𝟎</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𝟏</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𝒎𝒆𝒅𝒊𝒄𝒊𝒏</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𝟐</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𝒔𝒆</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𝒙</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𝟑</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𝒎𝒆𝒅𝒊𝒄𝒊𝒏</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𝒔𝒆</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𝒙</m:t>
                          </m:r>
                        </m:e>
                        <m:sub>
                          <m:r>
                            <a:rPr lang="en-US" b="1" i="1" smtClean="0">
                              <a:solidFill>
                                <a:srgbClr val="FFA319"/>
                              </a:solidFill>
                              <a:latin typeface="Cambria Math" panose="02040503050406030204" pitchFamily="18" charset="0"/>
                            </a:rPr>
                            <m:t>𝒊</m:t>
                          </m:r>
                        </m:sub>
                      </m:sSub>
                    </m:oMath>
                  </m:oMathPara>
                </a14:m>
                <a:endParaRPr lang="en-US" b="1" dirty="0">
                  <a:solidFill>
                    <a:srgbClr val="FFA319"/>
                  </a:solidFill>
                </a:endParaRPr>
              </a:p>
            </p:txBody>
          </p:sp>
        </mc:Choice>
        <mc:Fallback xmlns="">
          <p:sp>
            <p:nvSpPr>
              <p:cNvPr id="2" name="TextBox 1">
                <a:extLst>
                  <a:ext uri="{FF2B5EF4-FFF2-40B4-BE49-F238E27FC236}">
                    <a16:creationId xmlns:a16="http://schemas.microsoft.com/office/drawing/2014/main" id="{8B1B8E92-61F8-50C4-2F7F-BA453A7A66FA}"/>
                  </a:ext>
                </a:extLst>
              </p:cNvPr>
              <p:cNvSpPr txBox="1">
                <a:spLocks noRot="1" noChangeAspect="1" noMove="1" noResize="1" noEditPoints="1" noAdjustHandles="1" noChangeArrowheads="1" noChangeShapeType="1" noTextEdit="1"/>
              </p:cNvSpPr>
              <p:nvPr/>
            </p:nvSpPr>
            <p:spPr>
              <a:xfrm>
                <a:off x="413358" y="1795074"/>
                <a:ext cx="6816994" cy="276999"/>
              </a:xfrm>
              <a:prstGeom prst="rect">
                <a:avLst/>
              </a:prstGeom>
              <a:blipFill>
                <a:blip r:embed="rId2"/>
                <a:stretch>
                  <a:fillRect l="-372" t="-4348"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9967C85E-4BDE-6670-6C56-A6DFC7503552}"/>
                  </a:ext>
                </a:extLst>
              </p:cNvPr>
              <p:cNvGraphicFramePr>
                <a:graphicFrameLocks noGrp="1"/>
              </p:cNvGraphicFramePr>
              <p:nvPr>
                <p:extLst>
                  <p:ext uri="{D42A27DB-BD31-4B8C-83A1-F6EECF244321}">
                    <p14:modId xmlns:p14="http://schemas.microsoft.com/office/powerpoint/2010/main" val="1854397808"/>
                  </p:ext>
                </p:extLst>
              </p:nvPr>
            </p:nvGraphicFramePr>
            <p:xfrm>
              <a:off x="413358" y="2516505"/>
              <a:ext cx="8128000" cy="242951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841209730"/>
                        </a:ext>
                      </a:extLst>
                    </a:gridCol>
                    <a:gridCol w="4064000">
                      <a:extLst>
                        <a:ext uri="{9D8B030D-6E8A-4147-A177-3AD203B41FA5}">
                          <a16:colId xmlns:a16="http://schemas.microsoft.com/office/drawing/2014/main" val="1664630942"/>
                        </a:ext>
                      </a:extLst>
                    </a:gridCol>
                  </a:tblGrid>
                  <a:tr h="370840">
                    <a:tc>
                      <a:txBody>
                        <a:bodyPr/>
                        <a:lstStyle/>
                        <a:p>
                          <a:pPr>
                            <a:lnSpc>
                              <a:spcPct val="150000"/>
                            </a:lnSpc>
                          </a:pPr>
                          <a:r>
                            <a:rPr lang="en-US" dirty="0"/>
                            <a:t>Category</a:t>
                          </a:r>
                        </a:p>
                      </a:txBody>
                      <a:tcPr/>
                    </a:tc>
                    <a:tc>
                      <a:txBody>
                        <a:bodyPr/>
                        <a:lstStyle/>
                        <a:p>
                          <a:pPr>
                            <a:lnSpc>
                              <a:spcPct val="150000"/>
                            </a:lnSpc>
                          </a:pPr>
                          <a:endParaRPr lang="en-US" dirty="0"/>
                        </a:p>
                      </a:txBody>
                      <a:tcPr/>
                    </a:tc>
                    <a:extLst>
                      <a:ext uri="{0D108BD9-81ED-4DB2-BD59-A6C34878D82A}">
                        <a16:rowId xmlns:a16="http://schemas.microsoft.com/office/drawing/2014/main" val="2035470960"/>
                      </a:ext>
                    </a:extLst>
                  </a:tr>
                  <a:tr h="370840">
                    <a:tc>
                      <a:txBody>
                        <a:bodyPr/>
                        <a:lstStyle/>
                        <a:p>
                          <a:pPr>
                            <a:lnSpc>
                              <a:spcPct val="150000"/>
                            </a:lnSpc>
                          </a:pPr>
                          <a:r>
                            <a:rPr lang="en-US" dirty="0"/>
                            <a:t>Male on Med A</a:t>
                          </a:r>
                        </a:p>
                      </a:txBody>
                      <a:tcPr/>
                    </a:tc>
                    <a:tc>
                      <a:txBody>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3901286481"/>
                      </a:ext>
                    </a:extLst>
                  </a:tr>
                  <a:tr h="370840">
                    <a:tc>
                      <a:txBody>
                        <a:bodyPr/>
                        <a:lstStyle/>
                        <a:p>
                          <a:pPr>
                            <a:lnSpc>
                              <a:spcPct val="150000"/>
                            </a:lnSpc>
                          </a:pPr>
                          <a:r>
                            <a:rPr lang="en-US" dirty="0"/>
                            <a:t>Male on Med B</a:t>
                          </a:r>
                        </a:p>
                      </a:txBody>
                      <a:tcPr/>
                    </a:tc>
                    <a:tc>
                      <a:txBody>
                        <a:bodyPr/>
                        <a:lstStyle/>
                        <a:p>
                          <a:pPr algn="ct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endParaRPr lang="en-US" dirty="0"/>
                        </a:p>
                      </a:txBody>
                      <a:tcPr/>
                    </a:tc>
                    <a:extLst>
                      <a:ext uri="{0D108BD9-81ED-4DB2-BD59-A6C34878D82A}">
                        <a16:rowId xmlns:a16="http://schemas.microsoft.com/office/drawing/2014/main" val="507103008"/>
                      </a:ext>
                    </a:extLst>
                  </a:tr>
                  <a:tr h="370840">
                    <a:tc>
                      <a:txBody>
                        <a:bodyPr/>
                        <a:lstStyle/>
                        <a:p>
                          <a:pPr>
                            <a:lnSpc>
                              <a:spcPct val="150000"/>
                            </a:lnSpc>
                          </a:pPr>
                          <a:r>
                            <a:rPr lang="en-US" dirty="0"/>
                            <a:t>Female on Med A</a:t>
                          </a:r>
                        </a:p>
                      </a:txBody>
                      <a:tcPr/>
                    </a:tc>
                    <a:tc>
                      <a:txBody>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78216494"/>
                      </a:ext>
                    </a:extLst>
                  </a:tr>
                  <a:tr h="370840">
                    <a:tc>
                      <a:txBody>
                        <a:bodyPr/>
                        <a:lstStyle/>
                        <a:p>
                          <a:pPr>
                            <a:lnSpc>
                              <a:spcPct val="150000"/>
                            </a:lnSpc>
                          </a:pPr>
                          <a:r>
                            <a:rPr lang="en-US" dirty="0"/>
                            <a:t>Female on Med B</a:t>
                          </a:r>
                        </a:p>
                      </a:txBody>
                      <a:tcPr/>
                    </a:tc>
                    <a:tc>
                      <a:txBody>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49636573"/>
                      </a:ext>
                    </a:extLst>
                  </a:tr>
                </a:tbl>
              </a:graphicData>
            </a:graphic>
          </p:graphicFrame>
        </mc:Choice>
        <mc:Fallback xmlns="">
          <p:graphicFrame>
            <p:nvGraphicFramePr>
              <p:cNvPr id="3" name="Table 4">
                <a:extLst>
                  <a:ext uri="{FF2B5EF4-FFF2-40B4-BE49-F238E27FC236}">
                    <a16:creationId xmlns:a16="http://schemas.microsoft.com/office/drawing/2014/main" id="{9967C85E-4BDE-6670-6C56-A6DFC7503552}"/>
                  </a:ext>
                </a:extLst>
              </p:cNvPr>
              <p:cNvGraphicFramePr>
                <a:graphicFrameLocks noGrp="1"/>
              </p:cNvGraphicFramePr>
              <p:nvPr>
                <p:extLst>
                  <p:ext uri="{D42A27DB-BD31-4B8C-83A1-F6EECF244321}">
                    <p14:modId xmlns:p14="http://schemas.microsoft.com/office/powerpoint/2010/main" val="1854397808"/>
                  </p:ext>
                </p:extLst>
              </p:nvPr>
            </p:nvGraphicFramePr>
            <p:xfrm>
              <a:off x="413358" y="2516505"/>
              <a:ext cx="8128000" cy="242951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841209730"/>
                        </a:ext>
                      </a:extLst>
                    </a:gridCol>
                    <a:gridCol w="4064000">
                      <a:extLst>
                        <a:ext uri="{9D8B030D-6E8A-4147-A177-3AD203B41FA5}">
                          <a16:colId xmlns:a16="http://schemas.microsoft.com/office/drawing/2014/main" val="1664630942"/>
                        </a:ext>
                      </a:extLst>
                    </a:gridCol>
                  </a:tblGrid>
                  <a:tr h="460375">
                    <a:tc>
                      <a:txBody>
                        <a:bodyPr/>
                        <a:lstStyle/>
                        <a:p>
                          <a:pPr>
                            <a:lnSpc>
                              <a:spcPct val="150000"/>
                            </a:lnSpc>
                          </a:pPr>
                          <a:r>
                            <a:rPr lang="en-US" dirty="0"/>
                            <a:t>Category</a:t>
                          </a:r>
                        </a:p>
                      </a:txBody>
                      <a:tcPr/>
                    </a:tc>
                    <a:tc>
                      <a:txBody>
                        <a:bodyPr/>
                        <a:lstStyle/>
                        <a:p>
                          <a:pPr>
                            <a:lnSpc>
                              <a:spcPct val="150000"/>
                            </a:lnSpc>
                          </a:pPr>
                          <a:endParaRPr lang="en-US" dirty="0"/>
                        </a:p>
                      </a:txBody>
                      <a:tcPr/>
                    </a:tc>
                    <a:extLst>
                      <a:ext uri="{0D108BD9-81ED-4DB2-BD59-A6C34878D82A}">
                        <a16:rowId xmlns:a16="http://schemas.microsoft.com/office/drawing/2014/main" val="2035470960"/>
                      </a:ext>
                    </a:extLst>
                  </a:tr>
                  <a:tr h="502920">
                    <a:tc>
                      <a:txBody>
                        <a:bodyPr/>
                        <a:lstStyle/>
                        <a:p>
                          <a:pPr>
                            <a:lnSpc>
                              <a:spcPct val="150000"/>
                            </a:lnSpc>
                          </a:pPr>
                          <a:r>
                            <a:rPr lang="en-US" dirty="0"/>
                            <a:t>Male on Med A</a:t>
                          </a:r>
                        </a:p>
                      </a:txBody>
                      <a:tcPr/>
                    </a:tc>
                    <a:tc>
                      <a:txBody>
                        <a:bodyPr/>
                        <a:lstStyle/>
                        <a:p>
                          <a:endParaRPr lang="en-US"/>
                        </a:p>
                      </a:txBody>
                      <a:tcPr>
                        <a:blipFill>
                          <a:blip r:embed="rId3"/>
                          <a:stretch>
                            <a:fillRect l="-100313" t="-92500" r="-313" b="-300000"/>
                          </a:stretch>
                        </a:blipFill>
                      </a:tcPr>
                    </a:tc>
                    <a:extLst>
                      <a:ext uri="{0D108BD9-81ED-4DB2-BD59-A6C34878D82A}">
                        <a16:rowId xmlns:a16="http://schemas.microsoft.com/office/drawing/2014/main" val="3901286481"/>
                      </a:ext>
                    </a:extLst>
                  </a:tr>
                  <a:tr h="460375">
                    <a:tc>
                      <a:txBody>
                        <a:bodyPr/>
                        <a:lstStyle/>
                        <a:p>
                          <a:pPr>
                            <a:lnSpc>
                              <a:spcPct val="150000"/>
                            </a:lnSpc>
                          </a:pPr>
                          <a:r>
                            <a:rPr lang="en-US" dirty="0"/>
                            <a:t>Male on Med B</a:t>
                          </a:r>
                        </a:p>
                      </a:txBody>
                      <a:tcPr/>
                    </a:tc>
                    <a:tc>
                      <a:txBody>
                        <a:bodyPr/>
                        <a:lstStyle/>
                        <a:p>
                          <a:endParaRPr lang="en-US"/>
                        </a:p>
                      </a:txBody>
                      <a:tcPr>
                        <a:blipFill>
                          <a:blip r:embed="rId3"/>
                          <a:stretch>
                            <a:fillRect l="-100313" t="-208108" r="-313" b="-224324"/>
                          </a:stretch>
                        </a:blipFill>
                      </a:tcPr>
                    </a:tc>
                    <a:extLst>
                      <a:ext uri="{0D108BD9-81ED-4DB2-BD59-A6C34878D82A}">
                        <a16:rowId xmlns:a16="http://schemas.microsoft.com/office/drawing/2014/main" val="507103008"/>
                      </a:ext>
                    </a:extLst>
                  </a:tr>
                  <a:tr h="502920">
                    <a:tc>
                      <a:txBody>
                        <a:bodyPr/>
                        <a:lstStyle/>
                        <a:p>
                          <a:pPr>
                            <a:lnSpc>
                              <a:spcPct val="150000"/>
                            </a:lnSpc>
                          </a:pPr>
                          <a:r>
                            <a:rPr lang="en-US" dirty="0"/>
                            <a:t>Female on Med A</a:t>
                          </a:r>
                        </a:p>
                      </a:txBody>
                      <a:tcPr/>
                    </a:tc>
                    <a:tc>
                      <a:txBody>
                        <a:bodyPr/>
                        <a:lstStyle/>
                        <a:p>
                          <a:endParaRPr lang="en-US"/>
                        </a:p>
                      </a:txBody>
                      <a:tcPr>
                        <a:blipFill>
                          <a:blip r:embed="rId3"/>
                          <a:stretch>
                            <a:fillRect l="-100313" t="-292308" r="-313" b="-112821"/>
                          </a:stretch>
                        </a:blipFill>
                      </a:tcPr>
                    </a:tc>
                    <a:extLst>
                      <a:ext uri="{0D108BD9-81ED-4DB2-BD59-A6C34878D82A}">
                        <a16:rowId xmlns:a16="http://schemas.microsoft.com/office/drawing/2014/main" val="278216494"/>
                      </a:ext>
                    </a:extLst>
                  </a:tr>
                  <a:tr h="502920">
                    <a:tc>
                      <a:txBody>
                        <a:bodyPr/>
                        <a:lstStyle/>
                        <a:p>
                          <a:pPr>
                            <a:lnSpc>
                              <a:spcPct val="150000"/>
                            </a:lnSpc>
                          </a:pPr>
                          <a:r>
                            <a:rPr lang="en-US" dirty="0"/>
                            <a:t>Female on Med B</a:t>
                          </a:r>
                        </a:p>
                      </a:txBody>
                      <a:tcPr/>
                    </a:tc>
                    <a:tc>
                      <a:txBody>
                        <a:bodyPr/>
                        <a:lstStyle/>
                        <a:p>
                          <a:endParaRPr lang="en-US"/>
                        </a:p>
                      </a:txBody>
                      <a:tcPr>
                        <a:blipFill>
                          <a:blip r:embed="rId3"/>
                          <a:stretch>
                            <a:fillRect l="-100313" t="-382500" r="-313" b="-10000"/>
                          </a:stretch>
                        </a:blipFill>
                      </a:tcPr>
                    </a:tc>
                    <a:extLst>
                      <a:ext uri="{0D108BD9-81ED-4DB2-BD59-A6C34878D82A}">
                        <a16:rowId xmlns:a16="http://schemas.microsoft.com/office/drawing/2014/main" val="49636573"/>
                      </a:ext>
                    </a:extLst>
                  </a:tr>
                </a:tbl>
              </a:graphicData>
            </a:graphic>
          </p:graphicFrame>
        </mc:Fallback>
      </mc:AlternateContent>
    </p:spTree>
    <p:extLst>
      <p:ext uri="{BB962C8B-B14F-4D97-AF65-F5344CB8AC3E}">
        <p14:creationId xmlns:p14="http://schemas.microsoft.com/office/powerpoint/2010/main" val="303746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Interaction</a:t>
            </a:r>
            <a:r>
              <a:rPr lang="zh-CN" altLang="en-US" sz="3200" b="1" dirty="0"/>
              <a:t> </a:t>
            </a:r>
            <a:r>
              <a:rPr lang="en-US" altLang="zh-CN" sz="3200" b="1" dirty="0"/>
              <a:t>– Continuous * Continuous</a:t>
            </a:r>
            <a:endParaRPr lang="en-US" sz="32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7F05BF-7C0B-8361-79D0-7EF34010FE1A}"/>
                  </a:ext>
                </a:extLst>
              </p:cNvPr>
              <p:cNvSpPr txBox="1"/>
              <p:nvPr/>
            </p:nvSpPr>
            <p:spPr>
              <a:xfrm>
                <a:off x="4591960" y="1566856"/>
                <a:ext cx="59562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A319"/>
                          </a:solidFill>
                          <a:latin typeface="Cambria Math" panose="02040503050406030204" pitchFamily="18" charset="0"/>
                        </a:rPr>
                        <m:t>𝑬</m:t>
                      </m:r>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𝒀</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𝟎</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𝟏</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𝟐</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𝒂𝒈</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𝜷</m:t>
                          </m:r>
                        </m:e>
                        <m:sub>
                          <m:r>
                            <a:rPr lang="en-US" b="1" i="1" smtClean="0">
                              <a:solidFill>
                                <a:srgbClr val="FFA319"/>
                              </a:solidFill>
                              <a:latin typeface="Cambria Math" panose="02040503050406030204" pitchFamily="18" charset="0"/>
                            </a:rPr>
                            <m:t>𝟑</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r>
                        <a:rPr lang="en-US" b="1" i="1" smtClean="0">
                          <a:solidFill>
                            <a:srgbClr val="FFA319"/>
                          </a:solidFill>
                          <a:latin typeface="Cambria Math" panose="02040503050406030204" pitchFamily="18" charset="0"/>
                        </a:rPr>
                        <m:t>∗</m:t>
                      </m:r>
                      <m:r>
                        <a:rPr lang="en-US" b="1" i="1" smtClean="0">
                          <a:solidFill>
                            <a:srgbClr val="FFA319"/>
                          </a:solidFill>
                          <a:latin typeface="Cambria Math" panose="02040503050406030204" pitchFamily="18" charset="0"/>
                        </a:rPr>
                        <m:t>𝒂𝒈</m:t>
                      </m:r>
                      <m:sSub>
                        <m:sSubPr>
                          <m:ctrlPr>
                            <a:rPr lang="en-US" b="1" i="1" smtClean="0">
                              <a:solidFill>
                                <a:srgbClr val="FFA319"/>
                              </a:solidFill>
                              <a:latin typeface="Cambria Math" panose="02040503050406030204" pitchFamily="18" charset="0"/>
                            </a:rPr>
                          </m:ctrlPr>
                        </m:sSubPr>
                        <m:e>
                          <m:r>
                            <a:rPr lang="en-US" b="1" i="1" smtClean="0">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oMath>
                  </m:oMathPara>
                </a14:m>
                <a:endParaRPr lang="en-US" b="1" dirty="0">
                  <a:solidFill>
                    <a:srgbClr val="FFA319"/>
                  </a:solidFill>
                </a:endParaRPr>
              </a:p>
            </p:txBody>
          </p:sp>
        </mc:Choice>
        <mc:Fallback xmlns="">
          <p:sp>
            <p:nvSpPr>
              <p:cNvPr id="7" name="TextBox 6">
                <a:extLst>
                  <a:ext uri="{FF2B5EF4-FFF2-40B4-BE49-F238E27FC236}">
                    <a16:creationId xmlns:a16="http://schemas.microsoft.com/office/drawing/2014/main" id="{847F05BF-7C0B-8361-79D0-7EF34010FE1A}"/>
                  </a:ext>
                </a:extLst>
              </p:cNvPr>
              <p:cNvSpPr txBox="1">
                <a:spLocks noRot="1" noChangeAspect="1" noMove="1" noResize="1" noEditPoints="1" noAdjustHandles="1" noChangeArrowheads="1" noChangeShapeType="1" noTextEdit="1"/>
              </p:cNvSpPr>
              <p:nvPr/>
            </p:nvSpPr>
            <p:spPr>
              <a:xfrm>
                <a:off x="4591960" y="1566856"/>
                <a:ext cx="5956246" cy="276999"/>
              </a:xfrm>
              <a:prstGeom prst="rect">
                <a:avLst/>
              </a:prstGeom>
              <a:blipFill>
                <a:blip r:embed="rId2"/>
                <a:stretch>
                  <a:fillRect t="-4545" b="-4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97B5F9-177F-AAC6-04BE-6E7D78C22752}"/>
                  </a:ext>
                </a:extLst>
              </p:cNvPr>
              <p:cNvSpPr txBox="1"/>
              <p:nvPr/>
            </p:nvSpPr>
            <p:spPr>
              <a:xfrm>
                <a:off x="4591959" y="2206102"/>
                <a:ext cx="7623851" cy="949619"/>
              </a:xfrm>
              <a:prstGeom prst="rect">
                <a:avLst/>
              </a:prstGeom>
              <a:noFill/>
            </p:spPr>
            <p:txBody>
              <a:bodyPr wrap="square" rtlCol="0">
                <a:spAutoFit/>
              </a:bodyPr>
              <a:lstStyle/>
              <a:p>
                <a:r>
                  <a:rPr lang="en-US" dirty="0">
                    <a:solidFill>
                      <a:schemeClr val="tx1">
                        <a:lumMod val="50000"/>
                        <a:lumOff val="50000"/>
                      </a:schemeClr>
                    </a:solidFill>
                  </a:rPr>
                  <a:t>When age </a:t>
                </a:r>
                <a14:m>
                  <m:oMath xmlns:m="http://schemas.openxmlformats.org/officeDocument/2006/math">
                    <m:r>
                      <a:rPr lang="en-US" b="0" i="1" smtClean="0">
                        <a:solidFill>
                          <a:schemeClr val="tx1">
                            <a:lumMod val="50000"/>
                            <a:lumOff val="50000"/>
                          </a:schemeClr>
                        </a:solidFill>
                        <a:latin typeface="Cambria Math" panose="02040503050406030204" pitchFamily="18" charset="0"/>
                      </a:rPr>
                      <m:t>=</m:t>
                    </m:r>
                    <m:r>
                      <a:rPr lang="en-US" b="0" i="0" smtClean="0">
                        <a:solidFill>
                          <a:schemeClr val="tx1">
                            <a:lumMod val="50000"/>
                            <a:lumOff val="50000"/>
                          </a:schemeClr>
                        </a:solidFill>
                        <a:latin typeface="Cambria Math" panose="02040503050406030204" pitchFamily="18" charset="0"/>
                      </a:rPr>
                      <m:t>0</m:t>
                    </m:r>
                  </m:oMath>
                </a14:m>
                <a:r>
                  <a:rPr lang="en-US" dirty="0">
                    <a:solidFill>
                      <a:schemeClr val="tx1">
                        <a:lumMod val="50000"/>
                        <a:lumOff val="50000"/>
                      </a:schemeClr>
                    </a:solidFill>
                  </a:rPr>
                  <a:t>: </a:t>
                </a:r>
                <a14:m>
                  <m:oMath xmlns:m="http://schemas.openxmlformats.org/officeDocument/2006/math">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𝒀</m:t>
                        </m:r>
                      </m:e>
                      <m:sub>
                        <m:r>
                          <a:rPr lang="en-US" b="1" i="1">
                            <a:solidFill>
                              <a:srgbClr val="FFA319"/>
                            </a:solidFill>
                            <a:latin typeface="Cambria Math" panose="02040503050406030204" pitchFamily="18" charset="0"/>
                          </a:rPr>
                          <m:t>𝒊𝒋</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𝟎</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𝟏</m:t>
                        </m:r>
                      </m:sub>
                    </m:sSub>
                    <m:r>
                      <a:rPr lang="en-US" b="1" i="1">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oMath>
                </a14:m>
                <a:endParaRPr lang="en-US" b="1" dirty="0">
                  <a:solidFill>
                    <a:schemeClr val="tx1">
                      <a:lumMod val="50000"/>
                      <a:lumOff val="50000"/>
                    </a:schemeClr>
                  </a:solidFill>
                </a:endParaRP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0</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 = 0 and age = 0</a:t>
                </a: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increases</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1</a:t>
                </a:r>
                <a:r>
                  <a:rPr lang="zh-CN" altLang="en-US" dirty="0">
                    <a:solidFill>
                      <a:schemeClr val="tx1">
                        <a:lumMod val="50000"/>
                        <a:lumOff val="50000"/>
                      </a:schemeClr>
                    </a:solidFill>
                  </a:rPr>
                  <a:t> </a:t>
                </a:r>
                <a:r>
                  <a:rPr lang="en-US" altLang="zh-CN" dirty="0">
                    <a:solidFill>
                      <a:schemeClr val="tx1">
                        <a:lumMod val="50000"/>
                        <a:lumOff val="50000"/>
                      </a:schemeClr>
                    </a:solidFill>
                  </a:rPr>
                  <a:t>unit and age = 0</a:t>
                </a:r>
              </a:p>
            </p:txBody>
          </p:sp>
        </mc:Choice>
        <mc:Fallback xmlns="">
          <p:sp>
            <p:nvSpPr>
              <p:cNvPr id="8" name="TextBox 7">
                <a:extLst>
                  <a:ext uri="{FF2B5EF4-FFF2-40B4-BE49-F238E27FC236}">
                    <a16:creationId xmlns:a16="http://schemas.microsoft.com/office/drawing/2014/main" id="{7597B5F9-177F-AAC6-04BE-6E7D78C22752}"/>
                  </a:ext>
                </a:extLst>
              </p:cNvPr>
              <p:cNvSpPr txBox="1">
                <a:spLocks noRot="1" noChangeAspect="1" noMove="1" noResize="1" noEditPoints="1" noAdjustHandles="1" noChangeArrowheads="1" noChangeShapeType="1" noTextEdit="1"/>
              </p:cNvSpPr>
              <p:nvPr/>
            </p:nvSpPr>
            <p:spPr>
              <a:xfrm>
                <a:off x="4591959" y="2206102"/>
                <a:ext cx="7623851" cy="949619"/>
              </a:xfrm>
              <a:prstGeom prst="rect">
                <a:avLst/>
              </a:prstGeom>
              <a:blipFill>
                <a:blip r:embed="rId3"/>
                <a:stretch>
                  <a:fillRect l="-666" t="-2632"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C10C64-00F6-053E-98B0-F68805DDA1A5}"/>
                  </a:ext>
                </a:extLst>
              </p:cNvPr>
              <p:cNvSpPr txBox="1"/>
              <p:nvPr/>
            </p:nvSpPr>
            <p:spPr>
              <a:xfrm>
                <a:off x="4591958" y="3378705"/>
                <a:ext cx="7600042" cy="1226618"/>
              </a:xfrm>
              <a:prstGeom prst="rect">
                <a:avLst/>
              </a:prstGeom>
              <a:noFill/>
            </p:spPr>
            <p:txBody>
              <a:bodyPr wrap="square" rtlCol="0">
                <a:spAutoFit/>
              </a:bodyPr>
              <a:lstStyle/>
              <a:p>
                <a:r>
                  <a:rPr lang="en-US" dirty="0">
                    <a:solidFill>
                      <a:schemeClr val="tx1">
                        <a:lumMod val="50000"/>
                        <a:lumOff val="50000"/>
                      </a:schemeClr>
                    </a:solidFill>
                  </a:rPr>
                  <a:t>When age </a:t>
                </a:r>
                <a14:m>
                  <m:oMath xmlns:m="http://schemas.openxmlformats.org/officeDocument/2006/math">
                    <m:r>
                      <a:rPr lang="en-US" b="0" i="1" smtClean="0">
                        <a:solidFill>
                          <a:schemeClr val="tx1">
                            <a:lumMod val="50000"/>
                            <a:lumOff val="50000"/>
                          </a:schemeClr>
                        </a:solidFill>
                        <a:latin typeface="Cambria Math" panose="02040503050406030204" pitchFamily="18" charset="0"/>
                      </a:rPr>
                      <m:t>=1 </m:t>
                    </m:r>
                  </m:oMath>
                </a14:m>
                <a:r>
                  <a:rPr lang="en-US" dirty="0">
                    <a:solidFill>
                      <a:schemeClr val="tx1">
                        <a:lumMod val="50000"/>
                        <a:lumOff val="50000"/>
                      </a:schemeClr>
                    </a:solidFill>
                  </a:rPr>
                  <a:t>: </a:t>
                </a:r>
                <a14:m>
                  <m:oMath xmlns:m="http://schemas.openxmlformats.org/officeDocument/2006/math">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𝒀</m:t>
                        </m:r>
                      </m:e>
                      <m:sub>
                        <m:r>
                          <a:rPr lang="en-US" b="1" i="1">
                            <a:solidFill>
                              <a:srgbClr val="FFA319"/>
                            </a:solidFill>
                            <a:latin typeface="Cambria Math" panose="02040503050406030204" pitchFamily="18" charset="0"/>
                          </a:rPr>
                          <m:t>𝒊𝒋</m:t>
                        </m:r>
                      </m:sub>
                    </m:sSub>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𝟎</m:t>
                        </m:r>
                        <m:r>
                          <a:rPr lang="zh-CN" altLang="en-US" b="1" i="1" smtClean="0">
                            <a:solidFill>
                              <a:srgbClr val="FFA319"/>
                            </a:solidFill>
                            <a:latin typeface="Cambria Math" panose="02040503050406030204" pitchFamily="18" charset="0"/>
                          </a:rPr>
                          <m:t> </m:t>
                        </m:r>
                      </m:sub>
                    </m:sSub>
                    <m:r>
                      <a:rPr lang="en-US" altLang="zh-CN" b="1" i="1" smtClean="0">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𝟐</m:t>
                        </m:r>
                      </m:sub>
                    </m:sSub>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𝟏</m:t>
                        </m:r>
                      </m:sub>
                    </m:sSub>
                    <m:r>
                      <a:rPr lang="en-US" altLang="zh-CN" b="1" i="1" smtClean="0">
                        <a:solidFill>
                          <a:srgbClr val="FFA319"/>
                        </a:solidFill>
                        <a:latin typeface="Cambria Math" panose="02040503050406030204" pitchFamily="18" charset="0"/>
                      </a:rPr>
                      <m:t>+</m:t>
                    </m:r>
                    <m:sSub>
                      <m:sSubPr>
                        <m:ctrlPr>
                          <a:rPr lang="en-US" b="1" i="1">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𝜷</m:t>
                        </m:r>
                      </m:e>
                      <m:sub>
                        <m:r>
                          <a:rPr lang="en-US" b="1" i="1">
                            <a:solidFill>
                              <a:srgbClr val="FFA319"/>
                            </a:solidFill>
                            <a:latin typeface="Cambria Math" panose="02040503050406030204" pitchFamily="18" charset="0"/>
                          </a:rPr>
                          <m:t>𝟑</m:t>
                        </m:r>
                      </m:sub>
                    </m:sSub>
                    <m:r>
                      <a:rPr lang="en-US" altLang="zh-CN" b="1" i="1" smtClean="0">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m:t>
                    </m:r>
                    <m:r>
                      <a:rPr lang="en-US" b="1" i="1">
                        <a:solidFill>
                          <a:srgbClr val="FFA319"/>
                        </a:solidFill>
                        <a:latin typeface="Cambria Math" panose="02040503050406030204" pitchFamily="18" charset="0"/>
                      </a:rPr>
                      <m:t>𝒅𝒐𝒔</m:t>
                    </m:r>
                    <m:sSub>
                      <m:sSubPr>
                        <m:ctrlPr>
                          <a:rPr lang="en-US" b="1" i="1" smtClean="0">
                            <a:solidFill>
                              <a:srgbClr val="FFA319"/>
                            </a:solidFill>
                            <a:latin typeface="Cambria Math" panose="02040503050406030204" pitchFamily="18" charset="0"/>
                          </a:rPr>
                        </m:ctrlPr>
                      </m:sSubPr>
                      <m:e>
                        <m:r>
                          <a:rPr lang="en-US" b="1" i="1">
                            <a:solidFill>
                              <a:srgbClr val="FFA319"/>
                            </a:solidFill>
                            <a:latin typeface="Cambria Math" panose="02040503050406030204" pitchFamily="18" charset="0"/>
                          </a:rPr>
                          <m:t>𝒆</m:t>
                        </m:r>
                      </m:e>
                      <m:sub>
                        <m:r>
                          <a:rPr lang="en-US" b="1" i="1" smtClean="0">
                            <a:solidFill>
                              <a:srgbClr val="FFA319"/>
                            </a:solidFill>
                            <a:latin typeface="Cambria Math" panose="02040503050406030204" pitchFamily="18" charset="0"/>
                          </a:rPr>
                          <m:t>𝒊</m:t>
                        </m:r>
                      </m:sub>
                    </m:sSub>
                  </m:oMath>
                </a14:m>
                <a:endParaRPr lang="en-US" b="1" dirty="0">
                  <a:solidFill>
                    <a:schemeClr val="tx1">
                      <a:lumMod val="50000"/>
                      <a:lumOff val="50000"/>
                    </a:schemeClr>
                  </a:solidFill>
                </a:endParaRPr>
              </a:p>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0</m:t>
                        </m:r>
                        <m:r>
                          <a:rPr lang="zh-CN" altLang="en-US" b="0" i="1" smtClean="0">
                            <a:solidFill>
                              <a:schemeClr val="tx1">
                                <a:lumMod val="50000"/>
                                <a:lumOff val="50000"/>
                              </a:schemeClr>
                            </a:solidFill>
                            <a:latin typeface="Cambria Math" panose="02040503050406030204" pitchFamily="18" charset="0"/>
                          </a:rPr>
                          <m:t> </m:t>
                        </m:r>
                      </m:sub>
                    </m:sSub>
                    <m:r>
                      <a:rPr lang="en-US" altLang="zh-CN" b="0" i="1" smtClean="0">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2</m:t>
                        </m:r>
                      </m:sub>
                    </m:sSub>
                    <m:r>
                      <a:rPr lang="en-US" i="1">
                        <a:solidFill>
                          <a:schemeClr val="tx1">
                            <a:lumMod val="50000"/>
                            <a:lumOff val="50000"/>
                          </a:schemeClr>
                        </a:solidFill>
                        <a:latin typeface="Cambria Math" panose="02040503050406030204" pitchFamily="18" charset="0"/>
                      </a:rPr>
                      <m:t> </m:t>
                    </m:r>
                    <m:r>
                      <a:rPr lang="en-US" altLang="zh-CN" b="0" i="0" smtClean="0">
                        <a:solidFill>
                          <a:schemeClr val="tx1">
                            <a:lumMod val="50000"/>
                            <a:lumOff val="50000"/>
                          </a:schemeClr>
                        </a:solidFill>
                        <a:latin typeface="Cambria Math" panose="02040503050406030204" pitchFamily="18" charset="0"/>
                      </a:rPr>
                      <m:t>)</m:t>
                    </m:r>
                  </m:oMath>
                </a14:m>
                <a:r>
                  <a:rPr lang="zh-CN" altLang="en-US" dirty="0">
                    <a:solidFill>
                      <a:schemeClr val="tx1">
                        <a:lumMod val="50000"/>
                        <a:lumOff val="50000"/>
                      </a:schemeClr>
                    </a:solidFill>
                  </a:rPr>
                  <a:t>：</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 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0 and age = 1</a:t>
                </a:r>
              </a:p>
              <a:p>
                <a:pPr marL="285750" indent="-285750">
                  <a:buFontTx/>
                  <a:buChar char="-"/>
                </a:pP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altLang="zh-CN"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1</m:t>
                        </m:r>
                      </m:sub>
                    </m:sSub>
                    <m:r>
                      <a:rPr lang="en-US" altLang="zh-CN"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3</m:t>
                        </m:r>
                      </m:sub>
                    </m:sSub>
                    <m:r>
                      <a:rPr lang="en-US" altLang="zh-CN" i="1">
                        <a:solidFill>
                          <a:schemeClr val="tx1">
                            <a:lumMod val="50000"/>
                            <a:lumOff val="50000"/>
                          </a:schemeClr>
                        </a:solidFill>
                        <a:latin typeface="Cambria Math" panose="02040503050406030204" pitchFamily="18" charset="0"/>
                      </a:rPr>
                      <m:t>)</m:t>
                    </m:r>
                  </m:oMath>
                </a14:m>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 outcome</a:t>
                </a:r>
                <a:r>
                  <a:rPr lang="zh-CN" altLang="en-US" dirty="0">
                    <a:solidFill>
                      <a:schemeClr val="tx1">
                        <a:lumMod val="50000"/>
                        <a:lumOff val="50000"/>
                      </a:schemeClr>
                    </a:solidFill>
                  </a:rPr>
                  <a:t> </a:t>
                </a: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dose</a:t>
                </a:r>
                <a:r>
                  <a:rPr lang="zh-CN" altLang="en-US" dirty="0">
                    <a:solidFill>
                      <a:schemeClr val="tx1">
                        <a:lumMod val="50000"/>
                        <a:lumOff val="50000"/>
                      </a:schemeClr>
                    </a:solidFill>
                  </a:rPr>
                  <a:t> </a:t>
                </a:r>
                <a:r>
                  <a:rPr lang="en-US" altLang="zh-CN" dirty="0">
                    <a:solidFill>
                      <a:schemeClr val="tx1">
                        <a:lumMod val="50000"/>
                        <a:lumOff val="50000"/>
                      </a:schemeClr>
                    </a:solidFill>
                  </a:rPr>
                  <a:t>increases</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1</a:t>
                </a:r>
                <a:r>
                  <a:rPr lang="zh-CN" altLang="en-US" dirty="0">
                    <a:solidFill>
                      <a:schemeClr val="tx1">
                        <a:lumMod val="50000"/>
                        <a:lumOff val="50000"/>
                      </a:schemeClr>
                    </a:solidFill>
                  </a:rPr>
                  <a:t> </a:t>
                </a:r>
                <a:r>
                  <a:rPr lang="en-US" altLang="zh-CN" dirty="0">
                    <a:solidFill>
                      <a:schemeClr val="tx1">
                        <a:lumMod val="50000"/>
                        <a:lumOff val="50000"/>
                      </a:schemeClr>
                    </a:solidFill>
                  </a:rPr>
                  <a:t>unit and age = 1</a:t>
                </a:r>
              </a:p>
            </p:txBody>
          </p:sp>
        </mc:Choice>
        <mc:Fallback xmlns="">
          <p:sp>
            <p:nvSpPr>
              <p:cNvPr id="9" name="TextBox 8">
                <a:extLst>
                  <a:ext uri="{FF2B5EF4-FFF2-40B4-BE49-F238E27FC236}">
                    <a16:creationId xmlns:a16="http://schemas.microsoft.com/office/drawing/2014/main" id="{A5C10C64-00F6-053E-98B0-F68805DDA1A5}"/>
                  </a:ext>
                </a:extLst>
              </p:cNvPr>
              <p:cNvSpPr txBox="1">
                <a:spLocks noRot="1" noChangeAspect="1" noMove="1" noResize="1" noEditPoints="1" noAdjustHandles="1" noChangeArrowheads="1" noChangeShapeType="1" noTextEdit="1"/>
              </p:cNvSpPr>
              <p:nvPr/>
            </p:nvSpPr>
            <p:spPr>
              <a:xfrm>
                <a:off x="4591958" y="3378705"/>
                <a:ext cx="7600042" cy="1226618"/>
              </a:xfrm>
              <a:prstGeom prst="rect">
                <a:avLst/>
              </a:prstGeom>
              <a:blipFill>
                <a:blip r:embed="rId4"/>
                <a:stretch>
                  <a:fillRect l="-667" t="-1020" b="-8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2E9F6D-843C-AE1E-6F15-6F90EC4F3A9D}"/>
                  </a:ext>
                </a:extLst>
              </p:cNvPr>
              <p:cNvSpPr txBox="1"/>
              <p:nvPr/>
            </p:nvSpPr>
            <p:spPr>
              <a:xfrm>
                <a:off x="4591957" y="5043486"/>
                <a:ext cx="7623851" cy="923330"/>
              </a:xfrm>
              <a:prstGeom prst="rect">
                <a:avLst/>
              </a:prstGeom>
              <a:noFill/>
            </p:spPr>
            <p:txBody>
              <a:bodyPr wrap="square" rtlCol="0">
                <a:spAutoFit/>
              </a:bodyPr>
              <a:lstStyle/>
              <a:p>
                <a:pPr marL="285750" indent="-285750">
                  <a:buFontTx/>
                  <a:buChar char="-"/>
                </a:pPr>
                <a14:m>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2</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difference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outcome</a:t>
                </a:r>
                <a:r>
                  <a:rPr lang="zh-CN" altLang="en-US" dirty="0">
                    <a:solidFill>
                      <a:schemeClr val="tx1">
                        <a:lumMod val="50000"/>
                        <a:lumOff val="50000"/>
                      </a:schemeClr>
                    </a:solidFill>
                  </a:rPr>
                  <a:t> </a:t>
                </a:r>
                <a:r>
                  <a:rPr lang="en-US" altLang="zh-CN" dirty="0">
                    <a:solidFill>
                      <a:schemeClr val="tx1">
                        <a:lumMod val="50000"/>
                        <a:lumOff val="50000"/>
                      </a:schemeClr>
                    </a:solidFill>
                  </a:rPr>
                  <a:t>when dose = 0 when age increases by 1</a:t>
                </a:r>
              </a:p>
              <a:p>
                <a:pPr marL="285750" indent="-285750">
                  <a:buFontTx/>
                  <a:buChar char="-"/>
                </a:pP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𝛽</m:t>
                        </m:r>
                      </m:e>
                      <m:sub>
                        <m:r>
                          <a:rPr lang="en-US" i="1">
                            <a:solidFill>
                              <a:schemeClr val="tx1">
                                <a:lumMod val="50000"/>
                                <a:lumOff val="50000"/>
                              </a:schemeClr>
                            </a:solidFill>
                            <a:latin typeface="Cambria Math" panose="02040503050406030204" pitchFamily="18" charset="0"/>
                          </a:rPr>
                          <m:t>3</m:t>
                        </m:r>
                      </m:sub>
                    </m:sSub>
                  </m:oMath>
                </a14:m>
                <a:r>
                  <a:rPr lang="zh-CN" altLang="en-US" dirty="0">
                    <a:solidFill>
                      <a:schemeClr val="tx1">
                        <a:lumMod val="50000"/>
                        <a:lumOff val="50000"/>
                      </a:schemeClr>
                    </a:solidFill>
                  </a:rPr>
                  <a:t>： </a:t>
                </a:r>
                <a:r>
                  <a:rPr lang="en-US" altLang="zh-CN" dirty="0">
                    <a:solidFill>
                      <a:schemeClr val="tx1">
                        <a:lumMod val="50000"/>
                        <a:lumOff val="50000"/>
                      </a:schemeClr>
                    </a:solidFill>
                  </a:rPr>
                  <a:t>difference</a:t>
                </a:r>
                <a:r>
                  <a:rPr lang="zh-CN" altLang="en-US" dirty="0">
                    <a:solidFill>
                      <a:schemeClr val="tx1">
                        <a:lumMod val="50000"/>
                        <a:lumOff val="50000"/>
                      </a:schemeClr>
                    </a:solidFill>
                  </a:rPr>
                  <a:t> </a:t>
                </a:r>
                <a:r>
                  <a:rPr lang="en-US" altLang="zh-CN" dirty="0">
                    <a:solidFill>
                      <a:schemeClr val="tx1">
                        <a:lumMod val="50000"/>
                        <a:lumOff val="50000"/>
                      </a:schemeClr>
                    </a:solidFill>
                  </a:rPr>
                  <a:t>in</a:t>
                </a:r>
                <a:r>
                  <a:rPr lang="zh-CN" altLang="en-US" dirty="0">
                    <a:solidFill>
                      <a:schemeClr val="tx1">
                        <a:lumMod val="50000"/>
                        <a:lumOff val="50000"/>
                      </a:schemeClr>
                    </a:solidFill>
                  </a:rPr>
                  <a:t> </a:t>
                </a:r>
                <a:r>
                  <a:rPr lang="en-US" altLang="zh-CN" dirty="0">
                    <a:solidFill>
                      <a:schemeClr val="tx1">
                        <a:lumMod val="50000"/>
                        <a:lumOff val="50000"/>
                      </a:schemeClr>
                    </a:solidFill>
                  </a:rPr>
                  <a:t>average</a:t>
                </a:r>
                <a:r>
                  <a:rPr lang="zh-CN" altLang="en-US" dirty="0">
                    <a:solidFill>
                      <a:schemeClr val="tx1">
                        <a:lumMod val="50000"/>
                        <a:lumOff val="50000"/>
                      </a:schemeClr>
                    </a:solidFill>
                  </a:rPr>
                  <a:t> </a:t>
                </a:r>
                <a:r>
                  <a:rPr lang="en-US" altLang="zh-CN" dirty="0">
                    <a:solidFill>
                      <a:schemeClr val="tx1">
                        <a:lumMod val="50000"/>
                        <a:lumOff val="50000"/>
                      </a:schemeClr>
                    </a:solidFill>
                  </a:rPr>
                  <a:t>change</a:t>
                </a:r>
                <a:r>
                  <a:rPr lang="zh-CN" altLang="en-US" dirty="0">
                    <a:solidFill>
                      <a:schemeClr val="tx1">
                        <a:lumMod val="50000"/>
                        <a:lumOff val="50000"/>
                      </a:schemeClr>
                    </a:solidFill>
                  </a:rPr>
                  <a:t> </a:t>
                </a:r>
                <a:r>
                  <a:rPr lang="en-US" altLang="zh-CN" dirty="0">
                    <a:solidFill>
                      <a:schemeClr val="tx1">
                        <a:lumMod val="50000"/>
                        <a:lumOff val="50000"/>
                      </a:schemeClr>
                    </a:solidFill>
                  </a:rPr>
                  <a:t>in outcome</a:t>
                </a:r>
                <a:r>
                  <a:rPr lang="zh-CN" altLang="en-US" dirty="0">
                    <a:solidFill>
                      <a:schemeClr val="tx1">
                        <a:lumMod val="50000"/>
                        <a:lumOff val="50000"/>
                      </a:schemeClr>
                    </a:solidFill>
                  </a:rPr>
                  <a:t> </a:t>
                </a:r>
                <a:r>
                  <a:rPr lang="en-US" altLang="zh-CN" dirty="0">
                    <a:solidFill>
                      <a:schemeClr val="tx1">
                        <a:lumMod val="50000"/>
                        <a:lumOff val="50000"/>
                      </a:schemeClr>
                    </a:solidFill>
                  </a:rPr>
                  <a:t>for 1 unit change in dose when age increases by 1</a:t>
                </a:r>
              </a:p>
            </p:txBody>
          </p:sp>
        </mc:Choice>
        <mc:Fallback xmlns="">
          <p:sp>
            <p:nvSpPr>
              <p:cNvPr id="10" name="TextBox 9">
                <a:extLst>
                  <a:ext uri="{FF2B5EF4-FFF2-40B4-BE49-F238E27FC236}">
                    <a16:creationId xmlns:a16="http://schemas.microsoft.com/office/drawing/2014/main" id="{A22E9F6D-843C-AE1E-6F15-6F90EC4F3A9D}"/>
                  </a:ext>
                </a:extLst>
              </p:cNvPr>
              <p:cNvSpPr txBox="1">
                <a:spLocks noRot="1" noChangeAspect="1" noMove="1" noResize="1" noEditPoints="1" noAdjustHandles="1" noChangeArrowheads="1" noChangeShapeType="1" noTextEdit="1"/>
              </p:cNvSpPr>
              <p:nvPr/>
            </p:nvSpPr>
            <p:spPr>
              <a:xfrm>
                <a:off x="4591957" y="5043486"/>
                <a:ext cx="7623851" cy="923330"/>
              </a:xfrm>
              <a:prstGeom prst="rect">
                <a:avLst/>
              </a:prstGeom>
              <a:blipFill>
                <a:blip r:embed="rId5"/>
                <a:stretch>
                  <a:fillRect l="-333" t="-1351" b="-1081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B1BBAB4-5AFD-6504-BE33-CAAEE293835C}"/>
              </a:ext>
            </a:extLst>
          </p:cNvPr>
          <p:cNvCxnSpPr>
            <a:cxnSpLocks/>
          </p:cNvCxnSpPr>
          <p:nvPr/>
        </p:nvCxnSpPr>
        <p:spPr>
          <a:xfrm>
            <a:off x="8286750" y="4343401"/>
            <a:ext cx="0" cy="700085"/>
          </a:xfrm>
          <a:prstGeom prst="straightConnector1">
            <a:avLst/>
          </a:prstGeom>
          <a:ln w="57150">
            <a:solidFill>
              <a:srgbClr val="80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graph with lines on it&#10;&#10;Description automatically generated">
            <a:extLst>
              <a:ext uri="{FF2B5EF4-FFF2-40B4-BE49-F238E27FC236}">
                <a16:creationId xmlns:a16="http://schemas.microsoft.com/office/drawing/2014/main" id="{D6BE3AE4-13D5-DDFE-BD3C-8805C9EA1825}"/>
              </a:ext>
            </a:extLst>
          </p:cNvPr>
          <p:cNvPicPr>
            <a:picLocks noChangeAspect="1"/>
          </p:cNvPicPr>
          <p:nvPr/>
        </p:nvPicPr>
        <p:blipFill>
          <a:blip r:embed="rId6"/>
          <a:stretch>
            <a:fillRect/>
          </a:stretch>
        </p:blipFill>
        <p:spPr>
          <a:xfrm>
            <a:off x="-138208" y="1566856"/>
            <a:ext cx="4783834" cy="4115504"/>
          </a:xfrm>
          <a:prstGeom prst="rect">
            <a:avLst/>
          </a:prstGeom>
        </p:spPr>
      </p:pic>
      <p:sp>
        <p:nvSpPr>
          <p:cNvPr id="6" name="TextBox 5">
            <a:extLst>
              <a:ext uri="{FF2B5EF4-FFF2-40B4-BE49-F238E27FC236}">
                <a16:creationId xmlns:a16="http://schemas.microsoft.com/office/drawing/2014/main" id="{A09B10AE-1034-8D66-7919-86741973E8F4}"/>
              </a:ext>
            </a:extLst>
          </p:cNvPr>
          <p:cNvSpPr txBox="1"/>
          <p:nvPr/>
        </p:nvSpPr>
        <p:spPr>
          <a:xfrm>
            <a:off x="413358" y="6241587"/>
            <a:ext cx="10835213" cy="400110"/>
          </a:xfrm>
          <a:prstGeom prst="rect">
            <a:avLst/>
          </a:prstGeom>
          <a:noFill/>
        </p:spPr>
        <p:txBody>
          <a:bodyPr wrap="square" rtlCol="0">
            <a:spAutoFit/>
          </a:bodyPr>
          <a:lstStyle/>
          <a:p>
            <a:r>
              <a:rPr lang="en-US" sz="2000" dirty="0">
                <a:solidFill>
                  <a:srgbClr val="800000"/>
                </a:solidFill>
              </a:rPr>
              <a:t>* Can also be interpreted as the effect of on the effect of age, but less practical meaning here</a:t>
            </a:r>
          </a:p>
        </p:txBody>
      </p:sp>
    </p:spTree>
    <p:extLst>
      <p:ext uri="{BB962C8B-B14F-4D97-AF65-F5344CB8AC3E}">
        <p14:creationId xmlns:p14="http://schemas.microsoft.com/office/powerpoint/2010/main" val="160074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sz="3200" b="1" dirty="0"/>
              <a:t>Contents</a:t>
            </a:r>
          </a:p>
        </p:txBody>
      </p:sp>
      <p:grpSp>
        <p:nvGrpSpPr>
          <p:cNvPr id="13" name="Group 12">
            <a:extLst>
              <a:ext uri="{FF2B5EF4-FFF2-40B4-BE49-F238E27FC236}">
                <a16:creationId xmlns:a16="http://schemas.microsoft.com/office/drawing/2014/main" id="{78A3503A-13B6-27D2-8293-0DEEC63F45DE}"/>
              </a:ext>
            </a:extLst>
          </p:cNvPr>
          <p:cNvGrpSpPr/>
          <p:nvPr/>
        </p:nvGrpSpPr>
        <p:grpSpPr>
          <a:xfrm>
            <a:off x="413358" y="1808092"/>
            <a:ext cx="10784729" cy="3718006"/>
            <a:chOff x="384908" y="1126363"/>
            <a:chExt cx="10883263" cy="3989893"/>
          </a:xfrm>
          <a:solidFill>
            <a:srgbClr val="800000"/>
          </a:solidFill>
        </p:grpSpPr>
        <p:sp>
          <p:nvSpPr>
            <p:cNvPr id="14" name="Freeform 13">
              <a:hlinkClick r:id="rId2" action="ppaction://hlinksldjump"/>
              <a:extLst>
                <a:ext uri="{FF2B5EF4-FFF2-40B4-BE49-F238E27FC236}">
                  <a16:creationId xmlns:a16="http://schemas.microsoft.com/office/drawing/2014/main" id="{4D22186A-9056-021D-E14E-61E561B24850}"/>
                </a:ext>
              </a:extLst>
            </p:cNvPr>
            <p:cNvSpPr/>
            <p:nvPr/>
          </p:nvSpPr>
          <p:spPr>
            <a:xfrm rot="21600000">
              <a:off x="951443" y="1126363"/>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50196"/>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 Course Requirements</a:t>
              </a:r>
            </a:p>
          </p:txBody>
        </p:sp>
        <p:sp>
          <p:nvSpPr>
            <p:cNvPr id="15" name="Oval 14">
              <a:extLst>
                <a:ext uri="{FF2B5EF4-FFF2-40B4-BE49-F238E27FC236}">
                  <a16:creationId xmlns:a16="http://schemas.microsoft.com/office/drawing/2014/main" id="{BD3B07F1-6FD7-390C-3048-0F0883143CE0}"/>
                </a:ext>
              </a:extLst>
            </p:cNvPr>
            <p:cNvSpPr/>
            <p:nvPr/>
          </p:nvSpPr>
          <p:spPr>
            <a:xfrm>
              <a:off x="384908" y="1126364"/>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a:extLst>
                <a:ext uri="{FF2B5EF4-FFF2-40B4-BE49-F238E27FC236}">
                  <a16:creationId xmlns:a16="http://schemas.microsoft.com/office/drawing/2014/main" id="{54F5D9EC-FF02-C2C0-CDB8-F91D38BFE17A}"/>
                </a:ext>
              </a:extLst>
            </p:cNvPr>
            <p:cNvSpPr/>
            <p:nvPr/>
          </p:nvSpPr>
          <p:spPr>
            <a:xfrm rot="21600000">
              <a:off x="951443" y="2554774"/>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49804"/>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0" numCol="1" spcCol="1270" anchor="ctr" anchorCtr="0">
              <a:noAutofit/>
            </a:bodyPr>
            <a:lstStyle/>
            <a:p>
              <a:pPr marL="0" lvl="0" indent="0" algn="ctr" defTabSz="1511300" rtl="0">
                <a:lnSpc>
                  <a:spcPct val="90000"/>
                </a:lnSpc>
                <a:spcBef>
                  <a:spcPct val="0"/>
                </a:spcBef>
                <a:spcAft>
                  <a:spcPct val="35000"/>
                </a:spcAft>
                <a:buNone/>
              </a:pPr>
              <a:r>
                <a:rPr lang="en-US" sz="2800" kern="1200" dirty="0"/>
                <a:t>Interaction Effects</a:t>
              </a:r>
            </a:p>
          </p:txBody>
        </p:sp>
        <p:sp>
          <p:nvSpPr>
            <p:cNvPr id="17" name="Oval 16">
              <a:extLst>
                <a:ext uri="{FF2B5EF4-FFF2-40B4-BE49-F238E27FC236}">
                  <a16:creationId xmlns:a16="http://schemas.microsoft.com/office/drawing/2014/main" id="{038EC599-5DEE-D777-9802-19D0B93FE4C7}"/>
                </a:ext>
              </a:extLst>
            </p:cNvPr>
            <p:cNvSpPr/>
            <p:nvPr/>
          </p:nvSpPr>
          <p:spPr>
            <a:xfrm>
              <a:off x="384908" y="2554775"/>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a:extLst>
                <a:ext uri="{FF2B5EF4-FFF2-40B4-BE49-F238E27FC236}">
                  <a16:creationId xmlns:a16="http://schemas.microsoft.com/office/drawing/2014/main" id="{A156F98C-0B74-5934-A525-93BCE9FC7679}"/>
                </a:ext>
              </a:extLst>
            </p:cNvPr>
            <p:cNvSpPr/>
            <p:nvPr/>
          </p:nvSpPr>
          <p:spPr>
            <a:xfrm rot="21600000">
              <a:off x="951443" y="3983185"/>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a:t>Likelihood Ratio </a:t>
              </a:r>
              <a:r>
                <a:rPr lang="en-US" sz="2800" kern="1200" dirty="0"/>
                <a:t>T</a:t>
              </a:r>
              <a:r>
                <a:rPr lang="en-US" sz="2800" kern="1200"/>
                <a:t>est</a:t>
              </a:r>
              <a:endParaRPr lang="en-US" sz="2800" kern="1200" dirty="0"/>
            </a:p>
          </p:txBody>
        </p:sp>
        <p:sp>
          <p:nvSpPr>
            <p:cNvPr id="19" name="Oval 18">
              <a:extLst>
                <a:ext uri="{FF2B5EF4-FFF2-40B4-BE49-F238E27FC236}">
                  <a16:creationId xmlns:a16="http://schemas.microsoft.com/office/drawing/2014/main" id="{0ACF84D7-F460-4E5E-E25A-289DF6216030}"/>
                </a:ext>
              </a:extLst>
            </p:cNvPr>
            <p:cNvSpPr/>
            <p:nvPr/>
          </p:nvSpPr>
          <p:spPr>
            <a:xfrm>
              <a:off x="384908" y="3983186"/>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375636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Likelihood</a:t>
            </a:r>
            <a:r>
              <a:rPr lang="zh-CN" altLang="en-US" sz="3200" b="1" dirty="0"/>
              <a:t> </a:t>
            </a:r>
            <a:r>
              <a:rPr lang="en-US" altLang="zh-CN" sz="3200" b="1" dirty="0"/>
              <a:t>Ratio</a:t>
            </a:r>
            <a:r>
              <a:rPr lang="zh-CN" altLang="en-US" sz="3200" b="1" dirty="0"/>
              <a:t> </a:t>
            </a:r>
            <a:r>
              <a:rPr lang="en-US" altLang="zh-CN" sz="3200" b="1" dirty="0"/>
              <a:t>Test</a:t>
            </a:r>
            <a:endParaRPr lang="en-US" sz="32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E6B100-665A-1742-A229-845DB15E0A68}"/>
                  </a:ext>
                </a:extLst>
              </p:cNvPr>
              <p:cNvSpPr txBox="1"/>
              <p:nvPr/>
            </p:nvSpPr>
            <p:spPr>
              <a:xfrm>
                <a:off x="413358" y="1091852"/>
                <a:ext cx="10632013" cy="51022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dirty="0">
                    <a:solidFill>
                      <a:schemeClr val="tx1">
                        <a:lumMod val="50000"/>
                        <a:lumOff val="50000"/>
                      </a:schemeClr>
                    </a:solidFill>
                  </a:rPr>
                  <a:t>Models</a:t>
                </a:r>
                <a:r>
                  <a:rPr lang="zh-CN" altLang="en-US" dirty="0">
                    <a:solidFill>
                      <a:schemeClr val="tx1">
                        <a:lumMod val="50000"/>
                        <a:lumOff val="50000"/>
                      </a:schemeClr>
                    </a:solidFill>
                  </a:rPr>
                  <a:t> </a:t>
                </a:r>
                <a:r>
                  <a:rPr lang="en-US" altLang="zh-CN" dirty="0">
                    <a:solidFill>
                      <a:schemeClr val="tx1">
                        <a:lumMod val="50000"/>
                        <a:lumOff val="50000"/>
                      </a:schemeClr>
                    </a:solidFill>
                  </a:rPr>
                  <a:t>to</a:t>
                </a:r>
                <a:r>
                  <a:rPr lang="zh-CN" altLang="en-US" dirty="0">
                    <a:solidFill>
                      <a:schemeClr val="tx1">
                        <a:lumMod val="50000"/>
                        <a:lumOff val="50000"/>
                      </a:schemeClr>
                    </a:solidFill>
                  </a:rPr>
                  <a:t> </a:t>
                </a:r>
                <a:r>
                  <a:rPr lang="en-US" altLang="zh-CN" dirty="0">
                    <a:solidFill>
                      <a:schemeClr val="tx1">
                        <a:lumMod val="50000"/>
                        <a:lumOff val="50000"/>
                      </a:schemeClr>
                    </a:solidFill>
                  </a:rPr>
                  <a:t>be</a:t>
                </a:r>
                <a:r>
                  <a:rPr lang="zh-CN" altLang="en-US" dirty="0">
                    <a:solidFill>
                      <a:schemeClr val="tx1">
                        <a:lumMod val="50000"/>
                        <a:lumOff val="50000"/>
                      </a:schemeClr>
                    </a:solidFill>
                  </a:rPr>
                  <a:t> </a:t>
                </a:r>
                <a:r>
                  <a:rPr lang="en-US" altLang="zh-CN" dirty="0">
                    <a:solidFill>
                      <a:schemeClr val="tx1">
                        <a:lumMod val="50000"/>
                        <a:lumOff val="50000"/>
                      </a:schemeClr>
                    </a:solidFill>
                  </a:rPr>
                  <a:t>compared</a:t>
                </a:r>
                <a:r>
                  <a:rPr lang="zh-CN" altLang="en-US" dirty="0">
                    <a:solidFill>
                      <a:schemeClr val="tx1">
                        <a:lumMod val="50000"/>
                        <a:lumOff val="50000"/>
                      </a:schemeClr>
                    </a:solidFill>
                  </a:rPr>
                  <a:t> </a:t>
                </a:r>
                <a:r>
                  <a:rPr lang="en-US" altLang="zh-CN" dirty="0">
                    <a:solidFill>
                      <a:schemeClr val="tx1">
                        <a:lumMod val="50000"/>
                        <a:lumOff val="50000"/>
                      </a:schemeClr>
                    </a:solidFill>
                  </a:rPr>
                  <a:t>must</a:t>
                </a:r>
                <a:r>
                  <a:rPr lang="zh-CN" altLang="en-US" dirty="0">
                    <a:solidFill>
                      <a:schemeClr val="tx1">
                        <a:lumMod val="50000"/>
                        <a:lumOff val="50000"/>
                      </a:schemeClr>
                    </a:solidFill>
                  </a:rPr>
                  <a:t> </a:t>
                </a:r>
                <a:r>
                  <a:rPr lang="en-US" altLang="zh-CN" dirty="0">
                    <a:solidFill>
                      <a:schemeClr val="tx1">
                        <a:lumMod val="50000"/>
                        <a:lumOff val="50000"/>
                      </a:schemeClr>
                    </a:solidFill>
                  </a:rPr>
                  <a:t>be</a:t>
                </a:r>
                <a:r>
                  <a:rPr lang="zh-CN" altLang="en-US" dirty="0">
                    <a:solidFill>
                      <a:schemeClr val="tx1">
                        <a:lumMod val="50000"/>
                        <a:lumOff val="50000"/>
                      </a:schemeClr>
                    </a:solidFill>
                  </a:rPr>
                  <a:t> </a:t>
                </a:r>
                <a:r>
                  <a:rPr lang="en-US" altLang="zh-CN" dirty="0">
                    <a:solidFill>
                      <a:srgbClr val="8F3931"/>
                    </a:solidFill>
                  </a:rPr>
                  <a:t>nested</a:t>
                </a:r>
              </a:p>
              <a:p>
                <a:pPr marL="800100" lvl="1" indent="-342900">
                  <a:lnSpc>
                    <a:spcPct val="150000"/>
                  </a:lnSpc>
                  <a:buFont typeface="Arial" panose="020B0604020202020204" pitchFamily="34" charset="0"/>
                  <a:buChar char="•"/>
                </a:pPr>
                <a:r>
                  <a:rPr lang="en-US" altLang="zh-CN" dirty="0">
                    <a:solidFill>
                      <a:schemeClr val="tx1">
                        <a:lumMod val="50000"/>
                        <a:lumOff val="50000"/>
                      </a:schemeClr>
                    </a:solidFill>
                  </a:rPr>
                  <a:t>Degree</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Freedom</a:t>
                </a:r>
                <a:r>
                  <a:rPr lang="zh-CN" altLang="en-US" dirty="0">
                    <a:solidFill>
                      <a:schemeClr val="tx1">
                        <a:lumMod val="50000"/>
                        <a:lumOff val="50000"/>
                      </a:schemeClr>
                    </a:solidFill>
                  </a:rPr>
                  <a:t> </a:t>
                </a:r>
                <a:r>
                  <a:rPr lang="en-US" altLang="zh-CN" dirty="0">
                    <a:solidFill>
                      <a:schemeClr val="tx1">
                        <a:lumMod val="50000"/>
                        <a:lumOff val="50000"/>
                      </a:schemeClr>
                    </a:solidFill>
                  </a:rPr>
                  <a:t>(DF)</a:t>
                </a:r>
                <a:r>
                  <a:rPr lang="zh-CN" altLang="en-US" dirty="0">
                    <a:solidFill>
                      <a:schemeClr val="tx1">
                        <a:lumMod val="50000"/>
                        <a:lumOff val="50000"/>
                      </a:schemeClr>
                    </a:solidFill>
                  </a:rPr>
                  <a:t> </a:t>
                </a:r>
                <a:r>
                  <a:rPr lang="en-US" altLang="zh-CN" dirty="0">
                    <a:solidFill>
                      <a:schemeClr val="tx1">
                        <a:lumMod val="50000"/>
                        <a:lumOff val="50000"/>
                      </a:schemeClr>
                    </a:solidFill>
                  </a:rPr>
                  <a:t>is</a:t>
                </a:r>
                <a:r>
                  <a:rPr lang="zh-CN" altLang="en-US" dirty="0">
                    <a:solidFill>
                      <a:schemeClr val="tx1">
                        <a:lumMod val="50000"/>
                        <a:lumOff val="50000"/>
                      </a:schemeClr>
                    </a:solidFill>
                  </a:rPr>
                  <a:t> </a:t>
                </a:r>
                <a:r>
                  <a:rPr lang="en-US" altLang="zh-CN" dirty="0">
                    <a:solidFill>
                      <a:schemeClr val="tx1">
                        <a:lumMod val="50000"/>
                        <a:lumOff val="50000"/>
                      </a:schemeClr>
                    </a:solidFill>
                  </a:rPr>
                  <a:t>determined</a:t>
                </a:r>
                <a:r>
                  <a:rPr lang="zh-CN" altLang="en-US" dirty="0">
                    <a:solidFill>
                      <a:schemeClr val="tx1">
                        <a:lumMod val="50000"/>
                        <a:lumOff val="50000"/>
                      </a:schemeClr>
                    </a:solidFill>
                  </a:rPr>
                  <a:t> </a:t>
                </a:r>
                <a:r>
                  <a:rPr lang="en-US" altLang="zh-CN" dirty="0">
                    <a:solidFill>
                      <a:schemeClr val="tx1">
                        <a:lumMod val="50000"/>
                        <a:lumOff val="50000"/>
                      </a:schemeClr>
                    </a:solidFill>
                  </a:rPr>
                  <a:t>by</a:t>
                </a:r>
                <a:r>
                  <a:rPr lang="zh-CN" altLang="en-US" dirty="0">
                    <a:solidFill>
                      <a:schemeClr val="tx1">
                        <a:lumMod val="50000"/>
                        <a:lumOff val="50000"/>
                      </a:schemeClr>
                    </a:solidFill>
                  </a:rPr>
                  <a:t> </a:t>
                </a: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number</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additional</a:t>
                </a:r>
                <a:r>
                  <a:rPr lang="zh-CN" altLang="en-US" dirty="0">
                    <a:solidFill>
                      <a:schemeClr val="tx1">
                        <a:lumMod val="50000"/>
                        <a:lumOff val="50000"/>
                      </a:schemeClr>
                    </a:solidFill>
                  </a:rPr>
                  <a:t> </a:t>
                </a:r>
                <a:r>
                  <a:rPr lang="en-US" altLang="zh-CN" dirty="0">
                    <a:solidFill>
                      <a:schemeClr val="tx1">
                        <a:lumMod val="50000"/>
                        <a:lumOff val="50000"/>
                      </a:schemeClr>
                    </a:solidFill>
                  </a:rPr>
                  <a:t>parameters</a:t>
                </a:r>
                <a:r>
                  <a:rPr lang="zh-CN" altLang="en-US" dirty="0">
                    <a:solidFill>
                      <a:schemeClr val="tx1">
                        <a:lumMod val="50000"/>
                        <a:lumOff val="50000"/>
                      </a:schemeClr>
                    </a:solidFill>
                  </a:rPr>
                  <a:t> </a:t>
                </a:r>
                <a:endParaRPr lang="en-US" altLang="zh-CN" b="1" dirty="0">
                  <a:solidFill>
                    <a:schemeClr val="tx1">
                      <a:lumMod val="50000"/>
                      <a:lumOff val="50000"/>
                    </a:schemeClr>
                  </a:solidFill>
                </a:endParaRPr>
              </a:p>
              <a:p>
                <a:pPr>
                  <a:lnSpc>
                    <a:spcPct val="150000"/>
                  </a:lnSpc>
                </a:pPr>
                <a:r>
                  <a:rPr lang="en-US" altLang="zh-CN" b="1" dirty="0">
                    <a:solidFill>
                      <a:schemeClr val="tx1">
                        <a:lumMod val="50000"/>
                        <a:lumOff val="50000"/>
                      </a:schemeClr>
                    </a:solidFill>
                  </a:rPr>
                  <a:t>EXAMPLE 1 – Multiple Linear Regression (MLR)</a:t>
                </a:r>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Model 1: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𝑌</m:t>
                        </m:r>
                      </m:e>
                      <m:sub>
                        <m:r>
                          <a:rPr lang="en-US" altLang="zh-CN" b="0" i="1" smtClean="0">
                            <a:solidFill>
                              <a:schemeClr val="tx1">
                                <a:lumMod val="50000"/>
                                <a:lumOff val="50000"/>
                              </a:schemeClr>
                            </a:solidFill>
                            <a:latin typeface="Cambria Math" panose="02040503050406030204" pitchFamily="18" charset="0"/>
                          </a:rPr>
                          <m:t>𝑖</m:t>
                        </m:r>
                      </m:sub>
                    </m:sSub>
                    <m:r>
                      <a:rPr lang="en-US" altLang="zh-CN" b="0" i="1" smtClean="0">
                        <a:solidFill>
                          <a:schemeClr val="tx1">
                            <a:lumMod val="50000"/>
                            <a:lumOff val="50000"/>
                          </a:schemeClr>
                        </a:solidFill>
                        <a:latin typeface="Cambria Math" panose="02040503050406030204" pitchFamily="18" charset="0"/>
                      </a:rPr>
                      <m:t>= </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𝑋</m:t>
                        </m:r>
                      </m:e>
                      <m:sub>
                        <m:r>
                          <a:rPr lang="en-US" altLang="zh-CN" b="0" i="1" smtClean="0">
                            <a:solidFill>
                              <a:schemeClr val="tx1">
                                <a:lumMod val="50000"/>
                                <a:lumOff val="50000"/>
                              </a:schemeClr>
                            </a:solidFill>
                            <a:latin typeface="Cambria Math" panose="02040503050406030204" pitchFamily="18" charset="0"/>
                          </a:rPr>
                          <m:t>1</m:t>
                        </m:r>
                        <m:r>
                          <a:rPr lang="en-US" altLang="zh-CN" b="0" i="1" smtClean="0">
                            <a:solidFill>
                              <a:schemeClr val="tx1">
                                <a:lumMod val="50000"/>
                                <a:lumOff val="50000"/>
                              </a:schemeClr>
                            </a:solidFill>
                            <a:latin typeface="Cambria Math" panose="02040503050406030204" pitchFamily="18" charset="0"/>
                          </a:rPr>
                          <m:t>𝑖</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𝜖</m:t>
                        </m:r>
                      </m:e>
                      <m:sub>
                        <m:r>
                          <a:rPr lang="en-US" altLang="zh-CN" b="0" i="1" smtClean="0">
                            <a:solidFill>
                              <a:schemeClr val="tx1">
                                <a:lumMod val="50000"/>
                                <a:lumOff val="50000"/>
                              </a:schemeClr>
                            </a:solidFill>
                            <a:latin typeface="Cambria Math" panose="02040503050406030204" pitchFamily="18" charset="0"/>
                          </a:rPr>
                          <m:t>𝑖</m:t>
                        </m:r>
                      </m:sub>
                    </m:sSub>
                  </m:oMath>
                </a14:m>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Model 2: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𝑌</m:t>
                        </m:r>
                      </m:e>
                      <m:sub>
                        <m:r>
                          <a:rPr lang="en-US" altLang="zh-CN" b="0" i="1" smtClean="0">
                            <a:solidFill>
                              <a:schemeClr val="tx1">
                                <a:lumMod val="50000"/>
                                <a:lumOff val="50000"/>
                              </a:schemeClr>
                            </a:solidFill>
                            <a:latin typeface="Cambria Math" panose="02040503050406030204" pitchFamily="18" charset="0"/>
                          </a:rPr>
                          <m:t>𝑖</m:t>
                        </m:r>
                      </m:sub>
                    </m:sSub>
                    <m:r>
                      <a:rPr lang="en-US" altLang="zh-CN" b="0" i="1" smtClean="0">
                        <a:solidFill>
                          <a:schemeClr val="tx1">
                            <a:lumMod val="50000"/>
                            <a:lumOff val="50000"/>
                          </a:schemeClr>
                        </a:solidFill>
                        <a:latin typeface="Cambria Math" panose="02040503050406030204" pitchFamily="18" charset="0"/>
                      </a:rPr>
                      <m:t>= </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𝑋</m:t>
                        </m:r>
                      </m:e>
                      <m:sub>
                        <m:r>
                          <a:rPr lang="en-US" altLang="zh-CN" b="0" i="1" smtClean="0">
                            <a:solidFill>
                              <a:schemeClr val="tx1">
                                <a:lumMod val="50000"/>
                                <a:lumOff val="50000"/>
                              </a:schemeClr>
                            </a:solidFill>
                            <a:latin typeface="Cambria Math" panose="02040503050406030204" pitchFamily="18" charset="0"/>
                          </a:rPr>
                          <m:t>1</m:t>
                        </m:r>
                        <m:r>
                          <a:rPr lang="en-US" altLang="zh-CN" b="0" i="1" smtClean="0">
                            <a:solidFill>
                              <a:schemeClr val="tx1">
                                <a:lumMod val="50000"/>
                                <a:lumOff val="50000"/>
                              </a:schemeClr>
                            </a:solidFill>
                            <a:latin typeface="Cambria Math" panose="02040503050406030204" pitchFamily="18" charset="0"/>
                          </a:rPr>
                          <m:t>𝑖</m:t>
                        </m:r>
                      </m:sub>
                    </m:sSub>
                    <m:r>
                      <a:rPr lang="en-US" altLang="zh-CN" i="1">
                        <a:solidFill>
                          <a:schemeClr val="tx1">
                            <a:lumMod val="50000"/>
                            <a:lumOff val="50000"/>
                          </a:schemeClr>
                        </a:solidFill>
                        <a:latin typeface="Cambria Math" panose="02040503050406030204" pitchFamily="18" charset="0"/>
                      </a:rPr>
                      <m:t>+</m:t>
                    </m:r>
                    <m:sSub>
                      <m:sSubPr>
                        <m:ctrlPr>
                          <a:rPr lang="en-US" altLang="zh-CN" i="1">
                            <a:solidFill>
                              <a:schemeClr val="tx1">
                                <a:lumMod val="50000"/>
                                <a:lumOff val="50000"/>
                              </a:schemeClr>
                            </a:solidFill>
                            <a:latin typeface="Cambria Math" panose="02040503050406030204" pitchFamily="18" charset="0"/>
                          </a:rPr>
                        </m:ctrlPr>
                      </m:sSubPr>
                      <m:e>
                        <m:r>
                          <a:rPr lang="en-US" altLang="zh-CN" i="1">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2</m:t>
                        </m:r>
                      </m:sub>
                    </m:sSub>
                    <m:sSub>
                      <m:sSubPr>
                        <m:ctrlPr>
                          <a:rPr lang="en-US" altLang="zh-CN" i="1">
                            <a:solidFill>
                              <a:schemeClr val="tx1">
                                <a:lumMod val="50000"/>
                                <a:lumOff val="50000"/>
                              </a:schemeClr>
                            </a:solidFill>
                            <a:latin typeface="Cambria Math" panose="02040503050406030204" pitchFamily="18" charset="0"/>
                          </a:rPr>
                        </m:ctrlPr>
                      </m:sSubPr>
                      <m:e>
                        <m:r>
                          <a:rPr lang="en-US" altLang="zh-CN" i="1">
                            <a:solidFill>
                              <a:schemeClr val="tx1">
                                <a:lumMod val="50000"/>
                                <a:lumOff val="50000"/>
                              </a:schemeClr>
                            </a:solidFill>
                            <a:latin typeface="Cambria Math" panose="02040503050406030204" pitchFamily="18" charset="0"/>
                          </a:rPr>
                          <m:t>𝑋</m:t>
                        </m:r>
                      </m:e>
                      <m:sub>
                        <m:r>
                          <a:rPr lang="en-US" altLang="zh-CN" b="0" i="1" smtClean="0">
                            <a:solidFill>
                              <a:schemeClr val="tx1">
                                <a:lumMod val="50000"/>
                                <a:lumOff val="50000"/>
                              </a:schemeClr>
                            </a:solidFill>
                            <a:latin typeface="Cambria Math" panose="02040503050406030204" pitchFamily="18" charset="0"/>
                          </a:rPr>
                          <m:t>2</m:t>
                        </m:r>
                        <m:r>
                          <a:rPr lang="en-US" altLang="zh-CN" i="1">
                            <a:solidFill>
                              <a:schemeClr val="tx1">
                                <a:lumMod val="50000"/>
                                <a:lumOff val="50000"/>
                              </a:schemeClr>
                            </a:solidFill>
                            <a:latin typeface="Cambria Math" panose="02040503050406030204" pitchFamily="18" charset="0"/>
                          </a:rPr>
                          <m:t>𝑖</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𝜖</m:t>
                        </m:r>
                      </m:e>
                      <m:sub>
                        <m:r>
                          <a:rPr lang="en-US" altLang="zh-CN" b="0" i="1" smtClean="0">
                            <a:solidFill>
                              <a:schemeClr val="tx1">
                                <a:lumMod val="50000"/>
                                <a:lumOff val="50000"/>
                              </a:schemeClr>
                            </a:solidFill>
                            <a:latin typeface="Cambria Math" panose="02040503050406030204" pitchFamily="18" charset="0"/>
                          </a:rPr>
                          <m:t>𝑖</m:t>
                        </m:r>
                      </m:sub>
                    </m:sSub>
                  </m:oMath>
                </a14:m>
                <a:endParaRPr lang="en-US" altLang="zh-CN" dirty="0">
                  <a:solidFill>
                    <a:schemeClr val="tx1">
                      <a:lumMod val="50000"/>
                      <a:lumOff val="50000"/>
                    </a:schemeClr>
                  </a:solidFill>
                </a:endParaRPr>
              </a:p>
              <a:p>
                <a:pPr>
                  <a:lnSpc>
                    <a:spcPct val="150000"/>
                  </a:lnSpc>
                </a:pPr>
                <a:endParaRPr lang="en-US" altLang="zh-CN" dirty="0">
                  <a:solidFill>
                    <a:schemeClr val="tx1">
                      <a:lumMod val="50000"/>
                      <a:lumOff val="50000"/>
                    </a:schemeClr>
                  </a:solidFill>
                </a:endParaRPr>
              </a:p>
              <a:p>
                <a:pPr>
                  <a:lnSpc>
                    <a:spcPct val="150000"/>
                  </a:lnSpc>
                </a:pPr>
                <a:r>
                  <a:rPr lang="en-US" altLang="zh-CN" b="1" dirty="0">
                    <a:solidFill>
                      <a:schemeClr val="tx1">
                        <a:lumMod val="50000"/>
                        <a:lumOff val="50000"/>
                      </a:schemeClr>
                    </a:solidFill>
                  </a:rPr>
                  <a:t>EXAMPLE 2 – MLR vs. Mixed-effects Regression Model (MRM)</a:t>
                </a:r>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Model 1: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𝑌</m:t>
                        </m:r>
                      </m:e>
                      <m:sub>
                        <m:r>
                          <a:rPr lang="en-US" altLang="zh-CN" b="0" i="1" smtClean="0">
                            <a:solidFill>
                              <a:schemeClr val="tx1">
                                <a:lumMod val="50000"/>
                                <a:lumOff val="50000"/>
                              </a:schemeClr>
                            </a:solidFill>
                            <a:latin typeface="Cambria Math" panose="02040503050406030204" pitchFamily="18" charset="0"/>
                          </a:rPr>
                          <m:t>𝑖𝑗</m:t>
                        </m:r>
                      </m:sub>
                    </m:sSub>
                    <m:r>
                      <a:rPr lang="en-US" altLang="zh-CN" b="0" i="1" smtClean="0">
                        <a:solidFill>
                          <a:schemeClr val="tx1">
                            <a:lumMod val="50000"/>
                            <a:lumOff val="50000"/>
                          </a:schemeClr>
                        </a:solidFill>
                        <a:latin typeface="Cambria Math" panose="02040503050406030204" pitchFamily="18" charset="0"/>
                      </a:rPr>
                      <m:t>= </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𝑋</m:t>
                        </m:r>
                      </m:e>
                      <m:sub>
                        <m:r>
                          <a:rPr lang="en-US" altLang="zh-CN" b="0" i="1" smtClean="0">
                            <a:solidFill>
                              <a:schemeClr val="tx1">
                                <a:lumMod val="50000"/>
                                <a:lumOff val="50000"/>
                              </a:schemeClr>
                            </a:solidFill>
                            <a:latin typeface="Cambria Math" panose="02040503050406030204" pitchFamily="18" charset="0"/>
                          </a:rPr>
                          <m:t>1</m:t>
                        </m:r>
                        <m:r>
                          <a:rPr lang="en-US" altLang="zh-CN" b="0" i="1" smtClean="0">
                            <a:solidFill>
                              <a:schemeClr val="tx1">
                                <a:lumMod val="50000"/>
                                <a:lumOff val="50000"/>
                              </a:schemeClr>
                            </a:solidFill>
                            <a:latin typeface="Cambria Math" panose="02040503050406030204" pitchFamily="18" charset="0"/>
                          </a:rPr>
                          <m:t>𝑖𝑗</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𝜖</m:t>
                        </m:r>
                      </m:e>
                      <m:sub>
                        <m:r>
                          <a:rPr lang="en-US" altLang="zh-CN" b="0" i="1" smtClean="0">
                            <a:solidFill>
                              <a:schemeClr val="tx1">
                                <a:lumMod val="50000"/>
                                <a:lumOff val="50000"/>
                              </a:schemeClr>
                            </a:solidFill>
                            <a:latin typeface="Cambria Math" panose="02040503050406030204" pitchFamily="18" charset="0"/>
                          </a:rPr>
                          <m:t>𝑖𝑗</m:t>
                        </m:r>
                      </m:sub>
                    </m:sSub>
                  </m:oMath>
                </a14:m>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Model 2: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𝑌</m:t>
                        </m:r>
                      </m:e>
                      <m:sub>
                        <m:r>
                          <a:rPr lang="en-US" altLang="zh-CN" b="0" i="1" smtClean="0">
                            <a:solidFill>
                              <a:schemeClr val="tx1">
                                <a:lumMod val="50000"/>
                                <a:lumOff val="50000"/>
                              </a:schemeClr>
                            </a:solidFill>
                            <a:latin typeface="Cambria Math" panose="02040503050406030204" pitchFamily="18" charset="0"/>
                          </a:rPr>
                          <m:t>𝑖𝑗</m:t>
                        </m:r>
                      </m:sub>
                    </m:sSub>
                    <m:r>
                      <a:rPr lang="en-US" altLang="zh-CN" b="0" i="1" smtClean="0">
                        <a:solidFill>
                          <a:schemeClr val="tx1">
                            <a:lumMod val="50000"/>
                            <a:lumOff val="50000"/>
                          </a:schemeClr>
                        </a:solidFill>
                        <a:latin typeface="Cambria Math" panose="02040503050406030204" pitchFamily="18" charset="0"/>
                      </a:rPr>
                      <m:t>= </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1</m:t>
                        </m:r>
                      </m:sub>
                    </m:sSub>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𝑋</m:t>
                        </m:r>
                      </m:e>
                      <m:sub>
                        <m:r>
                          <a:rPr lang="en-US" altLang="zh-CN" b="0" i="1" smtClean="0">
                            <a:solidFill>
                              <a:schemeClr val="tx1">
                                <a:lumMod val="50000"/>
                                <a:lumOff val="50000"/>
                              </a:schemeClr>
                            </a:solidFill>
                            <a:latin typeface="Cambria Math" panose="02040503050406030204" pitchFamily="18" charset="0"/>
                          </a:rPr>
                          <m:t>1</m:t>
                        </m:r>
                        <m:r>
                          <a:rPr lang="en-US" altLang="zh-CN" b="0" i="1" smtClean="0">
                            <a:solidFill>
                              <a:schemeClr val="tx1">
                                <a:lumMod val="50000"/>
                                <a:lumOff val="50000"/>
                              </a:schemeClr>
                            </a:solidFill>
                            <a:latin typeface="Cambria Math" panose="02040503050406030204" pitchFamily="18" charset="0"/>
                          </a:rPr>
                          <m:t>𝑖𝑗</m:t>
                        </m:r>
                      </m:sub>
                    </m:sSub>
                    <m:r>
                      <a:rPr lang="en-US" altLang="zh-CN" i="1">
                        <a:solidFill>
                          <a:schemeClr val="tx1">
                            <a:lumMod val="50000"/>
                            <a:lumOff val="50000"/>
                          </a:schemeClr>
                        </a:solidFill>
                        <a:latin typeface="Cambria Math" panose="02040503050406030204" pitchFamily="18" charset="0"/>
                      </a:rPr>
                      <m:t>+</m:t>
                    </m:r>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𝜈</m:t>
                        </m:r>
                      </m:e>
                      <m:sub>
                        <m:r>
                          <a:rPr lang="en-US" altLang="zh-CN" b="0" i="1" smtClean="0">
                            <a:solidFill>
                              <a:schemeClr val="tx1">
                                <a:lumMod val="50000"/>
                                <a:lumOff val="50000"/>
                              </a:schemeClr>
                            </a:solidFill>
                            <a:latin typeface="Cambria Math" panose="02040503050406030204" pitchFamily="18" charset="0"/>
                          </a:rPr>
                          <m:t>𝑖</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b="0"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𝜖</m:t>
                        </m:r>
                      </m:e>
                      <m:sub>
                        <m:r>
                          <a:rPr lang="en-US" altLang="zh-CN" b="0" i="1" smtClean="0">
                            <a:solidFill>
                              <a:schemeClr val="tx1">
                                <a:lumMod val="50000"/>
                                <a:lumOff val="50000"/>
                              </a:schemeClr>
                            </a:solidFill>
                            <a:latin typeface="Cambria Math" panose="02040503050406030204" pitchFamily="18" charset="0"/>
                          </a:rPr>
                          <m:t>𝑖𝑗</m:t>
                        </m:r>
                      </m:sub>
                    </m:sSub>
                  </m:oMath>
                </a14:m>
                <a:endParaRPr lang="en-US" altLang="zh-CN" dirty="0">
                  <a:solidFill>
                    <a:schemeClr val="tx1">
                      <a:lumMod val="50000"/>
                      <a:lumOff val="50000"/>
                    </a:schemeClr>
                  </a:solidFill>
                </a:endParaRPr>
              </a:p>
              <a:p>
                <a:pPr>
                  <a:lnSpc>
                    <a:spcPct val="150000"/>
                  </a:lnSpc>
                </a:pPr>
                <a:endParaRPr lang="en-US" altLang="zh-CN" dirty="0">
                  <a:solidFill>
                    <a:schemeClr val="tx1">
                      <a:lumMod val="50000"/>
                      <a:lumOff val="50000"/>
                    </a:schemeClr>
                  </a:solidFill>
                </a:endParaRPr>
              </a:p>
              <a:p>
                <a:pPr marL="285750" indent="-285750">
                  <a:lnSpc>
                    <a:spcPct val="150000"/>
                  </a:lnSpc>
                  <a:buFont typeface="Arial" panose="020B0604020202020204" pitchFamily="34" charset="0"/>
                  <a:buChar char="•"/>
                </a:pPr>
                <a:r>
                  <a:rPr lang="en-US" altLang="zh-CN" dirty="0">
                    <a:solidFill>
                      <a:schemeClr val="tx1">
                        <a:lumMod val="50000"/>
                        <a:lumOff val="50000"/>
                      </a:schemeClr>
                    </a:solidFill>
                  </a:rPr>
                  <a:t>Model parameters must be estimated by maximum likelihood</a:t>
                </a:r>
              </a:p>
              <a:p>
                <a:pPr marL="285750" indent="-285750">
                  <a:lnSpc>
                    <a:spcPct val="150000"/>
                  </a:lnSpc>
                  <a:buFont typeface="Arial" panose="020B0604020202020204" pitchFamily="34" charset="0"/>
                  <a:buChar char="•"/>
                </a:pPr>
                <a:r>
                  <a:rPr lang="en-US" altLang="zh-CN" dirty="0">
                    <a:solidFill>
                      <a:schemeClr val="tx1">
                        <a:lumMod val="50000"/>
                        <a:lumOff val="50000"/>
                      </a:schemeClr>
                    </a:solidFill>
                  </a:rPr>
                  <a:t>Number of observations in both models must </a:t>
                </a:r>
                <a:r>
                  <a:rPr lang="en-US" altLang="zh-CN">
                    <a:solidFill>
                      <a:schemeClr val="tx1">
                        <a:lumMod val="50000"/>
                        <a:lumOff val="50000"/>
                      </a:schemeClr>
                    </a:solidFill>
                  </a:rPr>
                  <a:t>be identical</a:t>
                </a:r>
                <a:endParaRPr lang="en-US" altLang="zh-CN" dirty="0">
                  <a:solidFill>
                    <a:schemeClr val="tx1">
                      <a:lumMod val="50000"/>
                      <a:lumOff val="50000"/>
                    </a:schemeClr>
                  </a:solidFill>
                </a:endParaRPr>
              </a:p>
            </p:txBody>
          </p:sp>
        </mc:Choice>
        <mc:Fallback xmlns="">
          <p:sp>
            <p:nvSpPr>
              <p:cNvPr id="5" name="TextBox 4">
                <a:extLst>
                  <a:ext uri="{FF2B5EF4-FFF2-40B4-BE49-F238E27FC236}">
                    <a16:creationId xmlns:a16="http://schemas.microsoft.com/office/drawing/2014/main" id="{34E6B100-665A-1742-A229-845DB15E0A68}"/>
                  </a:ext>
                </a:extLst>
              </p:cNvPr>
              <p:cNvSpPr txBox="1">
                <a:spLocks noRot="1" noChangeAspect="1" noMove="1" noResize="1" noEditPoints="1" noAdjustHandles="1" noChangeArrowheads="1" noChangeShapeType="1" noTextEdit="1"/>
              </p:cNvSpPr>
              <p:nvPr/>
            </p:nvSpPr>
            <p:spPr>
              <a:xfrm>
                <a:off x="413358" y="1091852"/>
                <a:ext cx="10632013" cy="5102294"/>
              </a:xfrm>
              <a:prstGeom prst="rect">
                <a:avLst/>
              </a:prstGeom>
              <a:blipFill>
                <a:blip r:embed="rId2"/>
                <a:stretch>
                  <a:fillRect l="-477" b="-1241"/>
                </a:stretch>
              </a:blipFill>
            </p:spPr>
            <p:txBody>
              <a:bodyPr/>
              <a:lstStyle/>
              <a:p>
                <a:r>
                  <a:rPr lang="en-US">
                    <a:noFill/>
                  </a:rPr>
                  <a:t> </a:t>
                </a:r>
              </a:p>
            </p:txBody>
          </p:sp>
        </mc:Fallback>
      </mc:AlternateContent>
      <p:sp>
        <p:nvSpPr>
          <p:cNvPr id="2" name="Frame 1">
            <a:extLst>
              <a:ext uri="{FF2B5EF4-FFF2-40B4-BE49-F238E27FC236}">
                <a16:creationId xmlns:a16="http://schemas.microsoft.com/office/drawing/2014/main" id="{ADBE5EC2-D313-0F8C-7C0A-DC9B821972C8}"/>
              </a:ext>
            </a:extLst>
          </p:cNvPr>
          <p:cNvSpPr/>
          <p:nvPr/>
        </p:nvSpPr>
        <p:spPr>
          <a:xfrm>
            <a:off x="3153010" y="2826501"/>
            <a:ext cx="696951" cy="386576"/>
          </a:xfrm>
          <a:prstGeom prst="frame">
            <a:avLst>
              <a:gd name="adj1" fmla="val 5978"/>
            </a:avLst>
          </a:prstGeom>
          <a:solidFill>
            <a:srgbClr val="8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C226F36E-1C6B-EF0B-0AAA-F11820CA5584}"/>
              </a:ext>
            </a:extLst>
          </p:cNvPr>
          <p:cNvSpPr/>
          <p:nvPr/>
        </p:nvSpPr>
        <p:spPr>
          <a:xfrm>
            <a:off x="3328640" y="4545169"/>
            <a:ext cx="262054" cy="386576"/>
          </a:xfrm>
          <a:prstGeom prst="frame">
            <a:avLst>
              <a:gd name="adj1" fmla="val 9824"/>
            </a:avLst>
          </a:prstGeom>
          <a:solidFill>
            <a:srgbClr val="8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254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10903999" cy="584775"/>
          </a:xfrm>
          <a:prstGeom prst="rect">
            <a:avLst/>
          </a:prstGeom>
          <a:noFill/>
        </p:spPr>
        <p:txBody>
          <a:bodyPr wrap="square" rtlCol="0">
            <a:spAutoFit/>
          </a:bodyPr>
          <a:lstStyle/>
          <a:p>
            <a:r>
              <a:rPr lang="en-US" altLang="zh-CN" sz="3200" b="1" dirty="0"/>
              <a:t>Likelihood</a:t>
            </a:r>
            <a:r>
              <a:rPr lang="zh-CN" altLang="en-US" sz="3200" b="1" dirty="0"/>
              <a:t> </a:t>
            </a:r>
            <a:r>
              <a:rPr lang="en-US" altLang="zh-CN" sz="3200" b="1" dirty="0"/>
              <a:t>Ratio</a:t>
            </a:r>
            <a:r>
              <a:rPr lang="zh-CN" altLang="en-US" sz="3200" b="1" dirty="0"/>
              <a:t> </a:t>
            </a:r>
            <a:r>
              <a:rPr lang="en-US" altLang="zh-CN" sz="3200" b="1" dirty="0"/>
              <a:t>Test for Random Effects (textbook</a:t>
            </a:r>
            <a:r>
              <a:rPr lang="zh-CN" altLang="en-US" sz="3200" b="1" dirty="0"/>
              <a:t> </a:t>
            </a:r>
            <a:r>
              <a:rPr lang="en-US" altLang="zh-CN" sz="3200" b="1"/>
              <a:t>Chapter 6.2)</a:t>
            </a:r>
            <a:endParaRPr lang="en-US" sz="32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E6B100-665A-1742-A229-845DB15E0A68}"/>
                  </a:ext>
                </a:extLst>
              </p:cNvPr>
              <p:cNvSpPr txBox="1"/>
              <p:nvPr/>
            </p:nvSpPr>
            <p:spPr>
              <a:xfrm>
                <a:off x="413358" y="1493295"/>
                <a:ext cx="10632013" cy="38166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testing</a:t>
                </a:r>
                <a:r>
                  <a:rPr lang="zh-CN" altLang="en-US" dirty="0">
                    <a:solidFill>
                      <a:schemeClr val="tx1">
                        <a:lumMod val="50000"/>
                        <a:lumOff val="50000"/>
                      </a:schemeClr>
                    </a:solidFill>
                  </a:rPr>
                  <a:t> </a:t>
                </a: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significance</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FIXED</a:t>
                </a:r>
                <a:r>
                  <a:rPr lang="zh-CN" altLang="en-US" dirty="0">
                    <a:solidFill>
                      <a:schemeClr val="tx1">
                        <a:lumMod val="50000"/>
                        <a:lumOff val="50000"/>
                      </a:schemeClr>
                    </a:solidFill>
                  </a:rPr>
                  <a:t> </a:t>
                </a:r>
                <a:r>
                  <a:rPr lang="en-US" altLang="zh-CN" dirty="0">
                    <a:solidFill>
                      <a:schemeClr val="tx1">
                        <a:lumMod val="50000"/>
                        <a:lumOff val="50000"/>
                      </a:schemeClr>
                    </a:solidFill>
                  </a:rPr>
                  <a:t>parameters.</a:t>
                </a:r>
                <a:r>
                  <a:rPr lang="zh-CN" altLang="en-US" dirty="0">
                    <a:solidFill>
                      <a:schemeClr val="tx1">
                        <a:lumMod val="50000"/>
                        <a:lumOff val="50000"/>
                      </a:schemeClr>
                    </a:solidFill>
                  </a:rPr>
                  <a:t> </a:t>
                </a:r>
                <a:r>
                  <a:rPr lang="en-US" altLang="zh-CN" dirty="0">
                    <a:solidFill>
                      <a:schemeClr val="tx1">
                        <a:lumMod val="50000"/>
                        <a:lumOff val="50000"/>
                      </a:schemeClr>
                    </a:solidFill>
                  </a:rPr>
                  <a:t>E.g.</a:t>
                </a:r>
                <a:r>
                  <a:rPr lang="zh-CN" altLang="en-US" dirty="0">
                    <a:solidFill>
                      <a:schemeClr val="tx1">
                        <a:lumMod val="50000"/>
                        <a:lumOff val="50000"/>
                      </a:schemeClr>
                    </a:solidFill>
                  </a:rPr>
                  <a:t>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i="1" smtClean="0">
                            <a:solidFill>
                              <a:schemeClr val="tx1">
                                <a:lumMod val="50000"/>
                                <a:lumOff val="50000"/>
                              </a:schemeClr>
                            </a:solidFill>
                            <a:latin typeface="Cambria Math" panose="02040503050406030204" pitchFamily="18" charset="0"/>
                            <a:ea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rPr>
                      <m:t>,</m:t>
                    </m:r>
                    <m:sSub>
                      <m:sSubPr>
                        <m:ctrlPr>
                          <a:rPr lang="en-US" altLang="zh-CN" i="1" smtClean="0">
                            <a:solidFill>
                              <a:schemeClr val="tx1">
                                <a:lumMod val="50000"/>
                                <a:lumOff val="50000"/>
                              </a:schemeClr>
                            </a:solidFill>
                            <a:latin typeface="Cambria Math" panose="02040503050406030204" pitchFamily="18" charset="0"/>
                          </a:rPr>
                        </m:ctrlPr>
                      </m:sSubPr>
                      <m:e>
                        <m:r>
                          <a:rPr lang="en-US" altLang="zh-CN" i="1" smtClean="0">
                            <a:solidFill>
                              <a:schemeClr val="tx1">
                                <a:lumMod val="50000"/>
                                <a:lumOff val="50000"/>
                              </a:schemeClr>
                            </a:solidFill>
                            <a:latin typeface="Cambria Math" panose="02040503050406030204" pitchFamily="18" charset="0"/>
                            <a:ea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1</m:t>
                        </m:r>
                      </m:sub>
                    </m:sSub>
                  </m:oMath>
                </a14:m>
                <a:endParaRPr lang="en-US" altLang="zh-CN" b="0" dirty="0">
                  <a:solidFill>
                    <a:schemeClr val="tx1">
                      <a:lumMod val="50000"/>
                      <a:lumOff val="50000"/>
                    </a:schemeClr>
                  </a:solidFill>
                </a:endParaRPr>
              </a:p>
              <a:p>
                <a:pPr marL="914400" lvl="1" indent="-457200">
                  <a:lnSpc>
                    <a:spcPct val="150000"/>
                  </a:lnSpc>
                  <a:buFont typeface="Arial" panose="020B0604020202020204" pitchFamily="34" charset="0"/>
                  <a:buChar char="•"/>
                </a:pP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alternative</a:t>
                </a:r>
                <a:r>
                  <a:rPr lang="zh-CN" altLang="en-US" dirty="0">
                    <a:solidFill>
                      <a:schemeClr val="tx1">
                        <a:lumMod val="50000"/>
                        <a:lumOff val="50000"/>
                      </a:schemeClr>
                    </a:solidFill>
                  </a:rPr>
                  <a:t> </a:t>
                </a:r>
                <a:r>
                  <a:rPr lang="en-US" altLang="zh-CN" dirty="0">
                    <a:solidFill>
                      <a:schemeClr val="tx1">
                        <a:lumMod val="50000"/>
                        <a:lumOff val="50000"/>
                      </a:schemeClr>
                    </a:solidFill>
                  </a:rPr>
                  <a:t>hypothesis</a:t>
                </a:r>
                <a:r>
                  <a:rPr lang="zh-CN" altLang="en-US" dirty="0">
                    <a:solidFill>
                      <a:schemeClr val="tx1">
                        <a:lumMod val="50000"/>
                        <a:lumOff val="50000"/>
                      </a:schemeClr>
                    </a:solidFill>
                  </a:rPr>
                  <a:t> </a:t>
                </a:r>
                <a:r>
                  <a:rPr lang="en-US" altLang="zh-CN" dirty="0">
                    <a:solidFill>
                      <a:schemeClr val="tx1">
                        <a:lumMod val="50000"/>
                        <a:lumOff val="50000"/>
                      </a:schemeClr>
                    </a:solidFill>
                  </a:rPr>
                  <a:t>is</a:t>
                </a:r>
                <a:r>
                  <a:rPr lang="zh-CN" altLang="en-US" dirty="0">
                    <a:solidFill>
                      <a:schemeClr val="tx1">
                        <a:lumMod val="50000"/>
                        <a:lumOff val="50000"/>
                      </a:schemeClr>
                    </a:solidFill>
                  </a:rPr>
                  <a:t> </a:t>
                </a:r>
                <a:r>
                  <a:rPr lang="en-US" altLang="zh-CN" dirty="0">
                    <a:solidFill>
                      <a:schemeClr val="tx1">
                        <a:lumMod val="50000"/>
                        <a:lumOff val="50000"/>
                      </a:schemeClr>
                    </a:solidFill>
                  </a:rPr>
                  <a:t>usually</a:t>
                </a:r>
                <a:r>
                  <a:rPr lang="zh-CN" altLang="en-US" dirty="0">
                    <a:solidFill>
                      <a:schemeClr val="tx1">
                        <a:lumMod val="50000"/>
                        <a:lumOff val="50000"/>
                      </a:schemeClr>
                    </a:solidFill>
                  </a:rPr>
                  <a:t> </a:t>
                </a:r>
                <a:r>
                  <a:rPr lang="en-US" altLang="zh-CN" dirty="0">
                    <a:solidFill>
                      <a:schemeClr val="tx1">
                        <a:lumMod val="50000"/>
                        <a:lumOff val="50000"/>
                      </a:schemeClr>
                    </a:solidFill>
                  </a:rPr>
                  <a:t>two-sided.</a:t>
                </a:r>
                <a:r>
                  <a:rPr lang="zh-CN" altLang="en-US" dirty="0">
                    <a:solidFill>
                      <a:schemeClr val="tx1">
                        <a:lumMod val="50000"/>
                        <a:lumOff val="50000"/>
                      </a:schemeClr>
                    </a:solidFill>
                  </a:rPr>
                  <a:t> </a:t>
                </a:r>
                <a:r>
                  <a:rPr lang="en-US" altLang="zh-CN" dirty="0">
                    <a:solidFill>
                      <a:schemeClr val="tx1">
                        <a:lumMod val="50000"/>
                        <a:lumOff val="50000"/>
                      </a:schemeClr>
                    </a:solidFill>
                  </a:rPr>
                  <a:t>E.g.</a:t>
                </a:r>
                <a:r>
                  <a:rPr lang="zh-CN" altLang="en-US" dirty="0">
                    <a:solidFill>
                      <a:schemeClr val="tx1">
                        <a:lumMod val="50000"/>
                        <a:lumOff val="50000"/>
                      </a:schemeClr>
                    </a:solidFill>
                  </a:rPr>
                  <a:t>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i="1" smtClean="0">
                            <a:solidFill>
                              <a:schemeClr val="tx1">
                                <a:lumMod val="50000"/>
                                <a:lumOff val="50000"/>
                              </a:schemeClr>
                            </a:solidFill>
                            <a:latin typeface="Cambria Math" panose="02040503050406030204" pitchFamily="18" charset="0"/>
                            <a:ea typeface="Cambria Math" panose="02040503050406030204" pitchFamily="18" charset="0"/>
                          </a:rPr>
                          <m:t>𝛽</m:t>
                        </m:r>
                      </m:e>
                      <m:sub>
                        <m:r>
                          <a:rPr lang="en-US" altLang="zh-CN" b="0" i="1" smtClean="0">
                            <a:solidFill>
                              <a:schemeClr val="tx1">
                                <a:lumMod val="50000"/>
                                <a:lumOff val="50000"/>
                              </a:schemeClr>
                            </a:solidFill>
                            <a:latin typeface="Cambria Math" panose="02040503050406030204" pitchFamily="18" charset="0"/>
                          </a:rPr>
                          <m:t>0</m:t>
                        </m:r>
                      </m:sub>
                    </m:sSub>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≠0</m:t>
                    </m:r>
                  </m:oMath>
                </a14:m>
                <a:endParaRPr lang="en-US" altLang="zh-CN" b="0" dirty="0">
                  <a:solidFill>
                    <a:schemeClr val="tx1">
                      <a:lumMod val="50000"/>
                      <a:lumOff val="50000"/>
                    </a:schemeClr>
                  </a:solidFill>
                  <a:ea typeface="Cambria Math" panose="02040503050406030204" pitchFamily="18" charset="0"/>
                </a:endParaRPr>
              </a:p>
              <a:p>
                <a:pPr marL="914400" lvl="1" indent="-457200">
                  <a:lnSpc>
                    <a:spcPct val="150000"/>
                  </a:lnSpc>
                  <a:buFont typeface="Arial" panose="020B0604020202020204" pitchFamily="34" charset="0"/>
                  <a:buChar char="•"/>
                </a:pPr>
                <a14:m>
                  <m:oMath xmlns:m="http://schemas.openxmlformats.org/officeDocument/2006/math">
                    <m:sSubSup>
                      <m:sSubSupPr>
                        <m:ctrlPr>
                          <a:rPr lang="en-US" altLang="zh-CN" i="1" smtClean="0">
                            <a:solidFill>
                              <a:schemeClr val="tx1">
                                <a:lumMod val="50000"/>
                                <a:lumOff val="50000"/>
                              </a:schemeClr>
                            </a:solidFill>
                            <a:latin typeface="Cambria Math" panose="02040503050406030204" pitchFamily="18" charset="0"/>
                            <a:ea typeface="Cambria Math" panose="02040503050406030204" pitchFamily="18" charset="0"/>
                          </a:rPr>
                        </m:ctrlPr>
                      </m:sSubSupPr>
                      <m:e>
                        <m:r>
                          <a:rPr lang="en-US" altLang="zh-CN" i="1">
                            <a:solidFill>
                              <a:schemeClr val="tx1">
                                <a:lumMod val="50000"/>
                                <a:lumOff val="50000"/>
                              </a:schemeClr>
                            </a:solidFill>
                            <a:latin typeface="Cambria Math" panose="02040503050406030204" pitchFamily="18" charset="0"/>
                            <a:ea typeface="Cambria Math" panose="02040503050406030204" pitchFamily="18" charset="0"/>
                          </a:rPr>
                          <m:t>𝜒</m:t>
                        </m:r>
                      </m:e>
                      <m:sub>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𝑑</m:t>
                        </m:r>
                      </m:sub>
                      <m:sup>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2</m:t>
                        </m:r>
                      </m:sup>
                    </m:sSubSup>
                  </m:oMath>
                </a14:m>
                <a:r>
                  <a:rPr lang="en-US" altLang="zh-CN" dirty="0">
                    <a:solidFill>
                      <a:schemeClr val="tx1">
                        <a:lumMod val="50000"/>
                        <a:lumOff val="50000"/>
                      </a:schemeClr>
                    </a:solidFill>
                  </a:rPr>
                  <a:t>, where </a:t>
                </a:r>
                <a14:m>
                  <m:oMath xmlns:m="http://schemas.openxmlformats.org/officeDocument/2006/math">
                    <m:r>
                      <a:rPr lang="en-US" altLang="zh-CN" i="1">
                        <a:solidFill>
                          <a:schemeClr val="tx1">
                            <a:lumMod val="50000"/>
                            <a:lumOff val="50000"/>
                          </a:schemeClr>
                        </a:solidFill>
                        <a:latin typeface="Cambria Math" panose="02040503050406030204" pitchFamily="18" charset="0"/>
                        <a:ea typeface="Cambria Math" panose="02040503050406030204" pitchFamily="18" charset="0"/>
                      </a:rPr>
                      <m:t>𝑑</m:t>
                    </m:r>
                  </m:oMath>
                </a14:m>
                <a:r>
                  <a:rPr lang="en-US" altLang="zh-CN" dirty="0">
                    <a:solidFill>
                      <a:schemeClr val="tx1">
                        <a:lumMod val="50000"/>
                        <a:lumOff val="50000"/>
                      </a:schemeClr>
                    </a:solidFill>
                  </a:rPr>
                  <a:t> = number of parameters in the bigger model – number of parameters in the smaller model</a:t>
                </a:r>
              </a:p>
              <a:p>
                <a:pPr marL="457200" indent="-457200">
                  <a:lnSpc>
                    <a:spcPct val="150000"/>
                  </a:lnSpc>
                  <a:buFont typeface="Arial" panose="020B0604020202020204" pitchFamily="34" charset="0"/>
                  <a:buChar char="•"/>
                </a:pPr>
                <a:r>
                  <a:rPr lang="en-US" altLang="zh-CN" dirty="0">
                    <a:solidFill>
                      <a:schemeClr val="tx1">
                        <a:lumMod val="50000"/>
                        <a:lumOff val="50000"/>
                      </a:schemeClr>
                    </a:solidFill>
                  </a:rPr>
                  <a:t>When</a:t>
                </a:r>
                <a:r>
                  <a:rPr lang="zh-CN" altLang="en-US" dirty="0">
                    <a:solidFill>
                      <a:schemeClr val="tx1">
                        <a:lumMod val="50000"/>
                        <a:lumOff val="50000"/>
                      </a:schemeClr>
                    </a:solidFill>
                  </a:rPr>
                  <a:t> </a:t>
                </a:r>
                <a:r>
                  <a:rPr lang="en-US" altLang="zh-CN" dirty="0">
                    <a:solidFill>
                      <a:schemeClr val="tx1">
                        <a:lumMod val="50000"/>
                        <a:lumOff val="50000"/>
                      </a:schemeClr>
                    </a:solidFill>
                  </a:rPr>
                  <a:t>testing</a:t>
                </a:r>
                <a:r>
                  <a:rPr lang="zh-CN" altLang="en-US" dirty="0">
                    <a:solidFill>
                      <a:schemeClr val="tx1">
                        <a:lumMod val="50000"/>
                        <a:lumOff val="50000"/>
                      </a:schemeClr>
                    </a:solidFill>
                  </a:rPr>
                  <a:t> </a:t>
                </a: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significance</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VARIANCE</a:t>
                </a:r>
                <a:r>
                  <a:rPr lang="zh-CN" altLang="en-US" dirty="0">
                    <a:solidFill>
                      <a:schemeClr val="tx1">
                        <a:lumMod val="50000"/>
                        <a:lumOff val="50000"/>
                      </a:schemeClr>
                    </a:solidFill>
                  </a:rPr>
                  <a:t> </a:t>
                </a:r>
                <a:r>
                  <a:rPr lang="en-US" altLang="zh-CN" dirty="0">
                    <a:solidFill>
                      <a:schemeClr val="tx1">
                        <a:lumMod val="50000"/>
                        <a:lumOff val="50000"/>
                      </a:schemeClr>
                    </a:solidFill>
                  </a:rPr>
                  <a:t>and</a:t>
                </a:r>
                <a:r>
                  <a:rPr lang="zh-CN" altLang="en-US" dirty="0">
                    <a:solidFill>
                      <a:schemeClr val="tx1">
                        <a:lumMod val="50000"/>
                        <a:lumOff val="50000"/>
                      </a:schemeClr>
                    </a:solidFill>
                  </a:rPr>
                  <a:t> </a:t>
                </a:r>
                <a:r>
                  <a:rPr lang="en-US" altLang="zh-CN" dirty="0">
                    <a:solidFill>
                      <a:schemeClr val="tx1">
                        <a:lumMod val="50000"/>
                        <a:lumOff val="50000"/>
                      </a:schemeClr>
                    </a:solidFill>
                  </a:rPr>
                  <a:t>COVARIANCE</a:t>
                </a:r>
                <a:r>
                  <a:rPr lang="zh-CN" altLang="en-US" dirty="0">
                    <a:solidFill>
                      <a:schemeClr val="tx1">
                        <a:lumMod val="50000"/>
                        <a:lumOff val="50000"/>
                      </a:schemeClr>
                    </a:solidFill>
                  </a:rPr>
                  <a:t> </a:t>
                </a:r>
                <a:r>
                  <a:rPr lang="en-US" altLang="zh-CN" dirty="0">
                    <a:solidFill>
                      <a:schemeClr val="tx1">
                        <a:lumMod val="50000"/>
                        <a:lumOff val="50000"/>
                      </a:schemeClr>
                    </a:solidFill>
                  </a:rPr>
                  <a:t>parameters</a:t>
                </a:r>
              </a:p>
              <a:p>
                <a:pPr marL="914400" lvl="1" indent="-457200">
                  <a:lnSpc>
                    <a:spcPct val="150000"/>
                  </a:lnSpc>
                  <a:buFont typeface="Arial" panose="020B0604020202020204" pitchFamily="34" charset="0"/>
                  <a:buChar char="•"/>
                </a:pPr>
                <a:r>
                  <a:rPr lang="en-US" altLang="zh-CN" dirty="0">
                    <a:solidFill>
                      <a:schemeClr val="tx1">
                        <a:lumMod val="50000"/>
                        <a:lumOff val="50000"/>
                      </a:schemeClr>
                    </a:solidFill>
                  </a:rPr>
                  <a:t>Variance</a:t>
                </a:r>
                <a:r>
                  <a:rPr lang="zh-CN" altLang="en-US" dirty="0">
                    <a:solidFill>
                      <a:schemeClr val="tx1">
                        <a:lumMod val="50000"/>
                        <a:lumOff val="50000"/>
                      </a:schemeClr>
                    </a:solidFill>
                  </a:rPr>
                  <a:t> </a:t>
                </a:r>
                <a:r>
                  <a:rPr lang="en-US" altLang="zh-CN" dirty="0">
                    <a:solidFill>
                      <a:schemeClr val="tx1">
                        <a:lumMod val="50000"/>
                        <a:lumOff val="50000"/>
                      </a:schemeClr>
                    </a:solidFill>
                  </a:rPr>
                  <a:t>parameters</a:t>
                </a:r>
                <a:r>
                  <a:rPr lang="zh-CN" altLang="en-US" dirty="0">
                    <a:solidFill>
                      <a:schemeClr val="tx1">
                        <a:lumMod val="50000"/>
                        <a:lumOff val="50000"/>
                      </a:schemeClr>
                    </a:solidFill>
                  </a:rPr>
                  <a:t> </a:t>
                </a:r>
                <a:r>
                  <a:rPr lang="en-US" altLang="zh-CN" dirty="0">
                    <a:solidFill>
                      <a:schemeClr val="tx1">
                        <a:lumMod val="50000"/>
                        <a:lumOff val="50000"/>
                      </a:schemeClr>
                    </a:solidFill>
                  </a:rPr>
                  <a:t>are</a:t>
                </a:r>
                <a:r>
                  <a:rPr lang="zh-CN" altLang="en-US" dirty="0">
                    <a:solidFill>
                      <a:schemeClr val="tx1">
                        <a:lumMod val="50000"/>
                        <a:lumOff val="50000"/>
                      </a:schemeClr>
                    </a:solidFill>
                  </a:rPr>
                  <a:t> </a:t>
                </a:r>
                <a:r>
                  <a:rPr lang="en-US" altLang="zh-CN" dirty="0">
                    <a:solidFill>
                      <a:schemeClr val="tx1">
                        <a:lumMod val="50000"/>
                        <a:lumOff val="50000"/>
                      </a:schemeClr>
                    </a:solidFill>
                  </a:rPr>
                  <a:t>bounded.</a:t>
                </a:r>
                <a:r>
                  <a:rPr lang="zh-CN" altLang="en-US" dirty="0">
                    <a:solidFill>
                      <a:schemeClr val="tx1">
                        <a:lumMod val="50000"/>
                        <a:lumOff val="50000"/>
                      </a:schemeClr>
                    </a:solidFill>
                  </a:rPr>
                  <a:t> </a:t>
                </a:r>
                <a:r>
                  <a:rPr lang="en-US" altLang="zh-CN" dirty="0">
                    <a:solidFill>
                      <a:schemeClr val="tx1">
                        <a:lumMod val="50000"/>
                        <a:lumOff val="50000"/>
                      </a:schemeClr>
                    </a:solidFill>
                  </a:rPr>
                  <a:t>E.g.</a:t>
                </a:r>
                <a:r>
                  <a:rPr lang="zh-CN" altLang="en-US" dirty="0">
                    <a:solidFill>
                      <a:schemeClr val="tx1">
                        <a:lumMod val="50000"/>
                        <a:lumOff val="50000"/>
                      </a:schemeClr>
                    </a:solidFill>
                  </a:rPr>
                  <a:t>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𝑣𝑎𝑟</m:t>
                        </m:r>
                        <m:r>
                          <a:rPr lang="en-US" altLang="zh-CN" b="0" i="1" smtClean="0">
                            <a:solidFill>
                              <a:schemeClr val="tx1">
                                <a:lumMod val="50000"/>
                                <a:lumOff val="50000"/>
                              </a:schemeClr>
                            </a:solidFill>
                            <a:latin typeface="Cambria Math" panose="02040503050406030204" pitchFamily="18" charset="0"/>
                          </a:rPr>
                          <m:t>(</m:t>
                        </m:r>
                        <m:r>
                          <a:rPr lang="en-US" altLang="zh-CN" b="0" i="1" smtClean="0">
                            <a:solidFill>
                              <a:schemeClr val="tx1">
                                <a:lumMod val="50000"/>
                                <a:lumOff val="50000"/>
                              </a:schemeClr>
                            </a:solidFill>
                            <a:latin typeface="Cambria Math" panose="02040503050406030204" pitchFamily="18" charset="0"/>
                          </a:rPr>
                          <m:t>𝑣</m:t>
                        </m:r>
                      </m:e>
                      <m:sub>
                        <m:r>
                          <a:rPr lang="en-US" altLang="zh-CN" b="0" i="1" smtClean="0">
                            <a:solidFill>
                              <a:schemeClr val="tx1">
                                <a:lumMod val="50000"/>
                                <a:lumOff val="50000"/>
                              </a:schemeClr>
                            </a:solidFill>
                            <a:latin typeface="Cambria Math" panose="02040503050406030204" pitchFamily="18" charset="0"/>
                          </a:rPr>
                          <m:t>𝑜𝑖</m:t>
                        </m:r>
                      </m:sub>
                    </m:sSub>
                  </m:oMath>
                </a14:m>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&gt;</a:t>
                </a:r>
                <a:r>
                  <a:rPr lang="zh-CN" altLang="en-US" dirty="0">
                    <a:solidFill>
                      <a:schemeClr val="tx1">
                        <a:lumMod val="50000"/>
                        <a:lumOff val="50000"/>
                      </a:schemeClr>
                    </a:solidFill>
                  </a:rPr>
                  <a:t> </a:t>
                </a:r>
                <a:r>
                  <a:rPr lang="en-US" altLang="zh-CN" dirty="0">
                    <a:solidFill>
                      <a:schemeClr val="tx1">
                        <a:lumMod val="50000"/>
                        <a:lumOff val="50000"/>
                      </a:schemeClr>
                    </a:solidFill>
                  </a:rPr>
                  <a:t>0</a:t>
                </a:r>
              </a:p>
              <a:p>
                <a:pPr marL="914400" lvl="1" indent="-457200">
                  <a:lnSpc>
                    <a:spcPct val="150000"/>
                  </a:lnSpc>
                  <a:buFont typeface="Arial" panose="020B0604020202020204" pitchFamily="34" charset="0"/>
                  <a:buChar char="•"/>
                </a:pPr>
                <a:r>
                  <a:rPr lang="en-US" altLang="zh-CN" dirty="0">
                    <a:solidFill>
                      <a:schemeClr val="tx1">
                        <a:lumMod val="50000"/>
                        <a:lumOff val="50000"/>
                      </a:schemeClr>
                    </a:solidFill>
                  </a:rPr>
                  <a:t>Too</a:t>
                </a:r>
                <a:r>
                  <a:rPr lang="zh-CN" altLang="en-US" dirty="0">
                    <a:solidFill>
                      <a:schemeClr val="tx1">
                        <a:lumMod val="50000"/>
                        <a:lumOff val="50000"/>
                      </a:schemeClr>
                    </a:solidFill>
                  </a:rPr>
                  <a:t> </a:t>
                </a:r>
                <a:r>
                  <a:rPr lang="en-US" altLang="zh-CN" dirty="0">
                    <a:solidFill>
                      <a:schemeClr val="tx1">
                        <a:lumMod val="50000"/>
                        <a:lumOff val="50000"/>
                      </a:schemeClr>
                    </a:solidFill>
                  </a:rPr>
                  <a:t>conservative</a:t>
                </a:r>
                <a:r>
                  <a:rPr lang="zh-CN" altLang="en-US" dirty="0">
                    <a:solidFill>
                      <a:schemeClr val="tx1">
                        <a:lumMod val="50000"/>
                        <a:lumOff val="50000"/>
                      </a:schemeClr>
                    </a:solidFill>
                  </a:rPr>
                  <a:t> </a:t>
                </a:r>
                <a:r>
                  <a:rPr lang="en-US" altLang="zh-CN" dirty="0">
                    <a:solidFill>
                      <a:schemeClr val="tx1">
                        <a:lumMod val="50000"/>
                        <a:lumOff val="50000"/>
                      </a:schemeClr>
                    </a:solidFill>
                  </a:rPr>
                  <a:t>if</a:t>
                </a:r>
                <a:r>
                  <a:rPr lang="zh-CN" altLang="en-US" dirty="0">
                    <a:solidFill>
                      <a:schemeClr val="tx1">
                        <a:lumMod val="50000"/>
                        <a:lumOff val="50000"/>
                      </a:schemeClr>
                    </a:solidFill>
                  </a:rPr>
                  <a:t> </a:t>
                </a:r>
                <a:r>
                  <a:rPr lang="en-US" altLang="zh-CN" dirty="0">
                    <a:solidFill>
                      <a:schemeClr val="tx1">
                        <a:lumMod val="50000"/>
                        <a:lumOff val="50000"/>
                      </a:schemeClr>
                    </a:solidFill>
                  </a:rPr>
                  <a:t>DF</a:t>
                </a:r>
                <a:r>
                  <a:rPr lang="zh-CN" altLang="en-US" dirty="0">
                    <a:solidFill>
                      <a:schemeClr val="tx1">
                        <a:lumMod val="50000"/>
                        <a:lumOff val="50000"/>
                      </a:schemeClr>
                    </a:solidFill>
                  </a:rPr>
                  <a:t> </a:t>
                </a:r>
                <a:r>
                  <a:rPr lang="en-US" altLang="zh-CN" dirty="0">
                    <a:solidFill>
                      <a:schemeClr val="tx1">
                        <a:lumMod val="50000"/>
                        <a:lumOff val="50000"/>
                      </a:schemeClr>
                    </a:solidFill>
                  </a:rPr>
                  <a:t>=</a:t>
                </a:r>
                <a:r>
                  <a:rPr lang="zh-CN" altLang="en-US" dirty="0">
                    <a:solidFill>
                      <a:schemeClr val="tx1">
                        <a:lumMod val="50000"/>
                        <a:lumOff val="50000"/>
                      </a:schemeClr>
                    </a:solidFill>
                  </a:rPr>
                  <a:t> </a:t>
                </a:r>
                <a:r>
                  <a:rPr lang="en-US" altLang="zh-CN" dirty="0">
                    <a:solidFill>
                      <a:schemeClr val="tx1">
                        <a:lumMod val="50000"/>
                        <a:lumOff val="50000"/>
                      </a:schemeClr>
                    </a:solidFill>
                  </a:rPr>
                  <a:t>number</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additional</a:t>
                </a:r>
                <a:r>
                  <a:rPr lang="zh-CN" altLang="en-US" dirty="0">
                    <a:solidFill>
                      <a:schemeClr val="tx1">
                        <a:lumMod val="50000"/>
                        <a:lumOff val="50000"/>
                      </a:schemeClr>
                    </a:solidFill>
                  </a:rPr>
                  <a:t> </a:t>
                </a:r>
                <a:r>
                  <a:rPr lang="en-US" altLang="zh-CN" dirty="0">
                    <a:solidFill>
                      <a:schemeClr val="tx1">
                        <a:lumMod val="50000"/>
                        <a:lumOff val="50000"/>
                      </a:schemeClr>
                    </a:solidFill>
                  </a:rPr>
                  <a:t>parameters</a:t>
                </a:r>
                <a:r>
                  <a:rPr lang="zh-CN" altLang="en-US" dirty="0">
                    <a:solidFill>
                      <a:schemeClr val="tx1">
                        <a:lumMod val="50000"/>
                        <a:lumOff val="50000"/>
                      </a:schemeClr>
                    </a:solidFill>
                  </a:rPr>
                  <a:t>  </a:t>
                </a:r>
                <a:endParaRPr lang="en-US" altLang="zh-CN" dirty="0">
                  <a:solidFill>
                    <a:schemeClr val="tx1">
                      <a:lumMod val="50000"/>
                      <a:lumOff val="50000"/>
                    </a:schemeClr>
                  </a:solidFill>
                </a:endParaRPr>
              </a:p>
              <a:p>
                <a:pPr lvl="1">
                  <a:lnSpc>
                    <a:spcPct val="150000"/>
                  </a:lnSpc>
                </a:pPr>
                <a:r>
                  <a:rPr lang="en-US" altLang="zh-CN" dirty="0">
                    <a:solidFill>
                      <a:schemeClr val="tx1">
                        <a:lumMod val="50000"/>
                        <a:lumOff val="50000"/>
                      </a:schemeClr>
                    </a:solidFill>
                  </a:rPr>
                  <a:t>	</a:t>
                </a:r>
                <a:r>
                  <a:rPr lang="zh-CN" altLang="en-US" dirty="0">
                    <a:solidFill>
                      <a:srgbClr val="FFA319"/>
                    </a:solidFill>
                  </a:rPr>
                  <a:t>*</a:t>
                </a:r>
                <a:r>
                  <a:rPr lang="en-US" altLang="zh-CN" dirty="0">
                    <a:solidFill>
                      <a:srgbClr val="FFA319"/>
                    </a:solidFill>
                  </a:rPr>
                  <a:t> STATA</a:t>
                </a:r>
                <a:r>
                  <a:rPr lang="zh-CN" altLang="en-US" dirty="0">
                    <a:solidFill>
                      <a:srgbClr val="FFA319"/>
                    </a:solidFill>
                  </a:rPr>
                  <a:t> </a:t>
                </a:r>
                <a:r>
                  <a:rPr lang="en-US" altLang="zh-CN" dirty="0">
                    <a:solidFill>
                      <a:srgbClr val="FFA319"/>
                    </a:solidFill>
                  </a:rPr>
                  <a:t>note:</a:t>
                </a:r>
                <a:r>
                  <a:rPr lang="zh-CN" altLang="en-US" dirty="0">
                    <a:solidFill>
                      <a:srgbClr val="FFA319"/>
                    </a:solidFill>
                  </a:rPr>
                  <a:t> </a:t>
                </a:r>
                <a:endParaRPr lang="en-US" altLang="zh-CN" dirty="0">
                  <a:solidFill>
                    <a:srgbClr val="FFA319"/>
                  </a:solidFill>
                </a:endParaRPr>
              </a:p>
              <a:p>
                <a:pPr marL="914400" lvl="1" indent="-457200">
                  <a:lnSpc>
                    <a:spcPct val="150000"/>
                  </a:lnSpc>
                  <a:buFont typeface="Arial" panose="020B0604020202020204" pitchFamily="34" charset="0"/>
                  <a:buChar char="•"/>
                </a:pPr>
                <a:r>
                  <a:rPr lang="en-US" altLang="zh-CN" dirty="0">
                    <a:solidFill>
                      <a:schemeClr val="tx1">
                        <a:lumMod val="50000"/>
                        <a:lumOff val="50000"/>
                      </a:schemeClr>
                    </a:solidFill>
                  </a:rPr>
                  <a:t>Use</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a</a:t>
                </a:r>
                <a:r>
                  <a:rPr lang="zh-CN" altLang="en-US" dirty="0">
                    <a:solidFill>
                      <a:schemeClr val="tx1">
                        <a:lumMod val="50000"/>
                        <a:lumOff val="50000"/>
                      </a:schemeClr>
                    </a:solidFill>
                  </a:rPr>
                  <a:t> </a:t>
                </a:r>
                <a:r>
                  <a:rPr lang="en-US" altLang="zh-CN" dirty="0">
                    <a:solidFill>
                      <a:schemeClr val="tx1">
                        <a:lumMod val="50000"/>
                        <a:lumOff val="50000"/>
                      </a:schemeClr>
                    </a:solidFill>
                  </a:rPr>
                  <a:t>50:50</a:t>
                </a:r>
                <a:r>
                  <a:rPr lang="zh-CN" altLang="en-US" dirty="0">
                    <a:solidFill>
                      <a:schemeClr val="tx1">
                        <a:lumMod val="50000"/>
                        <a:lumOff val="50000"/>
                      </a:schemeClr>
                    </a:solidFill>
                  </a:rPr>
                  <a:t> </a:t>
                </a:r>
                <a:r>
                  <a:rPr lang="en-US" altLang="zh-CN" dirty="0">
                    <a:solidFill>
                      <a:schemeClr val="tx1">
                        <a:lumMod val="50000"/>
                        <a:lumOff val="50000"/>
                      </a:schemeClr>
                    </a:solidFill>
                  </a:rPr>
                  <a:t>mixture</a:t>
                </a:r>
                <a:r>
                  <a:rPr lang="zh-CN" altLang="en-US" dirty="0">
                    <a:solidFill>
                      <a:schemeClr val="tx1">
                        <a:lumMod val="50000"/>
                        <a:lumOff val="50000"/>
                      </a:schemeClr>
                    </a:solidFill>
                  </a:rPr>
                  <a:t> </a:t>
                </a:r>
                <a:r>
                  <a:rPr lang="en-US" altLang="zh-CN" dirty="0">
                    <a:solidFill>
                      <a:schemeClr val="tx1">
                        <a:lumMod val="50000"/>
                        <a:lumOff val="50000"/>
                      </a:schemeClr>
                    </a:solidFill>
                  </a:rPr>
                  <a:t>of </a:t>
                </a:r>
                <a14:m>
                  <m:oMath xmlns:m="http://schemas.openxmlformats.org/officeDocument/2006/math">
                    <m:sSubSup>
                      <m:sSubSupPr>
                        <m:ctrlPr>
                          <a:rPr lang="en-US" altLang="zh-CN" i="1" smtClean="0">
                            <a:solidFill>
                              <a:schemeClr val="tx1">
                                <a:lumMod val="50000"/>
                                <a:lumOff val="50000"/>
                              </a:schemeClr>
                            </a:solidFill>
                            <a:latin typeface="Cambria Math" panose="02040503050406030204" pitchFamily="18" charset="0"/>
                            <a:ea typeface="Cambria Math" panose="02040503050406030204" pitchFamily="18" charset="0"/>
                          </a:rPr>
                        </m:ctrlPr>
                      </m:sSubSupPr>
                      <m:e>
                        <m:r>
                          <a:rPr lang="en-US" altLang="zh-CN" i="1">
                            <a:solidFill>
                              <a:schemeClr val="tx1">
                                <a:lumMod val="50000"/>
                                <a:lumOff val="50000"/>
                              </a:schemeClr>
                            </a:solidFill>
                            <a:latin typeface="Cambria Math" panose="02040503050406030204" pitchFamily="18" charset="0"/>
                            <a:ea typeface="Cambria Math" panose="02040503050406030204" pitchFamily="18" charset="0"/>
                          </a:rPr>
                          <m:t>𝜒</m:t>
                        </m:r>
                      </m:e>
                      <m:sub>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𝑑</m:t>
                        </m:r>
                      </m:sub>
                      <m:sup>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2</m:t>
                        </m:r>
                      </m:sup>
                    </m:sSubSup>
                  </m:oMath>
                </a14:m>
                <a:r>
                  <a:rPr lang="en-US" altLang="zh-CN" dirty="0">
                    <a:solidFill>
                      <a:schemeClr val="tx1">
                        <a:lumMod val="50000"/>
                        <a:lumOff val="50000"/>
                      </a:schemeClr>
                    </a:solidFill>
                  </a:rPr>
                  <a:t> &amp; </a:t>
                </a:r>
                <a14:m>
                  <m:oMath xmlns:m="http://schemas.openxmlformats.org/officeDocument/2006/math">
                    <m:sSubSup>
                      <m:sSubSupPr>
                        <m:ctrlPr>
                          <a:rPr lang="en-US" altLang="zh-CN" i="1">
                            <a:solidFill>
                              <a:schemeClr val="tx1">
                                <a:lumMod val="50000"/>
                                <a:lumOff val="50000"/>
                              </a:schemeClr>
                            </a:solidFill>
                            <a:latin typeface="Cambria Math" panose="02040503050406030204" pitchFamily="18" charset="0"/>
                            <a:ea typeface="Cambria Math" panose="02040503050406030204" pitchFamily="18" charset="0"/>
                          </a:rPr>
                        </m:ctrlPr>
                      </m:sSubSupPr>
                      <m:e>
                        <m:r>
                          <a:rPr lang="en-US" altLang="zh-CN" i="1">
                            <a:solidFill>
                              <a:schemeClr val="tx1">
                                <a:lumMod val="50000"/>
                                <a:lumOff val="50000"/>
                              </a:schemeClr>
                            </a:solidFill>
                            <a:latin typeface="Cambria Math" panose="02040503050406030204" pitchFamily="18" charset="0"/>
                            <a:ea typeface="Cambria Math" panose="02040503050406030204" pitchFamily="18" charset="0"/>
                          </a:rPr>
                          <m:t>𝜒</m:t>
                        </m:r>
                      </m:e>
                      <m:sub>
                        <m:r>
                          <a:rPr lang="en-US" altLang="zh-CN" i="1">
                            <a:solidFill>
                              <a:schemeClr val="tx1">
                                <a:lumMod val="50000"/>
                                <a:lumOff val="50000"/>
                              </a:schemeClr>
                            </a:solidFill>
                            <a:latin typeface="Cambria Math" panose="02040503050406030204" pitchFamily="18" charset="0"/>
                            <a:ea typeface="Cambria Math" panose="02040503050406030204" pitchFamily="18" charset="0"/>
                          </a:rPr>
                          <m:t>𝑑</m:t>
                        </m:r>
                        <m:r>
                          <a:rPr lang="en-US" altLang="zh-CN" b="0" i="1" smtClean="0">
                            <a:solidFill>
                              <a:schemeClr val="tx1">
                                <a:lumMod val="50000"/>
                                <a:lumOff val="50000"/>
                              </a:schemeClr>
                            </a:solidFill>
                            <a:latin typeface="Cambria Math" panose="02040503050406030204" pitchFamily="18" charset="0"/>
                            <a:ea typeface="Cambria Math" panose="02040503050406030204" pitchFamily="18" charset="0"/>
                          </a:rPr>
                          <m:t>−1</m:t>
                        </m:r>
                      </m:sub>
                      <m:sup>
                        <m:r>
                          <a:rPr lang="en-US" altLang="zh-CN" i="1">
                            <a:solidFill>
                              <a:schemeClr val="tx1">
                                <a:lumMod val="50000"/>
                                <a:lumOff val="50000"/>
                              </a:schemeClr>
                            </a:solidFill>
                            <a:latin typeface="Cambria Math" panose="02040503050406030204" pitchFamily="18" charset="0"/>
                            <a:ea typeface="Cambria Math" panose="02040503050406030204" pitchFamily="18" charset="0"/>
                          </a:rPr>
                          <m:t>2</m:t>
                        </m:r>
                      </m:sup>
                    </m:sSubSup>
                  </m:oMath>
                </a14:m>
                <a:r>
                  <a:rPr lang="en-US" altLang="zh-CN" dirty="0">
                    <a:solidFill>
                      <a:schemeClr val="tx1">
                        <a:lumMod val="50000"/>
                        <a:lumOff val="50000"/>
                      </a:schemeClr>
                    </a:solidFill>
                  </a:rPr>
                  <a:t> </a:t>
                </a:r>
              </a:p>
            </p:txBody>
          </p:sp>
        </mc:Choice>
        <mc:Fallback xmlns="">
          <p:sp>
            <p:nvSpPr>
              <p:cNvPr id="5" name="TextBox 4">
                <a:extLst>
                  <a:ext uri="{FF2B5EF4-FFF2-40B4-BE49-F238E27FC236}">
                    <a16:creationId xmlns:a16="http://schemas.microsoft.com/office/drawing/2014/main" id="{34E6B100-665A-1742-A229-845DB15E0A68}"/>
                  </a:ext>
                </a:extLst>
              </p:cNvPr>
              <p:cNvSpPr txBox="1">
                <a:spLocks noRot="1" noChangeAspect="1" noMove="1" noResize="1" noEditPoints="1" noAdjustHandles="1" noChangeArrowheads="1" noChangeShapeType="1" noTextEdit="1"/>
              </p:cNvSpPr>
              <p:nvPr/>
            </p:nvSpPr>
            <p:spPr>
              <a:xfrm>
                <a:off x="413358" y="1493295"/>
                <a:ext cx="10632013" cy="3816686"/>
              </a:xfrm>
              <a:prstGeom prst="rect">
                <a:avLst/>
              </a:prstGeom>
              <a:blipFill>
                <a:blip r:embed="rId2"/>
                <a:stretch>
                  <a:fillRect l="-358" b="-165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4A42A0B-3213-5745-9F63-511C256EB453}"/>
              </a:ext>
            </a:extLst>
          </p:cNvPr>
          <p:cNvPicPr>
            <a:picLocks noChangeAspect="1"/>
          </p:cNvPicPr>
          <p:nvPr/>
        </p:nvPicPr>
        <p:blipFill>
          <a:blip r:embed="rId3"/>
          <a:stretch>
            <a:fillRect/>
          </a:stretch>
        </p:blipFill>
        <p:spPr>
          <a:xfrm>
            <a:off x="2753886" y="4524946"/>
            <a:ext cx="6438900" cy="266700"/>
          </a:xfrm>
          <a:prstGeom prst="rect">
            <a:avLst/>
          </a:prstGeom>
        </p:spPr>
      </p:pic>
    </p:spTree>
    <p:extLst>
      <p:ext uri="{BB962C8B-B14F-4D97-AF65-F5344CB8AC3E}">
        <p14:creationId xmlns:p14="http://schemas.microsoft.com/office/powerpoint/2010/main" val="358261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11372242" cy="584775"/>
          </a:xfrm>
          <a:prstGeom prst="rect">
            <a:avLst/>
          </a:prstGeom>
          <a:noFill/>
        </p:spPr>
        <p:txBody>
          <a:bodyPr wrap="square" rtlCol="0">
            <a:spAutoFit/>
          </a:bodyPr>
          <a:lstStyle/>
          <a:p>
            <a:r>
              <a:rPr lang="en-US" altLang="zh-CN" sz="3200" b="1" dirty="0"/>
              <a:t>Likelihood</a:t>
            </a:r>
            <a:r>
              <a:rPr lang="zh-CN" altLang="en-US" sz="3200" b="1" dirty="0"/>
              <a:t> </a:t>
            </a:r>
            <a:r>
              <a:rPr lang="en-US" altLang="zh-CN" sz="3200" b="1" dirty="0"/>
              <a:t>Ratio</a:t>
            </a:r>
            <a:r>
              <a:rPr lang="zh-CN" altLang="en-US" sz="3200" b="1" dirty="0"/>
              <a:t> </a:t>
            </a:r>
            <a:r>
              <a:rPr lang="en-US" altLang="zh-CN" sz="3200" b="1" dirty="0"/>
              <a:t>Test</a:t>
            </a:r>
            <a:r>
              <a:rPr lang="zh-CN" altLang="en-US" sz="3200" b="1" dirty="0"/>
              <a:t> </a:t>
            </a:r>
            <a:r>
              <a:rPr lang="en-US" altLang="zh-CN" sz="3200" b="1" dirty="0"/>
              <a:t>–</a:t>
            </a:r>
            <a:r>
              <a:rPr lang="zh-CN" altLang="en-US" sz="3200" b="1" dirty="0"/>
              <a:t> </a:t>
            </a:r>
            <a:r>
              <a:rPr lang="en-US" altLang="zh-CN" sz="3200" b="1" dirty="0"/>
              <a:t>Important</a:t>
            </a:r>
            <a:r>
              <a:rPr lang="zh-CN" altLang="en-US" sz="3200" b="1" dirty="0"/>
              <a:t> </a:t>
            </a:r>
            <a:r>
              <a:rPr lang="en-US" altLang="zh-CN" sz="3200" b="1" dirty="0"/>
              <a:t>Components</a:t>
            </a:r>
            <a:endParaRPr lang="en-US" sz="3200" b="1" dirty="0"/>
          </a:p>
        </p:txBody>
      </p:sp>
      <p:sp>
        <p:nvSpPr>
          <p:cNvPr id="5" name="TextBox 4">
            <a:extLst>
              <a:ext uri="{FF2B5EF4-FFF2-40B4-BE49-F238E27FC236}">
                <a16:creationId xmlns:a16="http://schemas.microsoft.com/office/drawing/2014/main" id="{34E6B100-665A-1742-A229-845DB15E0A68}"/>
              </a:ext>
            </a:extLst>
          </p:cNvPr>
          <p:cNvSpPr txBox="1"/>
          <p:nvPr/>
        </p:nvSpPr>
        <p:spPr>
          <a:xfrm>
            <a:off x="413358" y="1731932"/>
            <a:ext cx="10632013" cy="333873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dirty="0">
                <a:solidFill>
                  <a:schemeClr val="tx1">
                    <a:lumMod val="50000"/>
                    <a:lumOff val="50000"/>
                  </a:schemeClr>
                </a:solidFill>
              </a:rPr>
              <a:t>Null</a:t>
            </a:r>
            <a:r>
              <a:rPr lang="zh-CN" altLang="en-US" dirty="0">
                <a:solidFill>
                  <a:schemeClr val="tx1">
                    <a:lumMod val="50000"/>
                    <a:lumOff val="50000"/>
                  </a:schemeClr>
                </a:solidFill>
              </a:rPr>
              <a:t> </a:t>
            </a:r>
            <a:r>
              <a:rPr lang="en-US" altLang="zh-CN" dirty="0">
                <a:solidFill>
                  <a:schemeClr val="tx1">
                    <a:lumMod val="50000"/>
                    <a:lumOff val="50000"/>
                  </a:schemeClr>
                </a:solidFill>
              </a:rPr>
              <a:t>Hypothesis</a:t>
            </a:r>
          </a:p>
          <a:p>
            <a:pPr marL="342900" indent="-342900">
              <a:lnSpc>
                <a:spcPct val="200000"/>
              </a:lnSpc>
              <a:buFont typeface="Arial" panose="020B0604020202020204" pitchFamily="34" charset="0"/>
              <a:buChar char="•"/>
            </a:pPr>
            <a:r>
              <a:rPr lang="en-US" altLang="zh-CN" dirty="0">
                <a:solidFill>
                  <a:schemeClr val="tx1">
                    <a:lumMod val="50000"/>
                    <a:lumOff val="50000"/>
                  </a:schemeClr>
                </a:solidFill>
              </a:rPr>
              <a:t>Degree</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Freedom</a:t>
            </a:r>
            <a:r>
              <a:rPr lang="zh-CN" altLang="en-US" dirty="0">
                <a:solidFill>
                  <a:schemeClr val="tx1">
                    <a:lumMod val="50000"/>
                    <a:lumOff val="50000"/>
                  </a:schemeClr>
                </a:solidFill>
              </a:rPr>
              <a:t> </a:t>
            </a:r>
            <a:r>
              <a:rPr lang="en-US" altLang="zh-CN" dirty="0">
                <a:solidFill>
                  <a:schemeClr val="tx1">
                    <a:lumMod val="50000"/>
                    <a:lumOff val="50000"/>
                  </a:schemeClr>
                </a:solidFill>
              </a:rPr>
              <a:t>(DF)</a:t>
            </a:r>
          </a:p>
          <a:p>
            <a:pPr marL="342900" indent="-342900">
              <a:lnSpc>
                <a:spcPct val="200000"/>
              </a:lnSpc>
              <a:buFont typeface="Arial" panose="020B0604020202020204" pitchFamily="34" charset="0"/>
              <a:buChar char="•"/>
            </a:pPr>
            <a:r>
              <a:rPr lang="en-US" altLang="zh-CN" dirty="0">
                <a:solidFill>
                  <a:schemeClr val="tx1">
                    <a:lumMod val="50000"/>
                    <a:lumOff val="50000"/>
                  </a:schemeClr>
                </a:solidFill>
              </a:rPr>
              <a:t>Calculation</a:t>
            </a:r>
            <a:r>
              <a:rPr lang="zh-CN" altLang="en-US" dirty="0">
                <a:solidFill>
                  <a:schemeClr val="tx1">
                    <a:lumMod val="50000"/>
                    <a:lumOff val="50000"/>
                  </a:schemeClr>
                </a:solidFill>
              </a:rPr>
              <a:t> </a:t>
            </a:r>
            <a:r>
              <a:rPr lang="en-US" altLang="zh-CN" dirty="0">
                <a:solidFill>
                  <a:schemeClr val="tx1">
                    <a:lumMod val="50000"/>
                    <a:lumOff val="50000"/>
                  </a:schemeClr>
                </a:solidFill>
              </a:rPr>
              <a:t>and</a:t>
            </a:r>
            <a:r>
              <a:rPr lang="zh-CN" altLang="en-US" dirty="0">
                <a:solidFill>
                  <a:schemeClr val="tx1">
                    <a:lumMod val="50000"/>
                    <a:lumOff val="50000"/>
                  </a:schemeClr>
                </a:solidFill>
              </a:rPr>
              <a:t> </a:t>
            </a:r>
            <a:r>
              <a:rPr lang="en-US" altLang="zh-CN" dirty="0">
                <a:solidFill>
                  <a:schemeClr val="tx1">
                    <a:lumMod val="50000"/>
                    <a:lumOff val="50000"/>
                  </a:schemeClr>
                </a:solidFill>
              </a:rPr>
              <a:t>result</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test</a:t>
            </a:r>
            <a:r>
              <a:rPr lang="zh-CN" altLang="en-US" dirty="0">
                <a:solidFill>
                  <a:schemeClr val="tx1">
                    <a:lumMod val="50000"/>
                    <a:lumOff val="50000"/>
                  </a:schemeClr>
                </a:solidFill>
              </a:rPr>
              <a:t> </a:t>
            </a:r>
            <a:r>
              <a:rPr lang="en-US" altLang="zh-CN" dirty="0">
                <a:solidFill>
                  <a:schemeClr val="tx1">
                    <a:lumMod val="50000"/>
                    <a:lumOff val="50000"/>
                  </a:schemeClr>
                </a:solidFill>
              </a:rPr>
              <a:t>statistic(s)</a:t>
            </a:r>
          </a:p>
          <a:p>
            <a:pPr marL="342900" indent="-342900">
              <a:lnSpc>
                <a:spcPct val="200000"/>
              </a:lnSpc>
              <a:buFont typeface="Arial" panose="020B0604020202020204" pitchFamily="34" charset="0"/>
              <a:buChar char="•"/>
            </a:pPr>
            <a:r>
              <a:rPr lang="en-US" altLang="zh-CN" dirty="0">
                <a:solidFill>
                  <a:schemeClr val="tx1">
                    <a:lumMod val="50000"/>
                    <a:lumOff val="50000"/>
                  </a:schemeClr>
                </a:solidFill>
              </a:rPr>
              <a:t>P-value(s)/critical</a:t>
            </a:r>
            <a:r>
              <a:rPr lang="zh-CN" altLang="en-US" dirty="0">
                <a:solidFill>
                  <a:schemeClr val="tx1">
                    <a:lumMod val="50000"/>
                    <a:lumOff val="50000"/>
                  </a:schemeClr>
                </a:solidFill>
              </a:rPr>
              <a:t> </a:t>
            </a:r>
            <a:r>
              <a:rPr lang="en-US" altLang="zh-CN" dirty="0">
                <a:solidFill>
                  <a:schemeClr val="tx1">
                    <a:lumMod val="50000"/>
                    <a:lumOff val="50000"/>
                  </a:schemeClr>
                </a:solidFill>
              </a:rPr>
              <a:t>value(s)</a:t>
            </a:r>
          </a:p>
          <a:p>
            <a:pPr>
              <a:lnSpc>
                <a:spcPct val="200000"/>
              </a:lnSpc>
            </a:pPr>
            <a:endParaRPr lang="en-US" altLang="zh-CN" dirty="0">
              <a:solidFill>
                <a:schemeClr val="tx1">
                  <a:lumMod val="50000"/>
                  <a:lumOff val="50000"/>
                </a:schemeClr>
              </a:solidFill>
            </a:endParaRPr>
          </a:p>
          <a:p>
            <a:pPr>
              <a:lnSpc>
                <a:spcPct val="200000"/>
              </a:lnSpc>
            </a:pPr>
            <a:r>
              <a:rPr lang="en-US" altLang="zh-CN" dirty="0">
                <a:solidFill>
                  <a:srgbClr val="FFA319"/>
                </a:solidFill>
              </a:rPr>
              <a:t>* You need to include all these components when doing an LRT for the problem sets. </a:t>
            </a:r>
          </a:p>
        </p:txBody>
      </p:sp>
    </p:spTree>
    <p:extLst>
      <p:ext uri="{BB962C8B-B14F-4D97-AF65-F5344CB8AC3E}">
        <p14:creationId xmlns:p14="http://schemas.microsoft.com/office/powerpoint/2010/main" val="350752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sz="3200" b="1" dirty="0"/>
              <a:t>Contents</a:t>
            </a:r>
          </a:p>
        </p:txBody>
      </p:sp>
      <p:grpSp>
        <p:nvGrpSpPr>
          <p:cNvPr id="13" name="Group 12">
            <a:extLst>
              <a:ext uri="{FF2B5EF4-FFF2-40B4-BE49-F238E27FC236}">
                <a16:creationId xmlns:a16="http://schemas.microsoft.com/office/drawing/2014/main" id="{78A3503A-13B6-27D2-8293-0DEEC63F45DE}"/>
              </a:ext>
            </a:extLst>
          </p:cNvPr>
          <p:cNvGrpSpPr/>
          <p:nvPr/>
        </p:nvGrpSpPr>
        <p:grpSpPr>
          <a:xfrm>
            <a:off x="413358" y="1808094"/>
            <a:ext cx="10784729" cy="3718006"/>
            <a:chOff x="384908" y="1126363"/>
            <a:chExt cx="10883263" cy="3989893"/>
          </a:xfrm>
          <a:solidFill>
            <a:srgbClr val="800000"/>
          </a:solidFill>
        </p:grpSpPr>
        <p:sp>
          <p:nvSpPr>
            <p:cNvPr id="14" name="Freeform 13">
              <a:hlinkClick r:id="rId2" action="ppaction://hlinksldjump"/>
              <a:extLst>
                <a:ext uri="{FF2B5EF4-FFF2-40B4-BE49-F238E27FC236}">
                  <a16:creationId xmlns:a16="http://schemas.microsoft.com/office/drawing/2014/main" id="{4D22186A-9056-021D-E14E-61E561B24850}"/>
                </a:ext>
              </a:extLst>
            </p:cNvPr>
            <p:cNvSpPr/>
            <p:nvPr/>
          </p:nvSpPr>
          <p:spPr>
            <a:xfrm rot="21600000">
              <a:off x="951443" y="1126363"/>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 Course Requirements</a:t>
              </a:r>
            </a:p>
          </p:txBody>
        </p:sp>
        <p:sp>
          <p:nvSpPr>
            <p:cNvPr id="15" name="Oval 14">
              <a:extLst>
                <a:ext uri="{FF2B5EF4-FFF2-40B4-BE49-F238E27FC236}">
                  <a16:creationId xmlns:a16="http://schemas.microsoft.com/office/drawing/2014/main" id="{BD3B07F1-6FD7-390C-3048-0F0883143CE0}"/>
                </a:ext>
              </a:extLst>
            </p:cNvPr>
            <p:cNvSpPr/>
            <p:nvPr/>
          </p:nvSpPr>
          <p:spPr>
            <a:xfrm>
              <a:off x="384908" y="1126364"/>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a:extLst>
                <a:ext uri="{FF2B5EF4-FFF2-40B4-BE49-F238E27FC236}">
                  <a16:creationId xmlns:a16="http://schemas.microsoft.com/office/drawing/2014/main" id="{54F5D9EC-FF02-C2C0-CDB8-F91D38BFE17A}"/>
                </a:ext>
              </a:extLst>
            </p:cNvPr>
            <p:cNvSpPr/>
            <p:nvPr/>
          </p:nvSpPr>
          <p:spPr>
            <a:xfrm rot="21600000">
              <a:off x="951443" y="2554774"/>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0" numCol="1" spcCol="1270" anchor="ctr" anchorCtr="0">
              <a:noAutofit/>
            </a:bodyPr>
            <a:lstStyle/>
            <a:p>
              <a:pPr marL="0" lvl="0" indent="0" algn="ctr" defTabSz="1511300" rtl="0">
                <a:lnSpc>
                  <a:spcPct val="90000"/>
                </a:lnSpc>
                <a:spcBef>
                  <a:spcPct val="0"/>
                </a:spcBef>
                <a:spcAft>
                  <a:spcPct val="35000"/>
                </a:spcAft>
                <a:buNone/>
              </a:pPr>
              <a:r>
                <a:rPr lang="en-US" sz="2800" kern="1200" dirty="0"/>
                <a:t>Interaction Effects</a:t>
              </a:r>
            </a:p>
          </p:txBody>
        </p:sp>
        <p:sp>
          <p:nvSpPr>
            <p:cNvPr id="17" name="Oval 16">
              <a:extLst>
                <a:ext uri="{FF2B5EF4-FFF2-40B4-BE49-F238E27FC236}">
                  <a16:creationId xmlns:a16="http://schemas.microsoft.com/office/drawing/2014/main" id="{038EC599-5DEE-D777-9802-19D0B93FE4C7}"/>
                </a:ext>
              </a:extLst>
            </p:cNvPr>
            <p:cNvSpPr/>
            <p:nvPr/>
          </p:nvSpPr>
          <p:spPr>
            <a:xfrm>
              <a:off x="384908" y="2554775"/>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a:extLst>
                <a:ext uri="{FF2B5EF4-FFF2-40B4-BE49-F238E27FC236}">
                  <a16:creationId xmlns:a16="http://schemas.microsoft.com/office/drawing/2014/main" id="{A156F98C-0B74-5934-A525-93BCE9FC7679}"/>
                </a:ext>
              </a:extLst>
            </p:cNvPr>
            <p:cNvSpPr/>
            <p:nvPr/>
          </p:nvSpPr>
          <p:spPr>
            <a:xfrm rot="21600000">
              <a:off x="951443" y="3983185"/>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Likelihood Ratio Test</a:t>
              </a:r>
            </a:p>
          </p:txBody>
        </p:sp>
        <p:sp>
          <p:nvSpPr>
            <p:cNvPr id="19" name="Oval 18">
              <a:extLst>
                <a:ext uri="{FF2B5EF4-FFF2-40B4-BE49-F238E27FC236}">
                  <a16:creationId xmlns:a16="http://schemas.microsoft.com/office/drawing/2014/main" id="{0ACF84D7-F460-4E5E-E25A-289DF6216030}"/>
                </a:ext>
              </a:extLst>
            </p:cNvPr>
            <p:cNvSpPr/>
            <p:nvPr/>
          </p:nvSpPr>
          <p:spPr>
            <a:xfrm>
              <a:off x="384908" y="3983186"/>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07624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sz="3200" b="1" dirty="0"/>
              <a:t>Contents</a:t>
            </a:r>
          </a:p>
        </p:txBody>
      </p:sp>
      <p:grpSp>
        <p:nvGrpSpPr>
          <p:cNvPr id="13" name="Group 12">
            <a:extLst>
              <a:ext uri="{FF2B5EF4-FFF2-40B4-BE49-F238E27FC236}">
                <a16:creationId xmlns:a16="http://schemas.microsoft.com/office/drawing/2014/main" id="{78A3503A-13B6-27D2-8293-0DEEC63F45DE}"/>
              </a:ext>
            </a:extLst>
          </p:cNvPr>
          <p:cNvGrpSpPr/>
          <p:nvPr/>
        </p:nvGrpSpPr>
        <p:grpSpPr>
          <a:xfrm>
            <a:off x="413358" y="1822381"/>
            <a:ext cx="10784729" cy="3718006"/>
            <a:chOff x="384908" y="1126363"/>
            <a:chExt cx="10883263" cy="3989893"/>
          </a:xfrm>
          <a:solidFill>
            <a:srgbClr val="800000"/>
          </a:solidFill>
        </p:grpSpPr>
        <p:sp>
          <p:nvSpPr>
            <p:cNvPr id="14" name="Freeform 13">
              <a:hlinkClick r:id="rId2" action="ppaction://hlinksldjump"/>
              <a:extLst>
                <a:ext uri="{FF2B5EF4-FFF2-40B4-BE49-F238E27FC236}">
                  <a16:creationId xmlns:a16="http://schemas.microsoft.com/office/drawing/2014/main" id="{4D22186A-9056-021D-E14E-61E561B24850}"/>
                </a:ext>
              </a:extLst>
            </p:cNvPr>
            <p:cNvSpPr/>
            <p:nvPr/>
          </p:nvSpPr>
          <p:spPr>
            <a:xfrm rot="21600000">
              <a:off x="951443" y="1126363"/>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 Course Requirements</a:t>
              </a:r>
            </a:p>
          </p:txBody>
        </p:sp>
        <p:sp>
          <p:nvSpPr>
            <p:cNvPr id="15" name="Oval 14">
              <a:extLst>
                <a:ext uri="{FF2B5EF4-FFF2-40B4-BE49-F238E27FC236}">
                  <a16:creationId xmlns:a16="http://schemas.microsoft.com/office/drawing/2014/main" id="{BD3B07F1-6FD7-390C-3048-0F0883143CE0}"/>
                </a:ext>
              </a:extLst>
            </p:cNvPr>
            <p:cNvSpPr/>
            <p:nvPr/>
          </p:nvSpPr>
          <p:spPr>
            <a:xfrm>
              <a:off x="384908" y="1126364"/>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a:extLst>
                <a:ext uri="{FF2B5EF4-FFF2-40B4-BE49-F238E27FC236}">
                  <a16:creationId xmlns:a16="http://schemas.microsoft.com/office/drawing/2014/main" id="{54F5D9EC-FF02-C2C0-CDB8-F91D38BFE17A}"/>
                </a:ext>
              </a:extLst>
            </p:cNvPr>
            <p:cNvSpPr/>
            <p:nvPr/>
          </p:nvSpPr>
          <p:spPr>
            <a:xfrm rot="21600000">
              <a:off x="951443" y="2554774"/>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50196"/>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0" numCol="1" spcCol="1270" anchor="ctr" anchorCtr="0">
              <a:noAutofit/>
            </a:bodyPr>
            <a:lstStyle/>
            <a:p>
              <a:pPr marL="0" lvl="0" indent="0" algn="ctr" defTabSz="1511300" rtl="0">
                <a:lnSpc>
                  <a:spcPct val="90000"/>
                </a:lnSpc>
                <a:spcBef>
                  <a:spcPct val="0"/>
                </a:spcBef>
                <a:spcAft>
                  <a:spcPct val="35000"/>
                </a:spcAft>
                <a:buNone/>
              </a:pPr>
              <a:r>
                <a:rPr lang="en-US" sz="2800" kern="1200" dirty="0"/>
                <a:t>Interaction Effects</a:t>
              </a:r>
            </a:p>
          </p:txBody>
        </p:sp>
        <p:sp>
          <p:nvSpPr>
            <p:cNvPr id="17" name="Oval 16">
              <a:extLst>
                <a:ext uri="{FF2B5EF4-FFF2-40B4-BE49-F238E27FC236}">
                  <a16:creationId xmlns:a16="http://schemas.microsoft.com/office/drawing/2014/main" id="{038EC599-5DEE-D777-9802-19D0B93FE4C7}"/>
                </a:ext>
              </a:extLst>
            </p:cNvPr>
            <p:cNvSpPr/>
            <p:nvPr/>
          </p:nvSpPr>
          <p:spPr>
            <a:xfrm>
              <a:off x="384908" y="2554775"/>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a:extLst>
                <a:ext uri="{FF2B5EF4-FFF2-40B4-BE49-F238E27FC236}">
                  <a16:creationId xmlns:a16="http://schemas.microsoft.com/office/drawing/2014/main" id="{A156F98C-0B74-5934-A525-93BCE9FC7679}"/>
                </a:ext>
              </a:extLst>
            </p:cNvPr>
            <p:cNvSpPr/>
            <p:nvPr/>
          </p:nvSpPr>
          <p:spPr>
            <a:xfrm rot="21600000">
              <a:off x="951443" y="3983185"/>
              <a:ext cx="10316728" cy="1133071"/>
            </a:xfrm>
            <a:custGeom>
              <a:avLst/>
              <a:gdLst>
                <a:gd name="connsiteX0" fmla="*/ 0 w 10316728"/>
                <a:gd name="connsiteY0" fmla="*/ 0 h 1133069"/>
                <a:gd name="connsiteX1" fmla="*/ 9750194 w 10316728"/>
                <a:gd name="connsiteY1" fmla="*/ 0 h 1133069"/>
                <a:gd name="connsiteX2" fmla="*/ 10316728 w 10316728"/>
                <a:gd name="connsiteY2" fmla="*/ 566535 h 1133069"/>
                <a:gd name="connsiteX3" fmla="*/ 9750194 w 10316728"/>
                <a:gd name="connsiteY3" fmla="*/ 1133069 h 1133069"/>
                <a:gd name="connsiteX4" fmla="*/ 0 w 10316728"/>
                <a:gd name="connsiteY4" fmla="*/ 1133069 h 1133069"/>
                <a:gd name="connsiteX5" fmla="*/ 0 w 10316728"/>
                <a:gd name="connsiteY5" fmla="*/ 0 h 113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16728" h="1133069">
                  <a:moveTo>
                    <a:pt x="10316728" y="1133068"/>
                  </a:moveTo>
                  <a:lnTo>
                    <a:pt x="566534" y="1133068"/>
                  </a:lnTo>
                  <a:lnTo>
                    <a:pt x="0" y="566534"/>
                  </a:lnTo>
                  <a:lnTo>
                    <a:pt x="566534" y="1"/>
                  </a:lnTo>
                  <a:lnTo>
                    <a:pt x="10316728" y="1"/>
                  </a:lnTo>
                  <a:lnTo>
                    <a:pt x="10316728" y="1133068"/>
                  </a:lnTo>
                  <a:close/>
                </a:path>
              </a:pathLst>
            </a:custGeom>
            <a:solidFill>
              <a:srgbClr val="800000">
                <a:alpha val="50196"/>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19" tIns="129541" rIns="241808" bIns="129541" numCol="1" spcCol="1270" anchor="ctr" anchorCtr="0">
              <a:noAutofit/>
            </a:bodyPr>
            <a:lstStyle/>
            <a:p>
              <a:pPr marL="0" lvl="0" indent="0" algn="ctr" defTabSz="1511300" rtl="0">
                <a:lnSpc>
                  <a:spcPct val="90000"/>
                </a:lnSpc>
                <a:spcBef>
                  <a:spcPct val="0"/>
                </a:spcBef>
                <a:spcAft>
                  <a:spcPct val="35000"/>
                </a:spcAft>
                <a:buNone/>
              </a:pPr>
              <a:r>
                <a:rPr lang="en-US" sz="2800" kern="1200" dirty="0"/>
                <a:t>Likelihood Ratio </a:t>
              </a:r>
              <a:r>
                <a:rPr lang="en-US" sz="2800" dirty="0"/>
                <a:t>T</a:t>
              </a:r>
              <a:r>
                <a:rPr lang="en-US" sz="2800" kern="1200" dirty="0"/>
                <a:t>est</a:t>
              </a:r>
            </a:p>
          </p:txBody>
        </p:sp>
        <p:sp>
          <p:nvSpPr>
            <p:cNvPr id="19" name="Oval 18">
              <a:extLst>
                <a:ext uri="{FF2B5EF4-FFF2-40B4-BE49-F238E27FC236}">
                  <a16:creationId xmlns:a16="http://schemas.microsoft.com/office/drawing/2014/main" id="{0ACF84D7-F460-4E5E-E25A-289DF6216030}"/>
                </a:ext>
              </a:extLst>
            </p:cNvPr>
            <p:cNvSpPr/>
            <p:nvPr/>
          </p:nvSpPr>
          <p:spPr>
            <a:xfrm>
              <a:off x="384908" y="3983186"/>
              <a:ext cx="1133069" cy="1133069"/>
            </a:xfrm>
            <a:prstGeom prst="ellipse">
              <a:avLst/>
            </a:prstGeom>
            <a:solidFill>
              <a:schemeClr val="accent3"/>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15230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2BC9D-8F88-5A45-AF97-82141ECE2B93}"/>
              </a:ext>
            </a:extLst>
          </p:cNvPr>
          <p:cNvSpPr txBox="1"/>
          <p:nvPr/>
        </p:nvSpPr>
        <p:spPr>
          <a:xfrm>
            <a:off x="413358" y="1294378"/>
            <a:ext cx="11473842" cy="5035353"/>
          </a:xfrm>
          <a:prstGeom prst="rect">
            <a:avLst/>
          </a:prstGeom>
          <a:noFill/>
        </p:spPr>
        <p:txBody>
          <a:bodyPr wrap="square" rtlCol="0">
            <a:spAutoFit/>
          </a:bodyPr>
          <a:lstStyle/>
          <a:p>
            <a:pPr marL="342900" indent="-342900">
              <a:lnSpc>
                <a:spcPct val="150000"/>
              </a:lnSpc>
              <a:buAutoNum type="arabicPeriod"/>
            </a:pPr>
            <a:r>
              <a:rPr lang="en-US" altLang="zh-CN" b="1" dirty="0">
                <a:solidFill>
                  <a:schemeClr val="tx1">
                    <a:lumMod val="50000"/>
                    <a:lumOff val="50000"/>
                  </a:schemeClr>
                </a:solidFill>
              </a:rPr>
              <a:t>This is a graduate-level class.</a:t>
            </a:r>
            <a:r>
              <a:rPr lang="en-US" altLang="zh-CN" dirty="0">
                <a:solidFill>
                  <a:schemeClr val="tx1">
                    <a:lumMod val="50000"/>
                    <a:lumOff val="50000"/>
                  </a:schemeClr>
                </a:solidFill>
              </a:rPr>
              <a:t> Previous knowledge of multiple linear regression (MLR) and generalized linear model (GLM), and some coding experience, are assumed.</a:t>
            </a:r>
          </a:p>
          <a:p>
            <a:pPr marL="800100" lvl="1" indent="-342900">
              <a:lnSpc>
                <a:spcPct val="150000"/>
              </a:lnSpc>
              <a:buFont typeface="Arial" panose="020B0604020202020204" pitchFamily="34" charset="0"/>
              <a:buChar char="•"/>
            </a:pPr>
            <a:r>
              <a:rPr lang="en-US" altLang="zh-CN" dirty="0">
                <a:solidFill>
                  <a:schemeClr val="tx1">
                    <a:lumMod val="50000"/>
                    <a:lumOff val="50000"/>
                  </a:schemeClr>
                </a:solidFill>
              </a:rPr>
              <a:t>Concepts like logistic regression and conditional probabilities will only be briefly covered in this class.</a:t>
            </a:r>
          </a:p>
          <a:p>
            <a:pPr marL="342900" indent="-342900">
              <a:lnSpc>
                <a:spcPct val="150000"/>
              </a:lnSpc>
              <a:buClr>
                <a:schemeClr val="tx1">
                  <a:lumMod val="50000"/>
                  <a:lumOff val="50000"/>
                </a:schemeClr>
              </a:buClr>
              <a:buFont typeface="+mj-lt"/>
              <a:buAutoNum type="arabicPeriod"/>
            </a:pPr>
            <a:r>
              <a:rPr lang="en-US" altLang="zh-CN" b="1" dirty="0">
                <a:solidFill>
                  <a:srgbClr val="FFA319"/>
                </a:solidFill>
              </a:rPr>
              <a:t>Use</a:t>
            </a:r>
            <a:r>
              <a:rPr lang="zh-CN" altLang="en-US" b="1" dirty="0">
                <a:solidFill>
                  <a:srgbClr val="FFA319"/>
                </a:solidFill>
              </a:rPr>
              <a:t> </a:t>
            </a:r>
            <a:r>
              <a:rPr lang="en-US" altLang="zh-CN" b="1" dirty="0">
                <a:solidFill>
                  <a:srgbClr val="FFA319"/>
                </a:solidFill>
              </a:rPr>
              <a:t>of</a:t>
            </a:r>
            <a:r>
              <a:rPr lang="zh-CN" altLang="en-US" b="1" dirty="0">
                <a:solidFill>
                  <a:srgbClr val="FFA319"/>
                </a:solidFill>
              </a:rPr>
              <a:t> </a:t>
            </a:r>
            <a:r>
              <a:rPr lang="en-US" altLang="zh-CN" b="1" dirty="0">
                <a:solidFill>
                  <a:srgbClr val="FFA319"/>
                </a:solidFill>
              </a:rPr>
              <a:t>STATA</a:t>
            </a:r>
            <a:r>
              <a:rPr lang="zh-CN" altLang="en-US" b="1" dirty="0">
                <a:solidFill>
                  <a:srgbClr val="FFA319"/>
                </a:solidFill>
              </a:rPr>
              <a:t> </a:t>
            </a:r>
            <a:r>
              <a:rPr lang="en-US" altLang="zh-CN" b="1" dirty="0">
                <a:solidFill>
                  <a:srgbClr val="FFA319"/>
                </a:solidFill>
              </a:rPr>
              <a:t>is</a:t>
            </a:r>
            <a:r>
              <a:rPr lang="zh-CN" altLang="en-US" b="1" dirty="0">
                <a:solidFill>
                  <a:srgbClr val="FFA319"/>
                </a:solidFill>
              </a:rPr>
              <a:t> </a:t>
            </a:r>
            <a:r>
              <a:rPr lang="en-US" altLang="zh-CN" b="1" dirty="0">
                <a:solidFill>
                  <a:srgbClr val="FFA319"/>
                </a:solidFill>
              </a:rPr>
              <a:t>required for this class.</a:t>
            </a:r>
            <a:r>
              <a:rPr lang="zh-CN" altLang="en-US" b="1" dirty="0">
                <a:solidFill>
                  <a:srgbClr val="FFA319"/>
                </a:solidFill>
              </a:rPr>
              <a:t> </a:t>
            </a:r>
            <a:r>
              <a:rPr lang="en-US" altLang="zh-CN" dirty="0">
                <a:solidFill>
                  <a:schemeClr val="tx1">
                    <a:lumMod val="50000"/>
                    <a:lumOff val="50000"/>
                  </a:schemeClr>
                </a:solidFill>
              </a:rPr>
              <a:t>If</a:t>
            </a:r>
            <a:r>
              <a:rPr lang="zh-CN" altLang="en-US" dirty="0">
                <a:solidFill>
                  <a:schemeClr val="tx1">
                    <a:lumMod val="50000"/>
                    <a:lumOff val="50000"/>
                  </a:schemeClr>
                </a:solidFill>
              </a:rPr>
              <a:t> </a:t>
            </a:r>
            <a:r>
              <a:rPr lang="en-US" altLang="zh-CN" dirty="0">
                <a:solidFill>
                  <a:schemeClr val="tx1">
                    <a:lumMod val="50000"/>
                    <a:lumOff val="50000"/>
                  </a:schemeClr>
                </a:solidFill>
              </a:rPr>
              <a:t>you</a:t>
            </a:r>
            <a:r>
              <a:rPr lang="zh-CN" altLang="en-US" dirty="0">
                <a:solidFill>
                  <a:schemeClr val="tx1">
                    <a:lumMod val="50000"/>
                    <a:lumOff val="50000"/>
                  </a:schemeClr>
                </a:solidFill>
              </a:rPr>
              <a:t> </a:t>
            </a:r>
            <a:r>
              <a:rPr lang="en-US" altLang="zh-CN" dirty="0">
                <a:solidFill>
                  <a:schemeClr val="tx1">
                    <a:lumMod val="50000"/>
                    <a:lumOff val="50000"/>
                  </a:schemeClr>
                </a:solidFill>
              </a:rPr>
              <a:t>cannot</a:t>
            </a:r>
            <a:r>
              <a:rPr lang="zh-CN" altLang="en-US" dirty="0">
                <a:solidFill>
                  <a:schemeClr val="tx1">
                    <a:lumMod val="50000"/>
                    <a:lumOff val="50000"/>
                  </a:schemeClr>
                </a:solidFill>
              </a:rPr>
              <a:t> </a:t>
            </a:r>
            <a:r>
              <a:rPr lang="en-US" altLang="zh-CN" dirty="0">
                <a:solidFill>
                  <a:schemeClr val="tx1">
                    <a:lumMod val="50000"/>
                    <a:lumOff val="50000"/>
                  </a:schemeClr>
                </a:solidFill>
              </a:rPr>
              <a:t>use</a:t>
            </a:r>
            <a:r>
              <a:rPr lang="zh-CN" altLang="en-US" dirty="0">
                <a:solidFill>
                  <a:schemeClr val="tx1">
                    <a:lumMod val="50000"/>
                    <a:lumOff val="50000"/>
                  </a:schemeClr>
                </a:solidFill>
              </a:rPr>
              <a:t> </a:t>
            </a:r>
            <a:r>
              <a:rPr lang="en-US" altLang="zh-CN" dirty="0">
                <a:solidFill>
                  <a:schemeClr val="tx1">
                    <a:lumMod val="50000"/>
                    <a:lumOff val="50000"/>
                  </a:schemeClr>
                </a:solidFill>
              </a:rPr>
              <a:t>STATA</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any</a:t>
            </a:r>
            <a:r>
              <a:rPr lang="zh-CN" altLang="en-US" dirty="0">
                <a:solidFill>
                  <a:schemeClr val="tx1">
                    <a:lumMod val="50000"/>
                    <a:lumOff val="50000"/>
                  </a:schemeClr>
                </a:solidFill>
              </a:rPr>
              <a:t> </a:t>
            </a:r>
            <a:r>
              <a:rPr lang="en-US" altLang="zh-CN" dirty="0">
                <a:solidFill>
                  <a:schemeClr val="tx1">
                    <a:lumMod val="50000"/>
                    <a:lumOff val="50000"/>
                  </a:schemeClr>
                </a:solidFill>
              </a:rPr>
              <a:t>reason,</a:t>
            </a:r>
            <a:r>
              <a:rPr lang="zh-CN" altLang="en-US" dirty="0">
                <a:solidFill>
                  <a:schemeClr val="tx1">
                    <a:lumMod val="50000"/>
                    <a:lumOff val="50000"/>
                  </a:schemeClr>
                </a:solidFill>
              </a:rPr>
              <a:t> </a:t>
            </a:r>
            <a:r>
              <a:rPr lang="en-US" altLang="zh-CN" dirty="0">
                <a:solidFill>
                  <a:schemeClr val="tx1">
                    <a:lumMod val="50000"/>
                    <a:lumOff val="50000"/>
                  </a:schemeClr>
                </a:solidFill>
              </a:rPr>
              <a:t>email</a:t>
            </a:r>
            <a:r>
              <a:rPr lang="zh-CN" altLang="en-US" dirty="0">
                <a:solidFill>
                  <a:schemeClr val="tx1">
                    <a:lumMod val="50000"/>
                    <a:lumOff val="50000"/>
                  </a:schemeClr>
                </a:solidFill>
              </a:rPr>
              <a:t> </a:t>
            </a:r>
            <a:r>
              <a:rPr lang="en-US" altLang="zh-CN" dirty="0">
                <a:solidFill>
                  <a:schemeClr val="tx1">
                    <a:lumMod val="50000"/>
                    <a:lumOff val="50000"/>
                  </a:schemeClr>
                </a:solidFill>
              </a:rPr>
              <a:t>Don</a:t>
            </a:r>
            <a:r>
              <a:rPr lang="zh-CN" altLang="en-US" dirty="0">
                <a:solidFill>
                  <a:schemeClr val="tx1">
                    <a:lumMod val="50000"/>
                    <a:lumOff val="50000"/>
                  </a:schemeClr>
                </a:solidFill>
              </a:rPr>
              <a:t> </a:t>
            </a:r>
            <a:r>
              <a:rPr lang="en-US" altLang="zh-CN" dirty="0">
                <a:solidFill>
                  <a:schemeClr val="tx1">
                    <a:lumMod val="50000"/>
                    <a:lumOff val="50000"/>
                  </a:schemeClr>
                </a:solidFill>
              </a:rPr>
              <a:t>and/or</a:t>
            </a:r>
            <a:r>
              <a:rPr lang="zh-CN" altLang="en-US" dirty="0">
                <a:solidFill>
                  <a:schemeClr val="tx1">
                    <a:lumMod val="50000"/>
                    <a:lumOff val="50000"/>
                  </a:schemeClr>
                </a:solidFill>
              </a:rPr>
              <a:t> </a:t>
            </a:r>
            <a:r>
              <a:rPr lang="en-US" altLang="zh-CN" dirty="0">
                <a:solidFill>
                  <a:schemeClr val="tx1">
                    <a:lumMod val="50000"/>
                    <a:lumOff val="50000"/>
                  </a:schemeClr>
                </a:solidFill>
              </a:rPr>
              <a:t>me.</a:t>
            </a:r>
            <a:r>
              <a:rPr lang="zh-CN" altLang="en-US" dirty="0">
                <a:solidFill>
                  <a:schemeClr val="tx1">
                    <a:lumMod val="50000"/>
                    <a:lumOff val="50000"/>
                  </a:schemeClr>
                </a:solidFill>
              </a:rPr>
              <a:t> </a:t>
            </a:r>
            <a:endParaRPr lang="en-US" altLang="zh-CN" dirty="0">
              <a:solidFill>
                <a:schemeClr val="tx1">
                  <a:lumMod val="50000"/>
                  <a:lumOff val="50000"/>
                </a:schemeClr>
              </a:solidFill>
            </a:endParaRPr>
          </a:p>
          <a:p>
            <a:pPr marL="800100" lvl="1" indent="-342900">
              <a:lnSpc>
                <a:spcPct val="150000"/>
              </a:lnSpc>
              <a:buFont typeface="Arial" panose="020B0604020202020204" pitchFamily="34" charset="0"/>
              <a:buChar char="•"/>
            </a:pPr>
            <a:r>
              <a:rPr lang="en-US" altLang="zh-CN" dirty="0">
                <a:solidFill>
                  <a:schemeClr val="tx1">
                    <a:lumMod val="50000"/>
                    <a:lumOff val="50000"/>
                  </a:schemeClr>
                </a:solidFill>
              </a:rPr>
              <a:t>Using</a:t>
            </a:r>
            <a:r>
              <a:rPr lang="zh-CN" altLang="en-US" dirty="0">
                <a:solidFill>
                  <a:schemeClr val="tx1">
                    <a:lumMod val="50000"/>
                    <a:lumOff val="50000"/>
                  </a:schemeClr>
                </a:solidFill>
              </a:rPr>
              <a:t> </a:t>
            </a:r>
            <a:r>
              <a:rPr lang="en-US" altLang="zh-CN" dirty="0">
                <a:solidFill>
                  <a:schemeClr val="tx1">
                    <a:lumMod val="50000"/>
                    <a:lumOff val="50000"/>
                  </a:schemeClr>
                </a:solidFill>
              </a:rPr>
              <a:t>Excel</a:t>
            </a:r>
            <a:r>
              <a:rPr lang="zh-CN" altLang="en-US" dirty="0">
                <a:solidFill>
                  <a:schemeClr val="tx1">
                    <a:lumMod val="50000"/>
                    <a:lumOff val="50000"/>
                  </a:schemeClr>
                </a:solidFill>
              </a:rPr>
              <a:t> </a:t>
            </a:r>
            <a:r>
              <a:rPr lang="en-US" altLang="zh-CN" dirty="0">
                <a:solidFill>
                  <a:schemeClr val="tx1">
                    <a:lumMod val="50000"/>
                    <a:lumOff val="50000"/>
                  </a:schemeClr>
                </a:solidFill>
              </a:rPr>
              <a:t>for</a:t>
            </a:r>
            <a:r>
              <a:rPr lang="zh-CN" altLang="en-US" dirty="0">
                <a:solidFill>
                  <a:schemeClr val="tx1">
                    <a:lumMod val="50000"/>
                    <a:lumOff val="50000"/>
                  </a:schemeClr>
                </a:solidFill>
              </a:rPr>
              <a:t> </a:t>
            </a:r>
            <a:r>
              <a:rPr lang="en-US" altLang="zh-CN" dirty="0">
                <a:solidFill>
                  <a:schemeClr val="tx1">
                    <a:lumMod val="50000"/>
                    <a:lumOff val="50000"/>
                  </a:schemeClr>
                </a:solidFill>
              </a:rPr>
              <a:t>plots</a:t>
            </a:r>
            <a:r>
              <a:rPr lang="zh-CN" altLang="en-US" dirty="0">
                <a:solidFill>
                  <a:schemeClr val="tx1">
                    <a:lumMod val="50000"/>
                    <a:lumOff val="50000"/>
                  </a:schemeClr>
                </a:solidFill>
              </a:rPr>
              <a:t> </a:t>
            </a:r>
            <a:r>
              <a:rPr lang="en-US" altLang="zh-CN" dirty="0">
                <a:solidFill>
                  <a:schemeClr val="tx1">
                    <a:lumMod val="50000"/>
                    <a:lumOff val="50000"/>
                  </a:schemeClr>
                </a:solidFill>
              </a:rPr>
              <a:t>are</a:t>
            </a:r>
            <a:r>
              <a:rPr lang="zh-CN" altLang="en-US" dirty="0">
                <a:solidFill>
                  <a:schemeClr val="tx1">
                    <a:lumMod val="50000"/>
                    <a:lumOff val="50000"/>
                  </a:schemeClr>
                </a:solidFill>
              </a:rPr>
              <a:t> </a:t>
            </a:r>
            <a:r>
              <a:rPr lang="en-US" altLang="zh-CN" dirty="0">
                <a:solidFill>
                  <a:schemeClr val="tx1">
                    <a:lumMod val="50000"/>
                    <a:lumOff val="50000"/>
                  </a:schemeClr>
                </a:solidFill>
              </a:rPr>
              <a:t>okay,</a:t>
            </a:r>
            <a:r>
              <a:rPr lang="zh-CN" altLang="en-US" dirty="0">
                <a:solidFill>
                  <a:schemeClr val="tx1">
                    <a:lumMod val="50000"/>
                    <a:lumOff val="50000"/>
                  </a:schemeClr>
                </a:solidFill>
              </a:rPr>
              <a:t> </a:t>
            </a:r>
            <a:r>
              <a:rPr lang="en-US" altLang="zh-CN" dirty="0">
                <a:solidFill>
                  <a:schemeClr val="tx1">
                    <a:lumMod val="50000"/>
                    <a:lumOff val="50000"/>
                  </a:schemeClr>
                </a:solidFill>
              </a:rPr>
              <a:t>but</a:t>
            </a:r>
            <a:r>
              <a:rPr lang="zh-CN" altLang="en-US" dirty="0">
                <a:solidFill>
                  <a:schemeClr val="tx1">
                    <a:lumMod val="50000"/>
                    <a:lumOff val="50000"/>
                  </a:schemeClr>
                </a:solidFill>
              </a:rPr>
              <a:t> </a:t>
            </a:r>
            <a:r>
              <a:rPr lang="en-US" altLang="zh-CN" dirty="0">
                <a:solidFill>
                  <a:schemeClr val="tx1">
                    <a:lumMod val="50000"/>
                    <a:lumOff val="50000"/>
                  </a:schemeClr>
                </a:solidFill>
              </a:rPr>
              <a:t>I</a:t>
            </a:r>
            <a:r>
              <a:rPr lang="zh-CN" altLang="en-US" dirty="0">
                <a:solidFill>
                  <a:schemeClr val="tx1">
                    <a:lumMod val="50000"/>
                    <a:lumOff val="50000"/>
                  </a:schemeClr>
                </a:solidFill>
              </a:rPr>
              <a:t> </a:t>
            </a:r>
            <a:r>
              <a:rPr lang="en-US" altLang="zh-CN" dirty="0">
                <a:solidFill>
                  <a:schemeClr val="tx1">
                    <a:lumMod val="50000"/>
                    <a:lumOff val="50000"/>
                  </a:schemeClr>
                </a:solidFill>
              </a:rPr>
              <a:t>CANNOT</a:t>
            </a:r>
            <a:r>
              <a:rPr lang="zh-CN" altLang="en-US" dirty="0">
                <a:solidFill>
                  <a:schemeClr val="tx1">
                    <a:lumMod val="50000"/>
                    <a:lumOff val="50000"/>
                  </a:schemeClr>
                </a:solidFill>
              </a:rPr>
              <a:t> </a:t>
            </a:r>
            <a:r>
              <a:rPr lang="en-US" altLang="zh-CN" dirty="0">
                <a:solidFill>
                  <a:schemeClr val="tx1">
                    <a:lumMod val="50000"/>
                    <a:lumOff val="50000"/>
                  </a:schemeClr>
                </a:solidFill>
              </a:rPr>
              <a:t>give</a:t>
            </a:r>
            <a:r>
              <a:rPr lang="zh-CN" altLang="en-US" dirty="0">
                <a:solidFill>
                  <a:schemeClr val="tx1">
                    <a:lumMod val="50000"/>
                    <a:lumOff val="50000"/>
                  </a:schemeClr>
                </a:solidFill>
              </a:rPr>
              <a:t> </a:t>
            </a:r>
            <a:r>
              <a:rPr lang="en-US" altLang="zh-CN" dirty="0">
                <a:solidFill>
                  <a:schemeClr val="tx1">
                    <a:lumMod val="50000"/>
                    <a:lumOff val="50000"/>
                  </a:schemeClr>
                </a:solidFill>
              </a:rPr>
              <a:t>you</a:t>
            </a:r>
            <a:r>
              <a:rPr lang="zh-CN" altLang="en-US" dirty="0">
                <a:solidFill>
                  <a:schemeClr val="tx1">
                    <a:lumMod val="50000"/>
                    <a:lumOff val="50000"/>
                  </a:schemeClr>
                </a:solidFill>
              </a:rPr>
              <a:t> </a:t>
            </a:r>
            <a:r>
              <a:rPr lang="en-US" altLang="zh-CN" dirty="0">
                <a:solidFill>
                  <a:schemeClr val="tx1">
                    <a:lumMod val="50000"/>
                    <a:lumOff val="50000"/>
                  </a:schemeClr>
                </a:solidFill>
              </a:rPr>
              <a:t>partial</a:t>
            </a:r>
            <a:r>
              <a:rPr lang="zh-CN" altLang="en-US" dirty="0">
                <a:solidFill>
                  <a:schemeClr val="tx1">
                    <a:lumMod val="50000"/>
                    <a:lumOff val="50000"/>
                  </a:schemeClr>
                </a:solidFill>
              </a:rPr>
              <a:t> </a:t>
            </a:r>
            <a:r>
              <a:rPr lang="en-US" altLang="zh-CN" dirty="0">
                <a:solidFill>
                  <a:schemeClr val="tx1">
                    <a:lumMod val="50000"/>
                    <a:lumOff val="50000"/>
                  </a:schemeClr>
                </a:solidFill>
              </a:rPr>
              <a:t>credits</a:t>
            </a:r>
            <a:r>
              <a:rPr lang="zh-CN" altLang="en-US" dirty="0">
                <a:solidFill>
                  <a:schemeClr val="tx1">
                    <a:lumMod val="50000"/>
                    <a:lumOff val="50000"/>
                  </a:schemeClr>
                </a:solidFill>
              </a:rPr>
              <a:t> </a:t>
            </a:r>
            <a:r>
              <a:rPr lang="en-US" altLang="zh-CN" dirty="0">
                <a:solidFill>
                  <a:schemeClr val="tx1">
                    <a:lumMod val="50000"/>
                    <a:lumOff val="50000"/>
                  </a:schemeClr>
                </a:solidFill>
              </a:rPr>
              <a:t>if</a:t>
            </a:r>
            <a:r>
              <a:rPr lang="zh-CN" altLang="en-US" dirty="0">
                <a:solidFill>
                  <a:schemeClr val="tx1">
                    <a:lumMod val="50000"/>
                    <a:lumOff val="50000"/>
                  </a:schemeClr>
                </a:solidFill>
              </a:rPr>
              <a:t> </a:t>
            </a: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plots</a:t>
            </a:r>
            <a:r>
              <a:rPr lang="zh-CN" altLang="en-US" dirty="0">
                <a:solidFill>
                  <a:schemeClr val="tx1">
                    <a:lumMod val="50000"/>
                    <a:lumOff val="50000"/>
                  </a:schemeClr>
                </a:solidFill>
              </a:rPr>
              <a:t> </a:t>
            </a:r>
            <a:r>
              <a:rPr lang="en-US" altLang="zh-CN" dirty="0">
                <a:solidFill>
                  <a:schemeClr val="tx1">
                    <a:lumMod val="50000"/>
                    <a:lumOff val="50000"/>
                  </a:schemeClr>
                </a:solidFill>
              </a:rPr>
              <a:t>are</a:t>
            </a:r>
            <a:r>
              <a:rPr lang="zh-CN" altLang="en-US" dirty="0">
                <a:solidFill>
                  <a:schemeClr val="tx1">
                    <a:lumMod val="50000"/>
                    <a:lumOff val="50000"/>
                  </a:schemeClr>
                </a:solidFill>
              </a:rPr>
              <a:t> </a:t>
            </a:r>
            <a:r>
              <a:rPr lang="en-US" altLang="zh-CN" dirty="0">
                <a:solidFill>
                  <a:schemeClr val="tx1">
                    <a:lumMod val="50000"/>
                    <a:lumOff val="50000"/>
                  </a:schemeClr>
                </a:solidFill>
              </a:rPr>
              <a:t>wrong.</a:t>
            </a:r>
          </a:p>
          <a:p>
            <a:pPr marL="342900" indent="-342900">
              <a:lnSpc>
                <a:spcPct val="150000"/>
              </a:lnSpc>
              <a:buFont typeface="+mj-lt"/>
              <a:buAutoNum type="arabicPeriod"/>
            </a:pPr>
            <a:r>
              <a:rPr lang="en-US" altLang="zh-CN" b="1" dirty="0">
                <a:solidFill>
                  <a:schemeClr val="tx1">
                    <a:lumMod val="50000"/>
                    <a:lumOff val="50000"/>
                  </a:schemeClr>
                </a:solidFill>
              </a:rPr>
              <a:t>Communication</a:t>
            </a:r>
          </a:p>
          <a:p>
            <a:pPr marL="742950" lvl="1" indent="-285750">
              <a:lnSpc>
                <a:spcPct val="150000"/>
              </a:lnSpc>
              <a:buFont typeface="Arial" panose="020B0604020202020204" pitchFamily="34" charset="0"/>
              <a:buChar char="•"/>
            </a:pPr>
            <a:r>
              <a:rPr lang="en-US" altLang="zh-CN" dirty="0">
                <a:solidFill>
                  <a:schemeClr val="tx1">
                    <a:lumMod val="50000"/>
                    <a:lumOff val="50000"/>
                  </a:schemeClr>
                </a:solidFill>
              </a:rPr>
              <a:t>We encourage you to use Ed Discussion, and I will be checking the forum daily.</a:t>
            </a:r>
          </a:p>
          <a:p>
            <a:pPr marL="742950" lvl="1" indent="-285750">
              <a:lnSpc>
                <a:spcPct val="150000"/>
              </a:lnSpc>
              <a:buFont typeface="Arial" panose="020B0604020202020204" pitchFamily="34" charset="0"/>
              <a:buChar char="•"/>
            </a:pPr>
            <a:r>
              <a:rPr lang="en-US" altLang="zh-CN" dirty="0">
                <a:solidFill>
                  <a:schemeClr val="tx1">
                    <a:lumMod val="50000"/>
                    <a:lumOff val="50000"/>
                  </a:schemeClr>
                </a:solidFill>
              </a:rPr>
              <a:t>Please include me in all communication regarding problem sets.</a:t>
            </a:r>
          </a:p>
          <a:p>
            <a:pPr marL="742950" lvl="1" indent="-285750">
              <a:lnSpc>
                <a:spcPct val="150000"/>
              </a:lnSpc>
              <a:buFont typeface="Arial" panose="020B0604020202020204" pitchFamily="34" charset="0"/>
              <a:buChar char="•"/>
            </a:pPr>
            <a:r>
              <a:rPr lang="en-US" altLang="zh-CN" dirty="0">
                <a:solidFill>
                  <a:schemeClr val="tx1">
                    <a:lumMod val="50000"/>
                    <a:lumOff val="50000"/>
                  </a:schemeClr>
                </a:solidFill>
              </a:rPr>
              <a:t>Please allow 24hr response time on weekdays and 48hrs on weekends.</a:t>
            </a:r>
          </a:p>
          <a:p>
            <a:pPr marL="742950" lvl="1" indent="-285750">
              <a:lnSpc>
                <a:spcPct val="150000"/>
              </a:lnSpc>
              <a:buFont typeface="Arial" panose="020B0604020202020204" pitchFamily="34" charset="0"/>
              <a:buChar char="•"/>
            </a:pPr>
            <a:r>
              <a:rPr lang="en-US" altLang="zh-CN" dirty="0">
                <a:solidFill>
                  <a:schemeClr val="tx1">
                    <a:lumMod val="50000"/>
                    <a:lumOff val="50000"/>
                  </a:schemeClr>
                </a:solidFill>
              </a:rPr>
              <a:t>Last-minute questions are strongly discouraged.</a:t>
            </a:r>
          </a:p>
          <a:p>
            <a:pPr marL="742950" lvl="1" indent="-285750">
              <a:lnSpc>
                <a:spcPct val="150000"/>
              </a:lnSpc>
              <a:buFont typeface="Arial" panose="020B0604020202020204" pitchFamily="34" charset="0"/>
              <a:buChar char="•"/>
            </a:pPr>
            <a:endParaRPr lang="en-US" altLang="zh-CN" dirty="0">
              <a:solidFill>
                <a:schemeClr val="tx1">
                  <a:lumMod val="50000"/>
                  <a:lumOff val="50000"/>
                </a:schemeClr>
              </a:solidFill>
            </a:endParaRPr>
          </a:p>
          <a:p>
            <a:pPr>
              <a:lnSpc>
                <a:spcPct val="150000"/>
              </a:lnSpc>
            </a:pPr>
            <a:endParaRPr lang="en-US" altLang="zh-CN" dirty="0">
              <a:solidFill>
                <a:schemeClr val="tx1">
                  <a:lumMod val="65000"/>
                  <a:lumOff val="35000"/>
                </a:schemeClr>
              </a:solidFill>
            </a:endParaRPr>
          </a:p>
        </p:txBody>
      </p:sp>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Course Requirements</a:t>
            </a:r>
            <a:endParaRPr lang="en-US" sz="3200" b="1" dirty="0"/>
          </a:p>
        </p:txBody>
      </p:sp>
    </p:spTree>
    <p:extLst>
      <p:ext uri="{BB962C8B-B14F-4D97-AF65-F5344CB8AC3E}">
        <p14:creationId xmlns:p14="http://schemas.microsoft.com/office/powerpoint/2010/main" val="160679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1791672" y="2844225"/>
            <a:ext cx="8642959" cy="584775"/>
          </a:xfrm>
          <a:prstGeom prst="rect">
            <a:avLst/>
          </a:prstGeom>
          <a:noFill/>
        </p:spPr>
        <p:txBody>
          <a:bodyPr wrap="square" rtlCol="0">
            <a:spAutoFit/>
          </a:bodyPr>
          <a:lstStyle/>
          <a:p>
            <a:pPr algn="ctr"/>
            <a:r>
              <a:rPr lang="en-US" altLang="zh-CN" sz="3200" b="1" dirty="0"/>
              <a:t>Attendance is </a:t>
            </a:r>
            <a:r>
              <a:rPr lang="en-US" altLang="zh-CN" sz="3200" b="1" dirty="0">
                <a:solidFill>
                  <a:srgbClr val="800000"/>
                </a:solidFill>
              </a:rPr>
              <a:t>REQUIRED</a:t>
            </a:r>
            <a:r>
              <a:rPr lang="en-US" altLang="zh-CN" sz="3200" b="1" dirty="0"/>
              <a:t>!!!</a:t>
            </a:r>
            <a:endParaRPr lang="en-US" sz="3200" b="1" dirty="0"/>
          </a:p>
        </p:txBody>
      </p:sp>
    </p:spTree>
    <p:extLst>
      <p:ext uri="{BB962C8B-B14F-4D97-AF65-F5344CB8AC3E}">
        <p14:creationId xmlns:p14="http://schemas.microsoft.com/office/powerpoint/2010/main" val="72216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2BC9D-8F88-5A45-AF97-82141ECE2B93}"/>
              </a:ext>
            </a:extLst>
          </p:cNvPr>
          <p:cNvSpPr txBox="1"/>
          <p:nvPr/>
        </p:nvSpPr>
        <p:spPr>
          <a:xfrm>
            <a:off x="413358" y="1790700"/>
            <a:ext cx="11473842" cy="3788858"/>
          </a:xfrm>
          <a:prstGeom prst="rect">
            <a:avLst/>
          </a:prstGeom>
          <a:noFill/>
        </p:spPr>
        <p:txBody>
          <a:bodyPr wrap="square" rtlCol="0">
            <a:spAutoFit/>
          </a:bodyPr>
          <a:lstStyle/>
          <a:p>
            <a:pPr marL="342900" indent="-342900">
              <a:lnSpc>
                <a:spcPct val="150000"/>
              </a:lnSpc>
              <a:buAutoNum type="arabicPeriod"/>
            </a:pPr>
            <a:r>
              <a:rPr lang="en-US" altLang="zh-CN" dirty="0">
                <a:solidFill>
                  <a:schemeClr val="tx1">
                    <a:lumMod val="65000"/>
                    <a:lumOff val="35000"/>
                  </a:schemeClr>
                </a:solidFill>
              </a:rPr>
              <a:t>You can consider these problem sets as mini data analysis projects. </a:t>
            </a:r>
          </a:p>
          <a:p>
            <a:pPr marL="800100" lvl="1" indent="-342900">
              <a:lnSpc>
                <a:spcPct val="150000"/>
              </a:lnSpc>
              <a:buFont typeface="Arial" panose="020B0604020202020204" pitchFamily="34" charset="0"/>
              <a:buChar char="•"/>
            </a:pPr>
            <a:r>
              <a:rPr lang="en-US" altLang="zh-CN" dirty="0">
                <a:solidFill>
                  <a:schemeClr val="tx1">
                    <a:lumMod val="65000"/>
                    <a:lumOff val="35000"/>
                  </a:schemeClr>
                </a:solidFill>
              </a:rPr>
              <a:t>There might be more than one approach towards the same question. So, you need to use your thinking as a statistician to make the decision.</a:t>
            </a:r>
          </a:p>
          <a:p>
            <a:pPr marL="342900" indent="-342900">
              <a:lnSpc>
                <a:spcPct val="150000"/>
              </a:lnSpc>
              <a:buFont typeface="+mj-lt"/>
              <a:buAutoNum type="arabicPeriod"/>
            </a:pPr>
            <a:r>
              <a:rPr lang="en-US" altLang="zh-CN" dirty="0">
                <a:solidFill>
                  <a:schemeClr val="tx1">
                    <a:lumMod val="65000"/>
                    <a:lumOff val="35000"/>
                  </a:schemeClr>
                </a:solidFill>
              </a:rPr>
              <a:t>My grading will focus on pointing you towards the right direction for the next time, not punishing you.</a:t>
            </a:r>
          </a:p>
          <a:p>
            <a:pPr marL="800100" lvl="1" indent="-342900">
              <a:lnSpc>
                <a:spcPct val="150000"/>
              </a:lnSpc>
              <a:buFont typeface="Arial" panose="020B0604020202020204" pitchFamily="34" charset="0"/>
              <a:buChar char="•"/>
            </a:pPr>
            <a:r>
              <a:rPr lang="en-US" altLang="zh-CN" dirty="0">
                <a:solidFill>
                  <a:schemeClr val="tx1">
                    <a:lumMod val="65000"/>
                    <a:lumOff val="35000"/>
                  </a:schemeClr>
                </a:solidFill>
              </a:rPr>
              <a:t>Missing parts: -1 ~ 2/part; Major point: -0.5; Minor point: - 0.25</a:t>
            </a:r>
          </a:p>
          <a:p>
            <a:pPr marL="800100" lvl="1" indent="-342900">
              <a:lnSpc>
                <a:spcPct val="150000"/>
              </a:lnSpc>
              <a:buFont typeface="Arial" panose="020B0604020202020204" pitchFamily="34" charset="0"/>
              <a:buChar char="•"/>
            </a:pPr>
            <a:r>
              <a:rPr lang="en-US" altLang="zh-CN" dirty="0">
                <a:solidFill>
                  <a:schemeClr val="tx1">
                    <a:lumMod val="65000"/>
                    <a:lumOff val="35000"/>
                  </a:schemeClr>
                </a:solidFill>
              </a:rPr>
              <a:t>You can still get an A if you miss a few points in the problem sets.</a:t>
            </a:r>
          </a:p>
          <a:p>
            <a:pPr>
              <a:lnSpc>
                <a:spcPct val="150000"/>
              </a:lnSpc>
            </a:pPr>
            <a:endParaRPr lang="en-US" altLang="zh-CN" dirty="0">
              <a:solidFill>
                <a:schemeClr val="tx1">
                  <a:lumMod val="65000"/>
                  <a:lumOff val="35000"/>
                </a:schemeClr>
              </a:solidFill>
            </a:endParaRPr>
          </a:p>
          <a:p>
            <a:pPr>
              <a:lnSpc>
                <a:spcPct val="150000"/>
              </a:lnSpc>
            </a:pPr>
            <a:endParaRPr lang="en-US" altLang="zh-CN" dirty="0">
              <a:solidFill>
                <a:schemeClr val="tx1">
                  <a:lumMod val="65000"/>
                  <a:lumOff val="35000"/>
                </a:schemeClr>
              </a:solidFill>
            </a:endParaRPr>
          </a:p>
          <a:p>
            <a:pPr>
              <a:lnSpc>
                <a:spcPct val="150000"/>
              </a:lnSpc>
            </a:pPr>
            <a:endParaRPr lang="en-US" altLang="zh-CN" dirty="0">
              <a:solidFill>
                <a:schemeClr val="tx1">
                  <a:lumMod val="65000"/>
                  <a:lumOff val="35000"/>
                </a:schemeClr>
              </a:solidFill>
            </a:endParaRPr>
          </a:p>
        </p:txBody>
      </p:sp>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Purposes of Problem Sets</a:t>
            </a:r>
            <a:endParaRPr lang="en-US" sz="3200" b="1" dirty="0"/>
          </a:p>
        </p:txBody>
      </p:sp>
    </p:spTree>
    <p:extLst>
      <p:ext uri="{BB962C8B-B14F-4D97-AF65-F5344CB8AC3E}">
        <p14:creationId xmlns:p14="http://schemas.microsoft.com/office/powerpoint/2010/main" val="19908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2BC9D-8F88-5A45-AF97-82141ECE2B93}"/>
              </a:ext>
            </a:extLst>
          </p:cNvPr>
          <p:cNvSpPr txBox="1"/>
          <p:nvPr/>
        </p:nvSpPr>
        <p:spPr>
          <a:xfrm>
            <a:off x="413358" y="1333056"/>
            <a:ext cx="11473842" cy="3373359"/>
          </a:xfrm>
          <a:prstGeom prst="rect">
            <a:avLst/>
          </a:prstGeom>
          <a:noFill/>
        </p:spPr>
        <p:txBody>
          <a:bodyPr wrap="square" rtlCol="0">
            <a:spAutoFit/>
          </a:bodyPr>
          <a:lstStyle/>
          <a:p>
            <a:pPr marL="342900" indent="-342900">
              <a:lnSpc>
                <a:spcPct val="150000"/>
              </a:lnSpc>
              <a:buAutoNum type="arabicPeriod"/>
            </a:pPr>
            <a:r>
              <a:rPr lang="en-US" altLang="zh-CN" dirty="0">
                <a:solidFill>
                  <a:schemeClr val="tx1">
                    <a:lumMod val="65000"/>
                    <a:lumOff val="35000"/>
                  </a:schemeClr>
                </a:solidFill>
              </a:rPr>
              <a:t>One</a:t>
            </a:r>
            <a:r>
              <a:rPr lang="zh-CN" altLang="en-US" dirty="0">
                <a:solidFill>
                  <a:schemeClr val="tx1">
                    <a:lumMod val="65000"/>
                    <a:lumOff val="35000"/>
                  </a:schemeClr>
                </a:solidFill>
              </a:rPr>
              <a:t> </a:t>
            </a:r>
            <a:r>
              <a:rPr lang="en-US" altLang="zh-CN" dirty="0">
                <a:solidFill>
                  <a:schemeClr val="tx1">
                    <a:lumMod val="65000"/>
                    <a:lumOff val="35000"/>
                  </a:schemeClr>
                </a:solidFill>
              </a:rPr>
              <a:t>PDF</a:t>
            </a:r>
          </a:p>
          <a:p>
            <a:pPr marL="800100" lvl="1" indent="-342900">
              <a:lnSpc>
                <a:spcPct val="150000"/>
              </a:lnSpc>
              <a:buFont typeface="Arial" panose="020B0604020202020204" pitchFamily="34" charset="0"/>
              <a:buChar char="•"/>
            </a:pPr>
            <a:r>
              <a:rPr lang="en-US" altLang="zh-CN" dirty="0">
                <a:solidFill>
                  <a:schemeClr val="tx1">
                    <a:lumMod val="65000"/>
                    <a:lumOff val="35000"/>
                  </a:schemeClr>
                </a:solidFill>
              </a:rPr>
              <a:t>no do file or log file needed</a:t>
            </a:r>
          </a:p>
          <a:p>
            <a:pPr marL="342900" indent="-342900">
              <a:lnSpc>
                <a:spcPct val="150000"/>
              </a:lnSpc>
              <a:buFont typeface="+mj-lt"/>
              <a:buAutoNum type="arabicPeriod"/>
            </a:pPr>
            <a:r>
              <a:rPr lang="en-US" dirty="0">
                <a:solidFill>
                  <a:schemeClr val="tx1">
                    <a:lumMod val="65000"/>
                    <a:lumOff val="35000"/>
                  </a:schemeClr>
                </a:solidFill>
              </a:rPr>
              <a:t>If you are explaining the same thing multiple times, please be consistent everywhere</a:t>
            </a:r>
          </a:p>
          <a:p>
            <a:pPr marL="800100" lvl="1" indent="-342900">
              <a:lnSpc>
                <a:spcPct val="150000"/>
              </a:lnSpc>
              <a:buFont typeface="Arial" panose="020B0604020202020204" pitchFamily="34" charset="0"/>
              <a:buChar char="•"/>
            </a:pPr>
            <a:r>
              <a:rPr lang="en-US" dirty="0">
                <a:solidFill>
                  <a:schemeClr val="tx1">
                    <a:lumMod val="65000"/>
                    <a:lumOff val="35000"/>
                  </a:schemeClr>
                </a:solidFill>
              </a:rPr>
              <a:t>Otherwise, points will still be deducted for any wrong answer(s) included</a:t>
            </a:r>
          </a:p>
          <a:p>
            <a:pPr marL="342900" indent="-342900">
              <a:lnSpc>
                <a:spcPct val="150000"/>
              </a:lnSpc>
              <a:buFont typeface="+mj-lt"/>
              <a:buAutoNum type="arabicPeriod"/>
            </a:pPr>
            <a:r>
              <a:rPr lang="en-US" altLang="zh-CN" dirty="0">
                <a:solidFill>
                  <a:schemeClr val="tx1">
                    <a:lumMod val="65000"/>
                    <a:lumOff val="35000"/>
                  </a:schemeClr>
                </a:solidFill>
              </a:rPr>
              <a:t>Answer</a:t>
            </a:r>
            <a:r>
              <a:rPr lang="zh-CN" altLang="en-US" dirty="0">
                <a:solidFill>
                  <a:schemeClr val="tx1">
                    <a:lumMod val="65000"/>
                    <a:lumOff val="35000"/>
                  </a:schemeClr>
                </a:solidFill>
              </a:rPr>
              <a:t> </a:t>
            </a:r>
            <a:r>
              <a:rPr lang="en-US" altLang="zh-CN" dirty="0">
                <a:solidFill>
                  <a:schemeClr val="tx1">
                    <a:lumMod val="65000"/>
                    <a:lumOff val="35000"/>
                  </a:schemeClr>
                </a:solidFill>
              </a:rPr>
              <a:t>to</a:t>
            </a:r>
            <a:r>
              <a:rPr lang="zh-CN" altLang="en-US" dirty="0">
                <a:solidFill>
                  <a:schemeClr val="tx1">
                    <a:lumMod val="65000"/>
                    <a:lumOff val="35000"/>
                  </a:schemeClr>
                </a:solidFill>
              </a:rPr>
              <a:t> </a:t>
            </a:r>
            <a:r>
              <a:rPr lang="en-US" altLang="zh-CN" dirty="0">
                <a:solidFill>
                  <a:schemeClr val="tx1">
                    <a:lumMod val="65000"/>
                    <a:lumOff val="35000"/>
                  </a:schemeClr>
                </a:solidFill>
              </a:rPr>
              <a:t>each</a:t>
            </a:r>
            <a:r>
              <a:rPr lang="zh-CN" altLang="en-US" dirty="0">
                <a:solidFill>
                  <a:schemeClr val="tx1">
                    <a:lumMod val="65000"/>
                    <a:lumOff val="35000"/>
                  </a:schemeClr>
                </a:solidFill>
              </a:rPr>
              <a:t> </a:t>
            </a:r>
            <a:r>
              <a:rPr lang="en-US" altLang="zh-CN" dirty="0">
                <a:solidFill>
                  <a:schemeClr val="tx1">
                    <a:lumMod val="65000"/>
                    <a:lumOff val="35000"/>
                  </a:schemeClr>
                </a:solidFill>
              </a:rPr>
              <a:t>part</a:t>
            </a:r>
            <a:r>
              <a:rPr lang="zh-CN" altLang="en-US" dirty="0">
                <a:solidFill>
                  <a:schemeClr val="tx1">
                    <a:lumMod val="65000"/>
                    <a:lumOff val="35000"/>
                  </a:schemeClr>
                </a:solidFill>
              </a:rPr>
              <a:t> </a:t>
            </a:r>
            <a:r>
              <a:rPr lang="en-US" altLang="zh-CN" dirty="0">
                <a:solidFill>
                  <a:schemeClr val="tx1">
                    <a:lumMod val="65000"/>
                    <a:lumOff val="35000"/>
                  </a:schemeClr>
                </a:solidFill>
              </a:rPr>
              <a:t>of</a:t>
            </a:r>
            <a:r>
              <a:rPr lang="zh-CN" altLang="en-US" dirty="0">
                <a:solidFill>
                  <a:schemeClr val="tx1">
                    <a:lumMod val="65000"/>
                    <a:lumOff val="35000"/>
                  </a:schemeClr>
                </a:solidFill>
              </a:rPr>
              <a:t> </a:t>
            </a:r>
            <a:r>
              <a:rPr lang="en-US" altLang="zh-CN" dirty="0">
                <a:solidFill>
                  <a:schemeClr val="tx1">
                    <a:lumMod val="65000"/>
                    <a:lumOff val="35000"/>
                  </a:schemeClr>
                </a:solidFill>
              </a:rPr>
              <a:t>the</a:t>
            </a:r>
            <a:r>
              <a:rPr lang="zh-CN" altLang="en-US" dirty="0">
                <a:solidFill>
                  <a:schemeClr val="tx1">
                    <a:lumMod val="65000"/>
                    <a:lumOff val="35000"/>
                  </a:schemeClr>
                </a:solidFill>
              </a:rPr>
              <a:t> </a:t>
            </a:r>
            <a:r>
              <a:rPr lang="en-US" altLang="zh-CN" dirty="0">
                <a:solidFill>
                  <a:schemeClr val="tx1">
                    <a:lumMod val="65000"/>
                    <a:lumOff val="35000"/>
                  </a:schemeClr>
                </a:solidFill>
              </a:rPr>
              <a:t>questions</a:t>
            </a:r>
            <a:r>
              <a:rPr lang="zh-CN" altLang="en-US" dirty="0">
                <a:solidFill>
                  <a:schemeClr val="tx1">
                    <a:lumMod val="65000"/>
                    <a:lumOff val="35000"/>
                  </a:schemeClr>
                </a:solidFill>
              </a:rPr>
              <a:t> </a:t>
            </a:r>
            <a:r>
              <a:rPr lang="en-US" altLang="zh-CN" dirty="0">
                <a:solidFill>
                  <a:schemeClr val="tx1">
                    <a:lumMod val="65000"/>
                    <a:lumOff val="35000"/>
                  </a:schemeClr>
                </a:solidFill>
              </a:rPr>
              <a:t>should</a:t>
            </a:r>
            <a:r>
              <a:rPr lang="zh-CN" altLang="en-US" dirty="0">
                <a:solidFill>
                  <a:schemeClr val="tx1">
                    <a:lumMod val="65000"/>
                    <a:lumOff val="35000"/>
                  </a:schemeClr>
                </a:solidFill>
              </a:rPr>
              <a:t> </a:t>
            </a:r>
            <a:r>
              <a:rPr lang="en-US" altLang="zh-CN" dirty="0">
                <a:solidFill>
                  <a:schemeClr val="tx1">
                    <a:lumMod val="65000"/>
                    <a:lumOff val="35000"/>
                  </a:schemeClr>
                </a:solidFill>
              </a:rPr>
              <a:t>be</a:t>
            </a:r>
            <a:r>
              <a:rPr lang="zh-CN" altLang="en-US" dirty="0">
                <a:solidFill>
                  <a:schemeClr val="tx1">
                    <a:lumMod val="65000"/>
                    <a:lumOff val="35000"/>
                  </a:schemeClr>
                </a:solidFill>
              </a:rPr>
              <a:t> </a:t>
            </a:r>
            <a:r>
              <a:rPr lang="en-US" altLang="zh-CN" dirty="0">
                <a:solidFill>
                  <a:schemeClr val="tx1">
                    <a:lumMod val="65000"/>
                    <a:lumOff val="35000"/>
                  </a:schemeClr>
                </a:solidFill>
              </a:rPr>
              <a:t>clearly</a:t>
            </a:r>
            <a:r>
              <a:rPr lang="zh-CN" altLang="en-US" dirty="0">
                <a:solidFill>
                  <a:schemeClr val="tx1">
                    <a:lumMod val="65000"/>
                    <a:lumOff val="35000"/>
                  </a:schemeClr>
                </a:solidFill>
              </a:rPr>
              <a:t> </a:t>
            </a:r>
            <a:r>
              <a:rPr lang="en-US" altLang="zh-CN" dirty="0">
                <a:solidFill>
                  <a:schemeClr val="tx1">
                    <a:lumMod val="65000"/>
                    <a:lumOff val="35000"/>
                  </a:schemeClr>
                </a:solidFill>
              </a:rPr>
              <a:t>labeled</a:t>
            </a:r>
          </a:p>
          <a:p>
            <a:pPr marL="342900" indent="-342900">
              <a:lnSpc>
                <a:spcPct val="150000"/>
              </a:lnSpc>
              <a:buFont typeface="+mj-lt"/>
              <a:buAutoNum type="arabicPeriod"/>
            </a:pPr>
            <a:r>
              <a:rPr lang="en-US" altLang="zh-CN" dirty="0">
                <a:solidFill>
                  <a:schemeClr val="tx1">
                    <a:lumMod val="65000"/>
                    <a:lumOff val="35000"/>
                  </a:schemeClr>
                </a:solidFill>
              </a:rPr>
              <a:t>Codes</a:t>
            </a:r>
            <a:r>
              <a:rPr lang="zh-CN" altLang="en-US" dirty="0">
                <a:solidFill>
                  <a:schemeClr val="tx1">
                    <a:lumMod val="65000"/>
                    <a:lumOff val="35000"/>
                  </a:schemeClr>
                </a:solidFill>
              </a:rPr>
              <a:t> </a:t>
            </a:r>
            <a:r>
              <a:rPr lang="en-US" altLang="zh-CN" dirty="0">
                <a:solidFill>
                  <a:schemeClr val="tx1">
                    <a:lumMod val="65000"/>
                    <a:lumOff val="35000"/>
                  </a:schemeClr>
                </a:solidFill>
              </a:rPr>
              <a:t>and</a:t>
            </a:r>
            <a:r>
              <a:rPr lang="zh-CN" altLang="en-US" dirty="0">
                <a:solidFill>
                  <a:schemeClr val="tx1">
                    <a:lumMod val="65000"/>
                    <a:lumOff val="35000"/>
                  </a:schemeClr>
                </a:solidFill>
              </a:rPr>
              <a:t> </a:t>
            </a:r>
            <a:r>
              <a:rPr lang="en-US" altLang="zh-CN" dirty="0">
                <a:solidFill>
                  <a:schemeClr val="tx1">
                    <a:lumMod val="65000"/>
                    <a:lumOff val="35000"/>
                  </a:schemeClr>
                </a:solidFill>
              </a:rPr>
              <a:t>STATA</a:t>
            </a:r>
            <a:r>
              <a:rPr lang="zh-CN" altLang="en-US" dirty="0">
                <a:solidFill>
                  <a:schemeClr val="tx1">
                    <a:lumMod val="65000"/>
                    <a:lumOff val="35000"/>
                  </a:schemeClr>
                </a:solidFill>
              </a:rPr>
              <a:t> </a:t>
            </a:r>
            <a:r>
              <a:rPr lang="en-US" altLang="zh-CN" dirty="0">
                <a:solidFill>
                  <a:schemeClr val="tx1">
                    <a:lumMod val="65000"/>
                    <a:lumOff val="35000"/>
                  </a:schemeClr>
                </a:solidFill>
              </a:rPr>
              <a:t>outputs</a:t>
            </a:r>
            <a:r>
              <a:rPr lang="zh-CN" altLang="en-US" dirty="0">
                <a:solidFill>
                  <a:schemeClr val="tx1">
                    <a:lumMod val="65000"/>
                    <a:lumOff val="35000"/>
                  </a:schemeClr>
                </a:solidFill>
              </a:rPr>
              <a:t> </a:t>
            </a:r>
            <a:r>
              <a:rPr lang="en-US" altLang="zh-CN" dirty="0">
                <a:solidFill>
                  <a:schemeClr val="tx1">
                    <a:lumMod val="65000"/>
                    <a:lumOff val="35000"/>
                  </a:schemeClr>
                </a:solidFill>
              </a:rPr>
              <a:t>attached</a:t>
            </a:r>
            <a:r>
              <a:rPr lang="zh-CN" altLang="en-US" dirty="0">
                <a:solidFill>
                  <a:schemeClr val="tx1">
                    <a:lumMod val="65000"/>
                    <a:lumOff val="35000"/>
                  </a:schemeClr>
                </a:solidFill>
              </a:rPr>
              <a:t> </a:t>
            </a:r>
            <a:r>
              <a:rPr lang="en-US" altLang="zh-CN" dirty="0">
                <a:solidFill>
                  <a:schemeClr val="tx1">
                    <a:lumMod val="65000"/>
                    <a:lumOff val="35000"/>
                  </a:schemeClr>
                </a:solidFill>
              </a:rPr>
              <a:t>where</a:t>
            </a:r>
            <a:r>
              <a:rPr lang="zh-CN" altLang="en-US" dirty="0">
                <a:solidFill>
                  <a:schemeClr val="tx1">
                    <a:lumMod val="65000"/>
                    <a:lumOff val="35000"/>
                  </a:schemeClr>
                </a:solidFill>
              </a:rPr>
              <a:t> </a:t>
            </a:r>
            <a:r>
              <a:rPr lang="en-US" altLang="zh-CN" dirty="0">
                <a:solidFill>
                  <a:schemeClr val="tx1">
                    <a:lumMod val="65000"/>
                    <a:lumOff val="35000"/>
                  </a:schemeClr>
                </a:solidFill>
              </a:rPr>
              <a:t>they</a:t>
            </a:r>
            <a:r>
              <a:rPr lang="zh-CN" altLang="en-US" dirty="0">
                <a:solidFill>
                  <a:schemeClr val="tx1">
                    <a:lumMod val="65000"/>
                    <a:lumOff val="35000"/>
                  </a:schemeClr>
                </a:solidFill>
              </a:rPr>
              <a:t> </a:t>
            </a:r>
            <a:r>
              <a:rPr lang="en-US" altLang="zh-CN" dirty="0">
                <a:solidFill>
                  <a:schemeClr val="tx1">
                    <a:lumMod val="65000"/>
                    <a:lumOff val="35000"/>
                  </a:schemeClr>
                </a:solidFill>
              </a:rPr>
              <a:t>are</a:t>
            </a:r>
            <a:r>
              <a:rPr lang="zh-CN" altLang="en-US" dirty="0">
                <a:solidFill>
                  <a:schemeClr val="tx1">
                    <a:lumMod val="65000"/>
                    <a:lumOff val="35000"/>
                  </a:schemeClr>
                </a:solidFill>
              </a:rPr>
              <a:t> </a:t>
            </a:r>
            <a:r>
              <a:rPr lang="en-US" altLang="zh-CN" dirty="0">
                <a:solidFill>
                  <a:schemeClr val="tx1">
                    <a:lumMod val="65000"/>
                    <a:lumOff val="35000"/>
                  </a:schemeClr>
                </a:solidFill>
              </a:rPr>
              <a:t>referenced</a:t>
            </a:r>
            <a:r>
              <a:rPr lang="zh-CN" altLang="en-US" dirty="0">
                <a:solidFill>
                  <a:schemeClr val="tx1">
                    <a:lumMod val="65000"/>
                    <a:lumOff val="35000"/>
                  </a:schemeClr>
                </a:solidFill>
              </a:rPr>
              <a:t> </a:t>
            </a:r>
            <a:r>
              <a:rPr lang="en-US" altLang="zh-CN" dirty="0">
                <a:solidFill>
                  <a:schemeClr val="tx1">
                    <a:lumMod val="65000"/>
                    <a:lumOff val="35000"/>
                  </a:schemeClr>
                </a:solidFill>
              </a:rPr>
              <a:t>(not</a:t>
            </a:r>
            <a:r>
              <a:rPr lang="zh-CN" altLang="en-US" dirty="0">
                <a:solidFill>
                  <a:schemeClr val="tx1">
                    <a:lumMod val="65000"/>
                    <a:lumOff val="35000"/>
                  </a:schemeClr>
                </a:solidFill>
              </a:rPr>
              <a:t> </a:t>
            </a:r>
            <a:r>
              <a:rPr lang="en-US" altLang="zh-CN" dirty="0">
                <a:solidFill>
                  <a:schemeClr val="tx1">
                    <a:lumMod val="65000"/>
                    <a:lumOff val="35000"/>
                  </a:schemeClr>
                </a:solidFill>
              </a:rPr>
              <a:t>at</a:t>
            </a:r>
            <a:r>
              <a:rPr lang="zh-CN" altLang="en-US" dirty="0">
                <a:solidFill>
                  <a:schemeClr val="tx1">
                    <a:lumMod val="65000"/>
                    <a:lumOff val="35000"/>
                  </a:schemeClr>
                </a:solidFill>
              </a:rPr>
              <a:t> </a:t>
            </a:r>
            <a:r>
              <a:rPr lang="en-US" altLang="zh-CN" dirty="0">
                <a:solidFill>
                  <a:schemeClr val="tx1">
                    <a:lumMod val="65000"/>
                    <a:lumOff val="35000"/>
                  </a:schemeClr>
                </a:solidFill>
              </a:rPr>
              <a:t>the</a:t>
            </a:r>
            <a:r>
              <a:rPr lang="zh-CN" altLang="en-US" dirty="0">
                <a:solidFill>
                  <a:schemeClr val="tx1">
                    <a:lumMod val="65000"/>
                    <a:lumOff val="35000"/>
                  </a:schemeClr>
                </a:solidFill>
              </a:rPr>
              <a:t> </a:t>
            </a:r>
            <a:r>
              <a:rPr lang="en-US" altLang="zh-CN" dirty="0">
                <a:solidFill>
                  <a:schemeClr val="tx1">
                    <a:lumMod val="65000"/>
                    <a:lumOff val="35000"/>
                  </a:schemeClr>
                </a:solidFill>
              </a:rPr>
              <a:t>end</a:t>
            </a:r>
            <a:r>
              <a:rPr lang="zh-CN" altLang="en-US" dirty="0">
                <a:solidFill>
                  <a:schemeClr val="tx1">
                    <a:lumMod val="65000"/>
                    <a:lumOff val="35000"/>
                  </a:schemeClr>
                </a:solidFill>
              </a:rPr>
              <a:t> </a:t>
            </a:r>
            <a:r>
              <a:rPr lang="en-US" altLang="zh-CN" dirty="0">
                <a:solidFill>
                  <a:schemeClr val="tx1">
                    <a:lumMod val="65000"/>
                    <a:lumOff val="35000"/>
                  </a:schemeClr>
                </a:solidFill>
              </a:rPr>
              <a:t>of</a:t>
            </a:r>
            <a:r>
              <a:rPr lang="zh-CN" altLang="en-US" dirty="0">
                <a:solidFill>
                  <a:schemeClr val="tx1">
                    <a:lumMod val="65000"/>
                    <a:lumOff val="35000"/>
                  </a:schemeClr>
                </a:solidFill>
              </a:rPr>
              <a:t> </a:t>
            </a:r>
            <a:r>
              <a:rPr lang="en-US" altLang="zh-CN" dirty="0">
                <a:solidFill>
                  <a:schemeClr val="tx1">
                    <a:lumMod val="65000"/>
                    <a:lumOff val="35000"/>
                  </a:schemeClr>
                </a:solidFill>
              </a:rPr>
              <a:t>the</a:t>
            </a:r>
            <a:r>
              <a:rPr lang="zh-CN" altLang="en-US" dirty="0">
                <a:solidFill>
                  <a:schemeClr val="tx1">
                    <a:lumMod val="65000"/>
                    <a:lumOff val="35000"/>
                  </a:schemeClr>
                </a:solidFill>
              </a:rPr>
              <a:t> </a:t>
            </a:r>
            <a:r>
              <a:rPr lang="en-US" altLang="zh-CN" dirty="0">
                <a:solidFill>
                  <a:schemeClr val="tx1">
                    <a:lumMod val="65000"/>
                    <a:lumOff val="35000"/>
                  </a:schemeClr>
                </a:solidFill>
              </a:rPr>
              <a:t>document)</a:t>
            </a:r>
          </a:p>
          <a:p>
            <a:pPr marL="800100" lvl="1" indent="-342900">
              <a:lnSpc>
                <a:spcPct val="150000"/>
              </a:lnSpc>
              <a:buFont typeface="Arial" panose="020B0604020202020204" pitchFamily="34" charset="0"/>
              <a:buChar char="•"/>
            </a:pPr>
            <a:r>
              <a:rPr lang="en-US" altLang="zh-CN" dirty="0">
                <a:solidFill>
                  <a:schemeClr val="tx1">
                    <a:lumMod val="65000"/>
                    <a:lumOff val="35000"/>
                  </a:schemeClr>
                </a:solidFill>
              </a:rPr>
              <a:t>Use</a:t>
            </a:r>
            <a:r>
              <a:rPr lang="zh-CN" altLang="en-US" dirty="0">
                <a:solidFill>
                  <a:schemeClr val="tx1">
                    <a:lumMod val="65000"/>
                    <a:lumOff val="35000"/>
                  </a:schemeClr>
                </a:solidFill>
              </a:rPr>
              <a:t> </a:t>
            </a:r>
            <a:r>
              <a:rPr lang="en-US" altLang="zh-CN" dirty="0">
                <a:solidFill>
                  <a:schemeClr val="tx1">
                    <a:lumMod val="65000"/>
                    <a:lumOff val="35000"/>
                  </a:schemeClr>
                </a:solidFill>
              </a:rPr>
              <a:t>“Courier</a:t>
            </a:r>
            <a:r>
              <a:rPr lang="zh-CN" altLang="en-US" dirty="0">
                <a:solidFill>
                  <a:schemeClr val="tx1">
                    <a:lumMod val="65000"/>
                    <a:lumOff val="35000"/>
                  </a:schemeClr>
                </a:solidFill>
              </a:rPr>
              <a:t> </a:t>
            </a:r>
            <a:r>
              <a:rPr lang="en-US" altLang="zh-CN" dirty="0">
                <a:solidFill>
                  <a:schemeClr val="tx1">
                    <a:lumMod val="65000"/>
                    <a:lumOff val="35000"/>
                  </a:schemeClr>
                </a:solidFill>
              </a:rPr>
              <a:t>New”</a:t>
            </a:r>
            <a:r>
              <a:rPr lang="zh-CN" altLang="en-US" dirty="0">
                <a:solidFill>
                  <a:schemeClr val="tx1">
                    <a:lumMod val="65000"/>
                    <a:lumOff val="35000"/>
                  </a:schemeClr>
                </a:solidFill>
              </a:rPr>
              <a:t> </a:t>
            </a:r>
            <a:r>
              <a:rPr lang="en-US" altLang="zh-CN" dirty="0">
                <a:solidFill>
                  <a:schemeClr val="tx1">
                    <a:lumMod val="65000"/>
                    <a:lumOff val="35000"/>
                  </a:schemeClr>
                </a:solidFill>
              </a:rPr>
              <a:t>font</a:t>
            </a:r>
            <a:r>
              <a:rPr lang="zh-CN" altLang="en-US" dirty="0">
                <a:solidFill>
                  <a:schemeClr val="tx1">
                    <a:lumMod val="65000"/>
                    <a:lumOff val="35000"/>
                  </a:schemeClr>
                </a:solidFill>
              </a:rPr>
              <a:t> </a:t>
            </a:r>
            <a:r>
              <a:rPr lang="en-US" altLang="zh-CN" dirty="0">
                <a:solidFill>
                  <a:schemeClr val="tx1">
                    <a:lumMod val="65000"/>
                    <a:lumOff val="35000"/>
                  </a:schemeClr>
                </a:solidFill>
              </a:rPr>
              <a:t>for</a:t>
            </a:r>
            <a:r>
              <a:rPr lang="zh-CN" altLang="en-US" dirty="0">
                <a:solidFill>
                  <a:schemeClr val="tx1">
                    <a:lumMod val="65000"/>
                    <a:lumOff val="35000"/>
                  </a:schemeClr>
                </a:solidFill>
              </a:rPr>
              <a:t> </a:t>
            </a:r>
            <a:r>
              <a:rPr lang="en-US" altLang="zh-CN" dirty="0">
                <a:solidFill>
                  <a:schemeClr val="tx1">
                    <a:lumMod val="65000"/>
                    <a:lumOff val="35000"/>
                  </a:schemeClr>
                </a:solidFill>
              </a:rPr>
              <a:t>code</a:t>
            </a:r>
            <a:r>
              <a:rPr lang="zh-CN" altLang="en-US" dirty="0">
                <a:solidFill>
                  <a:schemeClr val="tx1">
                    <a:lumMod val="65000"/>
                    <a:lumOff val="35000"/>
                  </a:schemeClr>
                </a:solidFill>
              </a:rPr>
              <a:t> </a:t>
            </a:r>
            <a:r>
              <a:rPr lang="en-US" altLang="zh-CN" dirty="0">
                <a:solidFill>
                  <a:schemeClr val="tx1">
                    <a:lumMod val="65000"/>
                    <a:lumOff val="35000"/>
                  </a:schemeClr>
                </a:solidFill>
              </a:rPr>
              <a:t>and</a:t>
            </a:r>
            <a:r>
              <a:rPr lang="zh-CN" altLang="en-US" dirty="0">
                <a:solidFill>
                  <a:schemeClr val="tx1">
                    <a:lumMod val="65000"/>
                    <a:lumOff val="35000"/>
                  </a:schemeClr>
                </a:solidFill>
              </a:rPr>
              <a:t> </a:t>
            </a:r>
            <a:r>
              <a:rPr lang="en-US" altLang="zh-CN" dirty="0">
                <a:solidFill>
                  <a:schemeClr val="tx1">
                    <a:lumMod val="65000"/>
                    <a:lumOff val="35000"/>
                  </a:schemeClr>
                </a:solidFill>
              </a:rPr>
              <a:t>output</a:t>
            </a:r>
            <a:r>
              <a:rPr lang="zh-CN" altLang="en-US" dirty="0">
                <a:solidFill>
                  <a:schemeClr val="tx1">
                    <a:lumMod val="65000"/>
                    <a:lumOff val="35000"/>
                  </a:schemeClr>
                </a:solidFill>
              </a:rPr>
              <a:t> </a:t>
            </a:r>
            <a:r>
              <a:rPr lang="en-US" altLang="zh-CN" dirty="0">
                <a:solidFill>
                  <a:schemeClr val="tx1">
                    <a:lumMod val="65000"/>
                    <a:lumOff val="35000"/>
                  </a:schemeClr>
                </a:solidFill>
              </a:rPr>
              <a:t>if</a:t>
            </a:r>
            <a:r>
              <a:rPr lang="zh-CN" altLang="en-US" dirty="0">
                <a:solidFill>
                  <a:schemeClr val="tx1">
                    <a:lumMod val="65000"/>
                    <a:lumOff val="35000"/>
                  </a:schemeClr>
                </a:solidFill>
              </a:rPr>
              <a:t> </a:t>
            </a:r>
            <a:r>
              <a:rPr lang="en-US" altLang="zh-CN" dirty="0">
                <a:solidFill>
                  <a:schemeClr val="tx1">
                    <a:lumMod val="65000"/>
                    <a:lumOff val="35000"/>
                  </a:schemeClr>
                </a:solidFill>
              </a:rPr>
              <a:t>you</a:t>
            </a:r>
            <a:r>
              <a:rPr lang="zh-CN" altLang="en-US" dirty="0">
                <a:solidFill>
                  <a:schemeClr val="tx1">
                    <a:lumMod val="65000"/>
                    <a:lumOff val="35000"/>
                  </a:schemeClr>
                </a:solidFill>
              </a:rPr>
              <a:t> </a:t>
            </a:r>
            <a:r>
              <a:rPr lang="en-US" altLang="zh-CN" dirty="0">
                <a:solidFill>
                  <a:schemeClr val="tx1">
                    <a:lumMod val="65000"/>
                    <a:lumOff val="35000"/>
                  </a:schemeClr>
                </a:solidFill>
              </a:rPr>
              <a:t>copy-paste</a:t>
            </a:r>
            <a:r>
              <a:rPr lang="zh-CN" altLang="en-US" dirty="0">
                <a:solidFill>
                  <a:schemeClr val="tx1">
                    <a:lumMod val="65000"/>
                    <a:lumOff val="35000"/>
                  </a:schemeClr>
                </a:solidFill>
              </a:rPr>
              <a:t> </a:t>
            </a:r>
            <a:r>
              <a:rPr lang="en-US" altLang="zh-CN" dirty="0">
                <a:solidFill>
                  <a:schemeClr val="tx1">
                    <a:lumMod val="65000"/>
                    <a:lumOff val="35000"/>
                  </a:schemeClr>
                </a:solidFill>
              </a:rPr>
              <a:t>code</a:t>
            </a:r>
            <a:r>
              <a:rPr lang="zh-CN" altLang="en-US" dirty="0">
                <a:solidFill>
                  <a:schemeClr val="tx1">
                    <a:lumMod val="65000"/>
                    <a:lumOff val="35000"/>
                  </a:schemeClr>
                </a:solidFill>
              </a:rPr>
              <a:t> </a:t>
            </a:r>
            <a:r>
              <a:rPr lang="en-US" altLang="zh-CN" dirty="0">
                <a:solidFill>
                  <a:schemeClr val="tx1">
                    <a:lumMod val="65000"/>
                    <a:lumOff val="35000"/>
                  </a:schemeClr>
                </a:solidFill>
              </a:rPr>
              <a:t>and</a:t>
            </a:r>
            <a:r>
              <a:rPr lang="zh-CN" altLang="en-US" dirty="0">
                <a:solidFill>
                  <a:schemeClr val="tx1">
                    <a:lumMod val="65000"/>
                    <a:lumOff val="35000"/>
                  </a:schemeClr>
                </a:solidFill>
              </a:rPr>
              <a:t> </a:t>
            </a:r>
            <a:r>
              <a:rPr lang="en-US" altLang="zh-CN" dirty="0">
                <a:solidFill>
                  <a:schemeClr val="tx1">
                    <a:lumMod val="65000"/>
                    <a:lumOff val="35000"/>
                  </a:schemeClr>
                </a:solidFill>
              </a:rPr>
              <a:t>STATA</a:t>
            </a:r>
            <a:r>
              <a:rPr lang="zh-CN" altLang="en-US" dirty="0">
                <a:solidFill>
                  <a:schemeClr val="tx1">
                    <a:lumMod val="65000"/>
                    <a:lumOff val="35000"/>
                  </a:schemeClr>
                </a:solidFill>
              </a:rPr>
              <a:t> </a:t>
            </a:r>
            <a:r>
              <a:rPr lang="en-US" altLang="zh-CN" dirty="0">
                <a:solidFill>
                  <a:schemeClr val="tx1">
                    <a:lumMod val="65000"/>
                    <a:lumOff val="35000"/>
                  </a:schemeClr>
                </a:solidFill>
              </a:rPr>
              <a:t>output</a:t>
            </a:r>
          </a:p>
          <a:p>
            <a:pPr>
              <a:lnSpc>
                <a:spcPct val="150000"/>
              </a:lnSpc>
            </a:pPr>
            <a:endParaRPr lang="en-US" altLang="zh-CN" dirty="0">
              <a:solidFill>
                <a:schemeClr val="tx1">
                  <a:lumMod val="65000"/>
                  <a:lumOff val="35000"/>
                </a:schemeClr>
              </a:solidFill>
            </a:endParaRPr>
          </a:p>
        </p:txBody>
      </p:sp>
      <p:sp>
        <p:nvSpPr>
          <p:cNvPr id="2" name="Rectangle 1">
            <a:extLst>
              <a:ext uri="{FF2B5EF4-FFF2-40B4-BE49-F238E27FC236}">
                <a16:creationId xmlns:a16="http://schemas.microsoft.com/office/drawing/2014/main" id="{DF1F149E-3E35-A5ED-4C4A-1B3997618DEE}"/>
              </a:ext>
            </a:extLst>
          </p:cNvPr>
          <p:cNvSpPr/>
          <p:nvPr/>
        </p:nvSpPr>
        <p:spPr>
          <a:xfrm>
            <a:off x="413358" y="4698630"/>
            <a:ext cx="11440388" cy="13269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dirty="0">
                <a:solidFill>
                  <a:schemeClr val="tx1">
                    <a:lumMod val="50000"/>
                    <a:lumOff val="50000"/>
                  </a:schemeClr>
                </a:solidFill>
              </a:rPr>
              <a:t>Starting</a:t>
            </a:r>
            <a:r>
              <a:rPr lang="zh-CN" altLang="en-US" b="1" dirty="0">
                <a:solidFill>
                  <a:schemeClr val="tx1">
                    <a:lumMod val="50000"/>
                    <a:lumOff val="50000"/>
                  </a:schemeClr>
                </a:solidFill>
              </a:rPr>
              <a:t> </a:t>
            </a:r>
            <a:r>
              <a:rPr lang="en-US" altLang="zh-CN" b="1" dirty="0">
                <a:solidFill>
                  <a:schemeClr val="tx1">
                    <a:lumMod val="50000"/>
                    <a:lumOff val="50000"/>
                  </a:schemeClr>
                </a:solidFill>
              </a:rPr>
              <a:t>from</a:t>
            </a:r>
            <a:r>
              <a:rPr lang="zh-CN" altLang="en-US" b="1" dirty="0">
                <a:solidFill>
                  <a:schemeClr val="tx1">
                    <a:lumMod val="50000"/>
                    <a:lumOff val="50000"/>
                  </a:schemeClr>
                </a:solidFill>
              </a:rPr>
              <a:t> </a:t>
            </a:r>
            <a:r>
              <a:rPr lang="en-US" altLang="zh-CN" b="1" dirty="0">
                <a:solidFill>
                  <a:schemeClr val="tx1">
                    <a:lumMod val="50000"/>
                    <a:lumOff val="50000"/>
                  </a:schemeClr>
                </a:solidFill>
              </a:rPr>
              <a:t>problem</a:t>
            </a:r>
            <a:r>
              <a:rPr lang="zh-CN" altLang="en-US" b="1" dirty="0">
                <a:solidFill>
                  <a:schemeClr val="tx1">
                    <a:lumMod val="50000"/>
                    <a:lumOff val="50000"/>
                  </a:schemeClr>
                </a:solidFill>
              </a:rPr>
              <a:t> </a:t>
            </a:r>
            <a:r>
              <a:rPr lang="en-US" altLang="zh-CN" b="1" dirty="0">
                <a:solidFill>
                  <a:schemeClr val="tx1">
                    <a:lumMod val="50000"/>
                    <a:lumOff val="50000"/>
                  </a:schemeClr>
                </a:solidFill>
              </a:rPr>
              <a:t>set</a:t>
            </a:r>
            <a:r>
              <a:rPr lang="zh-CN" altLang="en-US" b="1" dirty="0">
                <a:solidFill>
                  <a:schemeClr val="tx1">
                    <a:lumMod val="50000"/>
                    <a:lumOff val="50000"/>
                  </a:schemeClr>
                </a:solidFill>
              </a:rPr>
              <a:t> </a:t>
            </a:r>
            <a:r>
              <a:rPr lang="en-US" altLang="zh-CN" b="1" dirty="0">
                <a:solidFill>
                  <a:schemeClr val="tx1">
                    <a:lumMod val="50000"/>
                    <a:lumOff val="50000"/>
                  </a:schemeClr>
                </a:solidFill>
              </a:rPr>
              <a:t>2</a:t>
            </a:r>
          </a:p>
          <a:p>
            <a:pPr>
              <a:lnSpc>
                <a:spcPct val="150000"/>
              </a:lnSpc>
            </a:pPr>
            <a:r>
              <a:rPr lang="en-US" altLang="zh-CN" dirty="0">
                <a:solidFill>
                  <a:schemeClr val="tx1">
                    <a:lumMod val="50000"/>
                    <a:lumOff val="50000"/>
                  </a:schemeClr>
                </a:solidFill>
              </a:rPr>
              <a:t>I</a:t>
            </a:r>
            <a:r>
              <a:rPr lang="zh-CN" altLang="en-US" dirty="0">
                <a:solidFill>
                  <a:schemeClr val="tx1">
                    <a:lumMod val="50000"/>
                    <a:lumOff val="50000"/>
                  </a:schemeClr>
                </a:solidFill>
              </a:rPr>
              <a:t> </a:t>
            </a:r>
            <a:r>
              <a:rPr lang="en-US" altLang="zh-CN" dirty="0">
                <a:solidFill>
                  <a:schemeClr val="tx1">
                    <a:lumMod val="50000"/>
                    <a:lumOff val="50000"/>
                  </a:schemeClr>
                </a:solidFill>
              </a:rPr>
              <a:t>will</a:t>
            </a:r>
            <a:r>
              <a:rPr lang="zh-CN" altLang="en-US" dirty="0">
                <a:solidFill>
                  <a:schemeClr val="tx1">
                    <a:lumMod val="50000"/>
                    <a:lumOff val="50000"/>
                  </a:schemeClr>
                </a:solidFill>
              </a:rPr>
              <a:t> </a:t>
            </a:r>
            <a:r>
              <a:rPr lang="en-US" altLang="zh-CN" dirty="0">
                <a:solidFill>
                  <a:schemeClr val="tx1">
                    <a:lumMod val="50000"/>
                    <a:lumOff val="50000"/>
                  </a:schemeClr>
                </a:solidFill>
              </a:rPr>
              <a:t>deduct</a:t>
            </a:r>
            <a:r>
              <a:rPr lang="zh-CN" altLang="en-US" dirty="0">
                <a:solidFill>
                  <a:schemeClr val="tx1">
                    <a:lumMod val="50000"/>
                    <a:lumOff val="50000"/>
                  </a:schemeClr>
                </a:solidFill>
              </a:rPr>
              <a:t> </a:t>
            </a:r>
            <a:r>
              <a:rPr lang="en-US" altLang="zh-CN" b="1" dirty="0">
                <a:solidFill>
                  <a:srgbClr val="FFA319"/>
                </a:solidFill>
              </a:rPr>
              <a:t>a</a:t>
            </a:r>
            <a:r>
              <a:rPr lang="zh-CN" altLang="en-US" b="1" dirty="0">
                <a:solidFill>
                  <a:srgbClr val="FFA319"/>
                </a:solidFill>
              </a:rPr>
              <a:t> </a:t>
            </a:r>
            <a:r>
              <a:rPr lang="en-US" altLang="zh-CN" b="1" dirty="0">
                <a:solidFill>
                  <a:srgbClr val="FFA319"/>
                </a:solidFill>
              </a:rPr>
              <a:t>maximum</a:t>
            </a:r>
            <a:r>
              <a:rPr lang="zh-CN" altLang="en-US" b="1" dirty="0">
                <a:solidFill>
                  <a:srgbClr val="FFA319"/>
                </a:solidFill>
              </a:rPr>
              <a:t> </a:t>
            </a:r>
            <a:r>
              <a:rPr lang="en-US" altLang="zh-CN" b="1" dirty="0">
                <a:solidFill>
                  <a:srgbClr val="FFA319"/>
                </a:solidFill>
              </a:rPr>
              <a:t>of</a:t>
            </a:r>
            <a:r>
              <a:rPr lang="zh-CN" altLang="en-US" b="1" dirty="0">
                <a:solidFill>
                  <a:srgbClr val="FFA319"/>
                </a:solidFill>
              </a:rPr>
              <a:t> </a:t>
            </a:r>
            <a:r>
              <a:rPr lang="en-US" altLang="zh-CN" b="1" dirty="0">
                <a:solidFill>
                  <a:srgbClr val="FFA319"/>
                </a:solidFill>
              </a:rPr>
              <a:t>3</a:t>
            </a:r>
            <a:r>
              <a:rPr lang="zh-CN" altLang="en-US" b="1" dirty="0">
                <a:solidFill>
                  <a:srgbClr val="FFA319"/>
                </a:solidFill>
              </a:rPr>
              <a:t> </a:t>
            </a:r>
            <a:r>
              <a:rPr lang="en-US" altLang="zh-CN" b="1" dirty="0">
                <a:solidFill>
                  <a:srgbClr val="FFA319"/>
                </a:solidFill>
              </a:rPr>
              <a:t>points</a:t>
            </a:r>
            <a:r>
              <a:rPr lang="zh-CN" altLang="en-US" b="1" dirty="0">
                <a:solidFill>
                  <a:srgbClr val="FFA319"/>
                </a:solidFill>
              </a:rPr>
              <a:t> </a:t>
            </a:r>
            <a:r>
              <a:rPr lang="en-US" altLang="zh-CN" dirty="0">
                <a:solidFill>
                  <a:schemeClr val="tx1">
                    <a:lumMod val="50000"/>
                    <a:lumOff val="50000"/>
                  </a:schemeClr>
                </a:solidFill>
              </a:rPr>
              <a:t>if</a:t>
            </a:r>
            <a:r>
              <a:rPr lang="zh-CN" altLang="en-US" dirty="0">
                <a:solidFill>
                  <a:schemeClr val="tx1">
                    <a:lumMod val="50000"/>
                    <a:lumOff val="50000"/>
                  </a:schemeClr>
                </a:solidFill>
              </a:rPr>
              <a:t> </a:t>
            </a:r>
            <a:r>
              <a:rPr lang="en-US" altLang="zh-CN" dirty="0">
                <a:solidFill>
                  <a:schemeClr val="tx1">
                    <a:lumMod val="50000"/>
                    <a:lumOff val="50000"/>
                  </a:schemeClr>
                </a:solidFill>
              </a:rPr>
              <a:t>I</a:t>
            </a:r>
            <a:r>
              <a:rPr lang="zh-CN" altLang="en-US" dirty="0">
                <a:solidFill>
                  <a:schemeClr val="tx1">
                    <a:lumMod val="50000"/>
                    <a:lumOff val="50000"/>
                  </a:schemeClr>
                </a:solidFill>
              </a:rPr>
              <a:t> </a:t>
            </a:r>
            <a:r>
              <a:rPr lang="en-US" altLang="zh-CN" dirty="0">
                <a:solidFill>
                  <a:schemeClr val="tx1">
                    <a:lumMod val="50000"/>
                    <a:lumOff val="50000"/>
                  </a:schemeClr>
                </a:solidFill>
              </a:rPr>
              <a:t>find</a:t>
            </a:r>
            <a:r>
              <a:rPr lang="zh-CN" altLang="en-US" dirty="0">
                <a:solidFill>
                  <a:schemeClr val="tx1">
                    <a:lumMod val="50000"/>
                    <a:lumOff val="50000"/>
                  </a:schemeClr>
                </a:solidFill>
              </a:rPr>
              <a:t> </a:t>
            </a:r>
            <a:r>
              <a:rPr lang="en-US" altLang="zh-CN" dirty="0">
                <a:solidFill>
                  <a:schemeClr val="tx1">
                    <a:lumMod val="50000"/>
                    <a:lumOff val="50000"/>
                  </a:schemeClr>
                </a:solidFill>
              </a:rPr>
              <a:t>the</a:t>
            </a:r>
            <a:r>
              <a:rPr lang="zh-CN" altLang="en-US" dirty="0">
                <a:solidFill>
                  <a:schemeClr val="tx1">
                    <a:lumMod val="50000"/>
                    <a:lumOff val="50000"/>
                  </a:schemeClr>
                </a:solidFill>
              </a:rPr>
              <a:t> </a:t>
            </a:r>
            <a:r>
              <a:rPr lang="en-US" altLang="zh-CN" dirty="0">
                <a:solidFill>
                  <a:schemeClr val="tx1">
                    <a:lumMod val="50000"/>
                    <a:lumOff val="50000"/>
                  </a:schemeClr>
                </a:solidFill>
              </a:rPr>
              <a:t>submission</a:t>
            </a:r>
            <a:r>
              <a:rPr lang="zh-CN" altLang="en-US" dirty="0">
                <a:solidFill>
                  <a:schemeClr val="tx1">
                    <a:lumMod val="50000"/>
                    <a:lumOff val="50000"/>
                  </a:schemeClr>
                </a:solidFill>
              </a:rPr>
              <a:t> </a:t>
            </a:r>
            <a:r>
              <a:rPr lang="en-US" altLang="zh-CN" u="sng" dirty="0">
                <a:solidFill>
                  <a:schemeClr val="tx1">
                    <a:lumMod val="50000"/>
                    <a:lumOff val="50000"/>
                  </a:schemeClr>
                </a:solidFill>
              </a:rPr>
              <a:t>extremely</a:t>
            </a:r>
            <a:r>
              <a:rPr lang="zh-CN" altLang="en-US" dirty="0">
                <a:solidFill>
                  <a:schemeClr val="tx1">
                    <a:lumMod val="50000"/>
                    <a:lumOff val="50000"/>
                  </a:schemeClr>
                </a:solidFill>
              </a:rPr>
              <a:t> </a:t>
            </a:r>
            <a:r>
              <a:rPr lang="en-US" altLang="zh-CN" dirty="0">
                <a:solidFill>
                  <a:schemeClr val="tx1">
                    <a:lumMod val="50000"/>
                    <a:lumOff val="50000"/>
                  </a:schemeClr>
                </a:solidFill>
              </a:rPr>
              <a:t>hard</a:t>
            </a:r>
            <a:r>
              <a:rPr lang="zh-CN" altLang="en-US" dirty="0">
                <a:solidFill>
                  <a:schemeClr val="tx1">
                    <a:lumMod val="50000"/>
                    <a:lumOff val="50000"/>
                  </a:schemeClr>
                </a:solidFill>
              </a:rPr>
              <a:t> </a:t>
            </a:r>
            <a:r>
              <a:rPr lang="en-US" altLang="zh-CN" dirty="0">
                <a:solidFill>
                  <a:schemeClr val="tx1">
                    <a:lumMod val="50000"/>
                    <a:lumOff val="50000"/>
                  </a:schemeClr>
                </a:solidFill>
              </a:rPr>
              <a:t>to</a:t>
            </a:r>
            <a:r>
              <a:rPr lang="zh-CN" altLang="en-US" dirty="0">
                <a:solidFill>
                  <a:schemeClr val="tx1">
                    <a:lumMod val="50000"/>
                    <a:lumOff val="50000"/>
                  </a:schemeClr>
                </a:solidFill>
              </a:rPr>
              <a:t> </a:t>
            </a:r>
            <a:r>
              <a:rPr lang="en-US" altLang="zh-CN" dirty="0">
                <a:solidFill>
                  <a:schemeClr val="tx1">
                    <a:lumMod val="50000"/>
                    <a:lumOff val="50000"/>
                  </a:schemeClr>
                </a:solidFill>
              </a:rPr>
              <a:t>understand</a:t>
            </a:r>
            <a:r>
              <a:rPr lang="zh-CN" altLang="en-US" dirty="0">
                <a:solidFill>
                  <a:schemeClr val="tx1">
                    <a:lumMod val="50000"/>
                    <a:lumOff val="50000"/>
                  </a:schemeClr>
                </a:solidFill>
              </a:rPr>
              <a:t> </a:t>
            </a:r>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E.g.</a:t>
            </a:r>
            <a:r>
              <a:rPr lang="zh-CN" altLang="en-US" dirty="0">
                <a:solidFill>
                  <a:schemeClr val="tx1">
                    <a:lumMod val="50000"/>
                    <a:lumOff val="50000"/>
                  </a:schemeClr>
                </a:solidFill>
              </a:rPr>
              <a:t> </a:t>
            </a:r>
            <a:r>
              <a:rPr lang="en-US" altLang="zh-CN" dirty="0">
                <a:solidFill>
                  <a:schemeClr val="tx1">
                    <a:lumMod val="50000"/>
                    <a:lumOff val="50000"/>
                  </a:schemeClr>
                </a:solidFill>
              </a:rPr>
              <a:t>no</a:t>
            </a:r>
            <a:r>
              <a:rPr lang="zh-CN" altLang="en-US" dirty="0">
                <a:solidFill>
                  <a:schemeClr val="tx1">
                    <a:lumMod val="50000"/>
                    <a:lumOff val="50000"/>
                  </a:schemeClr>
                </a:solidFill>
              </a:rPr>
              <a:t> </a:t>
            </a:r>
            <a:r>
              <a:rPr lang="en-US" altLang="zh-CN" dirty="0">
                <a:solidFill>
                  <a:schemeClr val="tx1">
                    <a:lumMod val="50000"/>
                    <a:lumOff val="50000"/>
                  </a:schemeClr>
                </a:solidFill>
              </a:rPr>
              <a:t>code,</a:t>
            </a:r>
            <a:r>
              <a:rPr lang="zh-CN" altLang="en-US" dirty="0">
                <a:solidFill>
                  <a:schemeClr val="tx1">
                    <a:lumMod val="50000"/>
                    <a:lumOff val="50000"/>
                  </a:schemeClr>
                </a:solidFill>
              </a:rPr>
              <a:t> </a:t>
            </a:r>
            <a:r>
              <a:rPr lang="en-US" altLang="zh-CN" dirty="0">
                <a:solidFill>
                  <a:schemeClr val="tx1">
                    <a:lumMod val="50000"/>
                    <a:lumOff val="50000"/>
                  </a:schemeClr>
                </a:solidFill>
              </a:rPr>
              <a:t>a</a:t>
            </a:r>
            <a:r>
              <a:rPr lang="zh-CN" altLang="en-US" dirty="0">
                <a:solidFill>
                  <a:schemeClr val="tx1">
                    <a:lumMod val="50000"/>
                    <a:lumOff val="50000"/>
                  </a:schemeClr>
                </a:solidFill>
              </a:rPr>
              <a:t> </a:t>
            </a:r>
            <a:r>
              <a:rPr lang="en-US" altLang="zh-CN" dirty="0">
                <a:solidFill>
                  <a:schemeClr val="tx1">
                    <a:lumMod val="50000"/>
                    <a:lumOff val="50000"/>
                  </a:schemeClr>
                </a:solidFill>
              </a:rPr>
              <a:t>cluster</a:t>
            </a:r>
            <a:r>
              <a:rPr lang="zh-CN" altLang="en-US" dirty="0">
                <a:solidFill>
                  <a:schemeClr val="tx1">
                    <a:lumMod val="50000"/>
                    <a:lumOff val="50000"/>
                  </a:schemeClr>
                </a:solidFill>
              </a:rPr>
              <a:t> </a:t>
            </a:r>
            <a:r>
              <a:rPr lang="en-US" altLang="zh-CN" dirty="0">
                <a:solidFill>
                  <a:schemeClr val="tx1">
                    <a:lumMod val="50000"/>
                    <a:lumOff val="50000"/>
                  </a:schemeClr>
                </a:solidFill>
              </a:rPr>
              <a:t>of</a:t>
            </a:r>
            <a:r>
              <a:rPr lang="zh-CN" altLang="en-US" dirty="0">
                <a:solidFill>
                  <a:schemeClr val="tx1">
                    <a:lumMod val="50000"/>
                    <a:lumOff val="50000"/>
                  </a:schemeClr>
                </a:solidFill>
              </a:rPr>
              <a:t> </a:t>
            </a:r>
            <a:r>
              <a:rPr lang="en-US" altLang="zh-CN" dirty="0">
                <a:solidFill>
                  <a:schemeClr val="tx1">
                    <a:lumMod val="50000"/>
                    <a:lumOff val="50000"/>
                  </a:schemeClr>
                </a:solidFill>
              </a:rPr>
              <a:t>screenshots</a:t>
            </a:r>
            <a:r>
              <a:rPr lang="zh-CN" altLang="en-US" dirty="0">
                <a:solidFill>
                  <a:schemeClr val="tx1">
                    <a:lumMod val="50000"/>
                    <a:lumOff val="50000"/>
                  </a:schemeClr>
                </a:solidFill>
              </a:rPr>
              <a:t> </a:t>
            </a:r>
            <a:r>
              <a:rPr lang="en-US" altLang="zh-CN" dirty="0">
                <a:solidFill>
                  <a:schemeClr val="tx1">
                    <a:lumMod val="50000"/>
                    <a:lumOff val="50000"/>
                  </a:schemeClr>
                </a:solidFill>
              </a:rPr>
              <a:t>without</a:t>
            </a:r>
            <a:r>
              <a:rPr lang="zh-CN" altLang="en-US" dirty="0">
                <a:solidFill>
                  <a:schemeClr val="tx1">
                    <a:lumMod val="50000"/>
                    <a:lumOff val="50000"/>
                  </a:schemeClr>
                </a:solidFill>
              </a:rPr>
              <a:t> </a:t>
            </a:r>
            <a:r>
              <a:rPr lang="en-US" altLang="zh-CN" dirty="0">
                <a:solidFill>
                  <a:schemeClr val="tx1">
                    <a:lumMod val="50000"/>
                    <a:lumOff val="50000"/>
                  </a:schemeClr>
                </a:solidFill>
              </a:rPr>
              <a:t>explanation</a:t>
            </a:r>
            <a:r>
              <a:rPr lang="zh-CN" altLang="en-US" dirty="0">
                <a:solidFill>
                  <a:schemeClr val="tx1">
                    <a:lumMod val="50000"/>
                    <a:lumOff val="50000"/>
                  </a:schemeClr>
                </a:solidFill>
              </a:rPr>
              <a:t> </a:t>
            </a:r>
            <a:r>
              <a:rPr lang="en-US" altLang="zh-CN" dirty="0">
                <a:solidFill>
                  <a:schemeClr val="tx1">
                    <a:lumMod val="50000"/>
                    <a:lumOff val="50000"/>
                  </a:schemeClr>
                </a:solidFill>
              </a:rPr>
              <a:t>what</a:t>
            </a:r>
            <a:r>
              <a:rPr lang="zh-CN" altLang="en-US" dirty="0">
                <a:solidFill>
                  <a:schemeClr val="tx1">
                    <a:lumMod val="50000"/>
                    <a:lumOff val="50000"/>
                  </a:schemeClr>
                </a:solidFill>
              </a:rPr>
              <a:t> </a:t>
            </a:r>
            <a:r>
              <a:rPr lang="en-US" altLang="zh-CN" dirty="0">
                <a:solidFill>
                  <a:schemeClr val="tx1">
                    <a:lumMod val="50000"/>
                    <a:lumOff val="50000"/>
                  </a:schemeClr>
                </a:solidFill>
              </a:rPr>
              <a:t>they</a:t>
            </a:r>
            <a:r>
              <a:rPr lang="zh-CN" altLang="en-US" dirty="0">
                <a:solidFill>
                  <a:schemeClr val="tx1">
                    <a:lumMod val="50000"/>
                    <a:lumOff val="50000"/>
                  </a:schemeClr>
                </a:solidFill>
              </a:rPr>
              <a:t> </a:t>
            </a:r>
            <a:r>
              <a:rPr lang="en-US" altLang="zh-CN" dirty="0">
                <a:solidFill>
                  <a:schemeClr val="tx1">
                    <a:lumMod val="50000"/>
                    <a:lumOff val="50000"/>
                  </a:schemeClr>
                </a:solidFill>
              </a:rPr>
              <a:t>refer</a:t>
            </a:r>
            <a:r>
              <a:rPr lang="zh-CN" altLang="en-US" dirty="0">
                <a:solidFill>
                  <a:schemeClr val="tx1">
                    <a:lumMod val="50000"/>
                    <a:lumOff val="50000"/>
                  </a:schemeClr>
                </a:solidFill>
              </a:rPr>
              <a:t> </a:t>
            </a:r>
            <a:r>
              <a:rPr lang="en-US" altLang="zh-CN" dirty="0">
                <a:solidFill>
                  <a:schemeClr val="tx1">
                    <a:lumMod val="50000"/>
                    <a:lumOff val="50000"/>
                  </a:schemeClr>
                </a:solidFill>
              </a:rPr>
              <a:t>to</a:t>
            </a:r>
          </a:p>
        </p:txBody>
      </p:sp>
      <p:sp>
        <p:nvSpPr>
          <p:cNvPr id="4" name="TextBox 3">
            <a:extLst>
              <a:ext uri="{FF2B5EF4-FFF2-40B4-BE49-F238E27FC236}">
                <a16:creationId xmlns:a16="http://schemas.microsoft.com/office/drawing/2014/main" id="{DA4852AA-90E4-A845-AAB7-0E7B04CA2C0E}"/>
              </a:ext>
            </a:extLst>
          </p:cNvPr>
          <p:cNvSpPr txBox="1"/>
          <p:nvPr/>
        </p:nvSpPr>
        <p:spPr>
          <a:xfrm>
            <a:off x="413358" y="313151"/>
            <a:ext cx="8642959" cy="584775"/>
          </a:xfrm>
          <a:prstGeom prst="rect">
            <a:avLst/>
          </a:prstGeom>
          <a:noFill/>
        </p:spPr>
        <p:txBody>
          <a:bodyPr wrap="square" rtlCol="0">
            <a:spAutoFit/>
          </a:bodyPr>
          <a:lstStyle/>
          <a:p>
            <a:r>
              <a:rPr lang="en-US" altLang="zh-CN" sz="3200" b="1" dirty="0"/>
              <a:t>Problem Set Requirements</a:t>
            </a:r>
            <a:endParaRPr lang="en-US" sz="3200" b="1" dirty="0"/>
          </a:p>
        </p:txBody>
      </p:sp>
    </p:spTree>
    <p:extLst>
      <p:ext uri="{BB962C8B-B14F-4D97-AF65-F5344CB8AC3E}">
        <p14:creationId xmlns:p14="http://schemas.microsoft.com/office/powerpoint/2010/main" val="72501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852AA-90E4-A845-AAB7-0E7B04CA2C0E}"/>
              </a:ext>
            </a:extLst>
          </p:cNvPr>
          <p:cNvSpPr txBox="1"/>
          <p:nvPr/>
        </p:nvSpPr>
        <p:spPr>
          <a:xfrm>
            <a:off x="413358" y="313151"/>
            <a:ext cx="10835213" cy="400110"/>
          </a:xfrm>
          <a:prstGeom prst="rect">
            <a:avLst/>
          </a:prstGeom>
          <a:noFill/>
        </p:spPr>
        <p:txBody>
          <a:bodyPr wrap="square" rtlCol="0">
            <a:spAutoFit/>
          </a:bodyPr>
          <a:lstStyle/>
          <a:p>
            <a:r>
              <a:rPr lang="zh-CN" altLang="en-US" sz="2000" dirty="0">
                <a:solidFill>
                  <a:srgbClr val="FFA319"/>
                </a:solidFill>
              </a:rPr>
              <a:t>*</a:t>
            </a:r>
            <a:r>
              <a:rPr lang="en-US" altLang="zh-CN" sz="2000" dirty="0">
                <a:solidFill>
                  <a:srgbClr val="FFA319"/>
                </a:solidFill>
              </a:rPr>
              <a:t> This</a:t>
            </a:r>
            <a:r>
              <a:rPr lang="zh-CN" altLang="en-US" sz="2000" dirty="0">
                <a:solidFill>
                  <a:srgbClr val="FFA319"/>
                </a:solidFill>
              </a:rPr>
              <a:t> </a:t>
            </a:r>
            <a:r>
              <a:rPr lang="en-US" altLang="zh-CN" sz="2000" dirty="0">
                <a:solidFill>
                  <a:srgbClr val="FFA319"/>
                </a:solidFill>
              </a:rPr>
              <a:t>is</a:t>
            </a:r>
            <a:r>
              <a:rPr lang="zh-CN" altLang="en-US" sz="2000" dirty="0">
                <a:solidFill>
                  <a:srgbClr val="FFA319"/>
                </a:solidFill>
              </a:rPr>
              <a:t> </a:t>
            </a:r>
            <a:r>
              <a:rPr lang="en-US" altLang="zh-CN" sz="2000" dirty="0">
                <a:solidFill>
                  <a:srgbClr val="FFA319"/>
                </a:solidFill>
              </a:rPr>
              <a:t>an</a:t>
            </a:r>
            <a:r>
              <a:rPr lang="zh-CN" altLang="en-US" sz="2000" dirty="0">
                <a:solidFill>
                  <a:srgbClr val="FFA319"/>
                </a:solidFill>
              </a:rPr>
              <a:t> </a:t>
            </a:r>
            <a:r>
              <a:rPr lang="en-US" altLang="zh-CN" sz="2000" dirty="0">
                <a:solidFill>
                  <a:srgbClr val="FFA319"/>
                </a:solidFill>
              </a:rPr>
              <a:t>example</a:t>
            </a:r>
            <a:r>
              <a:rPr lang="zh-CN" altLang="en-US" sz="2000" dirty="0">
                <a:solidFill>
                  <a:srgbClr val="FFA319"/>
                </a:solidFill>
              </a:rPr>
              <a:t> </a:t>
            </a:r>
            <a:r>
              <a:rPr lang="en-US" altLang="zh-CN" sz="2000" dirty="0">
                <a:solidFill>
                  <a:srgbClr val="FFA319"/>
                </a:solidFill>
              </a:rPr>
              <a:t>for</a:t>
            </a:r>
            <a:r>
              <a:rPr lang="zh-CN" altLang="en-US" sz="2000" dirty="0">
                <a:solidFill>
                  <a:srgbClr val="FFA319"/>
                </a:solidFill>
              </a:rPr>
              <a:t> </a:t>
            </a:r>
            <a:r>
              <a:rPr lang="en-US" altLang="zh-CN" sz="2000" dirty="0">
                <a:solidFill>
                  <a:srgbClr val="FFA319"/>
                </a:solidFill>
              </a:rPr>
              <a:t>formatting,</a:t>
            </a:r>
            <a:r>
              <a:rPr lang="zh-CN" altLang="en-US" sz="2000" dirty="0">
                <a:solidFill>
                  <a:srgbClr val="FFA319"/>
                </a:solidFill>
              </a:rPr>
              <a:t> </a:t>
            </a:r>
            <a:r>
              <a:rPr lang="en-US" altLang="zh-CN" sz="2000" dirty="0">
                <a:solidFill>
                  <a:srgbClr val="FFA319"/>
                </a:solidFill>
              </a:rPr>
              <a:t>not</a:t>
            </a:r>
            <a:r>
              <a:rPr lang="zh-CN" altLang="en-US" sz="2000" dirty="0">
                <a:solidFill>
                  <a:srgbClr val="FFA319"/>
                </a:solidFill>
              </a:rPr>
              <a:t> </a:t>
            </a:r>
            <a:r>
              <a:rPr lang="en-US" altLang="zh-CN" sz="2000" dirty="0">
                <a:solidFill>
                  <a:srgbClr val="FFA319"/>
                </a:solidFill>
              </a:rPr>
              <a:t>a</a:t>
            </a:r>
            <a:r>
              <a:rPr lang="zh-CN" altLang="en-US" sz="2000" dirty="0">
                <a:solidFill>
                  <a:srgbClr val="FFA319"/>
                </a:solidFill>
              </a:rPr>
              <a:t> </a:t>
            </a:r>
            <a:r>
              <a:rPr lang="en-US" altLang="zh-CN" sz="2000" dirty="0">
                <a:solidFill>
                  <a:srgbClr val="FFA319"/>
                </a:solidFill>
              </a:rPr>
              <a:t>suggested</a:t>
            </a:r>
            <a:r>
              <a:rPr lang="zh-CN" altLang="en-US" sz="2000" dirty="0">
                <a:solidFill>
                  <a:srgbClr val="FFA319"/>
                </a:solidFill>
              </a:rPr>
              <a:t> </a:t>
            </a:r>
            <a:r>
              <a:rPr lang="en-US" altLang="zh-CN" sz="2000" dirty="0">
                <a:solidFill>
                  <a:srgbClr val="FFA319"/>
                </a:solidFill>
              </a:rPr>
              <a:t>answer</a:t>
            </a:r>
            <a:r>
              <a:rPr lang="zh-CN" altLang="en-US" sz="2000" dirty="0">
                <a:solidFill>
                  <a:srgbClr val="FFA319"/>
                </a:solidFill>
              </a:rPr>
              <a:t> </a:t>
            </a:r>
            <a:r>
              <a:rPr lang="en-US" altLang="zh-CN" sz="2000" dirty="0">
                <a:solidFill>
                  <a:srgbClr val="FFA319"/>
                </a:solidFill>
              </a:rPr>
              <a:t>to</a:t>
            </a:r>
            <a:r>
              <a:rPr lang="zh-CN" altLang="en-US" sz="2000" dirty="0">
                <a:solidFill>
                  <a:srgbClr val="FFA319"/>
                </a:solidFill>
              </a:rPr>
              <a:t> </a:t>
            </a:r>
            <a:r>
              <a:rPr lang="en-US" altLang="zh-CN" sz="2000" dirty="0">
                <a:solidFill>
                  <a:srgbClr val="FFA319"/>
                </a:solidFill>
              </a:rPr>
              <a:t>any</a:t>
            </a:r>
            <a:r>
              <a:rPr lang="zh-CN" altLang="en-US" sz="2000" dirty="0">
                <a:solidFill>
                  <a:srgbClr val="FFA319"/>
                </a:solidFill>
              </a:rPr>
              <a:t> </a:t>
            </a:r>
            <a:r>
              <a:rPr lang="en-US" altLang="zh-CN" sz="2000" dirty="0">
                <a:solidFill>
                  <a:srgbClr val="FFA319"/>
                </a:solidFill>
              </a:rPr>
              <a:t>problem</a:t>
            </a:r>
            <a:r>
              <a:rPr lang="zh-CN" altLang="en-US" sz="2000" dirty="0">
                <a:solidFill>
                  <a:srgbClr val="FFA319"/>
                </a:solidFill>
              </a:rPr>
              <a:t> </a:t>
            </a:r>
            <a:r>
              <a:rPr lang="en-US" altLang="zh-CN" sz="2000" dirty="0">
                <a:solidFill>
                  <a:srgbClr val="FFA319"/>
                </a:solidFill>
              </a:rPr>
              <a:t>on</a:t>
            </a:r>
            <a:r>
              <a:rPr lang="zh-CN" altLang="en-US" sz="2000" dirty="0">
                <a:solidFill>
                  <a:srgbClr val="FFA319"/>
                </a:solidFill>
              </a:rPr>
              <a:t> </a:t>
            </a:r>
            <a:r>
              <a:rPr lang="en-US" altLang="zh-CN" sz="2000" dirty="0">
                <a:solidFill>
                  <a:srgbClr val="FFA319"/>
                </a:solidFill>
              </a:rPr>
              <a:t>the</a:t>
            </a:r>
            <a:r>
              <a:rPr lang="zh-CN" altLang="en-US" sz="2000" dirty="0">
                <a:solidFill>
                  <a:srgbClr val="FFA319"/>
                </a:solidFill>
              </a:rPr>
              <a:t> </a:t>
            </a:r>
            <a:r>
              <a:rPr lang="en-US" altLang="zh-CN" sz="2000" dirty="0">
                <a:solidFill>
                  <a:srgbClr val="FFA319"/>
                </a:solidFill>
              </a:rPr>
              <a:t>problem</a:t>
            </a:r>
            <a:r>
              <a:rPr lang="zh-CN" altLang="en-US" sz="2000" dirty="0">
                <a:solidFill>
                  <a:srgbClr val="FFA319"/>
                </a:solidFill>
              </a:rPr>
              <a:t> </a:t>
            </a:r>
            <a:r>
              <a:rPr lang="en-US" altLang="zh-CN" sz="2000" dirty="0">
                <a:solidFill>
                  <a:srgbClr val="FFA319"/>
                </a:solidFill>
              </a:rPr>
              <a:t>set</a:t>
            </a:r>
            <a:endParaRPr lang="en-US" sz="2000" dirty="0">
              <a:solidFill>
                <a:srgbClr val="FFA319"/>
              </a:solidFill>
            </a:endParaRPr>
          </a:p>
        </p:txBody>
      </p:sp>
      <p:pic>
        <p:nvPicPr>
          <p:cNvPr id="3" name="Picture 2" descr="A picture containing table&#10;&#10;Description automatically generated">
            <a:extLst>
              <a:ext uri="{FF2B5EF4-FFF2-40B4-BE49-F238E27FC236}">
                <a16:creationId xmlns:a16="http://schemas.microsoft.com/office/drawing/2014/main" id="{31240983-0F2B-4A40-97E4-25BF1E2EE99A}"/>
              </a:ext>
            </a:extLst>
          </p:cNvPr>
          <p:cNvPicPr>
            <a:picLocks noChangeAspect="1"/>
          </p:cNvPicPr>
          <p:nvPr/>
        </p:nvPicPr>
        <p:blipFill>
          <a:blip r:embed="rId3"/>
          <a:stretch>
            <a:fillRect/>
          </a:stretch>
        </p:blipFill>
        <p:spPr>
          <a:xfrm>
            <a:off x="357603" y="882226"/>
            <a:ext cx="5961996" cy="5458999"/>
          </a:xfrm>
          <a:prstGeom prst="rect">
            <a:avLst/>
          </a:prstGeom>
        </p:spPr>
      </p:pic>
      <p:cxnSp>
        <p:nvCxnSpPr>
          <p:cNvPr id="7" name="Straight Arrow Connector 6">
            <a:extLst>
              <a:ext uri="{FF2B5EF4-FFF2-40B4-BE49-F238E27FC236}">
                <a16:creationId xmlns:a16="http://schemas.microsoft.com/office/drawing/2014/main" id="{53780AD3-72B7-9F4A-977B-96D6A2956E43}"/>
              </a:ext>
            </a:extLst>
          </p:cNvPr>
          <p:cNvCxnSpPr/>
          <p:nvPr/>
        </p:nvCxnSpPr>
        <p:spPr>
          <a:xfrm flipH="1">
            <a:off x="5185775" y="1433162"/>
            <a:ext cx="1365337" cy="876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1F7F5B-9F92-4F4F-AA69-B86B09FEC5E5}"/>
              </a:ext>
            </a:extLst>
          </p:cNvPr>
          <p:cNvSpPr txBox="1"/>
          <p:nvPr/>
        </p:nvSpPr>
        <p:spPr>
          <a:xfrm>
            <a:off x="6513535" y="1232745"/>
            <a:ext cx="1728592" cy="646331"/>
          </a:xfrm>
          <a:prstGeom prst="rect">
            <a:avLst/>
          </a:prstGeom>
          <a:noFill/>
        </p:spPr>
        <p:txBody>
          <a:bodyPr wrap="square" rtlCol="0">
            <a:spAutoFit/>
          </a:bodyPr>
          <a:lstStyle/>
          <a:p>
            <a:r>
              <a:rPr lang="en-US" altLang="zh-CN" dirty="0">
                <a:solidFill>
                  <a:schemeClr val="tx1">
                    <a:lumMod val="50000"/>
                    <a:lumOff val="50000"/>
                  </a:schemeClr>
                </a:solidFill>
              </a:rPr>
              <a:t>code</a:t>
            </a:r>
            <a:r>
              <a:rPr lang="zh-CN" altLang="en-US" dirty="0">
                <a:solidFill>
                  <a:schemeClr val="tx1">
                    <a:lumMod val="50000"/>
                    <a:lumOff val="50000"/>
                  </a:schemeClr>
                </a:solidFill>
              </a:rPr>
              <a:t> </a:t>
            </a:r>
            <a:r>
              <a:rPr lang="en-US" altLang="zh-CN" dirty="0">
                <a:solidFill>
                  <a:schemeClr val="tx1">
                    <a:lumMod val="50000"/>
                    <a:lumOff val="50000"/>
                  </a:schemeClr>
                </a:solidFill>
              </a:rPr>
              <a:t>here</a:t>
            </a:r>
          </a:p>
          <a:p>
            <a:endParaRPr lang="en-US" dirty="0">
              <a:solidFill>
                <a:schemeClr val="tx1">
                  <a:lumMod val="50000"/>
                  <a:lumOff val="50000"/>
                </a:schemeClr>
              </a:solidFill>
            </a:endParaRPr>
          </a:p>
        </p:txBody>
      </p:sp>
      <p:cxnSp>
        <p:nvCxnSpPr>
          <p:cNvPr id="9" name="Straight Arrow Connector 8">
            <a:extLst>
              <a:ext uri="{FF2B5EF4-FFF2-40B4-BE49-F238E27FC236}">
                <a16:creationId xmlns:a16="http://schemas.microsoft.com/office/drawing/2014/main" id="{48CCC1DD-57F3-394B-9EA8-4ADB95ED3CF1}"/>
              </a:ext>
            </a:extLst>
          </p:cNvPr>
          <p:cNvCxnSpPr>
            <a:cxnSpLocks/>
          </p:cNvCxnSpPr>
          <p:nvPr/>
        </p:nvCxnSpPr>
        <p:spPr>
          <a:xfrm flipH="1">
            <a:off x="6012494" y="2925847"/>
            <a:ext cx="13653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0FD1F2-77F5-A04D-B415-E5B6993AD579}"/>
              </a:ext>
            </a:extLst>
          </p:cNvPr>
          <p:cNvSpPr txBox="1"/>
          <p:nvPr/>
        </p:nvSpPr>
        <p:spPr>
          <a:xfrm>
            <a:off x="7396521" y="2735609"/>
            <a:ext cx="2023051" cy="369332"/>
          </a:xfrm>
          <a:prstGeom prst="rect">
            <a:avLst/>
          </a:prstGeom>
          <a:noFill/>
        </p:spPr>
        <p:txBody>
          <a:bodyPr wrap="square" rtlCol="0">
            <a:spAutoFit/>
          </a:bodyPr>
          <a:lstStyle/>
          <a:p>
            <a:r>
              <a:rPr lang="en-US" altLang="zh-CN" dirty="0">
                <a:solidFill>
                  <a:schemeClr val="tx1">
                    <a:lumMod val="50000"/>
                    <a:lumOff val="50000"/>
                  </a:schemeClr>
                </a:solidFill>
              </a:rPr>
              <a:t>STATA</a:t>
            </a:r>
            <a:r>
              <a:rPr lang="zh-CN" altLang="en-US" dirty="0">
                <a:solidFill>
                  <a:schemeClr val="tx1">
                    <a:lumMod val="50000"/>
                    <a:lumOff val="50000"/>
                  </a:schemeClr>
                </a:solidFill>
              </a:rPr>
              <a:t> </a:t>
            </a:r>
            <a:r>
              <a:rPr lang="en-US" altLang="zh-CN" dirty="0">
                <a:solidFill>
                  <a:schemeClr val="tx1">
                    <a:lumMod val="50000"/>
                    <a:lumOff val="50000"/>
                  </a:schemeClr>
                </a:solidFill>
              </a:rPr>
              <a:t>output</a:t>
            </a:r>
            <a:r>
              <a:rPr lang="zh-CN" altLang="en-US" dirty="0">
                <a:solidFill>
                  <a:schemeClr val="tx1">
                    <a:lumMod val="50000"/>
                    <a:lumOff val="50000"/>
                  </a:schemeClr>
                </a:solidFill>
              </a:rPr>
              <a:t> </a:t>
            </a:r>
            <a:r>
              <a:rPr lang="en-US" altLang="zh-CN" dirty="0">
                <a:solidFill>
                  <a:schemeClr val="tx1">
                    <a:lumMod val="50000"/>
                    <a:lumOff val="50000"/>
                  </a:schemeClr>
                </a:solidFill>
              </a:rPr>
              <a:t>here</a:t>
            </a:r>
          </a:p>
        </p:txBody>
      </p:sp>
      <p:cxnSp>
        <p:nvCxnSpPr>
          <p:cNvPr id="12" name="Straight Arrow Connector 11">
            <a:extLst>
              <a:ext uri="{FF2B5EF4-FFF2-40B4-BE49-F238E27FC236}">
                <a16:creationId xmlns:a16="http://schemas.microsoft.com/office/drawing/2014/main" id="{260C07FA-18F0-674B-B5BB-395DE1A67E2D}"/>
              </a:ext>
            </a:extLst>
          </p:cNvPr>
          <p:cNvCxnSpPr>
            <a:cxnSpLocks/>
          </p:cNvCxnSpPr>
          <p:nvPr/>
        </p:nvCxnSpPr>
        <p:spPr>
          <a:xfrm flipH="1">
            <a:off x="6096000" y="5996812"/>
            <a:ext cx="13653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40F8010-1C91-0444-8861-EB4ADC864CDC}"/>
              </a:ext>
            </a:extLst>
          </p:cNvPr>
          <p:cNvSpPr txBox="1"/>
          <p:nvPr/>
        </p:nvSpPr>
        <p:spPr>
          <a:xfrm>
            <a:off x="7523968" y="5812146"/>
            <a:ext cx="3874717" cy="369332"/>
          </a:xfrm>
          <a:prstGeom prst="rect">
            <a:avLst/>
          </a:prstGeom>
          <a:noFill/>
        </p:spPr>
        <p:txBody>
          <a:bodyPr wrap="square" rtlCol="0">
            <a:spAutoFit/>
          </a:bodyPr>
          <a:lstStyle/>
          <a:p>
            <a:r>
              <a:rPr lang="en-US" altLang="zh-CN" dirty="0">
                <a:solidFill>
                  <a:schemeClr val="tx1">
                    <a:lumMod val="50000"/>
                    <a:lumOff val="50000"/>
                  </a:schemeClr>
                </a:solidFill>
              </a:rPr>
              <a:t>Interpretation/Answer</a:t>
            </a:r>
            <a:r>
              <a:rPr lang="zh-CN" altLang="en-US" dirty="0">
                <a:solidFill>
                  <a:schemeClr val="tx1">
                    <a:lumMod val="50000"/>
                    <a:lumOff val="50000"/>
                  </a:schemeClr>
                </a:solidFill>
              </a:rPr>
              <a:t> </a:t>
            </a:r>
            <a:r>
              <a:rPr lang="en-US" altLang="zh-CN" dirty="0">
                <a:solidFill>
                  <a:schemeClr val="tx1">
                    <a:lumMod val="50000"/>
                    <a:lumOff val="50000"/>
                  </a:schemeClr>
                </a:solidFill>
              </a:rPr>
              <a:t>to</a:t>
            </a:r>
            <a:r>
              <a:rPr lang="zh-CN" altLang="en-US" dirty="0">
                <a:solidFill>
                  <a:schemeClr val="tx1">
                    <a:lumMod val="50000"/>
                    <a:lumOff val="50000"/>
                  </a:schemeClr>
                </a:solidFill>
              </a:rPr>
              <a:t> </a:t>
            </a:r>
            <a:r>
              <a:rPr lang="en-US" altLang="zh-CN" dirty="0">
                <a:solidFill>
                  <a:schemeClr val="tx1">
                    <a:lumMod val="50000"/>
                    <a:lumOff val="50000"/>
                  </a:schemeClr>
                </a:solidFill>
              </a:rPr>
              <a:t>question</a:t>
            </a:r>
            <a:r>
              <a:rPr lang="zh-CN" altLang="en-US" dirty="0">
                <a:solidFill>
                  <a:schemeClr val="tx1">
                    <a:lumMod val="50000"/>
                    <a:lumOff val="50000"/>
                  </a:schemeClr>
                </a:solidFill>
              </a:rPr>
              <a:t> </a:t>
            </a:r>
            <a:r>
              <a:rPr lang="en-US" altLang="zh-CN" dirty="0">
                <a:solidFill>
                  <a:schemeClr val="tx1">
                    <a:lumMod val="50000"/>
                    <a:lumOff val="50000"/>
                  </a:schemeClr>
                </a:solidFill>
              </a:rPr>
              <a:t>here</a:t>
            </a:r>
          </a:p>
        </p:txBody>
      </p:sp>
    </p:spTree>
    <p:extLst>
      <p:ext uri="{BB962C8B-B14F-4D97-AF65-F5344CB8AC3E}">
        <p14:creationId xmlns:p14="http://schemas.microsoft.com/office/powerpoint/2010/main" val="369817918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82BC9D-8F88-5A45-AF97-82141ECE2B93}"/>
              </a:ext>
            </a:extLst>
          </p:cNvPr>
          <p:cNvSpPr txBox="1"/>
          <p:nvPr/>
        </p:nvSpPr>
        <p:spPr>
          <a:xfrm>
            <a:off x="308279" y="235048"/>
            <a:ext cx="11575442" cy="6174062"/>
          </a:xfrm>
          <a:prstGeom prst="rect">
            <a:avLst/>
          </a:prstGeom>
          <a:noFill/>
        </p:spPr>
        <p:txBody>
          <a:bodyPr wrap="square" rtlCol="0">
            <a:spAutoFit/>
          </a:bodyPr>
          <a:lstStyle/>
          <a:p>
            <a:pPr marL="342900" lvl="1" indent="-342900">
              <a:lnSpc>
                <a:spcPct val="150000"/>
              </a:lnSpc>
              <a:buAutoNum type="arabicPeriod" startAt="6"/>
            </a:pPr>
            <a:r>
              <a:rPr lang="en-US" dirty="0">
                <a:solidFill>
                  <a:schemeClr val="tx1">
                    <a:lumMod val="65000"/>
                    <a:lumOff val="35000"/>
                  </a:schemeClr>
                </a:solidFill>
              </a:rPr>
              <a:t>When you are asked to "write down the model", please interpret each parameter/parameter estimate.</a:t>
            </a:r>
          </a:p>
          <a:p>
            <a:pPr>
              <a:lnSpc>
                <a:spcPct val="114000"/>
              </a:lnSpc>
            </a:pPr>
            <a:r>
              <a:rPr lang="en-US" dirty="0">
                <a:solidFill>
                  <a:srgbClr val="FFA319"/>
                </a:solidFill>
              </a:rPr>
              <a:t>      </a:t>
            </a:r>
          </a:p>
          <a:p>
            <a:pPr>
              <a:lnSpc>
                <a:spcPct val="114000"/>
              </a:lnSpc>
            </a:pPr>
            <a:r>
              <a:rPr lang="en-US" b="1" dirty="0">
                <a:solidFill>
                  <a:srgbClr val="FFA319"/>
                </a:solidFill>
              </a:rPr>
              <a:t>      </a:t>
            </a:r>
            <a:r>
              <a:rPr lang="en-US" b="1" dirty="0"/>
              <a:t>Example</a:t>
            </a:r>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altLang="zh-CN" dirty="0"/>
          </a:p>
          <a:p>
            <a:pPr>
              <a:lnSpc>
                <a:spcPct val="114000"/>
              </a:lnSpc>
            </a:pPr>
            <a:endParaRPr lang="en-US" altLang="zh-CN" dirty="0"/>
          </a:p>
          <a:p>
            <a:pPr>
              <a:lnSpc>
                <a:spcPct val="114000"/>
              </a:lnSpc>
            </a:pPr>
            <a:endParaRPr lang="en-US" altLang="zh-CN" dirty="0"/>
          </a:p>
          <a:p>
            <a:pPr>
              <a:lnSpc>
                <a:spcPct val="114000"/>
              </a:lnSpc>
            </a:pPr>
            <a:endParaRPr lang="en-US" altLang="zh-CN" dirty="0"/>
          </a:p>
          <a:p>
            <a:pPr>
              <a:lnSpc>
                <a:spcPct val="114000"/>
              </a:lnSpc>
            </a:pPr>
            <a:r>
              <a:rPr lang="zh-CN" altLang="en-US" dirty="0">
                <a:solidFill>
                  <a:schemeClr val="tx1">
                    <a:lumMod val="50000"/>
                    <a:lumOff val="50000"/>
                  </a:schemeClr>
                </a:solidFill>
              </a:rPr>
              <a:t>  </a:t>
            </a:r>
            <a:endParaRPr lang="en-US" dirty="0">
              <a:solidFill>
                <a:schemeClr val="tx1">
                  <a:lumMod val="50000"/>
                  <a:lumOff val="50000"/>
                </a:schemeClr>
              </a:solidFill>
            </a:endParaRPr>
          </a:p>
          <a:p>
            <a:pPr marL="800100" lvl="1" indent="-342900">
              <a:lnSpc>
                <a:spcPct val="114000"/>
              </a:lnSpc>
              <a:buFont typeface="Arial" panose="020B0604020202020204" pitchFamily="34" charset="0"/>
              <a:buChar char="•"/>
            </a:pPr>
            <a:endParaRPr lang="en-US" altLang="zh-CN" dirty="0"/>
          </a:p>
        </p:txBody>
      </p:sp>
      <p:pic>
        <p:nvPicPr>
          <p:cNvPr id="3" name="Picture 2" descr="A picture containing text, receipt, screenshot&#10;&#10;Description automatically generated">
            <a:extLst>
              <a:ext uri="{FF2B5EF4-FFF2-40B4-BE49-F238E27FC236}">
                <a16:creationId xmlns:a16="http://schemas.microsoft.com/office/drawing/2014/main" id="{688D55E1-5DCD-A447-A387-3984103A03AA}"/>
              </a:ext>
            </a:extLst>
          </p:cNvPr>
          <p:cNvPicPr>
            <a:picLocks noChangeAspect="1"/>
          </p:cNvPicPr>
          <p:nvPr/>
        </p:nvPicPr>
        <p:blipFill>
          <a:blip r:embed="rId2"/>
          <a:stretch>
            <a:fillRect/>
          </a:stretch>
        </p:blipFill>
        <p:spPr>
          <a:xfrm>
            <a:off x="629201" y="1337068"/>
            <a:ext cx="5296433" cy="4348306"/>
          </a:xfrm>
          <a:prstGeom prst="rect">
            <a:avLst/>
          </a:prstGeom>
        </p:spPr>
      </p:pic>
    </p:spTree>
    <p:extLst>
      <p:ext uri="{BB962C8B-B14F-4D97-AF65-F5344CB8AC3E}">
        <p14:creationId xmlns:p14="http://schemas.microsoft.com/office/powerpoint/2010/main" val="175395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20188</TotalTime>
  <Words>1541</Words>
  <Application>Microsoft Macintosh PowerPoint</Application>
  <PresentationFormat>Widescreen</PresentationFormat>
  <Paragraphs>144</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Review of Statistical Concepts and Problem Set Requirements &amp; Tips   TA: Xingruo (Summer) Zhang  September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Xingruo Zhang</dc:creator>
  <cp:lastModifiedBy>Xingruo Zhang</cp:lastModifiedBy>
  <cp:revision>33</cp:revision>
  <dcterms:created xsi:type="dcterms:W3CDTF">2022-01-25T21:05:46Z</dcterms:created>
  <dcterms:modified xsi:type="dcterms:W3CDTF">2024-01-02T19:00:10Z</dcterms:modified>
</cp:coreProperties>
</file>