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7" r:id="rId4"/>
    <p:sldId id="267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98" autoAdjust="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4/7/2019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ster.com/zip_code.html" TargetMode="External"/><Relationship Id="rId2" Type="http://schemas.openxmlformats.org/officeDocument/2006/relationships/hyperlink" Target="https://www.thebalancesmb.com/types-of-property-coverage-386625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machine-learning/" TargetMode="External"/><Relationship Id="rId4" Type="http://schemas.openxmlformats.org/officeDocument/2006/relationships/hyperlink" Target="https://earthquake.usgs.gov/hazards/lear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909" y="1309382"/>
            <a:ext cx="7543800" cy="2593975"/>
          </a:xfrm>
        </p:spPr>
        <p:txBody>
          <a:bodyPr/>
          <a:lstStyle/>
          <a:p>
            <a:r>
              <a:rPr lang="en-US" dirty="0"/>
              <a:t>#Rewrite- Benchmarking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6461760" cy="1066800"/>
          </a:xfrm>
        </p:spPr>
        <p:txBody>
          <a:bodyPr/>
          <a:lstStyle/>
          <a:p>
            <a:r>
              <a:rPr lang="en-US" dirty="0"/>
              <a:t>Using Machine Learning and Predictive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6B8189-7B71-47C8-BA7D-0F8542573550}"/>
              </a:ext>
            </a:extLst>
          </p:cNvPr>
          <p:cNvSpPr txBox="1">
            <a:spLocks/>
          </p:cNvSpPr>
          <p:nvPr/>
        </p:nvSpPr>
        <p:spPr>
          <a:xfrm>
            <a:off x="685800" y="4782424"/>
            <a:ext cx="2820798" cy="7564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Catherine </a:t>
            </a:r>
            <a:r>
              <a:rPr lang="en-US" sz="1600" dirty="0" smtClean="0"/>
              <a:t>Halvorson</a:t>
            </a:r>
            <a:endParaRPr lang="en-US" sz="1600" dirty="0"/>
          </a:p>
          <a:p>
            <a:r>
              <a:rPr lang="en-US" sz="1600" dirty="0" smtClean="0"/>
              <a:t>Vanessa </a:t>
            </a:r>
            <a:r>
              <a:rPr lang="en-US" sz="1600" dirty="0"/>
              <a:t>Webb</a:t>
            </a:r>
          </a:p>
          <a:p>
            <a:r>
              <a:rPr lang="en-US" sz="1600" dirty="0"/>
              <a:t>Rohini Rajendran</a:t>
            </a:r>
          </a:p>
        </p:txBody>
      </p:sp>
    </p:spTree>
    <p:extLst>
      <p:ext uri="{BB962C8B-B14F-4D97-AF65-F5344CB8AC3E}">
        <p14:creationId xmlns:p14="http://schemas.microsoft.com/office/powerpoint/2010/main" val="265569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to overcome Impediments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to improve the data aggregation and data clean up</a:t>
            </a:r>
          </a:p>
          <a:p>
            <a:r>
              <a:rPr lang="en-US" dirty="0" smtClean="0"/>
              <a:t>Recommendations </a:t>
            </a:r>
            <a:r>
              <a:rPr lang="en-US" dirty="0"/>
              <a:t>to carriers on data analytics as an incentive</a:t>
            </a:r>
          </a:p>
        </p:txBody>
      </p:sp>
    </p:spTree>
    <p:extLst>
      <p:ext uri="{BB962C8B-B14F-4D97-AF65-F5344CB8AC3E}">
        <p14:creationId xmlns:p14="http://schemas.microsoft.com/office/powerpoint/2010/main" val="274073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https://www.thebalancesmb.com/types-of-property-coverage-3866257</a:t>
            </a:r>
            <a:endParaRPr lang="en-US" dirty="0"/>
          </a:p>
          <a:p>
            <a:r>
              <a:rPr lang="en-US" dirty="0">
                <a:hlinkClick r:id="rId3"/>
              </a:rPr>
              <a:t>https://www.phaster.com/zip_code.html</a:t>
            </a:r>
            <a:endParaRPr lang="en-US" dirty="0"/>
          </a:p>
          <a:p>
            <a:r>
              <a:rPr lang="en-US" dirty="0">
                <a:hlinkClick r:id="rId4"/>
              </a:rPr>
              <a:t>https://earthquake.usgs.gov/hazards/learn/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https://docs.microsoft.com/en-us/azure/machine-learning/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Current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Future Process</a:t>
            </a:r>
            <a:endParaRPr lang="en-US" dirty="0"/>
          </a:p>
          <a:p>
            <a:r>
              <a:rPr lang="en-US" dirty="0"/>
              <a:t>Assumptions/Prerequisites</a:t>
            </a:r>
          </a:p>
          <a:p>
            <a:r>
              <a:rPr lang="en-US" dirty="0" smtClean="0"/>
              <a:t>Value Proposition</a:t>
            </a:r>
            <a:endParaRPr lang="en-US" dirty="0"/>
          </a:p>
          <a:p>
            <a:r>
              <a:rPr lang="en-US" dirty="0" smtClean="0"/>
              <a:t>Caveats and options to overcome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668"/>
            <a:ext cx="7186984" cy="5273131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 smtClean="0"/>
              <a:t>“In god we trust, All others must bring data” </a:t>
            </a:r>
            <a:r>
              <a:rPr lang="mr-IN" i="1" dirty="0" smtClean="0"/>
              <a:t>–</a:t>
            </a:r>
            <a:r>
              <a:rPr lang="en-US" i="1" dirty="0" smtClean="0"/>
              <a:t> W. Edwards Deming, Statistician, professor</a:t>
            </a:r>
          </a:p>
          <a:p>
            <a:endParaRPr lang="en-US" dirty="0" smtClean="0"/>
          </a:p>
          <a:p>
            <a:r>
              <a:rPr lang="en-US" dirty="0" smtClean="0"/>
              <a:t>Insurance </a:t>
            </a:r>
            <a:r>
              <a:rPr lang="en-US" dirty="0"/>
              <a:t>follows a pattern. Most of the problems are common to the clients belonging to a sector of business.</a:t>
            </a:r>
          </a:p>
          <a:p>
            <a:r>
              <a:rPr lang="en-US" dirty="0"/>
              <a:t>Most of the work done for a type of policy is repetitive.</a:t>
            </a:r>
          </a:p>
          <a:p>
            <a:r>
              <a:rPr lang="en-US" dirty="0"/>
              <a:t>Data is available and spread across various systems like Claims data, Policy data systems and Carrier Systems. </a:t>
            </a:r>
          </a:p>
          <a:p>
            <a:r>
              <a:rPr lang="en-US" dirty="0"/>
              <a:t>Geographical information and Hazards Maps can be combined to analyze the risk </a:t>
            </a:r>
            <a:r>
              <a:rPr lang="en-US" dirty="0" smtClean="0"/>
              <a:t>information.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Yet the </a:t>
            </a:r>
            <a:r>
              <a:rPr lang="en-US" dirty="0" smtClean="0"/>
              <a:t>broker is </a:t>
            </a:r>
            <a:r>
              <a:rPr lang="en-US" dirty="0" smtClean="0"/>
              <a:t>not getting </a:t>
            </a:r>
            <a:r>
              <a:rPr lang="en-US" dirty="0" smtClean="0"/>
              <a:t>the </a:t>
            </a:r>
            <a:r>
              <a:rPr lang="en-US" dirty="0" smtClean="0"/>
              <a:t>information </a:t>
            </a:r>
            <a:r>
              <a:rPr lang="en-US" dirty="0" smtClean="0"/>
              <a:t>needed from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A1C30-5942-4128-8620-F98E9EED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5" y="1300294"/>
            <a:ext cx="7769054" cy="41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A88B3-4E58-4115-AB99-2778BEC9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7477"/>
            <a:ext cx="7013196" cy="48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r>
              <a:rPr lang="en-US" dirty="0"/>
              <a:t>Zip code of the properties to be insured</a:t>
            </a:r>
          </a:p>
          <a:p>
            <a:r>
              <a:rPr lang="en-US" dirty="0"/>
              <a:t>Statement of Values</a:t>
            </a:r>
          </a:p>
          <a:p>
            <a:r>
              <a:rPr lang="en-US" dirty="0"/>
              <a:t>Historical data on the coverage's on similar properties</a:t>
            </a:r>
          </a:p>
          <a:p>
            <a:r>
              <a:rPr lang="en-US" dirty="0"/>
              <a:t>Emerging risks </a:t>
            </a:r>
            <a:r>
              <a:rPr lang="en-US" dirty="0" smtClean="0"/>
              <a:t>map or Hazard </a:t>
            </a:r>
            <a:r>
              <a:rPr lang="en-US" dirty="0"/>
              <a:t>Maps for predictive analysis </a:t>
            </a:r>
          </a:p>
          <a:p>
            <a:r>
              <a:rPr lang="en-US" dirty="0"/>
              <a:t>Attributes affecting the </a:t>
            </a:r>
            <a:r>
              <a:rPr lang="en-US" dirty="0" smtClean="0"/>
              <a:t>rating of the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r>
              <a:rPr lang="en-US" dirty="0"/>
              <a:t>Reduced time for process and research on the risk</a:t>
            </a:r>
          </a:p>
          <a:p>
            <a:r>
              <a:rPr lang="en-US" dirty="0"/>
              <a:t>Reduce risk of Errors and Omissions</a:t>
            </a:r>
          </a:p>
          <a:p>
            <a:r>
              <a:rPr lang="en-US" dirty="0"/>
              <a:t>Predictive </a:t>
            </a:r>
            <a:r>
              <a:rPr lang="en-US" dirty="0" smtClean="0"/>
              <a:t>analysis </a:t>
            </a:r>
            <a:r>
              <a:rPr lang="en-US" dirty="0"/>
              <a:t>based on historical data</a:t>
            </a:r>
          </a:p>
          <a:p>
            <a:r>
              <a:rPr lang="en-US" dirty="0"/>
              <a:t>Better estimates on target premium based on risks</a:t>
            </a:r>
          </a:p>
          <a:p>
            <a:r>
              <a:rPr lang="en-US" dirty="0" smtClean="0"/>
              <a:t>Reduction </a:t>
            </a:r>
            <a:r>
              <a:rPr lang="en-US" dirty="0"/>
              <a:t>of manual effort put </a:t>
            </a:r>
            <a:r>
              <a:rPr lang="en-US" dirty="0" smtClean="0"/>
              <a:t>in for data entry and </a:t>
            </a: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699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r>
              <a:rPr lang="en-US" dirty="0"/>
              <a:t>Predictive analysis and Machine Learning</a:t>
            </a:r>
          </a:p>
          <a:p>
            <a:pPr marL="114300" indent="0">
              <a:buNone/>
            </a:pPr>
            <a:r>
              <a:rPr lang="en-US" dirty="0"/>
              <a:t>Step 1 : Data Collection</a:t>
            </a:r>
          </a:p>
          <a:p>
            <a:pPr marL="114300" indent="0">
              <a:buNone/>
            </a:pPr>
            <a:r>
              <a:rPr lang="en-US" dirty="0"/>
              <a:t>Step 2 : </a:t>
            </a:r>
            <a:r>
              <a:rPr lang="en-US" dirty="0" smtClean="0"/>
              <a:t>Manual Analysis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Step 3: Machine learning to predict analysis</a:t>
            </a:r>
          </a:p>
          <a:p>
            <a:pPr marL="114300" indent="0">
              <a:buNone/>
            </a:pPr>
            <a:r>
              <a:rPr lang="en-US" dirty="0"/>
              <a:t>   Linear Regression</a:t>
            </a:r>
          </a:p>
          <a:p>
            <a:pPr marL="114300" indent="0">
              <a:buNone/>
            </a:pPr>
            <a:r>
              <a:rPr lang="en-US" dirty="0"/>
              <a:t>   Classification and Regression </a:t>
            </a:r>
            <a:r>
              <a:rPr lang="en-US" dirty="0" smtClean="0"/>
              <a:t>Trees</a:t>
            </a:r>
          </a:p>
          <a:p>
            <a:pPr marL="114300" indent="0">
              <a:buNone/>
            </a:pPr>
            <a:r>
              <a:rPr lang="en-US" dirty="0" smtClean="0"/>
              <a:t>Step 4: Recommended coverages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523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376"/>
            <a:ext cx="7620000" cy="4800600"/>
          </a:xfrm>
        </p:spPr>
        <p:txBody>
          <a:bodyPr/>
          <a:lstStyle/>
          <a:p>
            <a:r>
              <a:rPr lang="en-US" dirty="0" smtClean="0"/>
              <a:t>Data required for benchmarking is distributed across  </a:t>
            </a:r>
            <a:endParaRPr lang="en-US" dirty="0"/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Carriers</a:t>
            </a:r>
          </a:p>
          <a:p>
            <a:pPr lvl="1"/>
            <a:r>
              <a:rPr lang="en-US" dirty="0" smtClean="0"/>
              <a:t>Brokers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9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438</TotalTime>
  <Words>305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Mangal</vt:lpstr>
      <vt:lpstr>Adjacency</vt:lpstr>
      <vt:lpstr>#Rewrite- Benchmarking</vt:lpstr>
      <vt:lpstr>Content</vt:lpstr>
      <vt:lpstr>Problem Statement</vt:lpstr>
      <vt:lpstr>Current process</vt:lpstr>
      <vt:lpstr>Future Process</vt:lpstr>
      <vt:lpstr>Prerequisites</vt:lpstr>
      <vt:lpstr>Value Proposition</vt:lpstr>
      <vt:lpstr>Solutions Proposed</vt:lpstr>
      <vt:lpstr>Caveats</vt:lpstr>
      <vt:lpstr>Options to overcome Impediments</vt:lpstr>
      <vt:lpstr>References</vt:lpstr>
    </vt:vector>
  </TitlesOfParts>
  <Company>Personal Laptop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#Rewrite- Benchmarking</dc:title>
  <dc:creator>Rohini Rajendran</dc:creator>
  <cp:lastModifiedBy>Catherine Halvorson</cp:lastModifiedBy>
  <cp:revision>27</cp:revision>
  <dcterms:created xsi:type="dcterms:W3CDTF">2019-04-06T16:40:55Z</dcterms:created>
  <dcterms:modified xsi:type="dcterms:W3CDTF">2019-04-07T15:18:55Z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catherine.halvorson@ad.infosys.com</vt:lpwstr>
  </property>
  <property fmtid="{D5CDD505-2E9C-101B-9397-08002B2CF9AE}" pid="5" name="MSIP_Label_be4b3411-284d-4d31-bd4f-bc13ef7f1fd6_SetDate">
    <vt:lpwstr>2019-04-07T14:19:09.7457694Z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catherine.halvorson@ad.infosys.com</vt:lpwstr>
  </property>
  <property fmtid="{D5CDD505-2E9C-101B-9397-08002B2CF9AE}" pid="12" name="MSIP_Label_a0819fa7-4367-4500-ba88-dd630d977609_SetDate">
    <vt:lpwstr>2019-04-07T14:19:09.7457694Z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