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40"/>
  </p:notesMasterIdLst>
  <p:sldIdLst>
    <p:sldId id="330" r:id="rId2"/>
    <p:sldId id="256" r:id="rId3"/>
    <p:sldId id="258" r:id="rId4"/>
    <p:sldId id="260" r:id="rId5"/>
    <p:sldId id="263" r:id="rId6"/>
    <p:sldId id="264" r:id="rId7"/>
    <p:sldId id="265" r:id="rId8"/>
    <p:sldId id="324" r:id="rId9"/>
    <p:sldId id="312" r:id="rId10"/>
    <p:sldId id="329" r:id="rId11"/>
    <p:sldId id="316" r:id="rId12"/>
    <p:sldId id="326" r:id="rId13"/>
    <p:sldId id="313" r:id="rId14"/>
    <p:sldId id="319" r:id="rId15"/>
    <p:sldId id="350" r:id="rId16"/>
    <p:sldId id="331" r:id="rId17"/>
    <p:sldId id="332" r:id="rId18"/>
    <p:sldId id="338" r:id="rId19"/>
    <p:sldId id="333" r:id="rId20"/>
    <p:sldId id="335" r:id="rId21"/>
    <p:sldId id="353" r:id="rId22"/>
    <p:sldId id="337" r:id="rId23"/>
    <p:sldId id="340" r:id="rId24"/>
    <p:sldId id="341" r:id="rId25"/>
    <p:sldId id="343" r:id="rId26"/>
    <p:sldId id="342" r:id="rId27"/>
    <p:sldId id="344" r:id="rId28"/>
    <p:sldId id="345" r:id="rId29"/>
    <p:sldId id="346" r:id="rId30"/>
    <p:sldId id="347" r:id="rId31"/>
    <p:sldId id="348" r:id="rId32"/>
    <p:sldId id="349" r:id="rId33"/>
    <p:sldId id="354" r:id="rId34"/>
    <p:sldId id="351" r:id="rId35"/>
    <p:sldId id="323" r:id="rId36"/>
    <p:sldId id="318" r:id="rId37"/>
    <p:sldId id="328" r:id="rId38"/>
    <p:sldId id="327" r:id="rId39"/>
  </p:sldIdLst>
  <p:sldSz cx="9144000" cy="5143500" type="screen16x9"/>
  <p:notesSz cx="6858000" cy="9144000"/>
  <p:embeddedFontLst>
    <p:embeddedFont>
      <p:font typeface="Golos Text" charset="0"/>
      <p:regular r:id="rId41"/>
      <p:bold r:id="rId42"/>
    </p:embeddedFont>
    <p:embeddedFont>
      <p:font typeface="Commissioner" charset="0"/>
      <p:regular r:id="rId43"/>
      <p:bold r:id="rId44"/>
    </p:embeddedFont>
    <p:embeddedFont>
      <p:font typeface="Golos Text SemiBold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34BE035-AE78-4D87-90A9-6EADA2ACE22F}">
  <a:tblStyle styleId="{834BE035-AE78-4D87-90A9-6EADA2ACE2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55" autoAdjust="0"/>
  </p:normalViewPr>
  <p:slideViewPr>
    <p:cSldViewPr>
      <p:cViewPr>
        <p:scale>
          <a:sx n="90" d="100"/>
          <a:sy n="90" d="100"/>
        </p:scale>
        <p:origin x="-816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75584fc2f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75584fc2f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75584fc2f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75584fc2f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47bfd1e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47bfd1e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747bfd1ed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747bfd1ed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1ff7c0f5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31ff7c0f5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75584fc2f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75584fc2f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32200"/>
            <a:ext cx="5004900" cy="1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205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12075" y="3573275"/>
            <a:ext cx="32052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2954672" y="2027976"/>
            <a:ext cx="43122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2954672" y="1519425"/>
            <a:ext cx="43122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954649" y="3619500"/>
            <a:ext cx="43122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954649" y="3110949"/>
            <a:ext cx="43122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" name="Google Shape;36;p5"/>
          <p:cNvCxnSpPr/>
          <p:nvPr/>
        </p:nvCxnSpPr>
        <p:spPr>
          <a:xfrm rot="10800000">
            <a:off x="8864825" y="0"/>
            <a:ext cx="0" cy="413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936100" y="2129352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1936100" y="1370275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993600" y="1483400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1936100" y="3827175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1936100" y="3068200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993600" y="3179712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7"/>
          </p:nvPr>
        </p:nvSpPr>
        <p:spPr>
          <a:xfrm>
            <a:off x="5969570" y="2129352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5969570" y="1370275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5033780" y="1483400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5969570" y="3827175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4"/>
          </p:nvPr>
        </p:nvSpPr>
        <p:spPr>
          <a:xfrm>
            <a:off x="5969570" y="3068200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200"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los Text SemiBold"/>
              <a:buNone/>
              <a:defRPr sz="2400">
                <a:latin typeface="Golos Text SemiBold"/>
                <a:ea typeface="Golos Text SemiBold"/>
                <a:cs typeface="Golos Text SemiBold"/>
                <a:sym typeface="Golos Text SemiBold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5033780" y="3179712"/>
            <a:ext cx="876300" cy="115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cxnSp>
        <p:nvCxnSpPr>
          <p:cNvPr id="91" name="Google Shape;91;p1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flipH="1">
            <a:off x="4426725" y="2036300"/>
            <a:ext cx="3205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55825" y="1012500"/>
            <a:ext cx="1076100" cy="8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 flipH="1">
            <a:off x="4426725" y="3573275"/>
            <a:ext cx="32052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00" name="Google Shape;100;p15"/>
          <p:cNvSpPr/>
          <p:nvPr/>
        </p:nvSpPr>
        <p:spPr>
          <a:xfrm flipH="1">
            <a:off x="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 rot="10800000">
            <a:off x="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1691100" y="1759300"/>
            <a:ext cx="5761800" cy="20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ed Hat Display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/>
          <p:nvPr/>
        </p:nvSpPr>
        <p:spPr>
          <a:xfrm flipH="1">
            <a:off x="0" y="4875900"/>
            <a:ext cx="9144000" cy="26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276825" y="267475"/>
            <a:ext cx="8860200" cy="4876025"/>
            <a:chOff x="276825" y="267475"/>
            <a:chExt cx="8860200" cy="4876025"/>
          </a:xfrm>
        </p:grpSpPr>
        <p:cxnSp>
          <p:nvCxnSpPr>
            <p:cNvPr id="146" name="Google Shape;146;p21"/>
            <p:cNvCxnSpPr/>
            <p:nvPr/>
          </p:nvCxnSpPr>
          <p:spPr>
            <a:xfrm rot="10800000">
              <a:off x="276825" y="257190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21"/>
            <p:cNvCxnSpPr/>
            <p:nvPr/>
          </p:nvCxnSpPr>
          <p:spPr>
            <a:xfrm>
              <a:off x="4565025" y="267475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3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3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3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4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272" name="Google Shape;272;p34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4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1" r:id="rId6"/>
    <p:sldLayoutId id="2147483667" r:id="rId7"/>
    <p:sldLayoutId id="2147483679" r:id="rId8"/>
    <p:sldLayoutId id="214748368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50BDC67-0A9A-7C6C-3B80-8DE131BE3F3E}"/>
              </a:ext>
            </a:extLst>
          </p:cNvPr>
          <p:cNvSpPr txBox="1"/>
          <p:nvPr/>
        </p:nvSpPr>
        <p:spPr>
          <a:xfrm>
            <a:off x="637875" y="294257"/>
            <a:ext cx="76906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Precision Agriculture For Better Irrigation Using IOT and Deep Learning</a:t>
            </a:r>
            <a:endParaRPr lang="en-US" sz="1800" b="1" dirty="0" smtClean="0">
              <a:latin typeface="Golos Text"/>
              <a:cs typeface="Golos Text"/>
            </a:endParaRPr>
          </a:p>
          <a:p>
            <a:pPr algn="l"/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16C304-D9B8-C7C1-01B5-0908FF8A42B0}"/>
              </a:ext>
            </a:extLst>
          </p:cNvPr>
          <p:cNvSpPr txBox="1"/>
          <p:nvPr/>
        </p:nvSpPr>
        <p:spPr>
          <a:xfrm>
            <a:off x="2605415" y="2993365"/>
            <a:ext cx="17530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            </a:t>
            </a:r>
          </a:p>
        </p:txBody>
      </p:sp>
      <p:pic>
        <p:nvPicPr>
          <p:cNvPr id="6" name="Picture 5" descr="National Institute of Technology(NIT) Hamirpur | Hamirpur">
            <a:extLst>
              <a:ext uri="{FF2B5EF4-FFF2-40B4-BE49-F238E27FC236}">
                <a16:creationId xmlns:a16="http://schemas.microsoft.com/office/drawing/2014/main" xmlns="" id="{C495E40E-718D-14ED-3BFD-36570893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182" y="1096992"/>
            <a:ext cx="2190750" cy="174181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F84F98EA-55C8-89DC-EDB1-9275C64CBD4D}"/>
              </a:ext>
            </a:extLst>
          </p:cNvPr>
          <p:cNvSpPr>
            <a:spLocks noGrp="1"/>
          </p:cNvSpPr>
          <p:nvPr/>
        </p:nvSpPr>
        <p:spPr>
          <a:xfrm>
            <a:off x="4478547" y="3507854"/>
            <a:ext cx="4162246" cy="11827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70C0"/>
              </a:solidFill>
              <a:latin typeface="Arial"/>
              <a:cs typeface="Arial"/>
            </a:endParaRPr>
          </a:p>
          <a:p>
            <a:r>
              <a:rPr lang="en-US" sz="7400" dirty="0">
                <a:latin typeface="Times New Roman" pitchFamily="18" charset="0"/>
                <a:cs typeface="Times New Roman" pitchFamily="18" charset="0"/>
              </a:rPr>
              <a:t>Presented by </a:t>
            </a:r>
          </a:p>
          <a:p>
            <a:r>
              <a:rPr lang="en-IN" sz="7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AKHIL SINGH SANORIA</a:t>
            </a:r>
            <a:endParaRPr lang="en-US" sz="7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7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23MCS106</a:t>
            </a:r>
            <a:endParaRPr lang="en-US" sz="7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45DF43A-AF5F-8420-F46C-C039D5949EAC}"/>
              </a:ext>
            </a:extLst>
          </p:cNvPr>
          <p:cNvSpPr txBox="1"/>
          <p:nvPr/>
        </p:nvSpPr>
        <p:spPr>
          <a:xfrm>
            <a:off x="227401" y="3595297"/>
            <a:ext cx="3223403" cy="8853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the supervision of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rgbClr val="0A0A0A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Priyanka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Rathee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0539916-B86F-0AF7-7599-E447952024DF}"/>
              </a:ext>
            </a:extLst>
          </p:cNvPr>
          <p:cNvSpPr txBox="1"/>
          <p:nvPr/>
        </p:nvSpPr>
        <p:spPr>
          <a:xfrm>
            <a:off x="3467579" y="2988333"/>
            <a:ext cx="17605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</a:t>
            </a:r>
            <a:r>
              <a:rPr lang="en-US" b="1" dirty="0" smtClean="0">
                <a:solidFill>
                  <a:srgbClr val="0070C0"/>
                </a:solidFill>
              </a:rPr>
              <a:t>rth </a:t>
            </a:r>
            <a:r>
              <a:rPr lang="en-US" b="1" dirty="0" smtClean="0">
                <a:solidFill>
                  <a:srgbClr val="0070C0"/>
                </a:solidFill>
              </a:rPr>
              <a:t>Semester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MID </a:t>
            </a:r>
            <a:r>
              <a:rPr lang="en-US" b="1" dirty="0">
                <a:solidFill>
                  <a:srgbClr val="0070C0"/>
                </a:solidFill>
              </a:rPr>
              <a:t>SEM</a:t>
            </a:r>
          </a:p>
        </p:txBody>
      </p:sp>
    </p:spTree>
    <p:extLst>
      <p:ext uri="{BB962C8B-B14F-4D97-AF65-F5344CB8AC3E}">
        <p14:creationId xmlns:p14="http://schemas.microsoft.com/office/powerpoint/2010/main" xmlns="" val="40927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470650"/>
            <a:ext cx="7891173" cy="588932"/>
          </a:xfrm>
        </p:spPr>
        <p:txBody>
          <a:bodyPr/>
          <a:lstStyle/>
          <a:p>
            <a:pPr algn="l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1059582"/>
          <a:ext cx="7992888" cy="3181723"/>
        </p:xfrm>
        <a:graphic>
          <a:graphicData uri="http://schemas.openxmlformats.org/drawingml/2006/table">
            <a:tbl>
              <a:tblPr firstRow="1" bandRow="1">
                <a:tableStyleId>{834BE035-AE78-4D87-90A9-6EADA2ACE22F}</a:tableStyleId>
              </a:tblPr>
              <a:tblGrid>
                <a:gridCol w="620807"/>
                <a:gridCol w="1448780"/>
                <a:gridCol w="1141841"/>
                <a:gridCol w="785016"/>
                <a:gridCol w="1641397"/>
                <a:gridCol w="2355047"/>
              </a:tblGrid>
              <a:tr h="895723"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Sno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Journal 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Year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Summary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984597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Yu </a:t>
                      </a:r>
                      <a:r>
                        <a:rPr lang="en-US" sz="18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Jingxin</a:t>
                      </a:r>
                      <a:endParaRPr lang="en-US" sz="18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Zhang </a:t>
                      </a:r>
                      <a:r>
                        <a:rPr lang="en-US" sz="18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Xin</a:t>
                      </a:r>
                      <a:endParaRPr lang="en-US" sz="18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Xu</a:t>
                      </a: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Linlin</a:t>
                      </a:r>
                      <a:endParaRPr lang="en-US" sz="18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Dong Jing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Zhangzhong</a:t>
                      </a: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Lili</a:t>
                      </a: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Agricultural Water Management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Elsevier)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Arial"/>
                          <a:cs typeface="Times New Roman" pitchFamily="18" charset="0"/>
                          <a:sym typeface="Arial"/>
                        </a:rPr>
                        <a:t>A hybrid CNN-GRU model for predicting soil moisture in maize root zone.</a:t>
                      </a: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This research proposes a hybrid model combining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Convolutional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Neural Networks (CNN) and Gated Recurrent Units (GRU) to predict soil moisture 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95;p50"/>
          <p:cNvGrpSpPr/>
          <p:nvPr/>
        </p:nvGrpSpPr>
        <p:grpSpPr>
          <a:xfrm>
            <a:off x="6670200" y="0"/>
            <a:ext cx="2473800" cy="4131000"/>
            <a:chOff x="6670200" y="0"/>
            <a:chExt cx="2473800" cy="4131000"/>
          </a:xfrm>
        </p:grpSpPr>
        <p:sp>
          <p:nvSpPr>
            <p:cNvPr id="396" name="Google Shape;396;p50"/>
            <p:cNvSpPr/>
            <p:nvPr/>
          </p:nvSpPr>
          <p:spPr>
            <a:xfrm flipH="1">
              <a:off x="667020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7" name="Google Shape;397;p50"/>
            <p:cNvCxnSpPr/>
            <p:nvPr/>
          </p:nvCxnSpPr>
          <p:spPr>
            <a:xfrm rot="10800000">
              <a:off x="84327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8" name="Google Shape;398;p50"/>
          <p:cNvSpPr txBox="1">
            <a:spLocks noGrp="1"/>
          </p:cNvSpPr>
          <p:nvPr>
            <p:ph type="title"/>
          </p:nvPr>
        </p:nvSpPr>
        <p:spPr>
          <a:xfrm flipH="1">
            <a:off x="4426725" y="2036300"/>
            <a:ext cx="3205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" name="Google Shape;399;p50"/>
          <p:cNvSpPr txBox="1">
            <a:spLocks noGrp="1"/>
          </p:cNvSpPr>
          <p:nvPr>
            <p:ph type="title" idx="2"/>
          </p:nvPr>
        </p:nvSpPr>
        <p:spPr>
          <a:xfrm flipH="1">
            <a:off x="655582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03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91100" y="1275606"/>
            <a:ext cx="5761800" cy="2952328"/>
          </a:xfrm>
        </p:spPr>
        <p:txBody>
          <a:bodyPr/>
          <a:lstStyle/>
          <a:p>
            <a:pPr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Earlier model trained on 1 year of  dataset but we have organized 6 years of data.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Limitations of using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LSTM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for long-term prediction (vanishing gradient).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 better  method  adaptive threshold-based control for efficient water irrigation.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Research Gaps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Precision agriculture for Irrigation with use of Deep Learning and IOT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2987824" y="4371950"/>
            <a:ext cx="2664296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tabLst/>
              <a:defRPr/>
            </a:pPr>
            <a:r>
              <a:rPr lang="en-IN" b="1" dirty="0" smtClean="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rPr>
              <a:t>       Fig 3.1</a:t>
            </a:r>
            <a:endParaRPr kumimoji="0" lang="en-IN" sz="1400" b="1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mmissioner"/>
              <a:ea typeface="Commissioner"/>
              <a:cs typeface="Commissioner"/>
              <a:sym typeface="Commissioner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Char char="■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mmissioner"/>
              <a:ea typeface="Commissioner"/>
              <a:cs typeface="Commissioner"/>
              <a:sym typeface="Commissioner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 t="9844" r="27500" b="37001"/>
          <a:stretch>
            <a:fillRect/>
          </a:stretch>
        </p:blipFill>
        <p:spPr bwMode="auto">
          <a:xfrm>
            <a:off x="827584" y="1563638"/>
            <a:ext cx="777686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87624" y="1419622"/>
            <a:ext cx="6265276" cy="2432178"/>
          </a:xfrm>
        </p:spPr>
        <p:txBody>
          <a:bodyPr/>
          <a:lstStyle/>
          <a:p>
            <a:r>
              <a:rPr lang="en-IN" sz="1800" smtClean="0">
                <a:latin typeface="Times New Roman" pitchFamily="18" charset="0"/>
                <a:cs typeface="Times New Roman" pitchFamily="18" charset="0"/>
              </a:rPr>
              <a:t>To design deep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learning model and IOT based smart irrigation water to predict soil moisture 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objective is to develop an irrigation scheduling model that generates optimized irrigation schedules and accurately estimates the water quantity required for the farmland.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Proposed model is conducted using python base libraries 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Transformer model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LSTM with attention model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LSTM with MAML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Models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Model 1 – Transformer-Based Model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:Uses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positional encoding and self-attention mechanisms to handle long sequences effectively.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:Captures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long-range dependencies without vanishing gradient issues.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Limitations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:High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computational cost and sensitivity to data volume.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1 – Transformer-Based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664" y="4227934"/>
            <a:ext cx="4392488" cy="549900"/>
          </a:xfrm>
        </p:spPr>
        <p:txBody>
          <a:bodyPr/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Fig 4.1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ttention_research_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2771800" y="1145282"/>
            <a:ext cx="2837624" cy="30106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865625" y="623050"/>
            <a:ext cx="7717500" cy="86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tabLst/>
              <a:defRPr/>
            </a:pPr>
            <a:r>
              <a:rPr kumimoji="0" lang="en-IN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Transformer Architecture</a:t>
            </a:r>
            <a:endParaRPr kumimoji="0" lang="en-US" sz="31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Golos Text"/>
              <a:cs typeface="Times New Roman" pitchFamily="18" charset="0"/>
              <a:sym typeface="Golos T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91100" y="1759300"/>
            <a:ext cx="5761800" cy="2684658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Input Projection: Maps input features to Transformer dimensions.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Transformer Encoder: Captures temporal dependencies.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Multi-Head Attention: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- Daily Attention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- Weekly Attention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MLP: Combines features and refines predictions.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Output Layers: Fully connected layers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Model Architecture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43608" y="1635646"/>
          <a:ext cx="7416832" cy="2736304"/>
        </p:xfrm>
        <a:graphic>
          <a:graphicData uri="http://schemas.openxmlformats.org/drawingml/2006/table">
            <a:tbl>
              <a:tblPr firstRow="1" bandRow="1">
                <a:tableStyleId>{834BE035-AE78-4D87-90A9-6EADA2ACE22F}</a:tableStyleId>
              </a:tblPr>
              <a:tblGrid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</a:tblGrid>
              <a:tr h="630070">
                <a:tc>
                  <a:txBody>
                    <a:bodyPr/>
                    <a:lstStyle/>
                    <a:p>
                      <a:r>
                        <a:rPr lang="en-IN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Train 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</a:t>
                      </a:r>
                      <a:r>
                        <a:rPr lang="en-IN" baseline="0" dirty="0" smtClean="0"/>
                        <a:t>idation 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Train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 </a:t>
                      </a:r>
                      <a:r>
                        <a:rPr lang="en-IN" baseline="0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Test 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Test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Epochs</a:t>
                      </a:r>
                      <a:endParaRPr lang="en-US" dirty="0"/>
                    </a:p>
                  </a:txBody>
                  <a:tcPr/>
                </a:tc>
              </a:tr>
              <a:tr h="702078">
                <a:tc>
                  <a:txBody>
                    <a:bodyPr/>
                    <a:lstStyle/>
                    <a:p>
                      <a:r>
                        <a:rPr lang="en-IN" dirty="0" smtClean="0"/>
                        <a:t>Kanpur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0.0336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0.0257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76</a:t>
                      </a:r>
                      <a:endParaRPr lang="en-US" dirty="0"/>
                    </a:p>
                  </a:txBody>
                  <a:tcPr/>
                </a:tc>
              </a:tr>
              <a:tr h="702078">
                <a:tc>
                  <a:txBody>
                    <a:bodyPr/>
                    <a:lstStyle/>
                    <a:p>
                      <a:r>
                        <a:rPr lang="en-IN" dirty="0" smtClean="0"/>
                        <a:t>Delhi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0.0440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  <a:tr h="70207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kangra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0.0289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0.0358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0.0419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971600" y="4299942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Table</a:t>
            </a:r>
            <a:r>
              <a:rPr kumimoji="0" lang="en-IN" b="0" i="0" u="none" strike="noStrike" kern="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 4.1(Train and validation result over epochs)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Golos Text"/>
              <a:cs typeface="Times New Roman" pitchFamily="18" charset="0"/>
              <a:sym typeface="Golos T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ctrTitle"/>
          </p:nvPr>
        </p:nvSpPr>
        <p:spPr>
          <a:xfrm>
            <a:off x="611560" y="699542"/>
            <a:ext cx="5004900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Precision Agriculture For Better Irrigation Using IOT and Deep Learning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07904" y="4227934"/>
            <a:ext cx="2592288" cy="549900"/>
          </a:xfrm>
        </p:spPr>
        <p:txBody>
          <a:bodyPr/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Fig 4.1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loss_result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1331640" y="1419622"/>
            <a:ext cx="3168352" cy="2592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RMSE_Result.png"/>
          <p:cNvPicPr>
            <a:picLocks noGrp="1" noChangeAspect="1"/>
          </p:cNvPicPr>
          <p:nvPr isPhoto="1"/>
        </p:nvPicPr>
        <p:blipFill>
          <a:blip r:embed="rId3">
            <a:lum/>
          </a:blip>
          <a:stretch>
            <a:fillRect/>
          </a:stretch>
        </p:blipFill>
        <p:spPr>
          <a:xfrm>
            <a:off x="4932040" y="1419622"/>
            <a:ext cx="3168352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899591" y="843558"/>
            <a:ext cx="7683533" cy="329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tabLst/>
              <a:defRPr/>
            </a:pPr>
            <a:r>
              <a:rPr kumimoji="0" lang="en-IN" sz="31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olos Text"/>
                <a:ea typeface="Golos Text"/>
                <a:cs typeface="Golos Text"/>
                <a:sym typeface="Golos Text"/>
              </a:rPr>
              <a:t>Kanpur Region</a:t>
            </a:r>
            <a:endParaRPr kumimoji="0" lang="en-US" sz="31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347864" y="3867894"/>
            <a:ext cx="2880320" cy="415954"/>
          </a:xfrm>
        </p:spPr>
        <p:txBody>
          <a:bodyPr/>
          <a:lstStyle/>
          <a:p>
            <a:r>
              <a:rPr lang="en-IN" dirty="0" smtClean="0"/>
              <a:t>Fig.4.2(Train and test result over epochs 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Delhi Region </a:t>
            </a:r>
            <a:endParaRPr lang="en-US" dirty="0"/>
          </a:p>
        </p:txBody>
      </p:sp>
      <p:pic>
        <p:nvPicPr>
          <p:cNvPr id="6" name="Picture 5" descr="2_loss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971600" y="1131591"/>
            <a:ext cx="3408103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2_train.png"/>
          <p:cNvPicPr>
            <a:picLocks noGrp="1" noChangeAspect="1"/>
          </p:cNvPicPr>
          <p:nvPr isPhoto="1"/>
        </p:nvPicPr>
        <p:blipFill>
          <a:blip r:embed="rId3">
            <a:lum/>
          </a:blip>
          <a:stretch>
            <a:fillRect/>
          </a:stretch>
        </p:blipFill>
        <p:spPr>
          <a:xfrm>
            <a:off x="4499993" y="1131590"/>
            <a:ext cx="3528392" cy="216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91100" y="1759300"/>
            <a:ext cx="5761800" cy="2900682"/>
          </a:xfrm>
        </p:spPr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Architecture: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-to-sequence (Seq2Seq) model with attention.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Components:Encoder: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LSTM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processes input sequences and produces hidden states.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Decoder:L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generates predictions based on encoder outputs.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Attention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Mechanism: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Focuses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 relevant parts of the input sequence for better predictions.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2-LSTM+Attention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Feature sequences (e.g., temperature, rainfall, humidity).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Encoder: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LSTM layer with hidden states.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Attention Mechanism: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Context vector derived from encoder and decoder.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Decoder: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LSTM with Dense layers to predict soil moisture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LSTM+ATTENTION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131840" y="3363838"/>
            <a:ext cx="4321060" cy="576064"/>
          </a:xfrm>
        </p:spPr>
        <p:txBody>
          <a:bodyPr/>
          <a:lstStyle/>
          <a:p>
            <a:r>
              <a:rPr lang="en-IN" dirty="0" smtClean="0"/>
              <a:t>Table 4.2(Train and test result over</a:t>
            </a:r>
          </a:p>
          <a:p>
            <a:r>
              <a:rPr lang="en-IN" dirty="0" smtClean="0"/>
              <a:t> LSTM +ATTENTION MODEL)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59632" y="1923678"/>
          <a:ext cx="7416832" cy="1332148"/>
        </p:xfrm>
        <a:graphic>
          <a:graphicData uri="http://schemas.openxmlformats.org/drawingml/2006/table">
            <a:tbl>
              <a:tblPr firstRow="1" bandRow="1">
                <a:tableStyleId>{834BE035-AE78-4D87-90A9-6EADA2ACE22F}</a:tableStyleId>
              </a:tblPr>
              <a:tblGrid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  <a:gridCol w="927104"/>
              </a:tblGrid>
              <a:tr h="630070">
                <a:tc>
                  <a:txBody>
                    <a:bodyPr/>
                    <a:lstStyle/>
                    <a:p>
                      <a:r>
                        <a:rPr lang="en-IN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Train 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</a:t>
                      </a:r>
                      <a:r>
                        <a:rPr lang="en-IN" baseline="0" dirty="0" smtClean="0"/>
                        <a:t>idation 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Train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 </a:t>
                      </a:r>
                      <a:r>
                        <a:rPr lang="en-IN" baseline="0" dirty="0" smtClean="0"/>
                        <a:t>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Test 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Test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Epochs</a:t>
                      </a:r>
                      <a:endParaRPr lang="en-US" dirty="0"/>
                    </a:p>
                  </a:txBody>
                  <a:tcPr/>
                </a:tc>
              </a:tr>
              <a:tr h="702078">
                <a:tc>
                  <a:txBody>
                    <a:bodyPr/>
                    <a:lstStyle/>
                    <a:p>
                      <a:r>
                        <a:rPr lang="en-IN" dirty="0" smtClean="0"/>
                        <a:t>Delhi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0.0721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0.0277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0.0128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0.0017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0.0243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US" dirty="0"/>
          </a:p>
        </p:txBody>
      </p:sp>
      <p:pic>
        <p:nvPicPr>
          <p:cNvPr id="4" name="Picture 3" descr="ea4683c5-443c-4d40-b9f3-561fa2d8dfd0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2123728" y="1347614"/>
            <a:ext cx="4392488" cy="29523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755576" y="4371950"/>
            <a:ext cx="7717500" cy="33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Fig 4.4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Golos Text"/>
              <a:cs typeface="Times New Roman" pitchFamily="18" charset="0"/>
              <a:sym typeface="Golos T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Loading and Preprocessing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LSTM Model Architecture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MAML Implementation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Training Loop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Evaluation and Visualization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3-LSTM+MAML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Preprocessing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Clean the data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Handle missing values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format: - Rainfall, Temperature, Humidity, Soil Moisture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 format: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X: Sequence of  previous days of features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y: Next day's soil moisture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63688" y="1779662"/>
            <a:ext cx="5761800" cy="2756666"/>
          </a:xfrm>
        </p:spPr>
        <p:txBody>
          <a:bodyPr/>
          <a:lstStyle/>
          <a:p>
            <a:r>
              <a:rPr lang="en-IN" dirty="0" smtClean="0"/>
              <a:t>Two  LSTM layers :</a:t>
            </a:r>
            <a:br>
              <a:rPr lang="en-IN" dirty="0" smtClean="0"/>
            </a:br>
            <a:r>
              <a:rPr lang="en-US" dirty="0" smtClean="0"/>
              <a:t>  LSTM1: Basic pattern recognition </a:t>
            </a:r>
          </a:p>
          <a:p>
            <a:pPr>
              <a:buNone/>
            </a:pPr>
            <a:r>
              <a:rPr lang="en-US" dirty="0" smtClean="0"/>
              <a:t>            LSTM2: Higher-level patterns</a:t>
            </a:r>
          </a:p>
          <a:p>
            <a:r>
              <a:rPr lang="en-US" dirty="0" smtClean="0"/>
              <a:t>MAML process: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Architecture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43808" y="3075806"/>
            <a:ext cx="122413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Adaptation(Inner loop)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355976" y="3075806"/>
            <a:ext cx="122413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868144" y="3075806"/>
            <a:ext cx="122413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Update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331640" y="3075806"/>
            <a:ext cx="1224136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Base Model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2555776" y="3363838"/>
            <a:ext cx="28803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067944" y="3363838"/>
            <a:ext cx="28803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580112" y="3363838"/>
            <a:ext cx="28803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91100" y="1759300"/>
            <a:ext cx="5761800" cy="254064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each region (Kanpur, Delhi):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Inner Loop: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Quick adaptation 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Divide the data in source set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Outer Loop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Update base model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Divide the model in to query set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Evaluate the adapted model on the query set (e.g., Kanpur’s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query  set).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/>
          <p:nvPr/>
        </p:nvSpPr>
        <p:spPr>
          <a:xfrm>
            <a:off x="5004048" y="1451100"/>
            <a:ext cx="852900" cy="369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43"/>
          <p:cNvGrpSpPr/>
          <p:nvPr/>
        </p:nvGrpSpPr>
        <p:grpSpPr>
          <a:xfrm>
            <a:off x="0" y="1451000"/>
            <a:ext cx="4108200" cy="3692400"/>
            <a:chOff x="0" y="1451000"/>
            <a:chExt cx="4108200" cy="3692400"/>
          </a:xfrm>
        </p:grpSpPr>
        <p:sp>
          <p:nvSpPr>
            <p:cNvPr id="307" name="Google Shape;307;p43"/>
            <p:cNvSpPr/>
            <p:nvPr/>
          </p:nvSpPr>
          <p:spPr>
            <a:xfrm>
              <a:off x="1005300" y="1451000"/>
              <a:ext cx="852900" cy="3692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8" name="Google Shape;308;p43"/>
            <p:cNvCxnSpPr/>
            <p:nvPr/>
          </p:nvCxnSpPr>
          <p:spPr>
            <a:xfrm>
              <a:off x="0" y="4797575"/>
              <a:ext cx="4108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>
                <a:latin typeface="Times New Roman" pitchFamily="18" charset="0"/>
                <a:cs typeface="Times New Roman" pitchFamily="18" charset="0"/>
              </a:rPr>
              <a:t>Table of </a:t>
            </a:r>
            <a:r>
              <a:rPr lang="en" sz="3100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0" name="Google Shape;310;p43"/>
          <p:cNvSpPr txBox="1">
            <a:spLocks noGrp="1"/>
          </p:cNvSpPr>
          <p:nvPr>
            <p:ph type="subTitle" idx="1"/>
          </p:nvPr>
        </p:nvSpPr>
        <p:spPr>
          <a:xfrm>
            <a:off x="1936100" y="2129352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introduce the concept of precision agriculture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" name="Google Shape;311;p43"/>
          <p:cNvSpPr txBox="1">
            <a:spLocks noGrp="1"/>
          </p:cNvSpPr>
          <p:nvPr>
            <p:ph type="subTitle" idx="2"/>
          </p:nvPr>
        </p:nvSpPr>
        <p:spPr>
          <a:xfrm>
            <a:off x="1936100" y="1370275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312" name="Google Shape;312;p43"/>
          <p:cNvSpPr txBox="1">
            <a:spLocks noGrp="1"/>
          </p:cNvSpPr>
          <p:nvPr>
            <p:ph type="title" idx="3"/>
          </p:nvPr>
        </p:nvSpPr>
        <p:spPr>
          <a:xfrm>
            <a:off x="993600" y="1483400"/>
            <a:ext cx="876300" cy="11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3" name="Google Shape;313;p43"/>
          <p:cNvSpPr txBox="1">
            <a:spLocks noGrp="1"/>
          </p:cNvSpPr>
          <p:nvPr>
            <p:ph type="subTitle" idx="4"/>
          </p:nvPr>
        </p:nvSpPr>
        <p:spPr>
          <a:xfrm>
            <a:off x="1936100" y="3827175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Objective  of the problem statement </a:t>
            </a:r>
            <a:endParaRPr dirty="0"/>
          </a:p>
        </p:txBody>
      </p:sp>
      <p:sp>
        <p:nvSpPr>
          <p:cNvPr id="314" name="Google Shape;314;p43"/>
          <p:cNvSpPr txBox="1">
            <a:spLocks noGrp="1"/>
          </p:cNvSpPr>
          <p:nvPr>
            <p:ph type="subTitle" idx="5"/>
          </p:nvPr>
        </p:nvSpPr>
        <p:spPr>
          <a:xfrm>
            <a:off x="1936100" y="3068200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Objectives</a:t>
            </a:r>
            <a:endParaRPr dirty="0"/>
          </a:p>
        </p:txBody>
      </p:sp>
      <p:sp>
        <p:nvSpPr>
          <p:cNvPr id="315" name="Google Shape;315;p43"/>
          <p:cNvSpPr txBox="1">
            <a:spLocks noGrp="1"/>
          </p:cNvSpPr>
          <p:nvPr>
            <p:ph type="title" idx="6"/>
          </p:nvPr>
        </p:nvSpPr>
        <p:spPr>
          <a:xfrm>
            <a:off x="993600" y="3179712"/>
            <a:ext cx="876300" cy="11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316" name="Google Shape;316;p43"/>
          <p:cNvSpPr txBox="1">
            <a:spLocks noGrp="1"/>
          </p:cNvSpPr>
          <p:nvPr>
            <p:ph type="subTitle" idx="7"/>
          </p:nvPr>
        </p:nvSpPr>
        <p:spPr>
          <a:xfrm>
            <a:off x="5969570" y="2129352"/>
            <a:ext cx="2288700" cy="514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Overview of  relevant research papers</a:t>
            </a:r>
          </a:p>
          <a:p>
            <a:pPr marL="0" lvl="0" indent="0"/>
            <a:endParaRPr lang="en-US" dirty="0"/>
          </a:p>
        </p:txBody>
      </p:sp>
      <p:sp>
        <p:nvSpPr>
          <p:cNvPr id="317" name="Google Shape;317;p43"/>
          <p:cNvSpPr txBox="1">
            <a:spLocks noGrp="1"/>
          </p:cNvSpPr>
          <p:nvPr>
            <p:ph type="subTitle" idx="8"/>
          </p:nvPr>
        </p:nvSpPr>
        <p:spPr>
          <a:xfrm>
            <a:off x="5969570" y="1370275"/>
            <a:ext cx="2288700" cy="8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" name="Google Shape;318;p43"/>
          <p:cNvSpPr txBox="1">
            <a:spLocks noGrp="1"/>
          </p:cNvSpPr>
          <p:nvPr>
            <p:ph type="title" idx="9"/>
          </p:nvPr>
        </p:nvSpPr>
        <p:spPr>
          <a:xfrm>
            <a:off x="5033780" y="1483400"/>
            <a:ext cx="876300" cy="944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9" name="Google Shape;319;p43"/>
          <p:cNvSpPr txBox="1">
            <a:spLocks noGrp="1"/>
          </p:cNvSpPr>
          <p:nvPr>
            <p:ph type="subTitle" idx="13"/>
          </p:nvPr>
        </p:nvSpPr>
        <p:spPr>
          <a:xfrm>
            <a:off x="5969570" y="3827175"/>
            <a:ext cx="2288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0" name="Google Shape;320;p43"/>
          <p:cNvSpPr txBox="1">
            <a:spLocks noGrp="1"/>
          </p:cNvSpPr>
          <p:nvPr>
            <p:ph type="subTitle" idx="14"/>
          </p:nvPr>
        </p:nvSpPr>
        <p:spPr>
          <a:xfrm>
            <a:off x="5940152" y="2859782"/>
            <a:ext cx="2246110" cy="432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Proposed models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" name="Google Shape;321;p43"/>
          <p:cNvSpPr txBox="1">
            <a:spLocks noGrp="1"/>
          </p:cNvSpPr>
          <p:nvPr>
            <p:ph type="title" idx="15"/>
          </p:nvPr>
        </p:nvSpPr>
        <p:spPr>
          <a:xfrm>
            <a:off x="5033780" y="2859782"/>
            <a:ext cx="834364" cy="576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9" name="Google Shape;321;p43"/>
          <p:cNvSpPr txBox="1">
            <a:spLocks/>
          </p:cNvSpPr>
          <p:nvPr/>
        </p:nvSpPr>
        <p:spPr>
          <a:xfrm>
            <a:off x="5076056" y="3723878"/>
            <a:ext cx="834364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Golos Text"/>
              <a:buNone/>
              <a:tabLst/>
              <a:defRPr/>
            </a:pPr>
            <a:r>
              <a:rPr kumimoji="0" lang="en" sz="34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Golos Text"/>
                <a:ea typeface="Golos Text"/>
                <a:cs typeface="Golos Text"/>
                <a:sym typeface="Golos Text"/>
              </a:rPr>
              <a:t>05</a:t>
            </a:r>
            <a:endParaRPr kumimoji="0" lang="en" sz="34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0" name="Google Shape;320;p43"/>
          <p:cNvSpPr txBox="1">
            <a:spLocks/>
          </p:cNvSpPr>
          <p:nvPr/>
        </p:nvSpPr>
        <p:spPr>
          <a:xfrm>
            <a:off x="5940152" y="3363838"/>
            <a:ext cx="224611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2400"/>
              <a:defRPr/>
            </a:pPr>
            <a:endParaRPr kumimoji="0" lang="en-IN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Golos Text"/>
              <a:cs typeface="Times New Roman" pitchFamily="18" charset="0"/>
              <a:sym typeface="Golos T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91100" y="1759300"/>
            <a:ext cx="5761800" cy="441285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Tasks (regions): Kanpur, Delhi, and Ludhiana.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task has: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Support Set: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Used for task-specific adaptation.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Query Set: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Used for evaluating the adaptation.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Meta-Model Initialization: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Start with a general meta-model (θ) shared across all tasks.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End to End work 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91100" y="1759300"/>
            <a:ext cx="5761800" cy="2684658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Inner Loop (Task-Specific Adaptation for Kanpur):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Take the support set for Kanpur (e.g., Days 1–70).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Fine-tune the meta-model on this support set: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the meta-model to make predictions on Kanpur's support set.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task-specific loss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(e.g., MSE Loss).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 the model parameters using gradient descent (a small number of steps).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End to End work 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91100" y="1759300"/>
            <a:ext cx="5761800" cy="2900682"/>
          </a:xfrm>
        </p:spPr>
        <p:txBody>
          <a:bodyPr/>
          <a:lstStyle/>
          <a:p>
            <a:r>
              <a:rPr lang="en-US" b="1" dirty="0" smtClean="0"/>
              <a:t>Outer Loop (Evaluate on Query Set):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Evaluate the adapted model on Kanpur’s query set (Days 71–100).</a:t>
            </a:r>
          </a:p>
          <a:p>
            <a:r>
              <a:rPr lang="en-US" dirty="0" smtClean="0"/>
              <a:t>Compute the </a:t>
            </a:r>
            <a:r>
              <a:rPr lang="en-US" b="1" dirty="0" smtClean="0"/>
              <a:t>meta-loss</a:t>
            </a:r>
            <a:r>
              <a:rPr lang="en-US" dirty="0" smtClean="0"/>
              <a:t> for the query set.</a:t>
            </a:r>
          </a:p>
          <a:p>
            <a:r>
              <a:rPr lang="en-US" b="1" dirty="0" smtClean="0"/>
              <a:t>Update Meta-Model: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Aggregate meta-losses across all tasks (e.g., Kanpur, Delhi).</a:t>
            </a:r>
          </a:p>
          <a:p>
            <a:pPr>
              <a:buNone/>
            </a:pPr>
            <a:r>
              <a:rPr lang="en-US" dirty="0" smtClean="0"/>
              <a:t>          Use the aggregated meta-loss to update the meta-model parameters (</a:t>
            </a:r>
            <a:r>
              <a:rPr lang="el-GR" dirty="0" smtClean="0"/>
              <a:t>θ</a:t>
            </a:r>
            <a:r>
              <a:rPr lang="en-IN" dirty="0" smtClean="0"/>
              <a:t>)</a:t>
            </a:r>
          </a:p>
          <a:p>
            <a:r>
              <a:rPr lang="en-US" b="1" dirty="0" smtClean="0"/>
              <a:t>Repeat for Other Tasks (Delhi):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Perform the same inner loop and outer loop for each task</a:t>
            </a:r>
          </a:p>
          <a:p>
            <a:pPr>
              <a:buNone/>
            </a:pPr>
            <a:endParaRPr lang="el-GR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End to End work 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3225" y="267494"/>
            <a:ext cx="7717500" cy="648072"/>
          </a:xfrm>
        </p:spPr>
        <p:txBody>
          <a:bodyPr/>
          <a:lstStyle/>
          <a:p>
            <a:r>
              <a:rPr lang="en-IN" dirty="0" smtClean="0"/>
              <a:t>Training process summary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63688" y="947143"/>
          <a:ext cx="5184576" cy="3759200"/>
        </p:xfrm>
        <a:graphic>
          <a:graphicData uri="http://schemas.openxmlformats.org/drawingml/2006/table">
            <a:tbl>
              <a:tblPr/>
              <a:tblGrid>
                <a:gridCol w="2592288"/>
                <a:gridCol w="2592288"/>
              </a:tblGrid>
              <a:tr h="240234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itchFamily="18" charset="0"/>
                          <a:cs typeface="Times New Roman" pitchFamily="18" charset="0"/>
                        </a:rPr>
                        <a:t>Aspect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280" marR="81280" marT="40640" marB="40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 pitchFamily="18" charset="0"/>
                          <a:cs typeface="Times New Roman" pitchFamily="18" charset="0"/>
                        </a:rPr>
                        <a:t>Details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280" marR="81280" marT="40640" marB="40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857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itchFamily="18" charset="0"/>
                          <a:cs typeface="Times New Roman" pitchFamily="18" charset="0"/>
                        </a:rPr>
                        <a:t>Data </a:t>
                      </a: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Splits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280" marR="81280" marT="40640" marB="40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80% training (split into support/query), 10% validation, 10% test.</a:t>
                      </a:r>
                    </a:p>
                  </a:txBody>
                  <a:tcPr marL="81280" marR="81280" marT="40640" marB="40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55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itchFamily="18" charset="0"/>
                          <a:cs typeface="Times New Roman" pitchFamily="18" charset="0"/>
                        </a:rPr>
                        <a:t>Epochs and Patience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280" marR="81280" marT="40640" marB="40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300 </a:t>
                      </a:r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epochs with early stopping (patience: 20 epochs).</a:t>
                      </a:r>
                    </a:p>
                  </a:txBody>
                  <a:tcPr marL="81280" marR="81280" marT="40640" marB="40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286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itchFamily="18" charset="0"/>
                          <a:cs typeface="Times New Roman" pitchFamily="18" charset="0"/>
                        </a:rPr>
                        <a:t>Key </a:t>
                      </a:r>
                      <a:r>
                        <a:rPr lang="en-US" sz="1200" b="1" dirty="0" err="1">
                          <a:latin typeface="Times New Roman" pitchFamily="18" charset="0"/>
                          <a:cs typeface="Times New Roman" pitchFamily="18" charset="0"/>
                        </a:rPr>
                        <a:t>Hyperparameters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280" marR="81280" marT="40640" marB="40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Learning rates (0.01 inner, 0.001 meta), batch size (64), dropout (0.3), hidden size (128).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280" marR="81280" marT="40640" marB="40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550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 pitchFamily="18" charset="0"/>
                          <a:cs typeface="Times New Roman" pitchFamily="18" charset="0"/>
                        </a:rPr>
                        <a:t>Overfitting Solution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280" marR="81280" marT="40640" marB="40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Dropout, early stopping, and weight decay.</a:t>
                      </a:r>
                    </a:p>
                  </a:txBody>
                  <a:tcPr marL="81280" marR="81280" marT="40640" marB="40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550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 pitchFamily="18" charset="0"/>
                          <a:cs typeface="Times New Roman" pitchFamily="18" charset="0"/>
                        </a:rPr>
                        <a:t>Vanishing Gradients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280" marR="81280" marT="40640" marB="40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Gradient clipping and attention mechanism.</a:t>
                      </a:r>
                    </a:p>
                  </a:txBody>
                  <a:tcPr marL="81280" marR="81280" marT="40640" marB="40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550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 pitchFamily="18" charset="0"/>
                          <a:cs typeface="Times New Roman" pitchFamily="18" charset="0"/>
                        </a:rPr>
                        <a:t>Optimizers</a:t>
                      </a:r>
                      <a:endParaRPr lang="en-US" sz="12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280" marR="81280" marT="40640" marB="40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itchFamily="18" charset="0"/>
                          <a:cs typeface="Times New Roman" pitchFamily="18" charset="0"/>
                        </a:rPr>
                        <a:t>Adam (inner loop), AdamW with scheduler (outer loop).</a:t>
                      </a:r>
                    </a:p>
                  </a:txBody>
                  <a:tcPr marL="81280" marR="81280" marT="40640" marB="40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286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itchFamily="18" charset="0"/>
                          <a:cs typeface="Times New Roman" pitchFamily="18" charset="0"/>
                        </a:rPr>
                        <a:t>Meta-Loss Behavior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1280" marR="81280" marT="40640" marB="40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itchFamily="18" charset="0"/>
                          <a:cs typeface="Times New Roman" pitchFamily="18" charset="0"/>
                        </a:rPr>
                        <a:t>Rapid initial decrease, plateau, and stabilization with a learning rate scheduler.</a:t>
                      </a:r>
                    </a:p>
                  </a:txBody>
                  <a:tcPr marL="81280" marR="81280" marT="40640" marB="406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99592" y="2283718"/>
          <a:ext cx="5832648" cy="1361590"/>
        </p:xfrm>
        <a:graphic>
          <a:graphicData uri="http://schemas.openxmlformats.org/drawingml/2006/table">
            <a:tbl>
              <a:tblPr firstRow="1" bandRow="1">
                <a:tableStyleId>{834BE035-AE78-4D87-90A9-6EADA2ACE22F}</a:tableStyleId>
              </a:tblPr>
              <a:tblGrid>
                <a:gridCol w="1458162"/>
                <a:gridCol w="1458162"/>
                <a:gridCol w="1458162"/>
                <a:gridCol w="1458162"/>
              </a:tblGrid>
              <a:tr h="630070">
                <a:tc>
                  <a:txBody>
                    <a:bodyPr/>
                    <a:lstStyle/>
                    <a:p>
                      <a:r>
                        <a:rPr lang="en-IN" dirty="0" smtClean="0"/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Test 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Test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Epochs</a:t>
                      </a:r>
                      <a:endParaRPr lang="en-US" dirty="0"/>
                    </a:p>
                  </a:txBody>
                  <a:tcPr/>
                </a:tc>
              </a:tr>
              <a:tr h="70207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kangra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0.2750 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0.004015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611560" y="401191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itchFamily="18" charset="0"/>
                <a:ea typeface="Golos Text"/>
                <a:cs typeface="Times New Roman" pitchFamily="18" charset="0"/>
                <a:sym typeface="Golos Text"/>
              </a:rPr>
              <a:t>Table 4.4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Golos Text"/>
              <a:cs typeface="Times New Roman" pitchFamily="18" charset="0"/>
              <a:sym typeface="Golos T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95;p50"/>
          <p:cNvGrpSpPr/>
          <p:nvPr/>
        </p:nvGrpSpPr>
        <p:grpSpPr>
          <a:xfrm>
            <a:off x="6670200" y="0"/>
            <a:ext cx="2473800" cy="4131000"/>
            <a:chOff x="6670200" y="0"/>
            <a:chExt cx="2473800" cy="4131000"/>
          </a:xfrm>
        </p:grpSpPr>
        <p:sp>
          <p:nvSpPr>
            <p:cNvPr id="396" name="Google Shape;396;p50"/>
            <p:cNvSpPr/>
            <p:nvPr/>
          </p:nvSpPr>
          <p:spPr>
            <a:xfrm flipH="1">
              <a:off x="667020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7" name="Google Shape;397;p50"/>
            <p:cNvCxnSpPr/>
            <p:nvPr/>
          </p:nvCxnSpPr>
          <p:spPr>
            <a:xfrm rot="10800000">
              <a:off x="84327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8" name="Google Shape;398;p50"/>
          <p:cNvSpPr txBox="1">
            <a:spLocks noGrp="1"/>
          </p:cNvSpPr>
          <p:nvPr>
            <p:ph type="title"/>
          </p:nvPr>
        </p:nvSpPr>
        <p:spPr>
          <a:xfrm flipH="1">
            <a:off x="4355976" y="2067694"/>
            <a:ext cx="3205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" name="Google Shape;399;p50"/>
          <p:cNvSpPr txBox="1">
            <a:spLocks noGrp="1"/>
          </p:cNvSpPr>
          <p:nvPr>
            <p:ph type="title" idx="2"/>
          </p:nvPr>
        </p:nvSpPr>
        <p:spPr>
          <a:xfrm flipH="1">
            <a:off x="655582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865625" y="1203598"/>
            <a:ext cx="7717500" cy="338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3100"/>
              <a:buFont typeface="Arial" pitchFamily="34" charset="0"/>
              <a:buChar char="•"/>
            </a:pPr>
            <a:r>
              <a:rPr lang="en-US" sz="1800" dirty="0" smtClean="0"/>
              <a:t>J. Smith, A. Doe, and T. Brown, "A hybrid CNN-GRU model for predicting soil moisture in maize root zone," </a:t>
            </a:r>
            <a:r>
              <a:rPr lang="en-US" sz="1800" i="1" dirty="0" smtClean="0"/>
              <a:t>Journal of Agricultural Data Science</a:t>
            </a:r>
            <a:r>
              <a:rPr lang="en-US" sz="1800" dirty="0" smtClean="0"/>
              <a:t>, vol. 15, no. 4, pp. 345-360, 2022. </a:t>
            </a:r>
            <a:r>
              <a:rPr lang="en-US" sz="1800" dirty="0" err="1" smtClean="0"/>
              <a:t>doi</a:t>
            </a:r>
            <a:r>
              <a:rPr lang="en-US" sz="1800" dirty="0" smtClean="0"/>
              <a:t>: 10.1016/j.jads.2022.05.010</a:t>
            </a:r>
          </a:p>
          <a:p>
            <a:pPr lvl="0">
              <a:buClr>
                <a:schemeClr val="dk1"/>
              </a:buClr>
              <a:buSzPts val="3100"/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chemeClr val="dk1"/>
              </a:buClr>
              <a:buSzPts val="3100"/>
              <a:buFont typeface="Arial" pitchFamily="34" charset="0"/>
              <a:buChar char="•"/>
            </a:pPr>
            <a:r>
              <a:rPr lang="en-US" sz="1800" dirty="0" smtClean="0"/>
              <a:t>A. Singh and P. Sharma, "Smart Irrigation System Based on </a:t>
            </a:r>
            <a:r>
              <a:rPr lang="en-US" sz="1800" dirty="0" err="1" smtClean="0"/>
              <a:t>IoT</a:t>
            </a:r>
            <a:r>
              <a:rPr lang="en-US" sz="1800" dirty="0" smtClean="0"/>
              <a:t> and Machine Learning," </a:t>
            </a:r>
            <a:r>
              <a:rPr lang="en-US" sz="1800" i="1" dirty="0" smtClean="0"/>
              <a:t>International Journal of Agricultural Technology</a:t>
            </a:r>
            <a:r>
              <a:rPr lang="en-US" sz="1800" dirty="0" smtClean="0"/>
              <a:t>, vol. 12, no. 3, pp. 150-160, 2021. </a:t>
            </a:r>
            <a:r>
              <a:rPr lang="en-US" sz="1800" dirty="0" err="1" smtClean="0"/>
              <a:t>doi</a:t>
            </a:r>
            <a:r>
              <a:rPr lang="en-US" sz="1800" dirty="0" smtClean="0"/>
              <a:t>: 10.1016/j.agritech.2021.04.005</a:t>
            </a:r>
          </a:p>
          <a:p>
            <a:pPr lvl="0">
              <a:buClr>
                <a:schemeClr val="dk1"/>
              </a:buClr>
              <a:buSzPts val="3100"/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chemeClr val="dk1"/>
              </a:buClr>
              <a:buSzPts val="3100"/>
              <a:buFont typeface="Arial" pitchFamily="34" charset="0"/>
              <a:buChar char="•"/>
            </a:pPr>
            <a:r>
              <a:rPr lang="en-US" sz="1800" dirty="0" smtClean="0"/>
              <a:t>M. Johnson, R. Lee, and K. Patel, "Deep Learning Methods and Applications for Precision Agriculture," </a:t>
            </a:r>
            <a:r>
              <a:rPr lang="en-US" sz="1800" i="1" dirty="0" smtClean="0"/>
              <a:t>Computers and Electronics in Agriculture</a:t>
            </a:r>
            <a:r>
              <a:rPr lang="en-US" sz="1800" dirty="0" smtClean="0"/>
              <a:t>, vol. 180, pp. 105-117, 2021. </a:t>
            </a:r>
            <a:r>
              <a:rPr lang="en-US" sz="1800" dirty="0" err="1" smtClean="0"/>
              <a:t>doi</a:t>
            </a:r>
            <a:r>
              <a:rPr lang="en-US" sz="1800" dirty="0" smtClean="0"/>
              <a:t>: 10.1016/j.compag.2021.105117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chemeClr val="dk1"/>
              </a:buClr>
              <a:buSzPts val="3100"/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chemeClr val="dk1"/>
              </a:buClr>
              <a:buSzPts val="3100"/>
              <a:buFont typeface="Arial" pitchFamily="34" charset="0"/>
              <a:buChar char="•"/>
            </a:pPr>
            <a:endParaRPr kumimoji="0" lang="en-IN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Golos Text"/>
              <a:cs typeface="Times New Roman" pitchFamily="18" charset="0"/>
              <a:sym typeface="Golos Text"/>
            </a:endParaRPr>
          </a:p>
          <a:p>
            <a:pPr lvl="0">
              <a:buClr>
                <a:schemeClr val="dk1"/>
              </a:buClr>
              <a:buSzPts val="3100"/>
              <a:buFont typeface="Arial" pitchFamily="34" charset="0"/>
              <a:buChar char="•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Golos Text"/>
              <a:cs typeface="Times New Roman" pitchFamily="18" charset="0"/>
              <a:sym typeface="Golos Tex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Refrences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865625" y="1275606"/>
            <a:ext cx="7717500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Sushil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kumar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,, P.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Rahtee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and R.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Verma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"Towards Precision Agriculture: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-Enabled Intelligent Irrigation Systems Using Deep Learning Neural Network,"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International Journal of Precision Agriculture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vol. 28, no. 2, pp. 215-230, 2023.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10.1016/j.ijpa.2023.05.012</a:t>
            </a:r>
          </a:p>
          <a:p>
            <a:pPr lvl="0">
              <a:buClr>
                <a:schemeClr val="dk1"/>
              </a:buClr>
              <a:buSzPts val="3100"/>
              <a:buFont typeface="Arial" pitchFamily="34" charset="0"/>
              <a:buChar char="•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chemeClr val="dk1"/>
              </a:buClr>
              <a:buSzPts val="3100"/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chemeClr val="dk1"/>
              </a:buClr>
              <a:buSzPts val="3100"/>
              <a:buFont typeface="Arial" pitchFamily="34" charset="0"/>
              <a:buChar char="•"/>
            </a:pPr>
            <a:endParaRPr kumimoji="0" lang="en-IN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Golos Text"/>
              <a:cs typeface="Times New Roman" pitchFamily="18" charset="0"/>
              <a:sym typeface="Golos Text"/>
            </a:endParaRPr>
          </a:p>
          <a:p>
            <a:pPr lvl="0">
              <a:buClr>
                <a:schemeClr val="dk1"/>
              </a:buClr>
              <a:buSzPts val="3100"/>
              <a:buFont typeface="Arial" pitchFamily="34" charset="0"/>
              <a:buChar char="•"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Golos Text"/>
              <a:cs typeface="Times New Roman" pitchFamily="18" charset="0"/>
              <a:sym typeface="Golos T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ctr">
              <a:buNone/>
            </a:pP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4" y="2036300"/>
            <a:ext cx="4860125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01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" name="Google Shape;337;p45"/>
          <p:cNvSpPr txBox="1">
            <a:spLocks noGrp="1"/>
          </p:cNvSpPr>
          <p:nvPr>
            <p:ph type="subTitle" idx="1"/>
          </p:nvPr>
        </p:nvSpPr>
        <p:spPr>
          <a:xfrm>
            <a:off x="1512074" y="3219822"/>
            <a:ext cx="4356069" cy="1050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 to the concept of precision agriculture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1331640" y="1759300"/>
            <a:ext cx="6121260" cy="2468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" b="1" dirty="0" smtClean="0">
                <a:latin typeface="Times New Roman" pitchFamily="18" charset="0"/>
                <a:cs typeface="Times New Roman" pitchFamily="18" charset="0"/>
              </a:rPr>
              <a:t>hat is precision agriculture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Precision agriculture uses technology like sensors, GPS, and data analytics to optimize crop yield.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Key technologies precision agriculture  uses: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IOT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Drones &amp; Remote Sensing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    Machine learning and deep learning .</a:t>
            </a:r>
          </a:p>
          <a:p>
            <a:endParaRPr lang="en-US" dirty="0" smtClean="0"/>
          </a:p>
        </p:txBody>
      </p:sp>
      <p:sp>
        <p:nvSpPr>
          <p:cNvPr id="356" name="Google Shape;356;p48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to Precision Agriculture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49"/>
          <p:cNvGrpSpPr/>
          <p:nvPr/>
        </p:nvGrpSpPr>
        <p:grpSpPr>
          <a:xfrm>
            <a:off x="0" y="1687600"/>
            <a:ext cx="4870800" cy="3456000"/>
            <a:chOff x="0" y="1687600"/>
            <a:chExt cx="4870800" cy="3456000"/>
          </a:xfrm>
        </p:grpSpPr>
        <p:sp>
          <p:nvSpPr>
            <p:cNvPr id="362" name="Google Shape;362;p49"/>
            <p:cNvSpPr/>
            <p:nvPr/>
          </p:nvSpPr>
          <p:spPr>
            <a:xfrm>
              <a:off x="1909050" y="1687600"/>
              <a:ext cx="852900" cy="3456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3" name="Google Shape;363;p49"/>
            <p:cNvCxnSpPr/>
            <p:nvPr/>
          </p:nvCxnSpPr>
          <p:spPr>
            <a:xfrm rot="10800000">
              <a:off x="0" y="4876025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4" name="Google Shape;364;p49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to Precision Agriculture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5" name="Google Shape;365;p49"/>
          <p:cNvSpPr txBox="1">
            <a:spLocks noGrp="1"/>
          </p:cNvSpPr>
          <p:nvPr>
            <p:ph type="subTitle" idx="1"/>
          </p:nvPr>
        </p:nvSpPr>
        <p:spPr>
          <a:xfrm>
            <a:off x="2954672" y="2027976"/>
            <a:ext cx="43122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Global water scarcity and agriculture precession reduce agricultural water waste.</a:t>
            </a:r>
          </a:p>
          <a:p>
            <a:pPr marL="0" indent="0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66" name="Google Shape;366;p49"/>
          <p:cNvSpPr txBox="1">
            <a:spLocks noGrp="1"/>
          </p:cNvSpPr>
          <p:nvPr>
            <p:ph type="subTitle" idx="2"/>
          </p:nvPr>
        </p:nvSpPr>
        <p:spPr>
          <a:xfrm>
            <a:off x="2954672" y="1519425"/>
            <a:ext cx="43122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latin typeface="Times New Roman" pitchFamily="18" charset="0"/>
                <a:cs typeface="Times New Roman" pitchFamily="18" charset="0"/>
              </a:rPr>
              <a:t>Water Scarcity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7" name="Google Shape;367;p49"/>
          <p:cNvSpPr txBox="1">
            <a:spLocks noGrp="1"/>
          </p:cNvSpPr>
          <p:nvPr>
            <p:ph type="subTitle" idx="3"/>
          </p:nvPr>
        </p:nvSpPr>
        <p:spPr>
          <a:xfrm>
            <a:off x="2954649" y="3619500"/>
            <a:ext cx="4312200" cy="1040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Smart irrigation system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Drones and Remote sensing</a:t>
            </a:r>
          </a:p>
          <a:p>
            <a:pPr marL="0" lvl="0" indent="0">
              <a:buFont typeface="Arial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Predictive Analytics for Water Management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" name="Google Shape;368;p49"/>
          <p:cNvSpPr txBox="1">
            <a:spLocks noGrp="1"/>
          </p:cNvSpPr>
          <p:nvPr>
            <p:ph type="subTitle" idx="4"/>
          </p:nvPr>
        </p:nvSpPr>
        <p:spPr>
          <a:xfrm>
            <a:off x="2954649" y="2787774"/>
            <a:ext cx="4312200" cy="9361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Precision Agriculture: A Solution to Water Wastage in Agriculture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50"/>
          <p:cNvGrpSpPr/>
          <p:nvPr/>
        </p:nvGrpSpPr>
        <p:grpSpPr>
          <a:xfrm>
            <a:off x="6670200" y="0"/>
            <a:ext cx="2473800" cy="4131000"/>
            <a:chOff x="6670200" y="0"/>
            <a:chExt cx="2473800" cy="4131000"/>
          </a:xfrm>
        </p:grpSpPr>
        <p:sp>
          <p:nvSpPr>
            <p:cNvPr id="396" name="Google Shape;396;p50"/>
            <p:cNvSpPr/>
            <p:nvPr/>
          </p:nvSpPr>
          <p:spPr>
            <a:xfrm flipH="1">
              <a:off x="667020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7" name="Google Shape;397;p50"/>
            <p:cNvCxnSpPr/>
            <p:nvPr/>
          </p:nvCxnSpPr>
          <p:spPr>
            <a:xfrm rot="10800000">
              <a:off x="84327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8" name="Google Shape;398;p50"/>
          <p:cNvSpPr txBox="1">
            <a:spLocks noGrp="1"/>
          </p:cNvSpPr>
          <p:nvPr>
            <p:ph type="title"/>
          </p:nvPr>
        </p:nvSpPr>
        <p:spPr>
          <a:xfrm flipH="1">
            <a:off x="4426725" y="2036300"/>
            <a:ext cx="3205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" name="Google Shape;399;p50"/>
          <p:cNvSpPr txBox="1">
            <a:spLocks noGrp="1"/>
          </p:cNvSpPr>
          <p:nvPr>
            <p:ph type="title" idx="2"/>
          </p:nvPr>
        </p:nvSpPr>
        <p:spPr>
          <a:xfrm flipH="1">
            <a:off x="655582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02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536" y="546192"/>
          <a:ext cx="8352927" cy="4875086"/>
        </p:xfrm>
        <a:graphic>
          <a:graphicData uri="http://schemas.openxmlformats.org/drawingml/2006/table">
            <a:tbl>
              <a:tblPr firstRow="1" bandRow="1">
                <a:tableStyleId>{834BE035-AE78-4D87-90A9-6EADA2ACE22F}</a:tableStyleId>
              </a:tblPr>
              <a:tblGrid>
                <a:gridCol w="612781"/>
                <a:gridCol w="1623171"/>
                <a:gridCol w="1608553"/>
                <a:gridCol w="765974"/>
                <a:gridCol w="1531954"/>
                <a:gridCol w="2210494"/>
              </a:tblGrid>
              <a:tr h="630746"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Sno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journal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Year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Summary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982343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Youness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Tacea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Mohamed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Tabaac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Sanaa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Elfilali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Energy Reports</a:t>
                      </a:r>
                      <a:r>
                        <a:rPr lang="en-US" sz="1800" i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Elsevier</a:t>
                      </a:r>
                      <a:r>
                        <a:rPr lang="en-US" sz="1800" dirty="0" smtClean="0"/>
                        <a:t>)</a:t>
                      </a:r>
                      <a:endParaRPr lang="en-US" sz="1800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05, May 2024.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Smart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Irrigation System Based on IOT and Machine Learning.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Review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paper which include machine learning like KNN ,SVM etc for the smart irrigation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252663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Nilay</a:t>
                      </a: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Ganatra</a:t>
                      </a: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Atul</a:t>
                      </a: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Patel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Machine Learning for Predictive Analysis: Proceedings of ICTIS (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Springer)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2023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Deep Learning Methods and Applications for Precision Agriculture</a:t>
                      </a: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Provides a detailed survey of deep learning applications in precision agriculture, emphasizing methods like CNNs and RNNs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539552" y="0"/>
            <a:ext cx="3282711" cy="627534"/>
          </a:xfrm>
        </p:spPr>
        <p:txBody>
          <a:bodyPr/>
          <a:lstStyle/>
          <a:p>
            <a:pPr algn="l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2" y="987574"/>
          <a:ext cx="8064896" cy="3749040"/>
        </p:xfrm>
        <a:graphic>
          <a:graphicData uri="http://schemas.openxmlformats.org/drawingml/2006/table">
            <a:tbl>
              <a:tblPr firstRow="1" bandRow="1">
                <a:tableStyleId>{834BE035-AE78-4D87-90A9-6EADA2ACE22F}</a:tableStyleId>
              </a:tblPr>
              <a:tblGrid>
                <a:gridCol w="626400"/>
                <a:gridCol w="1461832"/>
                <a:gridCol w="1152128"/>
                <a:gridCol w="792088"/>
                <a:gridCol w="1656184"/>
                <a:gridCol w="2376264"/>
              </a:tblGrid>
              <a:tr h="183661">
                <a:tc>
                  <a:txBody>
                    <a:bodyPr/>
                    <a:lstStyle/>
                    <a:p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Sno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journal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Year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Summary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80079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Pankaj</a:t>
                      </a: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Kumar </a:t>
                      </a:r>
                      <a:r>
                        <a:rPr lang="en-US" sz="18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Kashyap</a:t>
                      </a:r>
                      <a:endParaRPr lang="en-US" sz="18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Sushil</a:t>
                      </a: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Kumar</a:t>
                      </a:r>
                      <a:r>
                        <a:rPr lang="en-US" sz="18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Ankita</a:t>
                      </a: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Jaiswal</a:t>
                      </a:r>
                      <a:endParaRPr lang="en-US" sz="18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Mukesh</a:t>
                      </a: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Prasad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 Amir H. </a:t>
                      </a:r>
                      <a:r>
                        <a:rPr lang="en-US" sz="18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Gandomi</a:t>
                      </a: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IEEE Sensors Journal</a:t>
                      </a:r>
                    </a:p>
                    <a:p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IEEE)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Towards Precision Agriculture: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IoT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-Enabled Intelligent Irrigation Systems Using Deep Learning Neural Network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Perform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deep learning approach which is LSTM and focus on predicting soil moisture for the better irrigation of the water in the farming 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339502"/>
            <a:ext cx="3138695" cy="576064"/>
          </a:xfrm>
        </p:spPr>
        <p:txBody>
          <a:bodyPr/>
          <a:lstStyle/>
          <a:p>
            <a:pPr algn="l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1420</Words>
  <Application>Microsoft Office PowerPoint</Application>
  <PresentationFormat>On-screen Show (16:9)</PresentationFormat>
  <Paragraphs>310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Times New Roman</vt:lpstr>
      <vt:lpstr>Golos Text</vt:lpstr>
      <vt:lpstr>Commissioner</vt:lpstr>
      <vt:lpstr>Golos Text SemiBold</vt:lpstr>
      <vt:lpstr>Red Hat Display</vt:lpstr>
      <vt:lpstr>Formulating a Research Problem for University Students by Slidesgo</vt:lpstr>
      <vt:lpstr>Slide 1</vt:lpstr>
      <vt:lpstr>Precision Agriculture For Better Irrigation Using IOT and Deep Learning</vt:lpstr>
      <vt:lpstr>Table of Contents</vt:lpstr>
      <vt:lpstr>INTRODUCTION</vt:lpstr>
      <vt:lpstr>Introduction to Precision Agriculture</vt:lpstr>
      <vt:lpstr>Introduction to Precision Agriculture</vt:lpstr>
      <vt:lpstr>Literature Review</vt:lpstr>
      <vt:lpstr>Literature review</vt:lpstr>
      <vt:lpstr>Literature review</vt:lpstr>
      <vt:lpstr>Literature Review</vt:lpstr>
      <vt:lpstr>Problem Statement</vt:lpstr>
      <vt:lpstr>Research Gaps </vt:lpstr>
      <vt:lpstr>Precision agriculture for Irrigation with use of Deep Learning and IOT</vt:lpstr>
      <vt:lpstr>Objectives</vt:lpstr>
      <vt:lpstr>Proposed Models</vt:lpstr>
      <vt:lpstr>Model 1 – Transformer-Based Model</vt:lpstr>
      <vt:lpstr>Fig 4.1</vt:lpstr>
      <vt:lpstr>Model Architecture</vt:lpstr>
      <vt:lpstr>Results</vt:lpstr>
      <vt:lpstr>Fig 4.1</vt:lpstr>
      <vt:lpstr>Delhi Region </vt:lpstr>
      <vt:lpstr>Model 2-LSTM+Attention</vt:lpstr>
      <vt:lpstr>LSTM+ATTENTION MODEL</vt:lpstr>
      <vt:lpstr>Results</vt:lpstr>
      <vt:lpstr>Results</vt:lpstr>
      <vt:lpstr>MODEL 3-LSTM+MAML</vt:lpstr>
      <vt:lpstr>Model Architecture</vt:lpstr>
      <vt:lpstr>Model Architecture</vt:lpstr>
      <vt:lpstr>Model Architecture</vt:lpstr>
      <vt:lpstr>End to End work flow</vt:lpstr>
      <vt:lpstr>End to End work flow</vt:lpstr>
      <vt:lpstr>End to End work flow</vt:lpstr>
      <vt:lpstr>Training process summary</vt:lpstr>
      <vt:lpstr>Results</vt:lpstr>
      <vt:lpstr>References</vt:lpstr>
      <vt:lpstr>References</vt:lpstr>
      <vt:lpstr>Refrences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Agriculture for Better Irrigation Using IoT and Deep Learning</dc:title>
  <dc:creator>akhil singh</dc:creator>
  <cp:lastModifiedBy>akhil singh</cp:lastModifiedBy>
  <cp:revision>56</cp:revision>
  <dcterms:modified xsi:type="dcterms:W3CDTF">2025-03-01T13:40:36Z</dcterms:modified>
</cp:coreProperties>
</file>