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268" r:id="rId3"/>
    <p:sldId id="258" r:id="rId4"/>
    <p:sldId id="261" r:id="rId5"/>
    <p:sldId id="257" r:id="rId6"/>
    <p:sldId id="259" r:id="rId7"/>
    <p:sldId id="260" r:id="rId8"/>
    <p:sldId id="265" r:id="rId9"/>
    <p:sldId id="266" r:id="rId10"/>
    <p:sldId id="262" r:id="rId11"/>
    <p:sldId id="263" r:id="rId12"/>
    <p:sldId id="267" r:id="rId13"/>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40" autoAdjust="0"/>
    <p:restoredTop sz="94660"/>
  </p:normalViewPr>
  <p:slideViewPr>
    <p:cSldViewPr snapToGrid="0">
      <p:cViewPr>
        <p:scale>
          <a:sx n="86" d="100"/>
          <a:sy n="86" d="100"/>
        </p:scale>
        <p:origin x="86" y="173"/>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2C4E19-8368-4673-9F53-87E2D008C3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D8AED4F-3DE1-4EB2-A85E-A2707C2135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3DECA-6D21-450E-8EA5-92F91A3608CC}" type="datetime1">
              <a:rPr lang="en-GB" smtClean="0"/>
              <a:t>25/04/2024</a:t>
            </a:fld>
            <a:endParaRPr lang="en-GB" dirty="0"/>
          </a:p>
        </p:txBody>
      </p:sp>
      <p:sp>
        <p:nvSpPr>
          <p:cNvPr id="4" name="Footer Placeholder 3">
            <a:extLst>
              <a:ext uri="{FF2B5EF4-FFF2-40B4-BE49-F238E27FC236}">
                <a16:creationId xmlns:a16="http://schemas.microsoft.com/office/drawing/2014/main" id="{A63ECD23-30F9-4DD5-BE0E-26794FA29A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4F65FB9-9ACE-4651-A201-B2797BFC87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AABB9F-CEB5-4107-8FAD-F86D72707578}" type="slidenum">
              <a:rPr lang="en-GB" smtClean="0"/>
              <a:t>‹#›</a:t>
            </a:fld>
            <a:endParaRPr lang="en-GB"/>
          </a:p>
        </p:txBody>
      </p:sp>
    </p:spTree>
    <p:extLst>
      <p:ext uri="{BB962C8B-B14F-4D97-AF65-F5344CB8AC3E}">
        <p14:creationId xmlns:p14="http://schemas.microsoft.com/office/powerpoint/2010/main" val="3905744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21DD5-60B2-4AA8-A1F6-D8D246208762}" type="datetime1">
              <a:rPr lang="en-GB" smtClean="0"/>
              <a:pPr/>
              <a:t>25/04/2024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1BEDC-50E9-45C7-9E89-0A952ADB1772}" type="slidenum">
              <a:rPr lang="en-GB" noProof="0" smtClean="0"/>
              <a:t>‹#›</a:t>
            </a:fld>
            <a:endParaRPr lang="en-GB" noProof="0"/>
          </a:p>
        </p:txBody>
      </p:sp>
    </p:spTree>
    <p:extLst>
      <p:ext uri="{BB962C8B-B14F-4D97-AF65-F5344CB8AC3E}">
        <p14:creationId xmlns:p14="http://schemas.microsoft.com/office/powerpoint/2010/main" val="965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D1BEDC-50E9-45C7-9E89-0A952ADB1772}" type="slidenum">
              <a:rPr lang="en-GB" smtClean="0"/>
              <a:t>1</a:t>
            </a:fld>
            <a:endParaRPr lang="en-GB"/>
          </a:p>
        </p:txBody>
      </p:sp>
    </p:spTree>
    <p:extLst>
      <p:ext uri="{BB962C8B-B14F-4D97-AF65-F5344CB8AC3E}">
        <p14:creationId xmlns:p14="http://schemas.microsoft.com/office/powerpoint/2010/main" val="2280456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en-GB" noProof="0"/>
              <a:t>Click to edit Master title style</a:t>
            </a:r>
          </a:p>
        </p:txBody>
      </p:sp>
      <p:sp>
        <p:nvSpPr>
          <p:cNvPr id="3" name="Subtitle 2"/>
          <p:cNvSpPr>
            <a:spLocks noGrp="1"/>
          </p:cNvSpPr>
          <p:nvPr>
            <p:ph type="subTitle" idx="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7909561" y="4314328"/>
            <a:ext cx="2910840" cy="374642"/>
          </a:xfrm>
        </p:spPr>
        <p:txBody>
          <a:bodyPr rtlCol="0"/>
          <a:lstStyle/>
          <a:p>
            <a:pPr rtl="0"/>
            <a:fld id="{C9F85E8B-BB25-43E0-A312-C4C9351E09EB}" type="datetime1">
              <a:rPr lang="en-GB" noProof="0" smtClean="0"/>
              <a:t>25/04/2024</a:t>
            </a:fld>
            <a:endParaRPr lang="en-GB" noProof="0"/>
          </a:p>
        </p:txBody>
      </p:sp>
      <p:sp>
        <p:nvSpPr>
          <p:cNvPr id="5" name="Footer Placeholder 4"/>
          <p:cNvSpPr>
            <a:spLocks noGrp="1"/>
          </p:cNvSpPr>
          <p:nvPr>
            <p:ph type="ftr" sz="quarter" idx="11"/>
          </p:nvPr>
        </p:nvSpPr>
        <p:spPr>
          <a:xfrm>
            <a:off x="1371600" y="4323845"/>
            <a:ext cx="6400800" cy="365125"/>
          </a:xfrm>
        </p:spPr>
        <p:txBody>
          <a:bodyPr rtlCol="0"/>
          <a:lstStyle/>
          <a:p>
            <a:pPr rtl="0"/>
            <a:endParaRPr lang="en-GB" noProof="0"/>
          </a:p>
        </p:txBody>
      </p:sp>
      <p:sp>
        <p:nvSpPr>
          <p:cNvPr id="6" name="Slide Number Placeholder 5"/>
          <p:cNvSpPr>
            <a:spLocks noGrp="1"/>
          </p:cNvSpPr>
          <p:nvPr>
            <p:ph type="sldNum" sz="quarter" idx="12"/>
          </p:nvPr>
        </p:nvSpPr>
        <p:spPr>
          <a:xfrm>
            <a:off x="8077200" y="1430866"/>
            <a:ext cx="2743200"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rtlCol="0" anchor="b"/>
          <a:lstStyle>
            <a:lvl1pPr algn="l">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93C28D9E-E09C-4CEE-BAC3-E66B0A5E5690}" type="datetime1">
              <a:rPr lang="en-GB" noProof="0" smtClean="0"/>
              <a:t>25/04/2024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rtlCol="0" anchor="ctr"/>
          <a:lstStyle>
            <a:lvl1pPr algn="l">
              <a:defRPr sz="3200"/>
            </a:lvl1pPr>
          </a:lstStyle>
          <a:p>
            <a:pPr rtl="0"/>
            <a:r>
              <a:rPr lang="en-GB" noProof="0"/>
              <a:t>Click to edit Master title style</a:t>
            </a:r>
          </a:p>
        </p:txBody>
      </p:sp>
      <p:sp>
        <p:nvSpPr>
          <p:cNvPr id="4" name="Text Placeholder 3"/>
          <p:cNvSpPr>
            <a:spLocks noGrp="1"/>
          </p:cNvSpPr>
          <p:nvPr>
            <p:ph type="body" sz="half" idx="2"/>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7814452" y="381000"/>
            <a:ext cx="2910840" cy="365125"/>
          </a:xfrm>
        </p:spPr>
        <p:txBody>
          <a:bodyPr rtlCol="0"/>
          <a:lstStyle>
            <a:lvl1pPr algn="r">
              <a:defRPr/>
            </a:lvl1pPr>
          </a:lstStyle>
          <a:p>
            <a:pPr rtl="0"/>
            <a:fld id="{3519C4BC-7890-4861-B648-5F6B5E9BB158}" type="datetime1">
              <a:rPr lang="en-GB" noProof="0" smtClean="0"/>
              <a:t>25/04/2024</a:t>
            </a:fld>
            <a:endParaRPr lang="en-GB" noProof="0"/>
          </a:p>
        </p:txBody>
      </p:sp>
      <p:sp>
        <p:nvSpPr>
          <p:cNvPr id="6" name="Footer Placeholder 5"/>
          <p:cNvSpPr>
            <a:spLocks noGrp="1"/>
          </p:cNvSpPr>
          <p:nvPr>
            <p:ph type="ftr" sz="quarter" idx="11"/>
          </p:nvPr>
        </p:nvSpPr>
        <p:spPr>
          <a:xfrm>
            <a:off x="685800" y="379941"/>
            <a:ext cx="6991492" cy="365125"/>
          </a:xfrm>
        </p:spPr>
        <p:txBody>
          <a:bodyPr rtlCol="0"/>
          <a:lstStyle/>
          <a:p>
            <a:pPr rtl="0"/>
            <a:endParaRPr lang="en-GB" noProof="0"/>
          </a:p>
        </p:txBody>
      </p:sp>
      <p:sp>
        <p:nvSpPr>
          <p:cNvPr id="7" name="Slide Number Placeholder 6"/>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rtlCol="0" anchor="ctr"/>
          <a:lstStyle>
            <a:lvl1pPr algn="l">
              <a:defRPr sz="3200"/>
            </a:lvl1pPr>
          </a:lstStyle>
          <a:p>
            <a:pPr rtl="0"/>
            <a:r>
              <a:rPr lang="en-GB" noProof="0"/>
              <a:t>Click to edit Master title style</a:t>
            </a:r>
          </a:p>
        </p:txBody>
      </p:sp>
      <p:sp>
        <p:nvSpPr>
          <p:cNvPr id="12" name="Text Placeholder 3"/>
          <p:cNvSpPr>
            <a:spLocks noGrp="1"/>
          </p:cNvSpPr>
          <p:nvPr>
            <p:ph type="body" sz="half" idx="13"/>
          </p:nvPr>
        </p:nvSpPr>
        <p:spPr>
          <a:xfrm>
            <a:off x="1303865" y="3365556"/>
            <a:ext cx="9592736" cy="444443"/>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4" name="Text Placeholder 3"/>
          <p:cNvSpPr>
            <a:spLocks noGrp="1"/>
          </p:cNvSpPr>
          <p:nvPr>
            <p:ph type="body" sz="half" idx="2"/>
          </p:nvPr>
        </p:nvSpPr>
        <p:spPr>
          <a:xfrm>
            <a:off x="1024467" y="3959862"/>
            <a:ext cx="10151533" cy="679871"/>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7814452" y="381000"/>
            <a:ext cx="2910840" cy="365125"/>
          </a:xfrm>
        </p:spPr>
        <p:txBody>
          <a:bodyPr rtlCol="0"/>
          <a:lstStyle>
            <a:lvl1pPr algn="r">
              <a:defRPr/>
            </a:lvl1pPr>
          </a:lstStyle>
          <a:p>
            <a:pPr rtl="0"/>
            <a:fld id="{F4AE1A87-3705-425A-96CD-FC35B44BCF00}" type="datetime1">
              <a:rPr lang="en-GB" noProof="0" smtClean="0"/>
              <a:t>25/04/2024</a:t>
            </a:fld>
            <a:endParaRPr lang="en-GB" noProof="0"/>
          </a:p>
        </p:txBody>
      </p:sp>
      <p:sp>
        <p:nvSpPr>
          <p:cNvPr id="6" name="Footer Placeholder 5"/>
          <p:cNvSpPr>
            <a:spLocks noGrp="1"/>
          </p:cNvSpPr>
          <p:nvPr>
            <p:ph type="ftr" sz="quarter" idx="11"/>
          </p:nvPr>
        </p:nvSpPr>
        <p:spPr>
          <a:xfrm>
            <a:off x="685800" y="379941"/>
            <a:ext cx="6991492" cy="365125"/>
          </a:xfrm>
        </p:spPr>
        <p:txBody>
          <a:bodyPr rtlCol="0"/>
          <a:lstStyle/>
          <a:p>
            <a:pPr rtl="0"/>
            <a:endParaRPr lang="en-GB" noProof="0"/>
          </a:p>
        </p:txBody>
      </p:sp>
      <p:sp>
        <p:nvSpPr>
          <p:cNvPr id="7" name="Slide Number Placeholder 6"/>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8000" noProof="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rtlCol="0" anchor="b"/>
          <a:lstStyle>
            <a:lvl1pPr algn="l">
              <a:defRPr sz="3200"/>
            </a:lvl1pPr>
          </a:lstStyle>
          <a:p>
            <a:pPr rtl="0"/>
            <a:r>
              <a:rPr lang="en-GB" noProof="0"/>
              <a:t>Click to edit Master title style</a:t>
            </a:r>
          </a:p>
        </p:txBody>
      </p:sp>
      <p:sp>
        <p:nvSpPr>
          <p:cNvPr id="4" name="Text Placeholder 3"/>
          <p:cNvSpPr>
            <a:spLocks noGrp="1"/>
          </p:cNvSpPr>
          <p:nvPr>
            <p:ph type="body" sz="half" idx="2"/>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7814452" y="378883"/>
            <a:ext cx="2910840" cy="365125"/>
          </a:xfrm>
        </p:spPr>
        <p:txBody>
          <a:bodyPr rtlCol="0"/>
          <a:lstStyle>
            <a:lvl1pPr algn="r">
              <a:defRPr/>
            </a:lvl1pPr>
          </a:lstStyle>
          <a:p>
            <a:pPr rtl="0"/>
            <a:fld id="{789538C6-4E79-4BCC-ABA7-DF938E6E64CD}" type="datetime1">
              <a:rPr lang="en-GB" noProof="0" smtClean="0"/>
              <a:t>25/04/2024</a:t>
            </a:fld>
            <a:endParaRPr lang="en-GB" noProof="0"/>
          </a:p>
        </p:txBody>
      </p:sp>
      <p:sp>
        <p:nvSpPr>
          <p:cNvPr id="6" name="Footer Placeholder 5"/>
          <p:cNvSpPr>
            <a:spLocks noGrp="1"/>
          </p:cNvSpPr>
          <p:nvPr>
            <p:ph type="ftr" sz="quarter" idx="11"/>
          </p:nvPr>
        </p:nvSpPr>
        <p:spPr>
          <a:xfrm>
            <a:off x="685800" y="378883"/>
            <a:ext cx="6991492" cy="365125"/>
          </a:xfrm>
        </p:spPr>
        <p:txBody>
          <a:bodyPr rtlCol="0"/>
          <a:lstStyle/>
          <a:p>
            <a:pPr rtl="0"/>
            <a:endParaRPr lang="en-GB" noProof="0"/>
          </a:p>
        </p:txBody>
      </p:sp>
      <p:sp>
        <p:nvSpPr>
          <p:cNvPr id="7" name="Slide Number Placeholder 6"/>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rtlCol="0"/>
          <a:lstStyle/>
          <a:p>
            <a:pPr rtl="0"/>
            <a:r>
              <a:rPr lang="en-GB" noProof="0"/>
              <a:t>Click to edit Master title style</a:t>
            </a:r>
          </a:p>
        </p:txBody>
      </p:sp>
      <p:sp>
        <p:nvSpPr>
          <p:cNvPr id="7" name="Text Placeholder 2"/>
          <p:cNvSpPr>
            <a:spLocks noGrp="1"/>
          </p:cNvSpPr>
          <p:nvPr>
            <p:ph type="body" idx="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8" name="Text Placeholder 3"/>
          <p:cNvSpPr>
            <a:spLocks noGrp="1"/>
          </p:cNvSpPr>
          <p:nvPr>
            <p:ph type="body" sz="half" idx="15"/>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9" name="Text Placeholder 4"/>
          <p:cNvSpPr>
            <a:spLocks noGrp="1"/>
          </p:cNvSpPr>
          <p:nvPr>
            <p:ph type="body" sz="quarter" idx="3"/>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0" name="Text Placeholder 3"/>
          <p:cNvSpPr>
            <a:spLocks noGrp="1"/>
          </p:cNvSpPr>
          <p:nvPr>
            <p:ph type="body" sz="half" idx="16"/>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1" name="Text Placeholder 4"/>
          <p:cNvSpPr>
            <a:spLocks noGrp="1"/>
          </p:cNvSpPr>
          <p:nvPr>
            <p:ph type="body" sz="quarter" idx="13"/>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2" name="Text Placeholder 3"/>
          <p:cNvSpPr>
            <a:spLocks noGrp="1"/>
          </p:cNvSpPr>
          <p:nvPr>
            <p:ph type="body" sz="half" idx="17"/>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D1CBA8C9-3B51-4F27-A7D7-1A83A00D14AE}" type="datetime1">
              <a:rPr lang="en-GB" noProof="0" smtClean="0"/>
              <a:t>25/04/2024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rtlCol="0"/>
          <a:lstStyle/>
          <a:p>
            <a:pPr rtl="0"/>
            <a:r>
              <a:rPr lang="en-GB" noProof="0"/>
              <a:t>Click to edit Master title style</a:t>
            </a:r>
          </a:p>
        </p:txBody>
      </p:sp>
      <p:sp>
        <p:nvSpPr>
          <p:cNvPr id="19" name="Text Placeholder 2"/>
          <p:cNvSpPr>
            <a:spLocks noGrp="1"/>
          </p:cNvSpPr>
          <p:nvPr>
            <p:ph type="body" idx="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1" name="Text Placeholder 3"/>
          <p:cNvSpPr>
            <a:spLocks noGrp="1"/>
          </p:cNvSpPr>
          <p:nvPr>
            <p:ph type="body" sz="half" idx="18"/>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2" name="Text Placeholder 4"/>
          <p:cNvSpPr>
            <a:spLocks noGrp="1"/>
          </p:cNvSpPr>
          <p:nvPr>
            <p:ph type="body" sz="quarter" idx="3"/>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19"/>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5" name="Text Placeholder 4"/>
          <p:cNvSpPr>
            <a:spLocks noGrp="1"/>
          </p:cNvSpPr>
          <p:nvPr>
            <p:ph type="body" sz="quarter" idx="13"/>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7" name="Text Placeholder 3"/>
          <p:cNvSpPr>
            <a:spLocks noGrp="1"/>
          </p:cNvSpPr>
          <p:nvPr>
            <p:ph type="body" sz="half" idx="20"/>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72ED0BB0-039B-4E8F-BC0C-B290707A142F}" type="datetime1">
              <a:rPr lang="en-GB" noProof="0" smtClean="0"/>
              <a:t>25/04/2024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26CDB25D-9786-4BA4-AF8E-8F4824B80D21}" type="datetime1">
              <a:rPr lang="en-GB" noProof="0" smtClean="0"/>
              <a:t>25/04/2024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rtlCol="0"/>
          <a:lstStyle>
            <a:lvl1pPr algn="l">
              <a:defRPr/>
            </a:lvl1pPr>
          </a:lstStyle>
          <a:p>
            <a:pPr rtl="0"/>
            <a:r>
              <a:rPr lang="en-GB" noProof="0"/>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7814452" y="379941"/>
            <a:ext cx="2910840" cy="365125"/>
          </a:xfrm>
        </p:spPr>
        <p:txBody>
          <a:bodyPr rtlCol="0"/>
          <a:lstStyle>
            <a:lvl1pPr algn="r">
              <a:defRPr/>
            </a:lvl1pPr>
          </a:lstStyle>
          <a:p>
            <a:pPr rtl="0"/>
            <a:fld id="{4EB419EC-2B9A-443A-ACB2-49F4621D245F}" type="datetime1">
              <a:rPr lang="en-GB" noProof="0" smtClean="0"/>
              <a:t>25/04/2024</a:t>
            </a:fld>
            <a:endParaRPr lang="en-GB" noProof="0"/>
          </a:p>
        </p:txBody>
      </p:sp>
      <p:sp>
        <p:nvSpPr>
          <p:cNvPr id="5" name="Footer Placeholder 4"/>
          <p:cNvSpPr>
            <a:spLocks noGrp="1"/>
          </p:cNvSpPr>
          <p:nvPr>
            <p:ph type="ftr" sz="quarter" idx="11"/>
          </p:nvPr>
        </p:nvSpPr>
        <p:spPr>
          <a:xfrm>
            <a:off x="685800" y="381000"/>
            <a:ext cx="6991492" cy="365125"/>
          </a:xfrm>
        </p:spPr>
        <p:txBody>
          <a:bodyPr rtlCol="0"/>
          <a:lstStyle/>
          <a:p>
            <a:pPr rtl="0"/>
            <a:endParaRPr lang="en-GB" noProof="0"/>
          </a:p>
        </p:txBody>
      </p:sp>
      <p:sp>
        <p:nvSpPr>
          <p:cNvPr id="6" name="Slide Number Placeholder 5"/>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1DD02F7-7096-4480-AFF5-1D2388297B2B}" type="datetime1">
              <a:rPr lang="en-GB" noProof="0" smtClean="0"/>
              <a:t>25/04/2024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rtlCol="0" anchor="b">
            <a:normAutofit/>
          </a:bodyPr>
          <a:lstStyle>
            <a:lvl1pPr algn="r">
              <a:defRPr sz="4000"/>
            </a:lvl1pPr>
          </a:lstStyle>
          <a:p>
            <a:pPr rtl="0"/>
            <a:r>
              <a:rPr lang="en-GB" noProof="0"/>
              <a:t>Click to edit Master title style</a:t>
            </a:r>
          </a:p>
        </p:txBody>
      </p:sp>
      <p:sp>
        <p:nvSpPr>
          <p:cNvPr id="3" name="Text Placeholder 2"/>
          <p:cNvSpPr>
            <a:spLocks noGrp="1"/>
          </p:cNvSpPr>
          <p:nvPr>
            <p:ph type="body" idx="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a:xfrm>
            <a:off x="7814452" y="381000"/>
            <a:ext cx="2910840" cy="365125"/>
          </a:xfrm>
        </p:spPr>
        <p:txBody>
          <a:bodyPr rtlCol="0"/>
          <a:lstStyle>
            <a:lvl1pPr algn="r">
              <a:defRPr/>
            </a:lvl1pPr>
          </a:lstStyle>
          <a:p>
            <a:pPr rtl="0"/>
            <a:fld id="{E93FA21A-0498-4D7C-9321-98539BE39566}" type="datetime1">
              <a:rPr lang="en-GB" noProof="0" smtClean="0"/>
              <a:t>25/04/2024</a:t>
            </a:fld>
            <a:endParaRPr lang="en-GB" noProof="0"/>
          </a:p>
        </p:txBody>
      </p:sp>
      <p:sp>
        <p:nvSpPr>
          <p:cNvPr id="5" name="Footer Placeholder 4"/>
          <p:cNvSpPr>
            <a:spLocks noGrp="1"/>
          </p:cNvSpPr>
          <p:nvPr>
            <p:ph type="ftr" sz="quarter" idx="11"/>
          </p:nvPr>
        </p:nvSpPr>
        <p:spPr>
          <a:xfrm>
            <a:off x="685800" y="381001"/>
            <a:ext cx="6991492" cy="364065"/>
          </a:xfrm>
        </p:spPr>
        <p:txBody>
          <a:bodyPr rtlCol="0"/>
          <a:lstStyle/>
          <a:p>
            <a:pPr rtl="0"/>
            <a:endParaRPr lang="en-GB" noProof="0"/>
          </a:p>
        </p:txBody>
      </p:sp>
      <p:sp>
        <p:nvSpPr>
          <p:cNvPr id="6" name="Slide Number Placeholder 5"/>
          <p:cNvSpPr>
            <a:spLocks noGrp="1"/>
          </p:cNvSpPr>
          <p:nvPr>
            <p:ph type="sldNum" sz="quarter" idx="12"/>
          </p:nvPr>
        </p:nvSpPr>
        <p:spPr>
          <a:xfrm>
            <a:off x="10862452" y="381000"/>
            <a:ext cx="643748"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685800" y="2194559"/>
            <a:ext cx="5334000" cy="402412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72200" y="2194559"/>
            <a:ext cx="5334000" cy="402412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F9FA4F2B-E66D-49DE-B086-A99E7C5D0929}" type="datetime1">
              <a:rPr lang="en-GB" noProof="0" smtClean="0"/>
              <a:t>25/04/2024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rtlCol="0"/>
          <a:lstStyle/>
          <a:p>
            <a:pPr rtl="0"/>
            <a:r>
              <a:rPr lang="en-GB" noProof="0"/>
              <a:t>Click to edit Master title style</a:t>
            </a:r>
          </a:p>
        </p:txBody>
      </p:sp>
      <p:sp>
        <p:nvSpPr>
          <p:cNvPr id="3" name="Text Placeholder 2"/>
          <p:cNvSpPr>
            <a:spLocks noGrp="1"/>
          </p:cNvSpPr>
          <p:nvPr>
            <p:ph type="body" idx="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685800" y="3132666"/>
            <a:ext cx="5311775" cy="308601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172200" y="3132666"/>
            <a:ext cx="5334000" cy="308601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5129BD0-7B58-4DE1-BF4A-60853CEDB945}" type="datetime1">
              <a:rPr lang="en-GB" noProof="0" smtClean="0"/>
              <a:t>25/04/2024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AE12CC0D-7277-4229-BC3D-AA8FFED97577}" type="datetime1">
              <a:rPr lang="en-GB" noProof="0" smtClean="0"/>
              <a:t>25/04/2024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01FCA57E-94A6-4D08-8F9F-B86C2A08161A}" type="datetime1">
              <a:rPr lang="en-GB" noProof="0" smtClean="0"/>
              <a:t>25/04/2024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rtlCol="0" anchor="b"/>
          <a:lstStyle>
            <a:lvl1pPr algn="l">
              <a:defRPr sz="3200"/>
            </a:lvl1pPr>
          </a:lstStyle>
          <a:p>
            <a:pPr rtl="0"/>
            <a:r>
              <a:rPr lang="en-GB" noProof="0"/>
              <a:t>Click to edit Master title style</a:t>
            </a:r>
          </a:p>
        </p:txBody>
      </p:sp>
      <p:sp>
        <p:nvSpPr>
          <p:cNvPr id="3" name="Content Placeholder 2"/>
          <p:cNvSpPr>
            <a:spLocks noGrp="1"/>
          </p:cNvSpPr>
          <p:nvPr>
            <p:ph idx="1"/>
          </p:nvPr>
        </p:nvSpPr>
        <p:spPr>
          <a:xfrm>
            <a:off x="4995582" y="746759"/>
            <a:ext cx="6510618" cy="5471925"/>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345DD0D-6EE3-4EBE-AC7B-0FAEE5F43E3A}" type="datetime1">
              <a:rPr lang="en-GB" noProof="0" smtClean="0"/>
              <a:t>25/04/2024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rtlCol="0" anchor="b"/>
          <a:lstStyle>
            <a:lvl1pPr algn="l">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B8D81ED-5986-4BF3-B7E3-FCEA1EB91F7E}" type="datetime1">
              <a:rPr lang="en-GB" noProof="0" smtClean="0"/>
              <a:t>25/04/2024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1B87A8A7-D7EF-4D1D-8463-60736E203CCB}" type="datetime1">
              <a:rPr lang="en-GB" noProof="0" smtClean="0"/>
              <a:t>25/04/2024</a:t>
            </a:fld>
            <a:endParaRPr lang="en-GB" noProof="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pPr/>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eam10-making-world-better/smart_waste_manage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324" y="648332"/>
            <a:ext cx="10108734" cy="3173792"/>
          </a:xfrm>
        </p:spPr>
        <p:txBody>
          <a:bodyPr rtlCol="0">
            <a:normAutofit/>
          </a:bodyPr>
          <a:lstStyle/>
          <a:p>
            <a:pPr rtl="0"/>
            <a:r>
              <a:rPr lang="en-GB" dirty="0">
                <a:solidFill>
                  <a:schemeClr val="accent2">
                    <a:lumMod val="60000"/>
                    <a:lumOff val="40000"/>
                  </a:schemeClr>
                </a:solidFill>
                <a:latin typeface="Algerian" panose="04020705040A02060702" pitchFamily="82" charset="0"/>
                <a:ea typeface="Algerian" panose="02000000000000000000" pitchFamily="2" charset="0"/>
              </a:rPr>
              <a:t>Smart Waste management System Using Arduino Uno </a:t>
            </a:r>
          </a:p>
        </p:txBody>
      </p:sp>
    </p:spTree>
    <p:extLst>
      <p:ext uri="{BB962C8B-B14F-4D97-AF65-F5344CB8AC3E}">
        <p14:creationId xmlns:p14="http://schemas.microsoft.com/office/powerpoint/2010/main" val="3402371617"/>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D603-0D89-CA35-EC89-C7C0115F911B}"/>
              </a:ext>
            </a:extLst>
          </p:cNvPr>
          <p:cNvSpPr>
            <a:spLocks noGrp="1"/>
          </p:cNvSpPr>
          <p:nvPr>
            <p:ph type="title"/>
          </p:nvPr>
        </p:nvSpPr>
        <p:spPr>
          <a:xfrm>
            <a:off x="601910" y="1039187"/>
            <a:ext cx="8610600" cy="1293028"/>
          </a:xfrm>
        </p:spPr>
        <p:txBody>
          <a:bodyPr/>
          <a:lstStyle/>
          <a:p>
            <a:pPr algn="l"/>
            <a:r>
              <a:rPr lang="en-GB" dirty="0">
                <a:solidFill>
                  <a:schemeClr val="accent5"/>
                </a:solidFill>
                <a:latin typeface="Baskerville Old Face" panose="02020602080505020303" pitchFamily="18" charset="0"/>
              </a:rPr>
              <a:t>Conclusion</a:t>
            </a:r>
            <a:r>
              <a:rPr lang="en-GB" dirty="0">
                <a:solidFill>
                  <a:schemeClr val="accent2">
                    <a:lumMod val="20000"/>
                    <a:lumOff val="80000"/>
                  </a:schemeClr>
                </a:solidFill>
                <a:latin typeface="Baskerville Old Face" panose="02020602080505020303" pitchFamily="18" charset="0"/>
              </a:rPr>
              <a:t> </a:t>
            </a:r>
            <a:endParaRPr lang="en-US" dirty="0">
              <a:solidFill>
                <a:schemeClr val="accent2">
                  <a:lumMod val="20000"/>
                  <a:lumOff val="80000"/>
                </a:schemeClr>
              </a:solidFill>
              <a:latin typeface="Baskerville Old Face" panose="02020602080505020303" pitchFamily="18" charset="0"/>
            </a:endParaRPr>
          </a:p>
        </p:txBody>
      </p:sp>
      <p:sp>
        <p:nvSpPr>
          <p:cNvPr id="4" name="Rectangle 1">
            <a:extLst>
              <a:ext uri="{FF2B5EF4-FFF2-40B4-BE49-F238E27FC236}">
                <a16:creationId xmlns:a16="http://schemas.microsoft.com/office/drawing/2014/main" id="{8BE4E99A-5E14-42AB-9543-2C8DA35D916B}"/>
              </a:ext>
            </a:extLst>
          </p:cNvPr>
          <p:cNvSpPr>
            <a:spLocks noGrp="1" noChangeArrowheads="1"/>
          </p:cNvSpPr>
          <p:nvPr>
            <p:ph idx="1"/>
          </p:nvPr>
        </p:nvSpPr>
        <p:spPr bwMode="auto">
          <a:xfrm>
            <a:off x="601910" y="1916718"/>
            <a:ext cx="1062256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AS" sz="1800" b="0" i="0" u="none" strike="noStrike" cap="none" normalizeH="0" baseline="0" dirty="0">
                <a:ln>
                  <a:noFill/>
                </a:ln>
                <a:solidFill>
                  <a:srgbClr val="92D050"/>
                </a:solidFill>
                <a:effectLst/>
                <a:latin typeface="Comic Sans MS" panose="030F0702030302020204" pitchFamily="66" charset="0"/>
              </a:rPr>
              <a:t>Efficiency: </a:t>
            </a:r>
            <a:r>
              <a:rPr kumimoji="0" lang="en-US" altLang="en-AS" sz="1800" b="0" i="0" u="none" strike="noStrike" cap="none" normalizeH="0" baseline="0" dirty="0">
                <a:ln>
                  <a:noFill/>
                </a:ln>
                <a:solidFill>
                  <a:schemeClr val="tx1"/>
                </a:solidFill>
                <a:effectLst/>
                <a:latin typeface="Comic Sans MS" panose="030F0702030302020204" pitchFamily="66" charset="0"/>
              </a:rPr>
              <a:t>Smart waste management systems streamline waste collection processes by utilizing sensor technology to monitor waste levels in bins. This data enables optimized routing for collection vehicles, reducing unnecessary trips and fuel consumption.</a:t>
            </a:r>
          </a:p>
          <a:p>
            <a:pPr eaLnBrk="0" fontAlgn="base" hangingPunct="0">
              <a:lnSpc>
                <a:spcPct val="100000"/>
              </a:lnSpc>
              <a:spcBef>
                <a:spcPct val="0"/>
              </a:spcBef>
              <a:spcAft>
                <a:spcPct val="0"/>
              </a:spcAft>
            </a:pPr>
            <a:endParaRPr kumimoji="0" lang="en-US" altLang="en-AS" sz="1800" b="0" i="0" u="none" strike="noStrike" cap="none" normalizeH="0" baseline="0" dirty="0">
              <a:ln>
                <a:noFill/>
              </a:ln>
              <a:solidFill>
                <a:schemeClr val="tx1"/>
              </a:solidFill>
              <a:effectLst/>
              <a:latin typeface="Comic Sans MS" panose="030F0702030302020204" pitchFamily="66" charset="0"/>
            </a:endParaRPr>
          </a:p>
          <a:p>
            <a:pPr eaLnBrk="0" fontAlgn="base" hangingPunct="0">
              <a:lnSpc>
                <a:spcPct val="100000"/>
              </a:lnSpc>
              <a:spcBef>
                <a:spcPct val="0"/>
              </a:spcBef>
              <a:spcAft>
                <a:spcPct val="0"/>
              </a:spcAft>
            </a:pPr>
            <a:r>
              <a:rPr kumimoji="0" lang="en-US" altLang="en-AS" sz="1800" b="0" i="0" u="none" strike="noStrike" cap="none" normalizeH="0" baseline="0" dirty="0">
                <a:ln>
                  <a:noFill/>
                </a:ln>
                <a:solidFill>
                  <a:srgbClr val="92D050"/>
                </a:solidFill>
                <a:effectLst/>
                <a:latin typeface="Comic Sans MS" panose="030F0702030302020204" pitchFamily="66" charset="0"/>
              </a:rPr>
              <a:t>Cost Reduction: </a:t>
            </a:r>
            <a:r>
              <a:rPr kumimoji="0" lang="en-US" altLang="en-AS" sz="1800" b="0" i="0" u="none" strike="noStrike" cap="none" normalizeH="0" baseline="0" dirty="0">
                <a:ln>
                  <a:noFill/>
                </a:ln>
                <a:solidFill>
                  <a:schemeClr val="tx1"/>
                </a:solidFill>
                <a:effectLst/>
                <a:latin typeface="Comic Sans MS" panose="030F0702030302020204" pitchFamily="66" charset="0"/>
              </a:rPr>
              <a:t>By optimizing collection routes and schedules based on real-time data, smart waste management systems can significantly reduce operational costs for municipalities and waste management companies. This efficiency leads to savings in fuel, labor, and maintenance expenses.</a:t>
            </a:r>
          </a:p>
          <a:p>
            <a:pPr eaLnBrk="0" fontAlgn="base" hangingPunct="0">
              <a:lnSpc>
                <a:spcPct val="100000"/>
              </a:lnSpc>
              <a:spcBef>
                <a:spcPct val="0"/>
              </a:spcBef>
              <a:spcAft>
                <a:spcPct val="0"/>
              </a:spcAft>
            </a:pPr>
            <a:endParaRPr lang="en-US" altLang="en-AS" sz="1800" dirty="0">
              <a:latin typeface="Comic Sans MS" panose="030F0702030302020204" pitchFamily="66" charset="0"/>
            </a:endParaRPr>
          </a:p>
          <a:p>
            <a:pPr eaLnBrk="0" fontAlgn="base" hangingPunct="0">
              <a:lnSpc>
                <a:spcPct val="100000"/>
              </a:lnSpc>
              <a:spcBef>
                <a:spcPct val="0"/>
              </a:spcBef>
              <a:spcAft>
                <a:spcPct val="0"/>
              </a:spcAft>
            </a:pPr>
            <a:r>
              <a:rPr kumimoji="0" lang="en-US" altLang="en-AS" sz="1800" b="0" i="0" u="none" strike="noStrike" cap="none" normalizeH="0" baseline="0" dirty="0">
                <a:ln>
                  <a:noFill/>
                </a:ln>
                <a:solidFill>
                  <a:srgbClr val="92D050"/>
                </a:solidFill>
                <a:effectLst/>
                <a:latin typeface="Comic Sans MS" panose="030F0702030302020204" pitchFamily="66" charset="0"/>
              </a:rPr>
              <a:t>Environmental Impact: </a:t>
            </a:r>
            <a:r>
              <a:rPr kumimoji="0" lang="en-US" altLang="en-AS" sz="1800" b="0" i="0" u="none" strike="noStrike" cap="none" normalizeH="0" baseline="0" dirty="0">
                <a:ln>
                  <a:noFill/>
                </a:ln>
                <a:solidFill>
                  <a:schemeClr val="tx1"/>
                </a:solidFill>
                <a:effectLst/>
                <a:latin typeface="Comic Sans MS" panose="030F0702030302020204" pitchFamily="66" charset="0"/>
              </a:rPr>
              <a:t>Smart waste management systems contribute to environmental sustainability by minimizing the amount of waste sent to landfills. Timely collection and sorting of waste materials facilitate recycling and proper disposal, reducing pollution and conserving natural resources.</a:t>
            </a:r>
          </a:p>
          <a:p>
            <a:pPr marL="0" indent="0" eaLnBrk="0" fontAlgn="base" hangingPunct="0">
              <a:lnSpc>
                <a:spcPct val="100000"/>
              </a:lnSpc>
              <a:spcBef>
                <a:spcPct val="0"/>
              </a:spcBef>
              <a:spcAft>
                <a:spcPct val="0"/>
              </a:spcAft>
              <a:buNone/>
            </a:pPr>
            <a:endParaRPr kumimoji="0" lang="en-US" altLang="en-AS" sz="1800" b="0" i="0" u="none" strike="noStrike" cap="none" normalizeH="0" baseline="0" dirty="0">
              <a:ln>
                <a:noFill/>
              </a:ln>
              <a:solidFill>
                <a:schemeClr val="tx1"/>
              </a:solidFill>
              <a:effectLst/>
              <a:latin typeface="Comic Sans MS" panose="030F0702030302020204" pitchFamily="66" charset="0"/>
            </a:endParaRPr>
          </a:p>
          <a:p>
            <a:pPr eaLnBrk="0" fontAlgn="base" hangingPunct="0">
              <a:lnSpc>
                <a:spcPct val="100000"/>
              </a:lnSpc>
              <a:spcBef>
                <a:spcPct val="0"/>
              </a:spcBef>
              <a:spcAft>
                <a:spcPct val="0"/>
              </a:spcAft>
            </a:pPr>
            <a:r>
              <a:rPr kumimoji="0" lang="en-US" altLang="en-AS" sz="1800" b="0" i="0" u="none" strike="noStrike" cap="none" normalizeH="0" baseline="0" dirty="0">
                <a:ln>
                  <a:noFill/>
                </a:ln>
                <a:solidFill>
                  <a:srgbClr val="92D050"/>
                </a:solidFill>
                <a:effectLst/>
                <a:latin typeface="Comic Sans MS" panose="030F0702030302020204" pitchFamily="66" charset="0"/>
              </a:rPr>
              <a:t>Smart City Integration: </a:t>
            </a:r>
            <a:r>
              <a:rPr kumimoji="0" lang="en-US" altLang="en-AS" sz="1800" b="0" i="0" u="none" strike="noStrike" cap="none" normalizeH="0" baseline="0" dirty="0">
                <a:ln>
                  <a:noFill/>
                </a:ln>
                <a:solidFill>
                  <a:schemeClr val="tx1"/>
                </a:solidFill>
                <a:effectLst/>
                <a:latin typeface="Comic Sans MS" panose="030F0702030302020204" pitchFamily="66" charset="0"/>
              </a:rPr>
              <a:t>Smart waste management systems are part of broader smart city initiatives, integrating with other urban infrastructure systems such as transportation, energy, and water management.</a:t>
            </a:r>
            <a:endParaRPr kumimoji="0" lang="en-AS" altLang="en-AS" sz="18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2060434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BF9F-4D1D-7639-DBF1-E37D8D681653}"/>
              </a:ext>
            </a:extLst>
          </p:cNvPr>
          <p:cNvSpPr>
            <a:spLocks noGrp="1"/>
          </p:cNvSpPr>
          <p:nvPr>
            <p:ph type="title"/>
          </p:nvPr>
        </p:nvSpPr>
        <p:spPr>
          <a:xfrm>
            <a:off x="685800" y="901532"/>
            <a:ext cx="8610600" cy="1293028"/>
          </a:xfrm>
        </p:spPr>
        <p:txBody>
          <a:bodyPr/>
          <a:lstStyle/>
          <a:p>
            <a:pPr algn="l"/>
            <a:r>
              <a:rPr lang="en-GB" dirty="0">
                <a:solidFill>
                  <a:schemeClr val="accent5"/>
                </a:solidFill>
              </a:rPr>
              <a:t>Future Scope</a:t>
            </a:r>
            <a:endParaRPr lang="en-US" dirty="0">
              <a:solidFill>
                <a:schemeClr val="accent5"/>
              </a:solidFill>
            </a:endParaRPr>
          </a:p>
        </p:txBody>
      </p:sp>
      <p:sp>
        <p:nvSpPr>
          <p:cNvPr id="4" name="Rectangle 1">
            <a:extLst>
              <a:ext uri="{FF2B5EF4-FFF2-40B4-BE49-F238E27FC236}">
                <a16:creationId xmlns:a16="http://schemas.microsoft.com/office/drawing/2014/main" id="{77E8622C-609C-4F8C-9BE6-62687E06CCD1}"/>
              </a:ext>
            </a:extLst>
          </p:cNvPr>
          <p:cNvSpPr>
            <a:spLocks noGrp="1" noChangeArrowheads="1"/>
          </p:cNvSpPr>
          <p:nvPr>
            <p:ph idx="1"/>
          </p:nvPr>
        </p:nvSpPr>
        <p:spPr bwMode="auto">
          <a:xfrm>
            <a:off x="699782" y="1986151"/>
            <a:ext cx="1021798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S" altLang="en-AS" sz="1800" b="0" i="0" u="none" strike="noStrike" cap="none" normalizeH="0" baseline="0" dirty="0">
                <a:ln>
                  <a:noFill/>
                </a:ln>
                <a:solidFill>
                  <a:schemeClr val="tx1"/>
                </a:solidFill>
                <a:effectLst/>
                <a:latin typeface="Comic Sans MS" panose="030F0702030302020204" pitchFamily="66" charset="0"/>
              </a:rPr>
              <a:t>The potential applications of Arduino technology in smart waste management systems are numerous and appear promising. </a:t>
            </a:r>
            <a:endParaRPr kumimoji="0" lang="en-US" altLang="en-AS" sz="1800" b="0" i="0" u="none" strike="noStrike" cap="none" normalizeH="0" baseline="0" dirty="0">
              <a:ln>
                <a:noFill/>
              </a:ln>
              <a:solidFill>
                <a:schemeClr val="tx1"/>
              </a:solidFill>
              <a:effectLst/>
              <a:latin typeface="Comic Sans MS" panose="030F0702030302020204" pitchFamily="66"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AS" altLang="en-AS" sz="1800" b="0" i="0" u="none" strike="noStrike" cap="none" normalizeH="0" baseline="0" dirty="0">
                <a:ln>
                  <a:noFill/>
                </a:ln>
                <a:solidFill>
                  <a:schemeClr val="tx1"/>
                </a:solidFill>
                <a:effectLst/>
                <a:latin typeface="Comic Sans MS" panose="030F0702030302020204" pitchFamily="66" charset="0"/>
              </a:rPr>
              <a:t>Improvements in data analytics and sensor technology will improve the precision of waste management and monitoring, enabling more precise forecasts and optimizations.</a:t>
            </a:r>
            <a:endParaRPr kumimoji="0" lang="en-US" altLang="en-AS" sz="1800" b="0" i="0" u="none" strike="noStrike" cap="none" normalizeH="0" baseline="0" dirty="0">
              <a:ln>
                <a:noFill/>
              </a:ln>
              <a:solidFill>
                <a:schemeClr val="tx1"/>
              </a:solidFill>
              <a:effectLst/>
              <a:latin typeface="Comic Sans MS" panose="030F0702030302020204" pitchFamily="66"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AS" altLang="en-AS" sz="1800" b="0" i="0" u="none" strike="noStrike" cap="none" normalizeH="0" baseline="0" dirty="0">
                <a:ln>
                  <a:noFill/>
                </a:ln>
                <a:solidFill>
                  <a:schemeClr val="tx1"/>
                </a:solidFill>
                <a:effectLst/>
                <a:latin typeface="Comic Sans MS" panose="030F0702030302020204" pitchFamily="66" charset="0"/>
              </a:rPr>
              <a:t>By automating decision-making procedures, the integration of AI and machine learning can enable flexible solutions to waste management problems. </a:t>
            </a:r>
            <a:endParaRPr kumimoji="0" lang="en-US" altLang="en-AS" sz="1800" b="0" i="0" u="none" strike="noStrike" cap="none" normalizeH="0" baseline="0" dirty="0">
              <a:ln>
                <a:noFill/>
              </a:ln>
              <a:solidFill>
                <a:schemeClr val="tx1"/>
              </a:solidFill>
              <a:effectLst/>
              <a:latin typeface="Comic Sans MS" panose="030F0702030302020204" pitchFamily="66"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AS" altLang="en-AS" sz="1800" b="0" i="0" u="none" strike="noStrike" cap="none" normalizeH="0" baseline="0" dirty="0">
                <a:ln>
                  <a:noFill/>
                </a:ln>
                <a:solidFill>
                  <a:schemeClr val="tx1"/>
                </a:solidFill>
                <a:effectLst/>
                <a:latin typeface="Comic Sans MS" panose="030F0702030302020204" pitchFamily="66" charset="0"/>
              </a:rPr>
              <a:t>Scalability addresses the requirement for waste management globally by providing chances for implementation in a variety of metropolitan contexts. Working together, government agencies, businesses, and academic institutions can spur innovation and customize solutions for specific regions. </a:t>
            </a:r>
            <a:endParaRPr kumimoji="0" lang="en-US" altLang="en-AS" sz="1800" b="0" i="0" u="none" strike="noStrike" cap="none" normalizeH="0" baseline="0" dirty="0">
              <a:ln>
                <a:noFill/>
              </a:ln>
              <a:solidFill>
                <a:schemeClr val="tx1"/>
              </a:solidFill>
              <a:effectLst/>
              <a:latin typeface="Comic Sans MS" panose="030F0702030302020204" pitchFamily="66"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AS" altLang="en-AS" sz="1800" b="0" i="0" u="none" strike="noStrike" cap="none" normalizeH="0" baseline="0" dirty="0">
                <a:ln>
                  <a:noFill/>
                </a:ln>
                <a:solidFill>
                  <a:schemeClr val="tx1"/>
                </a:solidFill>
                <a:effectLst/>
                <a:latin typeface="Comic Sans MS" panose="030F0702030302020204" pitchFamily="66" charset="0"/>
              </a:rPr>
              <a:t>These technologies have the potential to manage agricultural and industrial waste outside of cities, which would improve sustainability all around.</a:t>
            </a:r>
            <a:endParaRPr kumimoji="0" lang="en-US" altLang="en-AS" sz="18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AS" sz="1800" dirty="0">
                <a:latin typeface="Comic Sans MS" panose="030F0702030302020204" pitchFamily="66" charset="0"/>
              </a:rPr>
              <a:t>Thus </a:t>
            </a:r>
            <a:r>
              <a:rPr kumimoji="0" lang="en-AS" altLang="en-AS" sz="1800" b="0" i="0" u="none" strike="noStrike" cap="none" normalizeH="0" baseline="0" dirty="0">
                <a:ln>
                  <a:noFill/>
                </a:ln>
                <a:solidFill>
                  <a:schemeClr val="tx1"/>
                </a:solidFill>
                <a:effectLst/>
                <a:latin typeface="Comic Sans MS" panose="030F0702030302020204" pitchFamily="66" charset="0"/>
              </a:rPr>
              <a:t>future waste management strategies will be smarter, more effective, and environmentally sustainable thanks to continued technological developments, broader acceptance, and interdisciplinary collaborations. </a:t>
            </a:r>
          </a:p>
        </p:txBody>
      </p:sp>
    </p:spTree>
    <p:extLst>
      <p:ext uri="{BB962C8B-B14F-4D97-AF65-F5344CB8AC3E}">
        <p14:creationId xmlns:p14="http://schemas.microsoft.com/office/powerpoint/2010/main" val="10808593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9798-EC3C-44D0-B824-2A232F09746E}"/>
              </a:ext>
            </a:extLst>
          </p:cNvPr>
          <p:cNvSpPr>
            <a:spLocks noGrp="1"/>
          </p:cNvSpPr>
          <p:nvPr>
            <p:ph type="title"/>
          </p:nvPr>
        </p:nvSpPr>
        <p:spPr>
          <a:xfrm>
            <a:off x="1189758" y="1969719"/>
            <a:ext cx="9812483" cy="2519154"/>
          </a:xfrm>
        </p:spPr>
        <p:txBody>
          <a:bodyPr>
            <a:normAutofit/>
          </a:bodyPr>
          <a:lstStyle/>
          <a:p>
            <a:pPr algn="ctr"/>
            <a:r>
              <a:rPr lang="en-US" sz="8800" dirty="0">
                <a:latin typeface="Arial Rounded MT Bold" panose="020F0704030504030204" pitchFamily="34" charset="0"/>
              </a:rPr>
              <a:t>THANK YOU</a:t>
            </a:r>
            <a:endParaRPr lang="en-AS" sz="8800" dirty="0">
              <a:latin typeface="Arial Rounded MT Bold" panose="020F0704030504030204" pitchFamily="34" charset="0"/>
            </a:endParaRPr>
          </a:p>
        </p:txBody>
      </p:sp>
    </p:spTree>
    <p:extLst>
      <p:ext uri="{BB962C8B-B14F-4D97-AF65-F5344CB8AC3E}">
        <p14:creationId xmlns:p14="http://schemas.microsoft.com/office/powerpoint/2010/main" val="304147550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A83321-BB40-4844-86A4-7E71F65A0196}"/>
              </a:ext>
            </a:extLst>
          </p:cNvPr>
          <p:cNvSpPr txBox="1"/>
          <p:nvPr/>
        </p:nvSpPr>
        <p:spPr>
          <a:xfrm>
            <a:off x="67519" y="93500"/>
            <a:ext cx="9573629" cy="1292662"/>
          </a:xfrm>
          <a:prstGeom prst="rect">
            <a:avLst/>
          </a:prstGeom>
          <a:noFill/>
        </p:spPr>
        <p:txBody>
          <a:bodyPr wrap="square" rtlCol="0">
            <a:spAutoFit/>
          </a:bodyPr>
          <a:lstStyle/>
          <a:p>
            <a:pPr algn="r"/>
            <a:r>
              <a:rPr lang="en-US" sz="2000" i="1" dirty="0">
                <a:hlinkClick r:id="rId2">
                  <a:extLst>
                    <a:ext uri="{A12FA001-AC4F-418D-AE19-62706E023703}">
                      <ahyp:hlinkClr xmlns:ahyp="http://schemas.microsoft.com/office/drawing/2018/hyperlinkcolor" val="tx"/>
                    </a:ext>
                  </a:extLst>
                </a:hlinkClick>
              </a:rPr>
              <a:t>Here is our </a:t>
            </a:r>
            <a:r>
              <a:rPr lang="en-US" sz="2000" i="1" dirty="0" err="1">
                <a:hlinkClick r:id="rId2">
                  <a:extLst>
                    <a:ext uri="{A12FA001-AC4F-418D-AE19-62706E023703}">
                      <ahyp:hlinkClr xmlns:ahyp="http://schemas.microsoft.com/office/drawing/2018/hyperlinkcolor" val="tx"/>
                    </a:ext>
                  </a:extLst>
                </a:hlinkClick>
              </a:rPr>
              <a:t>github</a:t>
            </a:r>
            <a:r>
              <a:rPr lang="en-US" sz="2000" i="1" dirty="0">
                <a:hlinkClick r:id="rId2">
                  <a:extLst>
                    <a:ext uri="{A12FA001-AC4F-418D-AE19-62706E023703}">
                      <ahyp:hlinkClr xmlns:ahyp="http://schemas.microsoft.com/office/drawing/2018/hyperlinkcolor" val="tx"/>
                    </a:ext>
                  </a:extLst>
                </a:hlinkClick>
              </a:rPr>
              <a:t> link</a:t>
            </a:r>
          </a:p>
          <a:p>
            <a:endParaRPr lang="en-US" sz="2000" dirty="0">
              <a:solidFill>
                <a:srgbClr val="FFFF00"/>
              </a:solidFill>
              <a:hlinkClick r:id="rId2">
                <a:extLst>
                  <a:ext uri="{A12FA001-AC4F-418D-AE19-62706E023703}">
                    <ahyp:hlinkClr xmlns:ahyp="http://schemas.microsoft.com/office/drawing/2018/hyperlinkcolor" val="tx"/>
                  </a:ext>
                </a:extLst>
              </a:hlinkClick>
            </a:endParaRPr>
          </a:p>
          <a:p>
            <a:pPr marL="342900" indent="-342900">
              <a:buFont typeface="Wingdings" panose="05000000000000000000" pitchFamily="2" charset="2"/>
              <a:buChar char="à"/>
            </a:pPr>
            <a:r>
              <a:rPr lang="en-US" sz="2000" dirty="0">
                <a:solidFill>
                  <a:srgbClr val="FFFF00"/>
                </a:solidFill>
                <a:hlinkClick r:id="rId2">
                  <a:extLst>
                    <a:ext uri="{A12FA001-AC4F-418D-AE19-62706E023703}">
                      <ahyp:hlinkClr xmlns:ahyp="http://schemas.microsoft.com/office/drawing/2018/hyperlinkcolor" val="tx"/>
                    </a:ext>
                  </a:extLst>
                </a:hlinkClick>
              </a:rPr>
              <a:t>GitHub - team10-making-world-better/</a:t>
            </a:r>
            <a:r>
              <a:rPr lang="en-US" sz="2000" dirty="0" err="1">
                <a:solidFill>
                  <a:srgbClr val="FFFF00"/>
                </a:solidFill>
                <a:hlinkClick r:id="rId2">
                  <a:extLst>
                    <a:ext uri="{A12FA001-AC4F-418D-AE19-62706E023703}">
                      <ahyp:hlinkClr xmlns:ahyp="http://schemas.microsoft.com/office/drawing/2018/hyperlinkcolor" val="tx"/>
                    </a:ext>
                  </a:extLst>
                </a:hlinkClick>
              </a:rPr>
              <a:t>smart_waste_management</a:t>
            </a:r>
            <a:endParaRPr lang="en-US" sz="2000" dirty="0">
              <a:solidFill>
                <a:srgbClr val="FFFF00"/>
              </a:solidFill>
            </a:endParaRPr>
          </a:p>
          <a:p>
            <a:endParaRPr lang="en-AS" dirty="0">
              <a:solidFill>
                <a:srgbClr val="FFFF00"/>
              </a:solidFill>
            </a:endParaRPr>
          </a:p>
        </p:txBody>
      </p:sp>
      <p:pic>
        <p:nvPicPr>
          <p:cNvPr id="6" name="Picture 5">
            <a:extLst>
              <a:ext uri="{FF2B5EF4-FFF2-40B4-BE49-F238E27FC236}">
                <a16:creationId xmlns:a16="http://schemas.microsoft.com/office/drawing/2014/main" id="{9F4A083E-67DD-480C-8418-65C2992F491F}"/>
              </a:ext>
            </a:extLst>
          </p:cNvPr>
          <p:cNvPicPr>
            <a:picLocks noChangeAspect="1"/>
          </p:cNvPicPr>
          <p:nvPr/>
        </p:nvPicPr>
        <p:blipFill>
          <a:blip r:embed="rId3"/>
          <a:stretch>
            <a:fillRect/>
          </a:stretch>
        </p:blipFill>
        <p:spPr>
          <a:xfrm>
            <a:off x="223421" y="1150111"/>
            <a:ext cx="11745157" cy="5707889"/>
          </a:xfrm>
          <a:prstGeom prst="rect">
            <a:avLst/>
          </a:prstGeom>
        </p:spPr>
      </p:pic>
    </p:spTree>
    <p:extLst>
      <p:ext uri="{BB962C8B-B14F-4D97-AF65-F5344CB8AC3E}">
        <p14:creationId xmlns:p14="http://schemas.microsoft.com/office/powerpoint/2010/main" val="410464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0913-821A-B192-738C-E7871D0AF854}"/>
              </a:ext>
            </a:extLst>
          </p:cNvPr>
          <p:cNvSpPr>
            <a:spLocks noGrp="1"/>
          </p:cNvSpPr>
          <p:nvPr>
            <p:ph type="title"/>
          </p:nvPr>
        </p:nvSpPr>
        <p:spPr>
          <a:xfrm>
            <a:off x="2887823" y="-15803"/>
            <a:ext cx="8610600" cy="1293028"/>
          </a:xfrm>
        </p:spPr>
        <p:txBody>
          <a:bodyPr>
            <a:normAutofit/>
          </a:bodyPr>
          <a:lstStyle/>
          <a:p>
            <a:r>
              <a:rPr lang="en-GB" sz="6000" dirty="0">
                <a:solidFill>
                  <a:schemeClr val="accent1">
                    <a:lumMod val="75000"/>
                  </a:schemeClr>
                </a:solidFill>
                <a:latin typeface="Baskerville Old Face" panose="02020602080505020303" pitchFamily="18" charset="0"/>
              </a:rPr>
              <a:t>CULPRITS</a:t>
            </a:r>
            <a:endParaRPr lang="en-US" sz="6000" dirty="0">
              <a:solidFill>
                <a:schemeClr val="accent1">
                  <a:lumMod val="75000"/>
                </a:schemeClr>
              </a:solidFill>
              <a:latin typeface="Baskerville Old Face" panose="02020602080505020303" pitchFamily="18" charset="0"/>
            </a:endParaRPr>
          </a:p>
        </p:txBody>
      </p:sp>
      <p:pic>
        <p:nvPicPr>
          <p:cNvPr id="23" name="Picture 22">
            <a:extLst>
              <a:ext uri="{FF2B5EF4-FFF2-40B4-BE49-F238E27FC236}">
                <a16:creationId xmlns:a16="http://schemas.microsoft.com/office/drawing/2014/main" id="{98639D54-9AFD-90B7-0F04-B058A4FC64AA}"/>
              </a:ext>
            </a:extLst>
          </p:cNvPr>
          <p:cNvPicPr>
            <a:picLocks noChangeAspect="1"/>
          </p:cNvPicPr>
          <p:nvPr/>
        </p:nvPicPr>
        <p:blipFill>
          <a:blip r:embed="rId2"/>
          <a:stretch>
            <a:fillRect/>
          </a:stretch>
        </p:blipFill>
        <p:spPr>
          <a:xfrm>
            <a:off x="10438200" y="3054469"/>
            <a:ext cx="1569533" cy="17649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A4409974-BB81-2BB6-25B9-C64FD897A636}"/>
              </a:ext>
            </a:extLst>
          </p:cNvPr>
          <p:cNvPicPr>
            <a:picLocks noChangeAspect="1"/>
          </p:cNvPicPr>
          <p:nvPr/>
        </p:nvPicPr>
        <p:blipFill>
          <a:blip r:embed="rId3"/>
          <a:stretch>
            <a:fillRect/>
          </a:stretch>
        </p:blipFill>
        <p:spPr>
          <a:xfrm>
            <a:off x="8538255" y="1362609"/>
            <a:ext cx="1569533" cy="17401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a:extLst>
              <a:ext uri="{FF2B5EF4-FFF2-40B4-BE49-F238E27FC236}">
                <a16:creationId xmlns:a16="http://schemas.microsoft.com/office/drawing/2014/main" id="{6618B497-5E48-DA48-F13F-EA060D5E998B}"/>
              </a:ext>
            </a:extLst>
          </p:cNvPr>
          <p:cNvPicPr>
            <a:picLocks noChangeAspect="1"/>
          </p:cNvPicPr>
          <p:nvPr/>
        </p:nvPicPr>
        <p:blipFill>
          <a:blip r:embed="rId4"/>
          <a:stretch>
            <a:fillRect/>
          </a:stretch>
        </p:blipFill>
        <p:spPr>
          <a:xfrm>
            <a:off x="2322008" y="2545906"/>
            <a:ext cx="1649436" cy="163814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a:extLst>
              <a:ext uri="{FF2B5EF4-FFF2-40B4-BE49-F238E27FC236}">
                <a16:creationId xmlns:a16="http://schemas.microsoft.com/office/drawing/2014/main" id="{98315900-B804-9F69-7A21-1F8732893F0B}"/>
              </a:ext>
            </a:extLst>
          </p:cNvPr>
          <p:cNvPicPr>
            <a:picLocks noChangeAspect="1"/>
          </p:cNvPicPr>
          <p:nvPr/>
        </p:nvPicPr>
        <p:blipFill>
          <a:blip r:embed="rId5"/>
          <a:stretch>
            <a:fillRect/>
          </a:stretch>
        </p:blipFill>
        <p:spPr>
          <a:xfrm>
            <a:off x="207793" y="1410887"/>
            <a:ext cx="1666737" cy="16435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a:extLst>
              <a:ext uri="{FF2B5EF4-FFF2-40B4-BE49-F238E27FC236}">
                <a16:creationId xmlns:a16="http://schemas.microsoft.com/office/drawing/2014/main" id="{2C00AF7D-DFF0-C3EA-8A02-E138B4AA81B9}"/>
              </a:ext>
            </a:extLst>
          </p:cNvPr>
          <p:cNvPicPr>
            <a:picLocks noChangeAspect="1"/>
          </p:cNvPicPr>
          <p:nvPr/>
        </p:nvPicPr>
        <p:blipFill>
          <a:blip r:embed="rId6"/>
          <a:stretch>
            <a:fillRect/>
          </a:stretch>
        </p:blipFill>
        <p:spPr>
          <a:xfrm>
            <a:off x="4340176" y="1295680"/>
            <a:ext cx="1732433" cy="16476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682427A1-B886-8E8D-13EB-48FF07335E17}"/>
              </a:ext>
            </a:extLst>
          </p:cNvPr>
          <p:cNvPicPr>
            <a:picLocks noChangeAspect="1"/>
          </p:cNvPicPr>
          <p:nvPr/>
        </p:nvPicPr>
        <p:blipFill>
          <a:blip r:embed="rId7"/>
          <a:stretch>
            <a:fillRect/>
          </a:stretch>
        </p:blipFill>
        <p:spPr>
          <a:xfrm>
            <a:off x="6372035" y="2335275"/>
            <a:ext cx="1749954" cy="17569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1926607F-4C2D-9705-808D-D5A2EF96D0FE}"/>
              </a:ext>
            </a:extLst>
          </p:cNvPr>
          <p:cNvSpPr txBox="1"/>
          <p:nvPr/>
        </p:nvSpPr>
        <p:spPr>
          <a:xfrm>
            <a:off x="136511" y="3215042"/>
            <a:ext cx="1854610" cy="1754326"/>
          </a:xfrm>
          <a:prstGeom prst="rect">
            <a:avLst/>
          </a:prstGeom>
          <a:noFill/>
        </p:spPr>
        <p:txBody>
          <a:bodyPr wrap="square" rtlCol="0">
            <a:spAutoFit/>
          </a:bodyPr>
          <a:lstStyle/>
          <a:p>
            <a:pPr algn="ctr"/>
            <a:r>
              <a:rPr lang="en-GB" dirty="0"/>
              <a:t>NAME: </a:t>
            </a:r>
            <a:r>
              <a:rPr lang="en-GB" dirty="0" err="1"/>
              <a:t>Shreyan</a:t>
            </a:r>
            <a:r>
              <a:rPr lang="en-GB" dirty="0"/>
              <a:t> Ghosh</a:t>
            </a:r>
          </a:p>
          <a:p>
            <a:pPr algn="ctr"/>
            <a:r>
              <a:rPr lang="en-GB" dirty="0"/>
              <a:t>DEPT: AIML</a:t>
            </a:r>
          </a:p>
          <a:p>
            <a:pPr algn="ctr"/>
            <a:r>
              <a:rPr lang="en-GB" dirty="0"/>
              <a:t>YEAR: 2</a:t>
            </a:r>
            <a:r>
              <a:rPr lang="en-GB" baseline="30000" dirty="0"/>
              <a:t>nd</a:t>
            </a:r>
            <a:endParaRPr lang="en-GB" dirty="0"/>
          </a:p>
          <a:p>
            <a:pPr algn="ctr"/>
            <a:r>
              <a:rPr lang="en-GB" dirty="0"/>
              <a:t>UNI ROLL: 10930622019</a:t>
            </a:r>
            <a:endParaRPr lang="en-US" dirty="0"/>
          </a:p>
        </p:txBody>
      </p:sp>
      <p:sp>
        <p:nvSpPr>
          <p:cNvPr id="7" name="TextBox 6">
            <a:extLst>
              <a:ext uri="{FF2B5EF4-FFF2-40B4-BE49-F238E27FC236}">
                <a16:creationId xmlns:a16="http://schemas.microsoft.com/office/drawing/2014/main" id="{6CACBAF0-1801-7E84-1354-596F839B89FA}"/>
              </a:ext>
            </a:extLst>
          </p:cNvPr>
          <p:cNvSpPr txBox="1"/>
          <p:nvPr/>
        </p:nvSpPr>
        <p:spPr>
          <a:xfrm>
            <a:off x="2070362" y="4437567"/>
            <a:ext cx="1994134" cy="1754326"/>
          </a:xfrm>
          <a:prstGeom prst="rect">
            <a:avLst/>
          </a:prstGeom>
          <a:noFill/>
        </p:spPr>
        <p:txBody>
          <a:bodyPr wrap="square" rtlCol="0">
            <a:spAutoFit/>
          </a:bodyPr>
          <a:lstStyle/>
          <a:p>
            <a:pPr algn="ctr"/>
            <a:r>
              <a:rPr lang="en-GB" dirty="0"/>
              <a:t>NAME: </a:t>
            </a:r>
            <a:r>
              <a:rPr lang="en-GB" dirty="0" err="1"/>
              <a:t>Anwesha</a:t>
            </a:r>
            <a:r>
              <a:rPr lang="en-GB" dirty="0"/>
              <a:t> </a:t>
            </a:r>
            <a:r>
              <a:rPr lang="en-GB" dirty="0" err="1"/>
              <a:t>Guha</a:t>
            </a:r>
            <a:endParaRPr lang="en-GB" dirty="0"/>
          </a:p>
          <a:p>
            <a:pPr algn="ctr"/>
            <a:r>
              <a:rPr lang="en-GB" dirty="0"/>
              <a:t>DEPT: AIML</a:t>
            </a:r>
          </a:p>
          <a:p>
            <a:pPr algn="ctr"/>
            <a:r>
              <a:rPr lang="en-GB" dirty="0"/>
              <a:t>YEAR: 2</a:t>
            </a:r>
            <a:r>
              <a:rPr lang="en-GB" baseline="30000" dirty="0"/>
              <a:t>nd</a:t>
            </a:r>
            <a:endParaRPr lang="en-GB" dirty="0"/>
          </a:p>
          <a:p>
            <a:pPr algn="ctr"/>
            <a:r>
              <a:rPr lang="en-GB" dirty="0"/>
              <a:t>UNI ROLL: 10930622021</a:t>
            </a:r>
            <a:endParaRPr lang="en-US" dirty="0"/>
          </a:p>
        </p:txBody>
      </p:sp>
      <p:sp>
        <p:nvSpPr>
          <p:cNvPr id="9" name="TextBox 8">
            <a:extLst>
              <a:ext uri="{FF2B5EF4-FFF2-40B4-BE49-F238E27FC236}">
                <a16:creationId xmlns:a16="http://schemas.microsoft.com/office/drawing/2014/main" id="{721D9377-24CF-B326-0CFE-DF0B40C1AE18}"/>
              </a:ext>
            </a:extLst>
          </p:cNvPr>
          <p:cNvSpPr txBox="1"/>
          <p:nvPr/>
        </p:nvSpPr>
        <p:spPr>
          <a:xfrm>
            <a:off x="4255214" y="3038567"/>
            <a:ext cx="1766899" cy="1754326"/>
          </a:xfrm>
          <a:prstGeom prst="rect">
            <a:avLst/>
          </a:prstGeom>
          <a:noFill/>
        </p:spPr>
        <p:txBody>
          <a:bodyPr wrap="square" rtlCol="0">
            <a:spAutoFit/>
          </a:bodyPr>
          <a:lstStyle/>
          <a:p>
            <a:pPr algn="ctr"/>
            <a:r>
              <a:rPr lang="en-GB" dirty="0"/>
              <a:t>NAME: </a:t>
            </a:r>
            <a:r>
              <a:rPr lang="en-GB" dirty="0" err="1"/>
              <a:t>Anuska</a:t>
            </a:r>
            <a:r>
              <a:rPr lang="en-GB" dirty="0"/>
              <a:t> </a:t>
            </a:r>
            <a:r>
              <a:rPr lang="en-GB" dirty="0" err="1"/>
              <a:t>Saha</a:t>
            </a:r>
            <a:endParaRPr lang="en-GB" dirty="0"/>
          </a:p>
          <a:p>
            <a:pPr algn="ctr"/>
            <a:r>
              <a:rPr lang="en-GB" dirty="0"/>
              <a:t>DEPT: AIML</a:t>
            </a:r>
          </a:p>
          <a:p>
            <a:pPr algn="ctr"/>
            <a:r>
              <a:rPr lang="en-GB" dirty="0"/>
              <a:t>YEAR: 2</a:t>
            </a:r>
            <a:r>
              <a:rPr lang="en-GB" baseline="30000" dirty="0"/>
              <a:t>nd</a:t>
            </a:r>
            <a:endParaRPr lang="en-GB" dirty="0"/>
          </a:p>
          <a:p>
            <a:pPr algn="ctr"/>
            <a:r>
              <a:rPr lang="en-GB" dirty="0"/>
              <a:t>UNI ROLL: 10930622022</a:t>
            </a:r>
            <a:endParaRPr lang="en-US" dirty="0"/>
          </a:p>
        </p:txBody>
      </p:sp>
      <p:sp>
        <p:nvSpPr>
          <p:cNvPr id="11" name="TextBox 10">
            <a:extLst>
              <a:ext uri="{FF2B5EF4-FFF2-40B4-BE49-F238E27FC236}">
                <a16:creationId xmlns:a16="http://schemas.microsoft.com/office/drawing/2014/main" id="{7F529FDF-13A8-19C5-CD67-0D5CADC044F8}"/>
              </a:ext>
            </a:extLst>
          </p:cNvPr>
          <p:cNvSpPr txBox="1"/>
          <p:nvPr/>
        </p:nvSpPr>
        <p:spPr>
          <a:xfrm>
            <a:off x="6270710" y="4298874"/>
            <a:ext cx="1766899" cy="2031325"/>
          </a:xfrm>
          <a:prstGeom prst="rect">
            <a:avLst/>
          </a:prstGeom>
          <a:noFill/>
        </p:spPr>
        <p:txBody>
          <a:bodyPr wrap="square" rtlCol="0">
            <a:spAutoFit/>
          </a:bodyPr>
          <a:lstStyle/>
          <a:p>
            <a:pPr algn="ctr"/>
            <a:r>
              <a:rPr lang="en-GB" dirty="0"/>
              <a:t>NAME: Md </a:t>
            </a:r>
            <a:r>
              <a:rPr lang="en-GB" dirty="0" err="1"/>
              <a:t>Rehan</a:t>
            </a:r>
            <a:r>
              <a:rPr lang="en-GB" dirty="0"/>
              <a:t> </a:t>
            </a:r>
            <a:r>
              <a:rPr lang="en-GB" dirty="0" err="1"/>
              <a:t>Farooque</a:t>
            </a:r>
            <a:r>
              <a:rPr lang="en-GB" dirty="0"/>
              <a:t> </a:t>
            </a:r>
          </a:p>
          <a:p>
            <a:pPr algn="ctr"/>
            <a:r>
              <a:rPr lang="en-GB" dirty="0"/>
              <a:t>DEPT: AIML</a:t>
            </a:r>
          </a:p>
          <a:p>
            <a:pPr algn="ctr"/>
            <a:r>
              <a:rPr lang="en-GB" dirty="0"/>
              <a:t>YEAR: 2</a:t>
            </a:r>
            <a:r>
              <a:rPr lang="en-GB" baseline="30000" dirty="0"/>
              <a:t>nd</a:t>
            </a:r>
            <a:endParaRPr lang="en-GB" dirty="0"/>
          </a:p>
          <a:p>
            <a:pPr algn="ctr"/>
            <a:r>
              <a:rPr lang="en-GB" dirty="0"/>
              <a:t>UNI ROLL: 10930622032</a:t>
            </a:r>
            <a:endParaRPr lang="en-US" dirty="0"/>
          </a:p>
        </p:txBody>
      </p:sp>
      <p:sp>
        <p:nvSpPr>
          <p:cNvPr id="13" name="TextBox 12">
            <a:extLst>
              <a:ext uri="{FF2B5EF4-FFF2-40B4-BE49-F238E27FC236}">
                <a16:creationId xmlns:a16="http://schemas.microsoft.com/office/drawing/2014/main" id="{479C09E7-E67C-9AD7-5AEE-F1FB02521429}"/>
              </a:ext>
            </a:extLst>
          </p:cNvPr>
          <p:cNvSpPr txBox="1"/>
          <p:nvPr/>
        </p:nvSpPr>
        <p:spPr>
          <a:xfrm>
            <a:off x="10236528" y="5047551"/>
            <a:ext cx="1955472" cy="1477328"/>
          </a:xfrm>
          <a:prstGeom prst="rect">
            <a:avLst/>
          </a:prstGeom>
          <a:noFill/>
        </p:spPr>
        <p:txBody>
          <a:bodyPr wrap="square" rtlCol="0">
            <a:spAutoFit/>
          </a:bodyPr>
          <a:lstStyle/>
          <a:p>
            <a:pPr algn="ctr"/>
            <a:r>
              <a:rPr lang="en-GB" dirty="0"/>
              <a:t>NAME: </a:t>
            </a:r>
            <a:r>
              <a:rPr lang="en-GB" dirty="0" err="1"/>
              <a:t>Raquib</a:t>
            </a:r>
            <a:endParaRPr lang="en-GB" dirty="0"/>
          </a:p>
          <a:p>
            <a:pPr algn="ctr"/>
            <a:r>
              <a:rPr lang="en-GB" dirty="0"/>
              <a:t>DEPT: AIML</a:t>
            </a:r>
          </a:p>
          <a:p>
            <a:pPr algn="ctr"/>
            <a:r>
              <a:rPr lang="en-GB" dirty="0"/>
              <a:t>YEAR: 2</a:t>
            </a:r>
            <a:r>
              <a:rPr lang="en-GB" baseline="30000" dirty="0"/>
              <a:t>nd</a:t>
            </a:r>
            <a:endParaRPr lang="en-GB" dirty="0"/>
          </a:p>
          <a:p>
            <a:pPr algn="ctr"/>
            <a:r>
              <a:rPr lang="en-GB" dirty="0"/>
              <a:t>UNI ROLL: 10930622044</a:t>
            </a:r>
            <a:endParaRPr lang="en-US" dirty="0"/>
          </a:p>
        </p:txBody>
      </p:sp>
      <p:sp>
        <p:nvSpPr>
          <p:cNvPr id="15" name="TextBox 14">
            <a:extLst>
              <a:ext uri="{FF2B5EF4-FFF2-40B4-BE49-F238E27FC236}">
                <a16:creationId xmlns:a16="http://schemas.microsoft.com/office/drawing/2014/main" id="{57BD43AB-D98A-072D-6B61-14775F605C0E}"/>
              </a:ext>
            </a:extLst>
          </p:cNvPr>
          <p:cNvSpPr txBox="1"/>
          <p:nvPr/>
        </p:nvSpPr>
        <p:spPr>
          <a:xfrm>
            <a:off x="8282334" y="3225183"/>
            <a:ext cx="2024004" cy="1754326"/>
          </a:xfrm>
          <a:prstGeom prst="rect">
            <a:avLst/>
          </a:prstGeom>
          <a:noFill/>
        </p:spPr>
        <p:txBody>
          <a:bodyPr wrap="square" rtlCol="0">
            <a:spAutoFit/>
          </a:bodyPr>
          <a:lstStyle/>
          <a:p>
            <a:pPr algn="ctr"/>
            <a:r>
              <a:rPr lang="en-GB" dirty="0"/>
              <a:t>NAME: </a:t>
            </a:r>
            <a:r>
              <a:rPr lang="en-GB" dirty="0" err="1"/>
              <a:t>Abhishreya</a:t>
            </a:r>
            <a:r>
              <a:rPr lang="en-GB" dirty="0"/>
              <a:t> Das</a:t>
            </a:r>
          </a:p>
          <a:p>
            <a:pPr algn="ctr"/>
            <a:r>
              <a:rPr lang="en-GB" dirty="0"/>
              <a:t>DEPT: AIML</a:t>
            </a:r>
          </a:p>
          <a:p>
            <a:pPr algn="ctr"/>
            <a:r>
              <a:rPr lang="en-GB" dirty="0"/>
              <a:t>YEAR: 2</a:t>
            </a:r>
            <a:r>
              <a:rPr lang="en-GB" baseline="30000" dirty="0"/>
              <a:t>nd</a:t>
            </a:r>
            <a:endParaRPr lang="en-GB" dirty="0"/>
          </a:p>
          <a:p>
            <a:pPr algn="ctr"/>
            <a:r>
              <a:rPr lang="en-GB" dirty="0"/>
              <a:t>UNI ROLL: 10930622061</a:t>
            </a:r>
            <a:endParaRPr lang="en-US" dirty="0"/>
          </a:p>
        </p:txBody>
      </p:sp>
    </p:spTree>
    <p:extLst>
      <p:ext uri="{BB962C8B-B14F-4D97-AF65-F5344CB8AC3E}">
        <p14:creationId xmlns:p14="http://schemas.microsoft.com/office/powerpoint/2010/main" val="40712736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A915-CD38-D96D-711C-80A83D4ADDC8}"/>
              </a:ext>
            </a:extLst>
          </p:cNvPr>
          <p:cNvSpPr>
            <a:spLocks noGrp="1"/>
          </p:cNvSpPr>
          <p:nvPr>
            <p:ph type="title"/>
          </p:nvPr>
        </p:nvSpPr>
        <p:spPr>
          <a:xfrm>
            <a:off x="335230" y="901532"/>
            <a:ext cx="8961170" cy="1293028"/>
          </a:xfrm>
        </p:spPr>
        <p:txBody>
          <a:bodyPr/>
          <a:lstStyle/>
          <a:p>
            <a:pPr algn="l"/>
            <a:r>
              <a:rPr lang="en-GB" dirty="0">
                <a:solidFill>
                  <a:schemeClr val="accent5"/>
                </a:solidFill>
                <a:latin typeface="Baskerville Old Face" panose="02020602080505020303" pitchFamily="18" charset="0"/>
              </a:rPr>
              <a:t>Abstract</a:t>
            </a:r>
            <a:r>
              <a:rPr lang="en-GB" dirty="0">
                <a:solidFill>
                  <a:schemeClr val="accent4">
                    <a:lumMod val="60000"/>
                    <a:lumOff val="40000"/>
                  </a:schemeClr>
                </a:solidFill>
                <a:latin typeface="Baskerville Old Face" panose="02020602080505020303" pitchFamily="18" charset="0"/>
              </a:rPr>
              <a:t> </a:t>
            </a:r>
            <a:endParaRPr lang="en-US" dirty="0">
              <a:solidFill>
                <a:schemeClr val="accent4">
                  <a:lumMod val="60000"/>
                  <a:lumOff val="40000"/>
                </a:schemeClr>
              </a:solidFill>
              <a:latin typeface="Baskerville Old Face" panose="02020602080505020303" pitchFamily="18" charset="0"/>
            </a:endParaRPr>
          </a:p>
        </p:txBody>
      </p:sp>
      <p:sp>
        <p:nvSpPr>
          <p:cNvPr id="12" name="Rectangle 9">
            <a:extLst>
              <a:ext uri="{FF2B5EF4-FFF2-40B4-BE49-F238E27FC236}">
                <a16:creationId xmlns:a16="http://schemas.microsoft.com/office/drawing/2014/main" id="{C9AB0557-EC1A-49CA-ABDC-0588C269BDB3}"/>
              </a:ext>
            </a:extLst>
          </p:cNvPr>
          <p:cNvSpPr>
            <a:spLocks noChangeArrowheads="1"/>
          </p:cNvSpPr>
          <p:nvPr/>
        </p:nvSpPr>
        <p:spPr bwMode="auto">
          <a:xfrm>
            <a:off x="335230" y="2440416"/>
            <a:ext cx="10746627"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S" altLang="en-AS" sz="2000" b="0" i="0" u="none" strike="noStrike" cap="none" normalizeH="0" baseline="0" dirty="0">
                <a:ln>
                  <a:noFill/>
                </a:ln>
                <a:solidFill>
                  <a:schemeClr val="tx1"/>
                </a:solidFill>
                <a:effectLst/>
                <a:latin typeface="Arial" panose="020B0604020202020204" pitchFamily="34" charset="0"/>
              </a:rPr>
              <a:t>A system is proposed to effectively manage waste in urban areas without the need for continuous manual monitoring. The current challenge of disorganized and unsystematic waste collection is addressed through the implementation of an embedded IoT system capable of monitoring individual dumpsters for waste accumulation. This system includes an automated mechanism for segregating wet and dry waste. A mechanical setup is employed to separate the two types of waste into distinct containers, with sensors utilized to detect their presence. Moisture sensors are utilized to identify the presence of waste or dry conditions. A Servo motor is utilized in the waste segregation process. Additionally, ultrasonic sensors are integrated into both containers to measure waste height, enabling precise waste quantity measurement. In the event that one of the containers reaches capacity, an alert message is automatically sent to the relevant personnel.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S" altLang="en-A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7F8309E0-B690-4E4F-BFAC-F7B755199A6C}"/>
              </a:ext>
            </a:extLst>
          </p:cNvPr>
          <p:cNvSpPr>
            <a:spLocks noChangeArrowheads="1"/>
          </p:cNvSpPr>
          <p:nvPr/>
        </p:nvSpPr>
        <p:spPr bwMode="auto">
          <a:xfrm>
            <a:off x="335230" y="901532"/>
            <a:ext cx="108075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AS" altLang="en-AS" sz="1800" b="0" i="0" u="none" strike="noStrike" cap="none" normalizeH="0" baseline="0">
                <a:ln>
                  <a:noFill/>
                </a:ln>
                <a:solidFill>
                  <a:srgbClr val="FFFFFF"/>
                </a:solidFill>
                <a:effectLst/>
                <a:latin typeface="Söhne"/>
              </a:rPr>
            </a:br>
            <a:endParaRPr kumimoji="0" lang="en-AS" altLang="en-A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3079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50BB-4420-2870-6116-A62934AAAD31}"/>
              </a:ext>
            </a:extLst>
          </p:cNvPr>
          <p:cNvSpPr>
            <a:spLocks noGrp="1"/>
          </p:cNvSpPr>
          <p:nvPr>
            <p:ph type="title"/>
          </p:nvPr>
        </p:nvSpPr>
        <p:spPr>
          <a:xfrm>
            <a:off x="401320" y="1014666"/>
            <a:ext cx="8610600" cy="1293028"/>
          </a:xfrm>
        </p:spPr>
        <p:txBody>
          <a:bodyPr/>
          <a:lstStyle/>
          <a:p>
            <a:pPr algn="l"/>
            <a:r>
              <a:rPr lang="en-GB" dirty="0">
                <a:solidFill>
                  <a:schemeClr val="accent5"/>
                </a:solidFill>
                <a:latin typeface="Baskerville Old Face" panose="02020602080505020303" pitchFamily="18" charset="0"/>
              </a:rPr>
              <a:t>Introduction</a:t>
            </a:r>
            <a:r>
              <a:rPr lang="en-GB" dirty="0">
                <a:solidFill>
                  <a:srgbClr val="7030A0"/>
                </a:solidFill>
                <a:latin typeface="Baskerville Old Face" panose="02020602080505020303" pitchFamily="18" charset="0"/>
              </a:rPr>
              <a:t> </a:t>
            </a:r>
            <a:endParaRPr lang="en-US" dirty="0">
              <a:solidFill>
                <a:srgbClr val="7030A0"/>
              </a:solidFill>
              <a:latin typeface="Baskerville Old Face" panose="02020602080505020303" pitchFamily="18" charset="0"/>
            </a:endParaRPr>
          </a:p>
        </p:txBody>
      </p:sp>
      <p:sp>
        <p:nvSpPr>
          <p:cNvPr id="7" name="Rectangle 4">
            <a:extLst>
              <a:ext uri="{FF2B5EF4-FFF2-40B4-BE49-F238E27FC236}">
                <a16:creationId xmlns:a16="http://schemas.microsoft.com/office/drawing/2014/main" id="{A553FCF5-702C-476E-A8F1-453A360E1120}"/>
              </a:ext>
            </a:extLst>
          </p:cNvPr>
          <p:cNvSpPr>
            <a:spLocks noGrp="1" noChangeArrowheads="1"/>
          </p:cNvSpPr>
          <p:nvPr>
            <p:ph idx="1"/>
          </p:nvPr>
        </p:nvSpPr>
        <p:spPr bwMode="auto">
          <a:xfrm>
            <a:off x="401320" y="2406671"/>
            <a:ext cx="1016041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S" altLang="en-AS" sz="1800" b="0" i="0" u="none" strike="noStrike" cap="none" normalizeH="0" baseline="0" dirty="0">
                <a:ln>
                  <a:noFill/>
                </a:ln>
                <a:solidFill>
                  <a:schemeClr val="tx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Cities all throughout the world struggle with trash management in complex urban settings, frequently turning to </a:t>
            </a:r>
            <a:r>
              <a:rPr kumimoji="0" lang="en-AS" altLang="en-AS" sz="1800" b="0" i="0" u="none" strike="noStrike" cap="none" normalizeH="0" baseline="0" dirty="0" err="1">
                <a:ln>
                  <a:noFill/>
                </a:ln>
                <a:solidFill>
                  <a:schemeClr val="tx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labor-intensive</a:t>
            </a:r>
            <a:r>
              <a:rPr kumimoji="0" lang="en-AS" altLang="en-AS" sz="1800" b="0" i="0" u="none" strike="noStrike" cap="none" normalizeH="0" baseline="0" dirty="0">
                <a:ln>
                  <a:noFill/>
                </a:ln>
                <a:solidFill>
                  <a:schemeClr val="tx1"/>
                </a:solidFill>
                <a:effectLst/>
                <a:latin typeface="Cascadia Mono Light" panose="020B0609020000020004" pitchFamily="49" charset="0"/>
                <a:ea typeface="Cascadia Mono Light" panose="020B0609020000020004" pitchFamily="49" charset="0"/>
                <a:cs typeface="Cascadia Mono Light" panose="020B0609020000020004" pitchFamily="49" charset="0"/>
              </a:rPr>
              <a:t> techniques like dumpster surveillance. But this conventional method often fails, resulting in inefficiencies and unhygienic circumstances marked by containers that are either overfilled or underutilized. A novel approach to garbage management has surfaced in response to these issues, and it involves integrating dumpsters into an advanced monitoring system. When dumpsters get close to capacity thresholds, this system uses cutting-edge technology to notify designated workers so that they can take prompt action to avoid overflow. The system also includes mechanisms for separating dry and moist garbage, which increases its efficiency in recycling and waste disposal projects. This system promotes environmental stewardship and streamlines waste management procedures by integrating cutting-edge technology with sustainable practices.</a:t>
            </a:r>
          </a:p>
        </p:txBody>
      </p:sp>
    </p:spTree>
    <p:extLst>
      <p:ext uri="{BB962C8B-B14F-4D97-AF65-F5344CB8AC3E}">
        <p14:creationId xmlns:p14="http://schemas.microsoft.com/office/powerpoint/2010/main" val="41356863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471F-E7AC-A5D6-FF2D-AC8B1660E18B}"/>
              </a:ext>
            </a:extLst>
          </p:cNvPr>
          <p:cNvSpPr>
            <a:spLocks noGrp="1"/>
          </p:cNvSpPr>
          <p:nvPr>
            <p:ph type="title"/>
          </p:nvPr>
        </p:nvSpPr>
        <p:spPr>
          <a:xfrm>
            <a:off x="815340" y="1355587"/>
            <a:ext cx="8610600" cy="1293028"/>
          </a:xfrm>
        </p:spPr>
        <p:txBody>
          <a:bodyPr/>
          <a:lstStyle/>
          <a:p>
            <a:pPr algn="l"/>
            <a:r>
              <a:rPr lang="en-GB" b="1" dirty="0">
                <a:solidFill>
                  <a:schemeClr val="accent3"/>
                </a:solidFill>
                <a:latin typeface="Baskerville Old Face" panose="02020602080505020303" pitchFamily="18" charset="0"/>
              </a:rPr>
              <a:t>Existing System OVERVIEW </a:t>
            </a:r>
            <a:endParaRPr lang="en-US" b="1" dirty="0">
              <a:solidFill>
                <a:schemeClr val="accent3"/>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12A86882-E1B2-242E-01F4-08D4E649D46A}"/>
              </a:ext>
            </a:extLst>
          </p:cNvPr>
          <p:cNvSpPr>
            <a:spLocks noGrp="1"/>
          </p:cNvSpPr>
          <p:nvPr>
            <p:ph idx="1"/>
          </p:nvPr>
        </p:nvSpPr>
        <p:spPr>
          <a:xfrm>
            <a:off x="815340" y="2760345"/>
            <a:ext cx="10956450" cy="3516167"/>
          </a:xfrm>
        </p:spPr>
        <p:txBody>
          <a:bodyPr>
            <a:normAutofit/>
          </a:bodyPr>
          <a:lstStyle/>
          <a:p>
            <a:r>
              <a:rPr lang="en-US" b="1" dirty="0">
                <a:latin typeface="Comic Sans MS" panose="02000000000000000000" pitchFamily="2" charset="0"/>
                <a:ea typeface="Comic Sans MS" panose="02000000000000000000" pitchFamily="2" charset="0"/>
              </a:rPr>
              <a:t>In India, waste management systems vary widely depending on the region and level of urbanization. Many cities face challenges such as inadequate infrastructure, lack of proper segregation at the source, and limited resources for collection and disposal.</a:t>
            </a:r>
            <a:endParaRPr lang="en-GB" b="1" dirty="0">
              <a:latin typeface="Comic Sans MS" panose="02000000000000000000" pitchFamily="2" charset="0"/>
              <a:ea typeface="Comic Sans MS" panose="02000000000000000000" pitchFamily="2" charset="0"/>
            </a:endParaRPr>
          </a:p>
          <a:p>
            <a:r>
              <a:rPr lang="en-GB" b="1" dirty="0">
                <a:latin typeface="Comic Sans MS" panose="02000000000000000000" pitchFamily="2" charset="0"/>
                <a:ea typeface="Comic Sans MS" panose="02000000000000000000" pitchFamily="2" charset="0"/>
              </a:rPr>
              <a:t>There is no systematic approach towards clearing the dumpsters, manual systems in which employees clear the dumpsters periodically.</a:t>
            </a:r>
          </a:p>
          <a:p>
            <a:r>
              <a:rPr lang="en-GB" b="1" dirty="0">
                <a:latin typeface="Comic Sans MS" panose="02000000000000000000" pitchFamily="2" charset="0"/>
                <a:ea typeface="Comic Sans MS" panose="02000000000000000000" pitchFamily="2" charset="0"/>
              </a:rPr>
              <a:t>Employees are unaware of the need of cleaning of a particular area, which results in very less effective in keeping the city clean.</a:t>
            </a:r>
            <a:endParaRPr lang="en-US" b="1" dirty="0">
              <a:latin typeface="Comic Sans MS" panose="02000000000000000000" pitchFamily="2" charset="0"/>
              <a:ea typeface="Comic Sans MS" panose="02000000000000000000" pitchFamily="2" charset="0"/>
            </a:endParaRPr>
          </a:p>
          <a:p>
            <a:endParaRPr lang="en-GB" b="1" dirty="0">
              <a:latin typeface="Comic Sans MS" panose="02000000000000000000" pitchFamily="2" charset="0"/>
              <a:ea typeface="Comic Sans MS" panose="02000000000000000000" pitchFamily="2" charset="0"/>
            </a:endParaRPr>
          </a:p>
        </p:txBody>
      </p:sp>
    </p:spTree>
    <p:extLst>
      <p:ext uri="{BB962C8B-B14F-4D97-AF65-F5344CB8AC3E}">
        <p14:creationId xmlns:p14="http://schemas.microsoft.com/office/powerpoint/2010/main" val="35062464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3CBC-23D5-E82E-045B-C5BEEF35ACCC}"/>
              </a:ext>
            </a:extLst>
          </p:cNvPr>
          <p:cNvSpPr>
            <a:spLocks noGrp="1"/>
          </p:cNvSpPr>
          <p:nvPr>
            <p:ph type="title"/>
          </p:nvPr>
        </p:nvSpPr>
        <p:spPr>
          <a:xfrm>
            <a:off x="262466" y="1168480"/>
            <a:ext cx="8610600" cy="1293028"/>
          </a:xfrm>
        </p:spPr>
        <p:txBody>
          <a:bodyPr/>
          <a:lstStyle/>
          <a:p>
            <a:pPr algn="l"/>
            <a:r>
              <a:rPr lang="en-GB" dirty="0">
                <a:solidFill>
                  <a:schemeClr val="accent5"/>
                </a:solidFill>
                <a:latin typeface="Baskerville Old Face" panose="02020602080505020303" pitchFamily="18" charset="0"/>
              </a:rPr>
              <a:t>Solution</a:t>
            </a:r>
            <a:endParaRPr lang="en-US" dirty="0">
              <a:solidFill>
                <a:schemeClr val="accent5"/>
              </a:solidFill>
              <a:latin typeface="Baskerville Old Face" panose="02020602080505020303" pitchFamily="18" charset="0"/>
            </a:endParaRPr>
          </a:p>
        </p:txBody>
      </p:sp>
      <p:pic>
        <p:nvPicPr>
          <p:cNvPr id="4" name="Picture 3">
            <a:extLst>
              <a:ext uri="{FF2B5EF4-FFF2-40B4-BE49-F238E27FC236}">
                <a16:creationId xmlns:a16="http://schemas.microsoft.com/office/drawing/2014/main" id="{83621475-C299-B4D2-D277-E8A1136C9549}"/>
              </a:ext>
            </a:extLst>
          </p:cNvPr>
          <p:cNvPicPr>
            <a:picLocks noChangeAspect="1"/>
          </p:cNvPicPr>
          <p:nvPr/>
        </p:nvPicPr>
        <p:blipFill>
          <a:blip r:embed="rId2"/>
          <a:stretch>
            <a:fillRect/>
          </a:stretch>
        </p:blipFill>
        <p:spPr>
          <a:xfrm>
            <a:off x="9567333" y="1907489"/>
            <a:ext cx="2409096" cy="4438542"/>
          </a:xfrm>
          <a:prstGeom prst="rect">
            <a:avLst/>
          </a:prstGeom>
        </p:spPr>
      </p:pic>
      <p:sp>
        <p:nvSpPr>
          <p:cNvPr id="3" name="Content Placeholder 2">
            <a:extLst>
              <a:ext uri="{FF2B5EF4-FFF2-40B4-BE49-F238E27FC236}">
                <a16:creationId xmlns:a16="http://schemas.microsoft.com/office/drawing/2014/main" id="{43F1C047-1AB3-4F16-3E7A-E224B20624AD}"/>
              </a:ext>
            </a:extLst>
          </p:cNvPr>
          <p:cNvSpPr>
            <a:spLocks noGrp="1"/>
          </p:cNvSpPr>
          <p:nvPr>
            <p:ph idx="1"/>
          </p:nvPr>
        </p:nvSpPr>
        <p:spPr>
          <a:xfrm>
            <a:off x="114300" y="2194560"/>
            <a:ext cx="9577388" cy="4024125"/>
          </a:xfrm>
        </p:spPr>
        <p:txBody>
          <a:bodyPr>
            <a:normAutofit lnSpcReduction="10000"/>
          </a:bodyPr>
          <a:lstStyle/>
          <a:p>
            <a:r>
              <a:rPr lang="en-GB" dirty="0"/>
              <a:t>The figure in next slide represents an integration of Smart Waste Management System with a Arduino UNO chip, ultrasonic and soil moisture sensor.
Ultrasonic sensor measure distances by using ultrasonic waves. The sensor emits an ultrasonic wave and receives the reflected wave back from the target.</a:t>
            </a:r>
          </a:p>
          <a:p>
            <a:r>
              <a:rPr lang="en-GB" dirty="0"/>
              <a:t>Moisture Sensor measures the volumetric water content in the garbage. Reflected microwave radiation is affected by the soil moisture and is used for segregating dry and wet wastes</a:t>
            </a:r>
          </a:p>
          <a:p>
            <a:r>
              <a:rPr lang="en-GB" dirty="0"/>
              <a:t>Servo motor which is connected to the digital pins of Arduino is used for segregating wet and dry wastes properly.</a:t>
            </a:r>
          </a:p>
          <a:p>
            <a:r>
              <a:rPr lang="en-GB" dirty="0"/>
              <a:t>We are using LCD monitor for the display.</a:t>
            </a:r>
            <a:endParaRPr lang="en-US" dirty="0"/>
          </a:p>
        </p:txBody>
      </p:sp>
    </p:spTree>
    <p:extLst>
      <p:ext uri="{BB962C8B-B14F-4D97-AF65-F5344CB8AC3E}">
        <p14:creationId xmlns:p14="http://schemas.microsoft.com/office/powerpoint/2010/main" val="14446047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786A-2845-C84E-FCD7-22AA5AC26966}"/>
              </a:ext>
            </a:extLst>
          </p:cNvPr>
          <p:cNvSpPr>
            <a:spLocks noGrp="1"/>
          </p:cNvSpPr>
          <p:nvPr>
            <p:ph type="title"/>
          </p:nvPr>
        </p:nvSpPr>
        <p:spPr>
          <a:xfrm>
            <a:off x="2996268" y="487536"/>
            <a:ext cx="8610600" cy="1293028"/>
          </a:xfrm>
        </p:spPr>
        <p:txBody>
          <a:bodyPr/>
          <a:lstStyle/>
          <a:p>
            <a:r>
              <a:rPr lang="en-GB" dirty="0">
                <a:solidFill>
                  <a:schemeClr val="accent5"/>
                </a:solidFill>
              </a:rPr>
              <a:t>SCHEMATIC DIAGRAM</a:t>
            </a:r>
            <a:r>
              <a:rPr lang="en-GB" dirty="0"/>
              <a:t> </a:t>
            </a:r>
            <a:endParaRPr lang="en-US" dirty="0"/>
          </a:p>
        </p:txBody>
      </p:sp>
      <p:pic>
        <p:nvPicPr>
          <p:cNvPr id="4" name="Picture 3">
            <a:extLst>
              <a:ext uri="{FF2B5EF4-FFF2-40B4-BE49-F238E27FC236}">
                <a16:creationId xmlns:a16="http://schemas.microsoft.com/office/drawing/2014/main" id="{C1402ED5-668A-8E0A-C311-796F72F570E5}"/>
              </a:ext>
            </a:extLst>
          </p:cNvPr>
          <p:cNvPicPr>
            <a:picLocks noChangeAspect="1"/>
          </p:cNvPicPr>
          <p:nvPr/>
        </p:nvPicPr>
        <p:blipFill>
          <a:blip r:embed="rId2"/>
          <a:stretch>
            <a:fillRect/>
          </a:stretch>
        </p:blipFill>
        <p:spPr>
          <a:xfrm>
            <a:off x="337424" y="1998678"/>
            <a:ext cx="8128000" cy="4064000"/>
          </a:xfrm>
          <a:prstGeom prst="rect">
            <a:avLst/>
          </a:prstGeom>
        </p:spPr>
      </p:pic>
      <p:sp>
        <p:nvSpPr>
          <p:cNvPr id="3" name="TextBox 2">
            <a:extLst>
              <a:ext uri="{FF2B5EF4-FFF2-40B4-BE49-F238E27FC236}">
                <a16:creationId xmlns:a16="http://schemas.microsoft.com/office/drawing/2014/main" id="{49BD3453-FED0-40FE-937A-A17DA0950D07}"/>
              </a:ext>
            </a:extLst>
          </p:cNvPr>
          <p:cNvSpPr txBox="1"/>
          <p:nvPr/>
        </p:nvSpPr>
        <p:spPr>
          <a:xfrm>
            <a:off x="8893728" y="2218888"/>
            <a:ext cx="3161252" cy="2308324"/>
          </a:xfrm>
          <a:prstGeom prst="rect">
            <a:avLst/>
          </a:prstGeom>
          <a:noFill/>
        </p:spPr>
        <p:txBody>
          <a:bodyPr wrap="square" rtlCol="0">
            <a:spAutoFit/>
          </a:bodyPr>
          <a:lstStyle/>
          <a:p>
            <a:r>
              <a:rPr lang="en-US" dirty="0"/>
              <a:t>We will be using an</a:t>
            </a:r>
          </a:p>
          <a:p>
            <a:pPr marL="285750" indent="-285750">
              <a:buFont typeface="Arial" panose="020B0604020202020204" pitchFamily="34" charset="0"/>
              <a:buChar char="•"/>
            </a:pPr>
            <a:r>
              <a:rPr lang="en-US" dirty="0"/>
              <a:t>Ultrasonic sensor</a:t>
            </a:r>
          </a:p>
          <a:p>
            <a:pPr marL="285750" indent="-285750">
              <a:buFont typeface="Arial" panose="020B0604020202020204" pitchFamily="34" charset="0"/>
              <a:buChar char="•"/>
            </a:pPr>
            <a:r>
              <a:rPr lang="en-US" dirty="0"/>
              <a:t>LCD</a:t>
            </a:r>
          </a:p>
          <a:p>
            <a:pPr marL="285750" indent="-285750">
              <a:buFont typeface="Arial" panose="020B0604020202020204" pitchFamily="34" charset="0"/>
              <a:buChar char="•"/>
            </a:pPr>
            <a:r>
              <a:rPr lang="en-US" dirty="0"/>
              <a:t>Moisture sensor </a:t>
            </a:r>
          </a:p>
          <a:p>
            <a:pPr marL="285750" indent="-285750">
              <a:buFont typeface="Arial" panose="020B0604020202020204" pitchFamily="34" charset="0"/>
              <a:buChar char="•"/>
            </a:pPr>
            <a:r>
              <a:rPr lang="en-US" dirty="0"/>
              <a:t>Servo motor.</a:t>
            </a:r>
          </a:p>
          <a:p>
            <a:endParaRPr lang="en-US" dirty="0"/>
          </a:p>
          <a:p>
            <a:r>
              <a:rPr lang="en-US" dirty="0"/>
              <a:t>NOTE that this setup is based on I2C protocol</a:t>
            </a:r>
            <a:endParaRPr lang="en-AS" dirty="0"/>
          </a:p>
        </p:txBody>
      </p:sp>
    </p:spTree>
    <p:extLst>
      <p:ext uri="{BB962C8B-B14F-4D97-AF65-F5344CB8AC3E}">
        <p14:creationId xmlns:p14="http://schemas.microsoft.com/office/powerpoint/2010/main" val="9931409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639E-E210-4A9C-ACEB-80C095EE136E}"/>
              </a:ext>
            </a:extLst>
          </p:cNvPr>
          <p:cNvSpPr>
            <a:spLocks noGrp="1"/>
          </p:cNvSpPr>
          <p:nvPr>
            <p:ph type="title"/>
          </p:nvPr>
        </p:nvSpPr>
        <p:spPr>
          <a:xfrm>
            <a:off x="2860431" y="0"/>
            <a:ext cx="8610600" cy="1293028"/>
          </a:xfrm>
        </p:spPr>
        <p:txBody>
          <a:bodyPr/>
          <a:lstStyle/>
          <a:p>
            <a:r>
              <a:rPr lang="en-US" dirty="0">
                <a:solidFill>
                  <a:schemeClr val="accent5"/>
                </a:solidFill>
              </a:rPr>
              <a:t>RAW CODE</a:t>
            </a:r>
            <a:endParaRPr lang="en-AS" dirty="0">
              <a:solidFill>
                <a:schemeClr val="accent5"/>
              </a:solidFill>
            </a:endParaRPr>
          </a:p>
        </p:txBody>
      </p:sp>
      <p:sp>
        <p:nvSpPr>
          <p:cNvPr id="3" name="Content Placeholder 2">
            <a:extLst>
              <a:ext uri="{FF2B5EF4-FFF2-40B4-BE49-F238E27FC236}">
                <a16:creationId xmlns:a16="http://schemas.microsoft.com/office/drawing/2014/main" id="{E80A7A67-7C34-44E8-A683-05686CD66AB0}"/>
              </a:ext>
            </a:extLst>
          </p:cNvPr>
          <p:cNvSpPr>
            <a:spLocks noGrp="1"/>
          </p:cNvSpPr>
          <p:nvPr>
            <p:ph idx="1"/>
          </p:nvPr>
        </p:nvSpPr>
        <p:spPr>
          <a:xfrm>
            <a:off x="126024" y="1419215"/>
            <a:ext cx="6319652" cy="3848175"/>
          </a:xfrm>
        </p:spPr>
        <p:txBody>
          <a:bodyPr>
            <a:normAutofit fontScale="92500" lnSpcReduction="20000"/>
          </a:bodyPr>
          <a:lstStyle/>
          <a:p>
            <a:r>
              <a:rPr lang="en-US" dirty="0">
                <a:solidFill>
                  <a:schemeClr val="tx1">
                    <a:lumMod val="65000"/>
                  </a:schemeClr>
                </a:solidFill>
              </a:rPr>
              <a:t>SERVO motor:-</a:t>
            </a:r>
          </a:p>
          <a:p>
            <a:pPr marL="0" indent="0">
              <a:buNone/>
            </a:pPr>
            <a:r>
              <a:rPr lang="en-US" b="0" i="0" dirty="0">
                <a:solidFill>
                  <a:srgbClr val="DF3079"/>
                </a:solidFill>
                <a:effectLst/>
                <a:latin typeface="Söhne Mono"/>
              </a:rPr>
              <a:t>void</a:t>
            </a:r>
            <a:r>
              <a:rPr lang="en-US" b="0" i="0" dirty="0">
                <a:solidFill>
                  <a:srgbClr val="FFFFFF"/>
                </a:solidFill>
                <a:effectLst/>
                <a:latin typeface="Söhne Mono"/>
              </a:rPr>
              <a:t> </a:t>
            </a:r>
            <a:r>
              <a:rPr lang="en-US" b="0" i="0" dirty="0" err="1">
                <a:solidFill>
                  <a:srgbClr val="F22C3D"/>
                </a:solidFill>
                <a:effectLst/>
                <a:latin typeface="Söhne Mono"/>
              </a:rPr>
              <a:t>segregateWaste</a:t>
            </a:r>
            <a:r>
              <a:rPr lang="en-US" b="0" i="0" dirty="0">
                <a:solidFill>
                  <a:srgbClr val="FFFFFF"/>
                </a:solidFill>
                <a:effectLst/>
                <a:latin typeface="Söhne Mono"/>
              </a:rPr>
              <a:t>(</a:t>
            </a:r>
            <a:r>
              <a:rPr lang="en-US" b="0" i="0" dirty="0">
                <a:solidFill>
                  <a:srgbClr val="DF3079"/>
                </a:solidFill>
                <a:effectLst/>
                <a:latin typeface="Söhne Mono"/>
              </a:rPr>
              <a:t>bool</a:t>
            </a:r>
            <a:r>
              <a:rPr lang="en-US" b="0" i="0" dirty="0">
                <a:solidFill>
                  <a:srgbClr val="FFFFFF"/>
                </a:solidFill>
                <a:effectLst/>
                <a:latin typeface="Söhne Mono"/>
              </a:rPr>
              <a:t> </a:t>
            </a:r>
            <a:r>
              <a:rPr lang="en-US" b="0" i="0" dirty="0" err="1">
                <a:solidFill>
                  <a:srgbClr val="FFFFFF"/>
                </a:solidFill>
                <a:effectLst/>
                <a:latin typeface="Söhne Mono"/>
              </a:rPr>
              <a:t>isDryWaste</a:t>
            </a:r>
            <a:r>
              <a:rPr lang="en-US" b="0" i="0" dirty="0">
                <a:solidFill>
                  <a:srgbClr val="FFFFFF"/>
                </a:solidFill>
                <a:effectLst/>
                <a:latin typeface="Söhne Mono"/>
              </a:rPr>
              <a:t>) {</a:t>
            </a:r>
          </a:p>
          <a:p>
            <a:pPr marL="0" indent="0">
              <a:buNone/>
            </a:pPr>
            <a:r>
              <a:rPr lang="en-US" b="0" i="0" dirty="0">
                <a:solidFill>
                  <a:srgbClr val="FFFFFF"/>
                </a:solidFill>
                <a:effectLst/>
                <a:latin typeface="Söhne Mono"/>
              </a:rPr>
              <a:t> </a:t>
            </a:r>
            <a:r>
              <a:rPr lang="en-US" b="0" i="0" dirty="0">
                <a:solidFill>
                  <a:srgbClr val="2E95D3"/>
                </a:solidFill>
                <a:effectLst/>
                <a:latin typeface="Söhne Mono"/>
              </a:rPr>
              <a:t>if</a:t>
            </a:r>
            <a:r>
              <a:rPr lang="en-US" b="0" i="0" dirty="0">
                <a:solidFill>
                  <a:srgbClr val="FFFFFF"/>
                </a:solidFill>
                <a:effectLst/>
                <a:latin typeface="Söhne Mono"/>
              </a:rPr>
              <a:t> (</a:t>
            </a:r>
            <a:r>
              <a:rPr lang="en-US" b="0" i="0" dirty="0" err="1">
                <a:solidFill>
                  <a:srgbClr val="FFFFFF"/>
                </a:solidFill>
                <a:effectLst/>
                <a:latin typeface="Söhne Mono"/>
              </a:rPr>
              <a:t>isDryWaste</a:t>
            </a:r>
            <a:r>
              <a:rPr lang="en-US" b="0" i="0" dirty="0">
                <a:solidFill>
                  <a:srgbClr val="FFFFFF"/>
                </a:solidFill>
                <a:effectLst/>
                <a:latin typeface="Söhne Mono"/>
              </a:rPr>
              <a:t>) { </a:t>
            </a:r>
          </a:p>
          <a:p>
            <a:pPr marL="0" indent="0">
              <a:buNone/>
            </a:pPr>
            <a:r>
              <a:rPr lang="en-US" b="0" i="0" dirty="0" err="1">
                <a:solidFill>
                  <a:srgbClr val="FFFFFF"/>
                </a:solidFill>
                <a:effectLst/>
                <a:latin typeface="Söhne Mono"/>
              </a:rPr>
              <a:t>servo.</a:t>
            </a:r>
            <a:r>
              <a:rPr lang="en-US" b="0" i="0" dirty="0" err="1">
                <a:solidFill>
                  <a:srgbClr val="E9950C"/>
                </a:solidFill>
                <a:effectLst/>
                <a:latin typeface="Söhne Mono"/>
              </a:rPr>
              <a:t>write</a:t>
            </a:r>
            <a:r>
              <a:rPr lang="en-US" b="0" i="0" dirty="0">
                <a:solidFill>
                  <a:srgbClr val="FFFFFF"/>
                </a:solidFill>
                <a:effectLst/>
                <a:latin typeface="Söhne Mono"/>
              </a:rPr>
              <a:t>(</a:t>
            </a:r>
            <a:r>
              <a:rPr lang="en-US" b="0" i="0" dirty="0">
                <a:solidFill>
                  <a:srgbClr val="DF3079"/>
                </a:solidFill>
                <a:effectLst/>
                <a:latin typeface="Söhne Mono"/>
              </a:rPr>
              <a:t>180</a:t>
            </a:r>
            <a:r>
              <a:rPr lang="en-US" b="0" i="0" dirty="0">
                <a:solidFill>
                  <a:srgbClr val="FFFFFF"/>
                </a:solidFill>
                <a:effectLst/>
                <a:latin typeface="Söhne Mono"/>
              </a:rPr>
              <a:t>); </a:t>
            </a:r>
            <a:r>
              <a:rPr lang="en-US" b="0" i="0" dirty="0">
                <a:effectLst/>
                <a:latin typeface="Söhne Mono"/>
              </a:rPr>
              <a:t>// Rotate servo clockwise for dry waste</a:t>
            </a:r>
          </a:p>
          <a:p>
            <a:pPr marL="0" indent="0">
              <a:buNone/>
            </a:pPr>
            <a:r>
              <a:rPr lang="en-US" b="0" i="0" dirty="0">
                <a:solidFill>
                  <a:srgbClr val="FFFFFF"/>
                </a:solidFill>
                <a:effectLst/>
                <a:latin typeface="Söhne Mono"/>
              </a:rPr>
              <a:t> }</a:t>
            </a:r>
          </a:p>
          <a:p>
            <a:pPr marL="0" indent="0">
              <a:buNone/>
            </a:pPr>
            <a:r>
              <a:rPr lang="en-US" b="0" i="0" dirty="0">
                <a:solidFill>
                  <a:srgbClr val="2E95D3"/>
                </a:solidFill>
                <a:effectLst/>
                <a:latin typeface="Söhne Mono"/>
              </a:rPr>
              <a:t>else</a:t>
            </a:r>
            <a:r>
              <a:rPr lang="en-US" b="0" i="0" dirty="0">
                <a:solidFill>
                  <a:srgbClr val="FFFFFF"/>
                </a:solidFill>
                <a:effectLst/>
                <a:latin typeface="Söhne Mono"/>
              </a:rPr>
              <a:t> {</a:t>
            </a:r>
          </a:p>
          <a:p>
            <a:pPr marL="0" indent="0">
              <a:buNone/>
            </a:pPr>
            <a:r>
              <a:rPr lang="en-US" b="0" i="0" dirty="0">
                <a:solidFill>
                  <a:srgbClr val="FFFFFF"/>
                </a:solidFill>
                <a:effectLst/>
                <a:latin typeface="Söhne Mono"/>
              </a:rPr>
              <a:t> </a:t>
            </a:r>
            <a:r>
              <a:rPr lang="en-US" b="0" i="0" dirty="0" err="1">
                <a:solidFill>
                  <a:srgbClr val="FFFFFF"/>
                </a:solidFill>
                <a:effectLst/>
                <a:latin typeface="Söhne Mono"/>
              </a:rPr>
              <a:t>servo.</a:t>
            </a:r>
            <a:r>
              <a:rPr lang="en-US" b="0" i="0" dirty="0" err="1">
                <a:solidFill>
                  <a:srgbClr val="E9950C"/>
                </a:solidFill>
                <a:effectLst/>
                <a:latin typeface="Söhne Mono"/>
              </a:rPr>
              <a:t>write</a:t>
            </a:r>
            <a:r>
              <a:rPr lang="en-US" b="0" i="0" dirty="0">
                <a:solidFill>
                  <a:srgbClr val="FFFFFF"/>
                </a:solidFill>
                <a:effectLst/>
                <a:latin typeface="Söhne Mono"/>
              </a:rPr>
              <a:t>(</a:t>
            </a:r>
            <a:r>
              <a:rPr lang="en-US" b="0" i="0" dirty="0">
                <a:solidFill>
                  <a:srgbClr val="DF3079"/>
                </a:solidFill>
                <a:effectLst/>
                <a:latin typeface="Söhne Mono"/>
              </a:rPr>
              <a:t>0</a:t>
            </a:r>
            <a:r>
              <a:rPr lang="en-US" b="0" i="0" dirty="0">
                <a:solidFill>
                  <a:srgbClr val="FFFFFF"/>
                </a:solidFill>
                <a:effectLst/>
                <a:latin typeface="Söhne Mono"/>
              </a:rPr>
              <a:t>); </a:t>
            </a:r>
            <a:r>
              <a:rPr lang="en-US" b="0" i="0" dirty="0">
                <a:effectLst/>
                <a:latin typeface="Söhne Mono"/>
              </a:rPr>
              <a:t>// Rotate servo anticlockwise for wet waste</a:t>
            </a:r>
            <a:r>
              <a:rPr lang="en-US" b="0" i="0" dirty="0">
                <a:solidFill>
                  <a:srgbClr val="FFFFFF"/>
                </a:solidFill>
                <a:effectLst/>
                <a:latin typeface="Söhne Mono"/>
              </a:rPr>
              <a:t> } </a:t>
            </a:r>
          </a:p>
          <a:p>
            <a:pPr marL="0" indent="0">
              <a:buNone/>
            </a:pPr>
            <a:r>
              <a:rPr lang="en-US" b="0" i="0" dirty="0">
                <a:solidFill>
                  <a:srgbClr val="E9950C"/>
                </a:solidFill>
                <a:effectLst/>
                <a:latin typeface="Söhne Mono"/>
              </a:rPr>
              <a:t>delay</a:t>
            </a:r>
            <a:r>
              <a:rPr lang="en-US" b="0" i="0" dirty="0">
                <a:solidFill>
                  <a:srgbClr val="FFFFFF"/>
                </a:solidFill>
                <a:effectLst/>
                <a:latin typeface="Söhne Mono"/>
              </a:rPr>
              <a:t>(</a:t>
            </a:r>
            <a:r>
              <a:rPr lang="en-US" b="0" i="0" dirty="0">
                <a:solidFill>
                  <a:srgbClr val="DF3079"/>
                </a:solidFill>
                <a:effectLst/>
                <a:latin typeface="Söhne Mono"/>
              </a:rPr>
              <a:t>2000</a:t>
            </a:r>
            <a:r>
              <a:rPr lang="en-US" b="0" i="0" dirty="0">
                <a:solidFill>
                  <a:srgbClr val="FFFFFF"/>
                </a:solidFill>
                <a:effectLst/>
                <a:latin typeface="Söhne Mono"/>
              </a:rPr>
              <a:t>); </a:t>
            </a:r>
          </a:p>
          <a:p>
            <a:pPr marL="0" indent="0">
              <a:buNone/>
            </a:pPr>
            <a:r>
              <a:rPr lang="en-US" b="0" i="0" dirty="0" err="1">
                <a:solidFill>
                  <a:srgbClr val="FFFFFF"/>
                </a:solidFill>
                <a:effectLst/>
                <a:latin typeface="Söhne Mono"/>
              </a:rPr>
              <a:t>servo.</a:t>
            </a:r>
            <a:r>
              <a:rPr lang="en-US" b="0" i="0" dirty="0" err="1">
                <a:solidFill>
                  <a:srgbClr val="E9950C"/>
                </a:solidFill>
                <a:effectLst/>
                <a:latin typeface="Söhne Mono"/>
              </a:rPr>
              <a:t>write</a:t>
            </a:r>
            <a:r>
              <a:rPr lang="en-US" b="0" i="0" dirty="0">
                <a:solidFill>
                  <a:srgbClr val="FFFFFF"/>
                </a:solidFill>
                <a:effectLst/>
                <a:latin typeface="Söhne Mono"/>
              </a:rPr>
              <a:t>(</a:t>
            </a:r>
            <a:r>
              <a:rPr lang="en-US" b="0" i="0" dirty="0">
                <a:solidFill>
                  <a:srgbClr val="DF3079"/>
                </a:solidFill>
                <a:effectLst/>
                <a:latin typeface="Söhne Mono"/>
              </a:rPr>
              <a:t>90</a:t>
            </a:r>
            <a:r>
              <a:rPr lang="en-US" b="0" i="0" dirty="0">
                <a:solidFill>
                  <a:srgbClr val="FFFFFF"/>
                </a:solidFill>
                <a:effectLst/>
                <a:latin typeface="Söhne Mono"/>
              </a:rPr>
              <a:t>); </a:t>
            </a:r>
            <a:r>
              <a:rPr lang="en-US" b="0" i="0" dirty="0">
                <a:effectLst/>
                <a:latin typeface="Söhne Mono"/>
              </a:rPr>
              <a:t>// Reset servo position</a:t>
            </a:r>
          </a:p>
          <a:p>
            <a:pPr marL="0" indent="0">
              <a:buNone/>
            </a:pPr>
            <a:r>
              <a:rPr lang="en-US" b="0" i="0" dirty="0">
                <a:solidFill>
                  <a:srgbClr val="FFFFFF"/>
                </a:solidFill>
                <a:effectLst/>
                <a:latin typeface="Söhne Mono"/>
              </a:rPr>
              <a:t> }</a:t>
            </a:r>
            <a:endParaRPr lang="en-AS" dirty="0"/>
          </a:p>
        </p:txBody>
      </p:sp>
      <p:sp>
        <p:nvSpPr>
          <p:cNvPr id="4" name="TextBox 3">
            <a:extLst>
              <a:ext uri="{FF2B5EF4-FFF2-40B4-BE49-F238E27FC236}">
                <a16:creationId xmlns:a16="http://schemas.microsoft.com/office/drawing/2014/main" id="{FC1FCF61-762C-479B-80A0-21D55AB1F156}"/>
              </a:ext>
            </a:extLst>
          </p:cNvPr>
          <p:cNvSpPr txBox="1"/>
          <p:nvPr/>
        </p:nvSpPr>
        <p:spPr>
          <a:xfrm>
            <a:off x="5640265" y="2971800"/>
            <a:ext cx="914400" cy="914400"/>
          </a:xfrm>
          <a:prstGeom prst="rect">
            <a:avLst/>
          </a:prstGeom>
          <a:noFill/>
        </p:spPr>
        <p:txBody>
          <a:bodyPr wrap="square" rtlCol="0">
            <a:spAutoFit/>
          </a:bodyPr>
          <a:lstStyle/>
          <a:p>
            <a:endParaRPr lang="en-AS" dirty="0"/>
          </a:p>
        </p:txBody>
      </p:sp>
      <p:sp>
        <p:nvSpPr>
          <p:cNvPr id="5" name="TextBox 4">
            <a:extLst>
              <a:ext uri="{FF2B5EF4-FFF2-40B4-BE49-F238E27FC236}">
                <a16:creationId xmlns:a16="http://schemas.microsoft.com/office/drawing/2014/main" id="{6B6EF14E-8F7E-4B8E-A319-1958F0662120}"/>
              </a:ext>
            </a:extLst>
          </p:cNvPr>
          <p:cNvSpPr txBox="1"/>
          <p:nvPr/>
        </p:nvSpPr>
        <p:spPr>
          <a:xfrm flipH="1">
            <a:off x="6445676" y="2342493"/>
            <a:ext cx="5514241" cy="4247317"/>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tx1">
                    <a:lumMod val="65000"/>
                  </a:schemeClr>
                </a:solidFill>
              </a:rPr>
              <a:t>MAIN </a:t>
            </a:r>
            <a:r>
              <a:rPr lang="en-US" dirty="0">
                <a:solidFill>
                  <a:schemeClr val="tx1">
                    <a:lumMod val="65000"/>
                  </a:schemeClr>
                </a:solidFill>
              </a:rPr>
              <a:t>body:-</a:t>
            </a:r>
          </a:p>
          <a:p>
            <a:r>
              <a:rPr lang="en-US" b="0" i="0" dirty="0">
                <a:solidFill>
                  <a:srgbClr val="DF3079"/>
                </a:solidFill>
                <a:effectLst/>
                <a:latin typeface="Söhne Mono"/>
              </a:rPr>
              <a:t> if (!</a:t>
            </a:r>
            <a:r>
              <a:rPr lang="en-US" b="0" i="0" dirty="0" err="1">
                <a:solidFill>
                  <a:srgbClr val="DF3079"/>
                </a:solidFill>
                <a:effectLst/>
                <a:latin typeface="Söhne Mono"/>
              </a:rPr>
              <a:t>isWasteDetected</a:t>
            </a:r>
            <a:r>
              <a:rPr lang="en-US" b="0" i="0" dirty="0">
                <a:solidFill>
                  <a:srgbClr val="DF3079"/>
                </a:solidFill>
                <a:effectLst/>
                <a:latin typeface="Söhne Mono"/>
              </a:rPr>
              <a:t>) {   </a:t>
            </a:r>
          </a:p>
          <a:p>
            <a:r>
              <a:rPr lang="en-US" b="0" i="0" dirty="0">
                <a:solidFill>
                  <a:srgbClr val="DF3079"/>
                </a:solidFill>
                <a:effectLst/>
                <a:latin typeface="Söhne Mono"/>
              </a:rPr>
              <a:t> if (</a:t>
            </a:r>
            <a:r>
              <a:rPr lang="en-US" b="0" i="0" dirty="0" err="1">
                <a:solidFill>
                  <a:srgbClr val="DF3079"/>
                </a:solidFill>
                <a:effectLst/>
                <a:latin typeface="Söhne Mono"/>
              </a:rPr>
              <a:t>moistureLevel</a:t>
            </a:r>
            <a:r>
              <a:rPr lang="en-US" b="0" i="0" dirty="0">
                <a:solidFill>
                  <a:srgbClr val="DF3079"/>
                </a:solidFill>
                <a:effectLst/>
                <a:latin typeface="Söhne Mono"/>
              </a:rPr>
              <a:t> &gt; </a:t>
            </a:r>
            <a:r>
              <a:rPr lang="en-US" b="0" i="0" dirty="0" err="1">
                <a:solidFill>
                  <a:srgbClr val="DF3079"/>
                </a:solidFill>
                <a:effectLst/>
                <a:latin typeface="Söhne Mono"/>
              </a:rPr>
              <a:t>wetWasteThreshold</a:t>
            </a:r>
            <a:r>
              <a:rPr lang="en-US" b="0" i="0" dirty="0">
                <a:solidFill>
                  <a:srgbClr val="DF3079"/>
                </a:solidFill>
                <a:effectLst/>
                <a:latin typeface="Söhne Mono"/>
              </a:rPr>
              <a:t>) {      	</a:t>
            </a:r>
            <a:r>
              <a:rPr lang="en-US" b="0" i="0" dirty="0" err="1">
                <a:solidFill>
                  <a:srgbClr val="DF3079"/>
                </a:solidFill>
                <a:effectLst/>
                <a:latin typeface="Söhne Mono"/>
              </a:rPr>
              <a:t>lcd.clear</a:t>
            </a:r>
            <a:r>
              <a:rPr lang="en-US" b="0" i="0" dirty="0">
                <a:solidFill>
                  <a:srgbClr val="DF3079"/>
                </a:solidFill>
                <a:effectLst/>
                <a:latin typeface="Söhne Mono"/>
              </a:rPr>
              <a:t>();</a:t>
            </a:r>
          </a:p>
          <a:p>
            <a:r>
              <a:rPr lang="en-US" dirty="0">
                <a:solidFill>
                  <a:srgbClr val="DF3079"/>
                </a:solidFill>
                <a:latin typeface="Söhne Mono"/>
              </a:rPr>
              <a:t>   </a:t>
            </a:r>
            <a:r>
              <a:rPr lang="en-US" b="0" i="0" dirty="0">
                <a:solidFill>
                  <a:srgbClr val="DF3079"/>
                </a:solidFill>
                <a:effectLst/>
                <a:latin typeface="Söhne Mono"/>
              </a:rPr>
              <a:t>      </a:t>
            </a:r>
            <a:r>
              <a:rPr lang="en-US" b="0" i="0" dirty="0" err="1">
                <a:solidFill>
                  <a:srgbClr val="DF3079"/>
                </a:solidFill>
                <a:effectLst/>
                <a:latin typeface="Söhne Mono"/>
              </a:rPr>
              <a:t>lcd.print</a:t>
            </a:r>
            <a:r>
              <a:rPr lang="en-US" b="0" i="0" dirty="0">
                <a:solidFill>
                  <a:srgbClr val="DF3079"/>
                </a:solidFill>
                <a:effectLst/>
                <a:latin typeface="Söhne Mono"/>
              </a:rPr>
              <a:t>("Dry Waste Detected");           </a:t>
            </a:r>
            <a:r>
              <a:rPr lang="en-US" b="0" i="0" dirty="0" err="1">
                <a:solidFill>
                  <a:srgbClr val="DF3079"/>
                </a:solidFill>
                <a:effectLst/>
                <a:latin typeface="Söhne Mono"/>
              </a:rPr>
              <a:t>segregateWaste</a:t>
            </a:r>
            <a:r>
              <a:rPr lang="en-US" b="0" i="0" dirty="0">
                <a:solidFill>
                  <a:srgbClr val="DF3079"/>
                </a:solidFill>
                <a:effectLst/>
                <a:latin typeface="Söhne Mono"/>
              </a:rPr>
              <a:t>(true); // Rotate servo clockwise for dry waste      </a:t>
            </a:r>
          </a:p>
          <a:p>
            <a:r>
              <a:rPr lang="en-US" dirty="0">
                <a:solidFill>
                  <a:srgbClr val="DF3079"/>
                </a:solidFill>
                <a:latin typeface="Söhne Mono"/>
              </a:rPr>
              <a:t>	</a:t>
            </a:r>
            <a:r>
              <a:rPr lang="en-US" b="0" i="0" dirty="0" err="1">
                <a:solidFill>
                  <a:srgbClr val="DF3079"/>
                </a:solidFill>
                <a:effectLst/>
                <a:latin typeface="Söhne Mono"/>
              </a:rPr>
              <a:t>isWasteDetected</a:t>
            </a:r>
            <a:r>
              <a:rPr lang="en-US" b="0" i="0" dirty="0">
                <a:solidFill>
                  <a:srgbClr val="DF3079"/>
                </a:solidFill>
                <a:effectLst/>
                <a:latin typeface="Söhne Mono"/>
              </a:rPr>
              <a:t> = true;    }</a:t>
            </a:r>
          </a:p>
          <a:p>
            <a:r>
              <a:rPr lang="en-US" b="0" i="0" dirty="0">
                <a:solidFill>
                  <a:srgbClr val="DF3079"/>
                </a:solidFill>
                <a:effectLst/>
                <a:latin typeface="Söhne Mono"/>
              </a:rPr>
              <a:t> else {     </a:t>
            </a:r>
          </a:p>
          <a:p>
            <a:r>
              <a:rPr lang="en-US" b="0" i="0" dirty="0">
                <a:solidFill>
                  <a:srgbClr val="DF3079"/>
                </a:solidFill>
                <a:effectLst/>
                <a:latin typeface="Söhne Mono"/>
              </a:rPr>
              <a:t> </a:t>
            </a:r>
            <a:r>
              <a:rPr lang="en-US" b="0" i="0" dirty="0" err="1">
                <a:solidFill>
                  <a:srgbClr val="DF3079"/>
                </a:solidFill>
                <a:effectLst/>
                <a:latin typeface="Söhne Mono"/>
              </a:rPr>
              <a:t>lcd.clear</a:t>
            </a:r>
            <a:r>
              <a:rPr lang="en-US" b="0" i="0" dirty="0">
                <a:solidFill>
                  <a:srgbClr val="DF3079"/>
                </a:solidFill>
                <a:effectLst/>
                <a:latin typeface="Söhne Mono"/>
              </a:rPr>
              <a:t>();   </a:t>
            </a:r>
          </a:p>
          <a:p>
            <a:r>
              <a:rPr lang="en-US" b="0" i="0" dirty="0">
                <a:solidFill>
                  <a:srgbClr val="DF3079"/>
                </a:solidFill>
                <a:effectLst/>
                <a:latin typeface="Söhne Mono"/>
              </a:rPr>
              <a:t> </a:t>
            </a:r>
            <a:r>
              <a:rPr lang="en-US" b="0" i="0" dirty="0" err="1">
                <a:solidFill>
                  <a:srgbClr val="DF3079"/>
                </a:solidFill>
                <a:effectLst/>
                <a:latin typeface="Söhne Mono"/>
              </a:rPr>
              <a:t>lcd.print</a:t>
            </a:r>
            <a:r>
              <a:rPr lang="en-US" b="0" i="0" dirty="0">
                <a:solidFill>
                  <a:srgbClr val="DF3079"/>
                </a:solidFill>
                <a:effectLst/>
                <a:latin typeface="Söhne Mono"/>
              </a:rPr>
              <a:t>("Wet Waste Detected");      </a:t>
            </a:r>
            <a:r>
              <a:rPr lang="en-US" b="0" i="0" dirty="0" err="1">
                <a:solidFill>
                  <a:srgbClr val="DF3079"/>
                </a:solidFill>
                <a:effectLst/>
                <a:latin typeface="Söhne Mono"/>
              </a:rPr>
              <a:t>segregateWaste</a:t>
            </a:r>
            <a:r>
              <a:rPr lang="en-US" b="0" i="0" dirty="0">
                <a:solidFill>
                  <a:srgbClr val="DF3079"/>
                </a:solidFill>
                <a:effectLst/>
                <a:latin typeface="Söhne Mono"/>
              </a:rPr>
              <a:t>(false); // Rotate servo anticlockwise for wet waste    </a:t>
            </a:r>
          </a:p>
          <a:p>
            <a:r>
              <a:rPr lang="en-US" b="0" i="0" dirty="0">
                <a:solidFill>
                  <a:srgbClr val="DF3079"/>
                </a:solidFill>
                <a:effectLst/>
                <a:latin typeface="Söhne Mono"/>
              </a:rPr>
              <a:t> </a:t>
            </a:r>
            <a:r>
              <a:rPr lang="en-US" b="0" i="0" dirty="0" err="1">
                <a:solidFill>
                  <a:srgbClr val="DF3079"/>
                </a:solidFill>
                <a:effectLst/>
                <a:latin typeface="Söhne Mono"/>
              </a:rPr>
              <a:t>isWasteDetected</a:t>
            </a:r>
            <a:r>
              <a:rPr lang="en-US" b="0" i="0" dirty="0">
                <a:solidFill>
                  <a:srgbClr val="DF3079"/>
                </a:solidFill>
                <a:effectLst/>
                <a:latin typeface="Söhne Mono"/>
              </a:rPr>
              <a:t> = true;    }</a:t>
            </a:r>
          </a:p>
          <a:p>
            <a:r>
              <a:rPr lang="en-US" dirty="0">
                <a:solidFill>
                  <a:srgbClr val="DF3079"/>
                </a:solidFill>
                <a:latin typeface="Söhne Mono"/>
              </a:rPr>
              <a:t>}</a:t>
            </a:r>
            <a:endParaRPr lang="en-AS" dirty="0"/>
          </a:p>
        </p:txBody>
      </p:sp>
    </p:spTree>
    <p:extLst>
      <p:ext uri="{BB962C8B-B14F-4D97-AF65-F5344CB8AC3E}">
        <p14:creationId xmlns:p14="http://schemas.microsoft.com/office/powerpoint/2010/main" val="330296843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165</TotalTime>
  <Words>1087</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Algerian</vt:lpstr>
      <vt:lpstr>Arial</vt:lpstr>
      <vt:lpstr>Arial Rounded MT Bold</vt:lpstr>
      <vt:lpstr>Baskerville Old Face</vt:lpstr>
      <vt:lpstr>Calibri</vt:lpstr>
      <vt:lpstr>Cascadia Mono Light</vt:lpstr>
      <vt:lpstr>Century Gothic</vt:lpstr>
      <vt:lpstr>Comic Sans MS</vt:lpstr>
      <vt:lpstr>Söhne</vt:lpstr>
      <vt:lpstr>Söhne Mono</vt:lpstr>
      <vt:lpstr>Wingdings</vt:lpstr>
      <vt:lpstr>Vapor Trail</vt:lpstr>
      <vt:lpstr>Smart Waste management System Using Arduino Uno </vt:lpstr>
      <vt:lpstr>PowerPoint Presentation</vt:lpstr>
      <vt:lpstr>CULPRITS</vt:lpstr>
      <vt:lpstr>Abstract </vt:lpstr>
      <vt:lpstr>Introduction </vt:lpstr>
      <vt:lpstr>Existing System OVERVIEW </vt:lpstr>
      <vt:lpstr>Solution</vt:lpstr>
      <vt:lpstr>SCHEMATIC DIAGRAM </vt:lpstr>
      <vt:lpstr>RAW CODE</vt:lpstr>
      <vt:lpstr>Conclusion </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Waste management System</dc:title>
  <dc:creator>Shreyan Ghosh</dc:creator>
  <cp:lastModifiedBy>Raquib .</cp:lastModifiedBy>
  <cp:revision>26</cp:revision>
  <dcterms:created xsi:type="dcterms:W3CDTF">2024-04-24T15:14:25Z</dcterms:created>
  <dcterms:modified xsi:type="dcterms:W3CDTF">2024-04-25T07:01:15Z</dcterms:modified>
</cp:coreProperties>
</file>