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10.svg" ContentType="image/svg+xml"/>
  <Override PartName="/ppt/media/image12.svg" ContentType="image/svg+xml"/>
  <Override PartName="/ppt/media/image14.svg" ContentType="image/svg+xml"/>
  <Override PartName="/ppt/media/image17.svg" ContentType="image/svg+xml"/>
  <Override PartName="/ppt/media/image19.svg" ContentType="image/svg+xml"/>
  <Override PartName="/ppt/media/image2.svg" ContentType="image/svg+xml"/>
  <Override PartName="/ppt/media/image21.svg" ContentType="image/svg+xml"/>
  <Override PartName="/ppt/media/image23.svg" ContentType="image/svg+xml"/>
  <Override PartName="/ppt/media/image25.svg" ContentType="image/svg+xml"/>
  <Override PartName="/ppt/media/image28.svg" ContentType="image/svg+xml"/>
  <Override PartName="/ppt/media/image30.svg" ContentType="image/svg+xml"/>
  <Override PartName="/ppt/media/image3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75" r:id="rId4"/>
    <p:sldId id="258" r:id="rId5"/>
    <p:sldId id="261" r:id="rId6"/>
    <p:sldId id="272" r:id="rId7"/>
    <p:sldId id="273" r:id="rId8"/>
    <p:sldId id="262" r:id="rId9"/>
    <p:sldId id="274" r:id="rId10"/>
    <p:sldId id="276" r:id="rId11"/>
    <p:sldId id="271" r:id="rId12"/>
  </p:sldIdLst>
  <p:sldSz cx="18288000" cy="10287000"/>
  <p:notesSz cx="6858000" cy="9144000"/>
  <p:embeddedFontLst>
    <p:embeddedFont>
      <p:font typeface="Pompiere" panose="02000000000000000000"/>
      <p:regular r:id="rId16"/>
    </p:embeddedFont>
    <p:embeddedFont>
      <p:font typeface="Krabuler" panose="00000500000000000000"/>
      <p:regular r:id="rId17"/>
    </p:embeddedFont>
    <p:embeddedFont>
      <p:font typeface="Calibri" panose="020F050202020403020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0" userDrawn="1">
          <p15:clr>
            <a:srgbClr val="A4A3A4"/>
          </p15:clr>
        </p15:guide>
        <p15:guide id="2" pos="2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p:scale>
          <a:sx n="43" d="100"/>
          <a:sy n="43" d="100"/>
        </p:scale>
        <p:origin x="1378" y="422"/>
      </p:cViewPr>
      <p:guideLst>
        <p:guide orient="horz" pos="2170"/>
        <p:guide pos="284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r>
              <a:rPr lang="en-US" dirty="0"/>
              <a:t>Profit and loss</a:t>
            </a:r>
            <a:endParaRPr lang="en-US" dirty="0"/>
          </a:p>
        </c:rich>
      </c:tx>
      <c:layout/>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tx>
            <c:strRef>
              <c:f>Sheet1!$B$1</c:f>
              <c:strCache>
                <c:ptCount val="1"/>
                <c:pt idx="0">
                  <c:v>Sales</c:v>
                </c:pt>
              </c:strCache>
            </c:strRef>
          </c:tx>
          <c:spPr/>
          <c:explosion val="17"/>
          <c:dPt>
            <c:idx val="0"/>
            <c:bubble3D val="0"/>
            <c:spPr>
              <a:solidFill>
                <a:schemeClr val="accent1"/>
              </a:solidFill>
              <a:ln w="25400">
                <a:solidFill>
                  <a:schemeClr val="lt1"/>
                </a:solidFill>
              </a:ln>
              <a:effectLst/>
              <a:scene3d>
                <a:camera prst="orthographicFront"/>
                <a:lightRig rig="threePt" dir="t"/>
              </a:scene3d>
              <a:sp3d contourW="25400">
                <a:contourClr>
                  <a:schemeClr val="lt1"/>
                </a:contourClr>
              </a:sp3d>
            </c:spPr>
          </c:dPt>
          <c:dPt>
            <c:idx val="1"/>
            <c:bubble3D val="0"/>
            <c:spPr>
              <a:solidFill>
                <a:schemeClr val="accent2"/>
              </a:solidFill>
              <a:ln w="25400">
                <a:solidFill>
                  <a:schemeClr val="lt1"/>
                </a:solidFill>
              </a:ln>
              <a:effectLst/>
              <a:scene3d>
                <a:camera prst="orthographicFront"/>
                <a:lightRig rig="threePt" dir="t"/>
              </a:scene3d>
              <a:sp3d contourW="25400">
                <a:contourClr>
                  <a:schemeClr val="lt1"/>
                </a:contourClr>
              </a:sp3d>
            </c:spPr>
          </c:dPt>
          <c:dPt>
            <c:idx val="2"/>
            <c:bubble3D val="0"/>
            <c:spPr>
              <a:solidFill>
                <a:schemeClr val="accent3"/>
              </a:solidFill>
              <a:ln w="25400">
                <a:solidFill>
                  <a:schemeClr val="lt1"/>
                </a:solidFill>
              </a:ln>
              <a:effectLst/>
              <a:scene3d>
                <a:camera prst="orthographicFront"/>
                <a:lightRig rig="threePt" dir="t"/>
              </a:scene3d>
              <a:sp3d contourW="25400">
                <a:contourClr>
                  <a:schemeClr val="lt1"/>
                </a:contourClr>
              </a:sp3d>
            </c:spPr>
          </c:dPt>
          <c:dPt>
            <c:idx val="3"/>
            <c:bubble3D val="0"/>
            <c:spPr>
              <a:solidFill>
                <a:schemeClr val="accent4"/>
              </a:solidFill>
              <a:ln w="25400">
                <a:solidFill>
                  <a:schemeClr val="lt1"/>
                </a:solidFill>
              </a:ln>
              <a:effectLst/>
              <a:scene3d>
                <a:camera prst="orthographicFront"/>
                <a:lightRig rig="threePt" dir="t"/>
              </a:scene3d>
              <a:sp3d contourW="25400">
                <a:contourClr>
                  <a:schemeClr val="lt1"/>
                </a:contourClr>
              </a:sp3d>
            </c:spPr>
          </c:dPt>
          <c:dLbls>
            <c:delete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1" Type="http://schemas.openxmlformats.org/officeDocument/2006/relationships/slideLayout" Target="../slideLayouts/slideLayout7.xml"/><Relationship Id="rId10" Type="http://schemas.openxmlformats.org/officeDocument/2006/relationships/image" Target="../media/image10.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1" Type="http://schemas.openxmlformats.org/officeDocument/2006/relationships/slideLayout" Target="../slideLayouts/slideLayout7.xml"/><Relationship Id="rId10" Type="http://schemas.openxmlformats.org/officeDocument/2006/relationships/image" Target="../media/image10.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12.sv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12.sv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svg"/><Relationship Id="rId7" Type="http://schemas.openxmlformats.org/officeDocument/2006/relationships/image" Target="../media/image22.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svg"/><Relationship Id="rId7" Type="http://schemas.openxmlformats.org/officeDocument/2006/relationships/image" Target="../media/image22.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svg"/><Relationship Id="rId7" Type="http://schemas.openxmlformats.org/officeDocument/2006/relationships/image" Target="../media/image22.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5.svg"/><Relationship Id="rId3" Type="http://schemas.openxmlformats.org/officeDocument/2006/relationships/image" Target="../media/image24.png"/><Relationship Id="rId2" Type="http://schemas.openxmlformats.org/officeDocument/2006/relationships/image" Target="../media/image4.sv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2.svg"/><Relationship Id="rId7" Type="http://schemas.openxmlformats.org/officeDocument/2006/relationships/image" Target="../media/image31.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rot="-10800000" flipH="1">
            <a:off x="9223231" y="8895219"/>
            <a:ext cx="11552272" cy="1596314"/>
          </a:xfrm>
          <a:custGeom>
            <a:avLst/>
            <a:gdLst/>
            <a:ahLst/>
            <a:cxnLst/>
            <a:rect l="l" t="t" r="r" b="b"/>
            <a:pathLst>
              <a:path w="11552272" h="1596314">
                <a:moveTo>
                  <a:pt x="11552272" y="0"/>
                </a:moveTo>
                <a:lnTo>
                  <a:pt x="0" y="0"/>
                </a:lnTo>
                <a:lnTo>
                  <a:pt x="0" y="1596314"/>
                </a:lnTo>
                <a:lnTo>
                  <a:pt x="11552272" y="1596314"/>
                </a:lnTo>
                <a:lnTo>
                  <a:pt x="11552272"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flipH="1">
            <a:off x="-2649686" y="-149539"/>
            <a:ext cx="11546413" cy="1595504"/>
          </a:xfrm>
          <a:custGeom>
            <a:avLst/>
            <a:gdLst/>
            <a:ahLst/>
            <a:cxnLst/>
            <a:rect l="l" t="t" r="r" b="b"/>
            <a:pathLst>
              <a:path w="11546413" h="1595504">
                <a:moveTo>
                  <a:pt x="11546413" y="0"/>
                </a:moveTo>
                <a:lnTo>
                  <a:pt x="0" y="0"/>
                </a:lnTo>
                <a:lnTo>
                  <a:pt x="0" y="1595505"/>
                </a:lnTo>
                <a:lnTo>
                  <a:pt x="11546413" y="1595505"/>
                </a:lnTo>
                <a:lnTo>
                  <a:pt x="11546413"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rot="-860641">
            <a:off x="2665669" y="1714596"/>
            <a:ext cx="1737858" cy="1583030"/>
          </a:xfrm>
          <a:custGeom>
            <a:avLst/>
            <a:gdLst/>
            <a:ahLst/>
            <a:cxnLst/>
            <a:rect l="l" t="t" r="r" b="b"/>
            <a:pathLst>
              <a:path w="1737858" h="1583030">
                <a:moveTo>
                  <a:pt x="0" y="0"/>
                </a:moveTo>
                <a:lnTo>
                  <a:pt x="1737858" y="0"/>
                </a:lnTo>
                <a:lnTo>
                  <a:pt x="1737858" y="1583031"/>
                </a:lnTo>
                <a:lnTo>
                  <a:pt x="0" y="158303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028700" y="4508551"/>
            <a:ext cx="3713137" cy="4248440"/>
          </a:xfrm>
          <a:custGeom>
            <a:avLst/>
            <a:gdLst/>
            <a:ahLst/>
            <a:cxnLst/>
            <a:rect l="l" t="t" r="r" b="b"/>
            <a:pathLst>
              <a:path w="3713137" h="4248440">
                <a:moveTo>
                  <a:pt x="0" y="0"/>
                </a:moveTo>
                <a:lnTo>
                  <a:pt x="3713137" y="0"/>
                </a:lnTo>
                <a:lnTo>
                  <a:pt x="3713137" y="4248440"/>
                </a:lnTo>
                <a:lnTo>
                  <a:pt x="0" y="42484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4286815" y="3201084"/>
            <a:ext cx="7069036" cy="1881284"/>
          </a:xfrm>
          <a:prstGeom prst="rect">
            <a:avLst/>
          </a:prstGeom>
        </p:spPr>
        <p:txBody>
          <a:bodyPr lIns="0" tIns="0" rIns="0" bIns="0" rtlCol="0" anchor="t">
            <a:spAutoFit/>
          </a:bodyPr>
          <a:lstStyle/>
          <a:p>
            <a:pPr algn="just">
              <a:lnSpc>
                <a:spcPts val="15460"/>
              </a:lnSpc>
            </a:pPr>
            <a:r>
              <a:rPr lang="en-US" sz="11500" spc="343" dirty="0">
                <a:solidFill>
                  <a:srgbClr val="000000"/>
                </a:solidFill>
                <a:latin typeface="Pompiere" panose="02000000000000000000"/>
                <a:ea typeface="Pompiere" panose="02000000000000000000"/>
                <a:cs typeface="Pompiere" panose="02000000000000000000"/>
                <a:sym typeface="Pompiere" panose="02000000000000000000"/>
              </a:rPr>
              <a:t>AGRI-TECH</a:t>
            </a:r>
            <a:endParaRPr lang="en-US" sz="11500" spc="343" dirty="0">
              <a:solidFill>
                <a:srgbClr val="000000"/>
              </a:solidFill>
              <a:latin typeface="Pompiere" panose="02000000000000000000"/>
              <a:ea typeface="Pompiere" panose="02000000000000000000"/>
              <a:cs typeface="Pompiere" panose="02000000000000000000"/>
              <a:sym typeface="Pompiere" panose="02000000000000000000"/>
            </a:endParaRPr>
          </a:p>
        </p:txBody>
      </p:sp>
      <p:sp>
        <p:nvSpPr>
          <p:cNvPr id="7" name="TextBox 7"/>
          <p:cNvSpPr txBox="1"/>
          <p:nvPr/>
        </p:nvSpPr>
        <p:spPr>
          <a:xfrm>
            <a:off x="5562600" y="5772536"/>
            <a:ext cx="11029225" cy="2181225"/>
          </a:xfrm>
          <a:prstGeom prst="rect">
            <a:avLst/>
          </a:prstGeom>
        </p:spPr>
        <p:txBody>
          <a:bodyPr lIns="0" tIns="0" rIns="0" bIns="0" rtlCol="0" anchor="t">
            <a:spAutoFit/>
          </a:bodyPr>
          <a:lstStyle/>
          <a:p>
            <a:pPr algn="l">
              <a:lnSpc>
                <a:spcPts val="17010"/>
              </a:lnSpc>
            </a:pPr>
            <a:r>
              <a:rPr lang="en-US" sz="17185" spc="189" dirty="0">
                <a:solidFill>
                  <a:srgbClr val="000000"/>
                </a:solidFill>
                <a:latin typeface="Pompiere" panose="02000000000000000000"/>
                <a:ea typeface="Pompiere" panose="02000000000000000000"/>
                <a:cs typeface="Pompiere" panose="02000000000000000000"/>
                <a:sym typeface="Pompiere" panose="02000000000000000000"/>
              </a:rPr>
              <a:t>AGROWW</a:t>
            </a:r>
            <a:endParaRPr lang="en-US" sz="17185" spc="189" dirty="0">
              <a:solidFill>
                <a:srgbClr val="000000"/>
              </a:solidFill>
              <a:latin typeface="Pompiere" panose="02000000000000000000"/>
              <a:ea typeface="Pompiere" panose="02000000000000000000"/>
              <a:cs typeface="Pompiere" panose="02000000000000000000"/>
              <a:sym typeface="Pompiere" panose="02000000000000000000"/>
            </a:endParaRPr>
          </a:p>
        </p:txBody>
      </p:sp>
      <p:sp>
        <p:nvSpPr>
          <p:cNvPr id="8" name="Freeform 8"/>
          <p:cNvSpPr/>
          <p:nvPr/>
        </p:nvSpPr>
        <p:spPr>
          <a:xfrm rot="-9379677" flipV="1">
            <a:off x="10462844" y="1365079"/>
            <a:ext cx="3617028" cy="3833073"/>
          </a:xfrm>
          <a:custGeom>
            <a:avLst/>
            <a:gdLst/>
            <a:ahLst/>
            <a:cxnLst/>
            <a:rect l="l" t="t" r="r" b="b"/>
            <a:pathLst>
              <a:path w="3617028" h="3833073">
                <a:moveTo>
                  <a:pt x="0" y="3833073"/>
                </a:moveTo>
                <a:lnTo>
                  <a:pt x="3617027" y="3833073"/>
                </a:lnTo>
                <a:lnTo>
                  <a:pt x="3617027" y="0"/>
                </a:lnTo>
                <a:lnTo>
                  <a:pt x="0" y="0"/>
                </a:lnTo>
                <a:lnTo>
                  <a:pt x="0" y="3833073"/>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rot="-1399026">
            <a:off x="15284165" y="2839405"/>
            <a:ext cx="1719464" cy="2465181"/>
          </a:xfrm>
          <a:custGeom>
            <a:avLst/>
            <a:gdLst/>
            <a:ahLst/>
            <a:cxnLst/>
            <a:rect l="l" t="t" r="r" b="b"/>
            <a:pathLst>
              <a:path w="1719464" h="2465181">
                <a:moveTo>
                  <a:pt x="0" y="0"/>
                </a:moveTo>
                <a:lnTo>
                  <a:pt x="1719464" y="0"/>
                </a:lnTo>
                <a:lnTo>
                  <a:pt x="1719464" y="2465180"/>
                </a:lnTo>
                <a:lnTo>
                  <a:pt x="0" y="246518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TextBox 10"/>
          <p:cNvSpPr txBox="1"/>
          <p:nvPr/>
        </p:nvSpPr>
        <p:spPr>
          <a:xfrm>
            <a:off x="11891383" y="1019175"/>
            <a:ext cx="5225042" cy="469359"/>
          </a:xfrm>
          <a:prstGeom prst="rect">
            <a:avLst/>
          </a:prstGeom>
        </p:spPr>
        <p:txBody>
          <a:bodyPr lIns="0" tIns="0" rIns="0" bIns="0" rtlCol="0" anchor="t">
            <a:spAutoFit/>
          </a:bodyPr>
          <a:lstStyle/>
          <a:p>
            <a:pPr algn="r">
              <a:lnSpc>
                <a:spcPts val="3960"/>
              </a:lnSpc>
              <a:spcBef>
                <a:spcPct val="0"/>
              </a:spcBef>
            </a:pPr>
            <a:r>
              <a:rPr lang="en-US" sz="3300" dirty="0">
                <a:solidFill>
                  <a:srgbClr val="000000"/>
                </a:solidFill>
                <a:latin typeface="Handy Casual" panose="00000500000000000000"/>
                <a:ea typeface="Handy Casual" panose="00000500000000000000"/>
                <a:cs typeface="Handy Casual" panose="00000500000000000000"/>
                <a:sym typeface="Handy Casual" panose="00000500000000000000"/>
              </a:rPr>
              <a:t>By Team- Hack &amp; Slash </a:t>
            </a:r>
            <a:endParaRPr lang="en-US" sz="3300"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rot="-10800000" flipH="1">
            <a:off x="9223231" y="8895219"/>
            <a:ext cx="11552272" cy="1596314"/>
          </a:xfrm>
          <a:custGeom>
            <a:avLst/>
            <a:gdLst/>
            <a:ahLst/>
            <a:cxnLst/>
            <a:rect l="l" t="t" r="r" b="b"/>
            <a:pathLst>
              <a:path w="11552272" h="1596314">
                <a:moveTo>
                  <a:pt x="11552272" y="0"/>
                </a:moveTo>
                <a:lnTo>
                  <a:pt x="0" y="0"/>
                </a:lnTo>
                <a:lnTo>
                  <a:pt x="0" y="1596314"/>
                </a:lnTo>
                <a:lnTo>
                  <a:pt x="11552272" y="1596314"/>
                </a:lnTo>
                <a:lnTo>
                  <a:pt x="11552272"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flipH="1">
            <a:off x="-2649686" y="-149539"/>
            <a:ext cx="11546413" cy="1595504"/>
          </a:xfrm>
          <a:custGeom>
            <a:avLst/>
            <a:gdLst/>
            <a:ahLst/>
            <a:cxnLst/>
            <a:rect l="l" t="t" r="r" b="b"/>
            <a:pathLst>
              <a:path w="11546413" h="1595504">
                <a:moveTo>
                  <a:pt x="11546413" y="0"/>
                </a:moveTo>
                <a:lnTo>
                  <a:pt x="0" y="0"/>
                </a:lnTo>
                <a:lnTo>
                  <a:pt x="0" y="1595505"/>
                </a:lnTo>
                <a:lnTo>
                  <a:pt x="11546413" y="1595505"/>
                </a:lnTo>
                <a:lnTo>
                  <a:pt x="11546413"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rot="-491967">
            <a:off x="4366081" y="1559751"/>
            <a:ext cx="1707111" cy="1555022"/>
          </a:xfrm>
          <a:custGeom>
            <a:avLst/>
            <a:gdLst/>
            <a:ahLst/>
            <a:cxnLst/>
            <a:rect l="l" t="t" r="r" b="b"/>
            <a:pathLst>
              <a:path w="1707111" h="1555022">
                <a:moveTo>
                  <a:pt x="0" y="0"/>
                </a:moveTo>
                <a:lnTo>
                  <a:pt x="1707110" y="0"/>
                </a:lnTo>
                <a:lnTo>
                  <a:pt x="1707110" y="1555023"/>
                </a:lnTo>
                <a:lnTo>
                  <a:pt x="0" y="15550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2512426" y="1028700"/>
            <a:ext cx="3634128" cy="4158041"/>
          </a:xfrm>
          <a:custGeom>
            <a:avLst/>
            <a:gdLst/>
            <a:ahLst/>
            <a:cxnLst/>
            <a:rect l="l" t="t" r="r" b="b"/>
            <a:pathLst>
              <a:path w="3634128" h="4158041">
                <a:moveTo>
                  <a:pt x="0" y="0"/>
                </a:moveTo>
                <a:lnTo>
                  <a:pt x="3634128" y="0"/>
                </a:lnTo>
                <a:lnTo>
                  <a:pt x="3634128" y="4158041"/>
                </a:lnTo>
                <a:lnTo>
                  <a:pt x="0" y="41580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129629" flipV="1">
            <a:off x="1530356" y="4116826"/>
            <a:ext cx="3895386" cy="4128059"/>
          </a:xfrm>
          <a:custGeom>
            <a:avLst/>
            <a:gdLst/>
            <a:ahLst/>
            <a:cxnLst/>
            <a:rect l="l" t="t" r="r" b="b"/>
            <a:pathLst>
              <a:path w="3895386" h="4128059">
                <a:moveTo>
                  <a:pt x="0" y="4128058"/>
                </a:moveTo>
                <a:lnTo>
                  <a:pt x="3895386" y="4128058"/>
                </a:lnTo>
                <a:lnTo>
                  <a:pt x="3895386" y="0"/>
                </a:lnTo>
                <a:lnTo>
                  <a:pt x="0" y="0"/>
                </a:lnTo>
                <a:lnTo>
                  <a:pt x="0" y="41280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1568932">
            <a:off x="15591427" y="5685088"/>
            <a:ext cx="1480813" cy="2123030"/>
          </a:xfrm>
          <a:custGeom>
            <a:avLst/>
            <a:gdLst/>
            <a:ahLst/>
            <a:cxnLst/>
            <a:rect l="l" t="t" r="r" b="b"/>
            <a:pathLst>
              <a:path w="1480813" h="2123030">
                <a:moveTo>
                  <a:pt x="0" y="0"/>
                </a:moveTo>
                <a:lnTo>
                  <a:pt x="1480813" y="0"/>
                </a:lnTo>
                <a:lnTo>
                  <a:pt x="1480813" y="2123030"/>
                </a:lnTo>
                <a:lnTo>
                  <a:pt x="0" y="212303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TextBox 9"/>
          <p:cNvSpPr txBox="1"/>
          <p:nvPr/>
        </p:nvSpPr>
        <p:spPr>
          <a:xfrm>
            <a:off x="4955707" y="2879051"/>
            <a:ext cx="8376587" cy="5499753"/>
          </a:xfrm>
          <a:prstGeom prst="rect">
            <a:avLst/>
          </a:prstGeom>
        </p:spPr>
        <p:txBody>
          <a:bodyPr lIns="0" tIns="0" rIns="0" bIns="0" rtlCol="0" anchor="t">
            <a:spAutoFit/>
          </a:bodyPr>
          <a:lstStyle/>
          <a:p>
            <a:pPr algn="ctr">
              <a:lnSpc>
                <a:spcPts val="21650"/>
              </a:lnSpc>
            </a:pPr>
            <a:r>
              <a:rPr lang="en-US" sz="18505" spc="407">
                <a:solidFill>
                  <a:srgbClr val="000000"/>
                </a:solidFill>
                <a:latin typeface="Pompiere" panose="02000000000000000000"/>
                <a:ea typeface="Pompiere" panose="02000000000000000000"/>
                <a:cs typeface="Pompiere" panose="02000000000000000000"/>
                <a:sym typeface="Pompiere" panose="02000000000000000000"/>
              </a:rPr>
              <a:t>THANK</a:t>
            </a:r>
            <a:endParaRPr lang="en-US" sz="18505" spc="407">
              <a:solidFill>
                <a:srgbClr val="000000"/>
              </a:solidFill>
              <a:latin typeface="Pompiere" panose="02000000000000000000"/>
              <a:ea typeface="Pompiere" panose="02000000000000000000"/>
              <a:cs typeface="Pompiere" panose="02000000000000000000"/>
              <a:sym typeface="Pompiere" panose="02000000000000000000"/>
            </a:endParaRPr>
          </a:p>
          <a:p>
            <a:pPr algn="ctr">
              <a:lnSpc>
                <a:spcPts val="21650"/>
              </a:lnSpc>
            </a:pPr>
            <a:r>
              <a:rPr lang="en-US" sz="18505" spc="407">
                <a:solidFill>
                  <a:srgbClr val="000000"/>
                </a:solidFill>
                <a:latin typeface="Pompiere" panose="02000000000000000000"/>
                <a:ea typeface="Pompiere" panose="02000000000000000000"/>
                <a:cs typeface="Pompiere" panose="02000000000000000000"/>
                <a:sym typeface="Pompiere" panose="02000000000000000000"/>
              </a:rPr>
              <a:t>YOU!</a:t>
            </a:r>
            <a:endParaRPr lang="en-US" sz="18505" spc="407">
              <a:solidFill>
                <a:srgbClr val="000000"/>
              </a:solidFill>
              <a:latin typeface="Pompiere" panose="02000000000000000000"/>
              <a:ea typeface="Pompiere" panose="02000000000000000000"/>
              <a:cs typeface="Pompiere" panose="02000000000000000000"/>
              <a:sym typeface="Pompiere"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2069992" y="1943868"/>
            <a:ext cx="6279384" cy="6167690"/>
          </a:xfrm>
          <a:custGeom>
            <a:avLst/>
            <a:gdLst/>
            <a:ahLst/>
            <a:cxnLst/>
            <a:rect l="l" t="t" r="r" b="b"/>
            <a:pathLst>
              <a:path w="7347649" h="7187337">
                <a:moveTo>
                  <a:pt x="0" y="0"/>
                </a:moveTo>
                <a:lnTo>
                  <a:pt x="7347650" y="0"/>
                </a:lnTo>
                <a:lnTo>
                  <a:pt x="7347650" y="7187337"/>
                </a:lnTo>
                <a:lnTo>
                  <a:pt x="0" y="718733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TextBox 4"/>
          <p:cNvSpPr txBox="1"/>
          <p:nvPr/>
        </p:nvSpPr>
        <p:spPr>
          <a:xfrm>
            <a:off x="9120187" y="839053"/>
            <a:ext cx="8863587" cy="1245213"/>
          </a:xfrm>
          <a:prstGeom prst="rect">
            <a:avLst/>
          </a:prstGeom>
        </p:spPr>
        <p:txBody>
          <a:bodyPr wrap="square" lIns="0" tIns="0" rIns="0" bIns="0" rtlCol="0" anchor="t">
            <a:spAutoFit/>
          </a:bodyPr>
          <a:lstStyle/>
          <a:p>
            <a:pPr algn="l">
              <a:lnSpc>
                <a:spcPts val="10560"/>
              </a:lnSpc>
              <a:spcBef>
                <a:spcPct val="0"/>
              </a:spcBef>
            </a:pPr>
            <a:r>
              <a:rPr lang="en-US" sz="8800" dirty="0">
                <a:solidFill>
                  <a:srgbClr val="000000"/>
                </a:solidFill>
                <a:latin typeface="Krabuler" panose="00000500000000000000"/>
                <a:ea typeface="Krabuler" panose="00000500000000000000"/>
                <a:cs typeface="Krabuler" panose="00000500000000000000"/>
                <a:sym typeface="Krabuler" panose="00000500000000000000"/>
              </a:rPr>
              <a:t>Problem Statement</a:t>
            </a:r>
            <a:endParaRPr lang="en-US" sz="88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6" name="TextBox 6"/>
          <p:cNvSpPr txBox="1"/>
          <p:nvPr/>
        </p:nvSpPr>
        <p:spPr>
          <a:xfrm>
            <a:off x="9361209" y="2084266"/>
            <a:ext cx="7282839" cy="4126258"/>
          </a:xfrm>
          <a:prstGeom prst="rect">
            <a:avLst/>
          </a:prstGeom>
        </p:spPr>
        <p:txBody>
          <a:bodyPr wrap="square" lIns="0" tIns="0" rIns="0" bIns="0" rtlCol="0" anchor="t">
            <a:spAutoFit/>
          </a:bodyPr>
          <a:lstStyle/>
          <a:p>
            <a:pPr algn="just">
              <a:lnSpc>
                <a:spcPts val="4715"/>
              </a:lnSpc>
              <a:spcBef>
                <a:spcPct val="0"/>
              </a:spcBef>
            </a:pPr>
            <a:r>
              <a:rPr lang="en-US" sz="2000" b="1" dirty="0"/>
              <a:t>Enhancing Agricultural Practices through Digital Empowerment</a:t>
            </a:r>
            <a:endParaRPr lang="en-US" sz="4000" dirty="0">
              <a:solidFill>
                <a:srgbClr val="000000"/>
              </a:solidFill>
              <a:latin typeface="Handy Casual" panose="00000500000000000000"/>
              <a:ea typeface="Handy Casual" panose="00000500000000000000"/>
              <a:cs typeface="Handy Casual" panose="00000500000000000000"/>
              <a:sym typeface="Handy Casual" panose="00000500000000000000"/>
            </a:endParaRPr>
          </a:p>
          <a:p>
            <a:pPr algn="just">
              <a:lnSpc>
                <a:spcPts val="4715"/>
              </a:lnSpc>
              <a:spcBef>
                <a:spcPct val="0"/>
              </a:spcBef>
            </a:pPr>
            <a:r>
              <a:rPr lang="en-US" dirty="0"/>
              <a:t>Farmers, especially in rural areas, often struggle to access critical information needed for effective agricultural practices. This lack of access can lead to poor crop selection, missed opportunities to benefit from government schemes, inadequate market access, and insufficient financial planning. Additionally, unpredictable weather patterns and fluctuating market conditions exacerbate these challenges, making farming a high-risk endeavor.</a:t>
            </a:r>
            <a:endParaRPr lang="en-US"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8" name="Freeform 8"/>
          <p:cNvSpPr/>
          <p:nvPr/>
        </p:nvSpPr>
        <p:spPr>
          <a:xfrm rot="435657" flipV="1">
            <a:off x="14959141" y="6798037"/>
            <a:ext cx="2517735" cy="2992373"/>
          </a:xfrm>
          <a:custGeom>
            <a:avLst/>
            <a:gdLst/>
            <a:ahLst/>
            <a:cxnLst/>
            <a:rect l="l" t="t" r="r" b="b"/>
            <a:pathLst>
              <a:path w="3750634" h="3974660">
                <a:moveTo>
                  <a:pt x="0" y="3974660"/>
                </a:moveTo>
                <a:lnTo>
                  <a:pt x="3750634" y="3974660"/>
                </a:lnTo>
                <a:lnTo>
                  <a:pt x="3750634" y="0"/>
                </a:lnTo>
                <a:lnTo>
                  <a:pt x="0" y="0"/>
                </a:lnTo>
                <a:lnTo>
                  <a:pt x="0" y="397466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AutoShape 8" descr="Cartoon Male Farmer PNG Vibrant Illustration of a Farmer in Classic Cartoon  Style | PNG Prompt"/>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5" name="Graphic 4" descr="Brain in head"/>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4200" y="2705100"/>
            <a:ext cx="3429000" cy="3429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2069992" y="1943868"/>
            <a:ext cx="6279384" cy="6167690"/>
          </a:xfrm>
          <a:custGeom>
            <a:avLst/>
            <a:gdLst/>
            <a:ahLst/>
            <a:cxnLst/>
            <a:rect l="l" t="t" r="r" b="b"/>
            <a:pathLst>
              <a:path w="7347649" h="7187337">
                <a:moveTo>
                  <a:pt x="0" y="0"/>
                </a:moveTo>
                <a:lnTo>
                  <a:pt x="7347650" y="0"/>
                </a:lnTo>
                <a:lnTo>
                  <a:pt x="7347650" y="7187337"/>
                </a:lnTo>
                <a:lnTo>
                  <a:pt x="0" y="718733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TextBox 4"/>
          <p:cNvSpPr txBox="1"/>
          <p:nvPr/>
        </p:nvSpPr>
        <p:spPr>
          <a:xfrm>
            <a:off x="9296400" y="876300"/>
            <a:ext cx="7307783" cy="1343025"/>
          </a:xfrm>
          <a:prstGeom prst="rect">
            <a:avLst/>
          </a:prstGeom>
        </p:spPr>
        <p:txBody>
          <a:bodyPr lIns="0" tIns="0" rIns="0" bIns="0" rtlCol="0" anchor="t">
            <a:spAutoFit/>
          </a:bodyPr>
          <a:lstStyle/>
          <a:p>
            <a:pPr algn="l">
              <a:lnSpc>
                <a:spcPts val="10560"/>
              </a:lnSpc>
              <a:spcBef>
                <a:spcPct val="0"/>
              </a:spcBef>
            </a:pPr>
            <a:r>
              <a:rPr lang="en-US" sz="8800" dirty="0">
                <a:solidFill>
                  <a:srgbClr val="000000"/>
                </a:solidFill>
                <a:latin typeface="Krabuler" panose="00000500000000000000"/>
                <a:ea typeface="Krabuler" panose="00000500000000000000"/>
                <a:cs typeface="Krabuler" panose="00000500000000000000"/>
                <a:sym typeface="Krabuler" panose="00000500000000000000"/>
              </a:rPr>
              <a:t>Introduction</a:t>
            </a:r>
            <a:endParaRPr lang="en-US" sz="88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6" name="TextBox 6"/>
          <p:cNvSpPr txBox="1"/>
          <p:nvPr/>
        </p:nvSpPr>
        <p:spPr>
          <a:xfrm>
            <a:off x="9361209" y="2084266"/>
            <a:ext cx="7282839" cy="6027291"/>
          </a:xfrm>
          <a:prstGeom prst="rect">
            <a:avLst/>
          </a:prstGeom>
        </p:spPr>
        <p:txBody>
          <a:bodyPr wrap="square" lIns="0" tIns="0" rIns="0" bIns="0" rtlCol="0" anchor="t">
            <a:spAutoFit/>
          </a:bodyPr>
          <a:lstStyle/>
          <a:p>
            <a:pPr algn="just">
              <a:lnSpc>
                <a:spcPts val="4715"/>
              </a:lnSpc>
              <a:spcBef>
                <a:spcPct val="0"/>
              </a:spcBef>
            </a:pPr>
            <a:r>
              <a:rPr lang="en-US" sz="3930" dirty="0">
                <a:solidFill>
                  <a:srgbClr val="000000"/>
                </a:solidFill>
                <a:latin typeface="Handy Casual" panose="00000500000000000000"/>
                <a:ea typeface="Handy Casual" panose="00000500000000000000"/>
                <a:cs typeface="Handy Casual" panose="00000500000000000000"/>
                <a:sym typeface="Handy Casual" panose="00000500000000000000"/>
              </a:rPr>
              <a:t>Hi there !</a:t>
            </a:r>
            <a:endParaRPr lang="en-US" sz="3930" dirty="0">
              <a:solidFill>
                <a:srgbClr val="000000"/>
              </a:solidFill>
              <a:latin typeface="Handy Casual" panose="00000500000000000000"/>
              <a:ea typeface="Handy Casual" panose="00000500000000000000"/>
              <a:cs typeface="Handy Casual" panose="00000500000000000000"/>
              <a:sym typeface="Handy Casual" panose="00000500000000000000"/>
            </a:endParaRPr>
          </a:p>
          <a:p>
            <a:pPr algn="just">
              <a:lnSpc>
                <a:spcPts val="4715"/>
              </a:lnSpc>
              <a:spcBef>
                <a:spcPct val="0"/>
              </a:spcBef>
            </a:pPr>
            <a:r>
              <a:rPr lang="en-US" sz="3930" dirty="0">
                <a:solidFill>
                  <a:srgbClr val="000000"/>
                </a:solidFill>
                <a:latin typeface="Handy Casual" panose="00000500000000000000"/>
                <a:ea typeface="Handy Casual" panose="00000500000000000000"/>
                <a:cs typeface="Handy Casual" panose="00000500000000000000"/>
                <a:sym typeface="Handy Casual" panose="00000500000000000000"/>
              </a:rPr>
              <a:t>We are here to represent an idea which will the people who are facing problems regarding farming or they want to begin their career in farming. We will be forming an WEBSITE which will be including useful instruction, tools, methods regarding farming.</a:t>
            </a:r>
            <a:endParaRPr lang="en-US" sz="3930" dirty="0">
              <a:solidFill>
                <a:srgbClr val="000000"/>
              </a:solidFill>
              <a:latin typeface="Handy Casual" panose="00000500000000000000"/>
              <a:ea typeface="Handy Casual" panose="00000500000000000000"/>
              <a:cs typeface="Handy Casual" panose="00000500000000000000"/>
              <a:sym typeface="Handy Casual" panose="00000500000000000000"/>
            </a:endParaRPr>
          </a:p>
          <a:p>
            <a:pPr algn="just">
              <a:lnSpc>
                <a:spcPts val="4715"/>
              </a:lnSpc>
              <a:spcBef>
                <a:spcPct val="0"/>
              </a:spcBef>
            </a:pPr>
            <a:endParaRPr lang="en-US" sz="3930" dirty="0">
              <a:solidFill>
                <a:srgbClr val="000000"/>
              </a:solidFill>
              <a:latin typeface="Handy Casual" panose="00000500000000000000"/>
              <a:ea typeface="Handy Casual" panose="00000500000000000000"/>
              <a:cs typeface="Handy Casual" panose="00000500000000000000"/>
              <a:sym typeface="Handy Casual" panose="00000500000000000000"/>
            </a:endParaRPr>
          </a:p>
          <a:p>
            <a:pPr algn="just">
              <a:lnSpc>
                <a:spcPts val="4715"/>
              </a:lnSpc>
              <a:spcBef>
                <a:spcPct val="0"/>
              </a:spcBef>
            </a:pPr>
            <a:r>
              <a:rPr lang="en-US" sz="3930" dirty="0">
                <a:solidFill>
                  <a:srgbClr val="000000"/>
                </a:solidFill>
                <a:latin typeface="Handy Casual" panose="00000500000000000000"/>
                <a:ea typeface="Handy Casual" panose="00000500000000000000"/>
                <a:cs typeface="Handy Casual" panose="00000500000000000000"/>
                <a:sym typeface="Handy Casual" panose="00000500000000000000"/>
              </a:rPr>
              <a:t>We will be trying to help them out and securing their crops. </a:t>
            </a:r>
            <a:endParaRPr lang="en-US" sz="3930"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8" name="Freeform 8"/>
          <p:cNvSpPr/>
          <p:nvPr/>
        </p:nvSpPr>
        <p:spPr>
          <a:xfrm rot="435657" flipV="1">
            <a:off x="14959141" y="6798037"/>
            <a:ext cx="2517735" cy="2992373"/>
          </a:xfrm>
          <a:custGeom>
            <a:avLst/>
            <a:gdLst/>
            <a:ahLst/>
            <a:cxnLst/>
            <a:rect l="l" t="t" r="r" b="b"/>
            <a:pathLst>
              <a:path w="3750634" h="3974660">
                <a:moveTo>
                  <a:pt x="0" y="3974660"/>
                </a:moveTo>
                <a:lnTo>
                  <a:pt x="3750634" y="3974660"/>
                </a:lnTo>
                <a:lnTo>
                  <a:pt x="3750634" y="0"/>
                </a:lnTo>
                <a:lnTo>
                  <a:pt x="0" y="0"/>
                </a:lnTo>
                <a:lnTo>
                  <a:pt x="0" y="397466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AutoShape 8" descr="Cartoon Male Farmer PNG Vibrant Illustration of a Farmer in Classic Cartoon  Style | PNG Prompt"/>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6" name="Picture 12" descr="Farmer PNGs for Free Downlo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3817" y="2084266"/>
            <a:ext cx="5670604" cy="56706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1202849" y="1511590"/>
            <a:ext cx="6003579" cy="7573322"/>
          </a:xfrm>
          <a:custGeom>
            <a:avLst/>
            <a:gdLst/>
            <a:ahLst/>
            <a:cxnLst/>
            <a:rect l="l" t="t" r="r" b="b"/>
            <a:pathLst>
              <a:path w="6003579" h="7573322">
                <a:moveTo>
                  <a:pt x="0" y="0"/>
                </a:moveTo>
                <a:lnTo>
                  <a:pt x="6003579" y="0"/>
                </a:lnTo>
                <a:lnTo>
                  <a:pt x="6003579" y="7573322"/>
                </a:lnTo>
                <a:lnTo>
                  <a:pt x="0" y="757332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a:off x="1477505" y="3850247"/>
            <a:ext cx="554854" cy="554854"/>
            <a:chOff x="0" y="0"/>
            <a:chExt cx="739806" cy="739806"/>
          </a:xfrm>
        </p:grpSpPr>
        <p:grpSp>
          <p:nvGrpSpPr>
            <p:cNvPr id="4" name="Group 4"/>
            <p:cNvGrpSpPr/>
            <p:nvPr/>
          </p:nvGrpSpPr>
          <p:grpSpPr>
            <a:xfrm>
              <a:off x="0" y="0"/>
              <a:ext cx="739806" cy="73980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6" name="TextBox 6"/>
              <p:cNvSpPr txBox="1"/>
              <p:nvPr/>
            </p:nvSpPr>
            <p:spPr>
              <a:xfrm>
                <a:off x="76200" y="0"/>
                <a:ext cx="660400" cy="736600"/>
              </a:xfrm>
              <a:prstGeom prst="rect">
                <a:avLst/>
              </a:prstGeom>
            </p:spPr>
            <p:txBody>
              <a:bodyPr lIns="0" tIns="0" rIns="0" bIns="0" rtlCol="0" anchor="ctr"/>
              <a:lstStyle/>
              <a:p>
                <a:pPr algn="ctr">
                  <a:lnSpc>
                    <a:spcPts val="4340"/>
                  </a:lnSpc>
                </a:pPr>
              </a:p>
            </p:txBody>
          </p:sp>
        </p:grpSp>
        <p:sp>
          <p:nvSpPr>
            <p:cNvPr id="7" name="TextBox 7"/>
            <p:cNvSpPr txBox="1"/>
            <p:nvPr/>
          </p:nvSpPr>
          <p:spPr>
            <a:xfrm>
              <a:off x="113329" y="-14828"/>
              <a:ext cx="513149" cy="702788"/>
            </a:xfrm>
            <a:prstGeom prst="rect">
              <a:avLst/>
            </a:prstGeom>
          </p:spPr>
          <p:txBody>
            <a:bodyPr lIns="0" tIns="0" rIns="0" bIns="0" rtlCol="0" anchor="t">
              <a:spAutoFit/>
            </a:bodyPr>
            <a:lstStyle/>
            <a:p>
              <a:pPr algn="ctr">
                <a:lnSpc>
                  <a:spcPts val="4445"/>
                </a:lnSpc>
                <a:spcBef>
                  <a:spcPct val="0"/>
                </a:spcBef>
              </a:pPr>
              <a:r>
                <a:rPr lang="en-US" sz="3175" spc="63" dirty="0">
                  <a:solidFill>
                    <a:srgbClr val="231F20"/>
                  </a:solidFill>
                  <a:latin typeface="Krabuler" panose="00000500000000000000"/>
                  <a:ea typeface="Krabuler" panose="00000500000000000000"/>
                  <a:cs typeface="Krabuler" panose="00000500000000000000"/>
                  <a:sym typeface="Krabuler" panose="00000500000000000000"/>
                </a:rPr>
                <a:t>1</a:t>
              </a:r>
              <a:endParaRPr lang="en-US" sz="3175" spc="63" dirty="0">
                <a:solidFill>
                  <a:srgbClr val="231F20"/>
                </a:solidFill>
                <a:latin typeface="Krabuler" panose="00000500000000000000"/>
                <a:ea typeface="Krabuler" panose="00000500000000000000"/>
                <a:cs typeface="Krabuler" panose="00000500000000000000"/>
                <a:sym typeface="Krabuler" panose="00000500000000000000"/>
              </a:endParaRPr>
            </a:p>
          </p:txBody>
        </p:sp>
      </p:grpSp>
      <p:grpSp>
        <p:nvGrpSpPr>
          <p:cNvPr id="8" name="Group 8"/>
          <p:cNvGrpSpPr/>
          <p:nvPr/>
        </p:nvGrpSpPr>
        <p:grpSpPr>
          <a:xfrm>
            <a:off x="1395547" y="5409930"/>
            <a:ext cx="554854" cy="554854"/>
            <a:chOff x="0" y="0"/>
            <a:chExt cx="739806" cy="739806"/>
          </a:xfrm>
        </p:grpSpPr>
        <p:grpSp>
          <p:nvGrpSpPr>
            <p:cNvPr id="9" name="Group 9"/>
            <p:cNvGrpSpPr/>
            <p:nvPr/>
          </p:nvGrpSpPr>
          <p:grpSpPr>
            <a:xfrm>
              <a:off x="0" y="0"/>
              <a:ext cx="739806" cy="73980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7"/>
              </a:solidFill>
            </p:spPr>
          </p:sp>
          <p:sp>
            <p:nvSpPr>
              <p:cNvPr id="11" name="TextBox 11"/>
              <p:cNvSpPr txBox="1"/>
              <p:nvPr/>
            </p:nvSpPr>
            <p:spPr>
              <a:xfrm>
                <a:off x="76200" y="0"/>
                <a:ext cx="660400" cy="736600"/>
              </a:xfrm>
              <a:prstGeom prst="rect">
                <a:avLst/>
              </a:prstGeom>
            </p:spPr>
            <p:txBody>
              <a:bodyPr lIns="0" tIns="0" rIns="0" bIns="0" rtlCol="0" anchor="ctr"/>
              <a:lstStyle/>
              <a:p>
                <a:pPr algn="ctr">
                  <a:lnSpc>
                    <a:spcPts val="4340"/>
                  </a:lnSpc>
                </a:pPr>
              </a:p>
            </p:txBody>
          </p:sp>
        </p:grpSp>
        <p:sp>
          <p:nvSpPr>
            <p:cNvPr id="12" name="TextBox 12"/>
            <p:cNvSpPr txBox="1"/>
            <p:nvPr/>
          </p:nvSpPr>
          <p:spPr>
            <a:xfrm>
              <a:off x="113329" y="-10795"/>
              <a:ext cx="513149" cy="702788"/>
            </a:xfrm>
            <a:prstGeom prst="rect">
              <a:avLst/>
            </a:prstGeom>
          </p:spPr>
          <p:txBody>
            <a:bodyPr lIns="0" tIns="0" rIns="0" bIns="0" rtlCol="0" anchor="t">
              <a:spAutoFit/>
            </a:bodyPr>
            <a:lstStyle/>
            <a:p>
              <a:pPr algn="ctr">
                <a:lnSpc>
                  <a:spcPts val="4445"/>
                </a:lnSpc>
                <a:spcBef>
                  <a:spcPct val="0"/>
                </a:spcBef>
              </a:pPr>
              <a:r>
                <a:rPr lang="en-US" sz="3175" spc="63">
                  <a:solidFill>
                    <a:srgbClr val="231F20"/>
                  </a:solidFill>
                  <a:latin typeface="Krabuler" panose="00000500000000000000"/>
                  <a:ea typeface="Krabuler" panose="00000500000000000000"/>
                  <a:cs typeface="Krabuler" panose="00000500000000000000"/>
                  <a:sym typeface="Krabuler" panose="00000500000000000000"/>
                </a:rPr>
                <a:t>2</a:t>
              </a:r>
              <a:endParaRPr lang="en-US" sz="3175" spc="63">
                <a:solidFill>
                  <a:srgbClr val="231F20"/>
                </a:solidFill>
                <a:latin typeface="Krabuler" panose="00000500000000000000"/>
                <a:ea typeface="Krabuler" panose="00000500000000000000"/>
                <a:cs typeface="Krabuler" panose="00000500000000000000"/>
                <a:sym typeface="Krabuler" panose="00000500000000000000"/>
              </a:endParaRPr>
            </a:p>
          </p:txBody>
        </p:sp>
      </p:grpSp>
      <p:grpSp>
        <p:nvGrpSpPr>
          <p:cNvPr id="28" name="Group 28"/>
          <p:cNvGrpSpPr/>
          <p:nvPr/>
        </p:nvGrpSpPr>
        <p:grpSpPr>
          <a:xfrm>
            <a:off x="7349303" y="1535607"/>
            <a:ext cx="9289030" cy="7549304"/>
            <a:chOff x="0" y="0"/>
            <a:chExt cx="12654042" cy="10284089"/>
          </a:xfrm>
        </p:grpSpPr>
        <p:sp>
          <p:nvSpPr>
            <p:cNvPr id="29" name="Freeform 29"/>
            <p:cNvSpPr/>
            <p:nvPr/>
          </p:nvSpPr>
          <p:spPr>
            <a:xfrm>
              <a:off x="31750" y="31750"/>
              <a:ext cx="12590542" cy="10220589"/>
            </a:xfrm>
            <a:custGeom>
              <a:avLst/>
              <a:gdLst/>
              <a:ahLst/>
              <a:cxnLst/>
              <a:rect l="l" t="t" r="r" b="b"/>
              <a:pathLst>
                <a:path w="12590542" h="10220589">
                  <a:moveTo>
                    <a:pt x="12497832" y="10220589"/>
                  </a:moveTo>
                  <a:lnTo>
                    <a:pt x="92710" y="10220589"/>
                  </a:lnTo>
                  <a:cubicBezTo>
                    <a:pt x="41910" y="10220589"/>
                    <a:pt x="0" y="10178679"/>
                    <a:pt x="0" y="10127879"/>
                  </a:cubicBezTo>
                  <a:lnTo>
                    <a:pt x="0" y="92710"/>
                  </a:lnTo>
                  <a:cubicBezTo>
                    <a:pt x="0" y="41910"/>
                    <a:pt x="41910" y="0"/>
                    <a:pt x="92710" y="0"/>
                  </a:cubicBezTo>
                  <a:lnTo>
                    <a:pt x="12496562" y="0"/>
                  </a:lnTo>
                  <a:cubicBezTo>
                    <a:pt x="12547362" y="0"/>
                    <a:pt x="12589272" y="41910"/>
                    <a:pt x="12589272" y="92710"/>
                  </a:cubicBezTo>
                  <a:lnTo>
                    <a:pt x="12589272" y="10126609"/>
                  </a:lnTo>
                  <a:cubicBezTo>
                    <a:pt x="12590542" y="10178679"/>
                    <a:pt x="12548632" y="10220589"/>
                    <a:pt x="12497832" y="10220589"/>
                  </a:cubicBezTo>
                  <a:close/>
                </a:path>
              </a:pathLst>
            </a:custGeom>
            <a:solidFill>
              <a:srgbClr val="FFFEF7"/>
            </a:solidFill>
          </p:spPr>
          <p:txBody>
            <a:bodyPr/>
            <a:lstStyle/>
            <a:p>
              <a:endParaRPr lang="en-US" dirty="0"/>
            </a:p>
          </p:txBody>
        </p:sp>
        <p:sp>
          <p:nvSpPr>
            <p:cNvPr id="30" name="Freeform 30"/>
            <p:cNvSpPr/>
            <p:nvPr/>
          </p:nvSpPr>
          <p:spPr>
            <a:xfrm>
              <a:off x="0" y="0"/>
              <a:ext cx="12654042" cy="10284089"/>
            </a:xfrm>
            <a:custGeom>
              <a:avLst/>
              <a:gdLst/>
              <a:ahLst/>
              <a:cxnLst/>
              <a:rect l="l" t="t" r="r" b="b"/>
              <a:pathLst>
                <a:path w="12654042" h="10284089">
                  <a:moveTo>
                    <a:pt x="12529582" y="59690"/>
                  </a:moveTo>
                  <a:cubicBezTo>
                    <a:pt x="12565142" y="59690"/>
                    <a:pt x="12594352" y="88900"/>
                    <a:pt x="12594352" y="124460"/>
                  </a:cubicBezTo>
                  <a:lnTo>
                    <a:pt x="12594352" y="10159629"/>
                  </a:lnTo>
                  <a:cubicBezTo>
                    <a:pt x="12594352" y="10195189"/>
                    <a:pt x="12565142" y="10224399"/>
                    <a:pt x="12529582" y="10224399"/>
                  </a:cubicBezTo>
                  <a:lnTo>
                    <a:pt x="124460" y="10224399"/>
                  </a:lnTo>
                  <a:cubicBezTo>
                    <a:pt x="88900" y="10224399"/>
                    <a:pt x="59690" y="10195189"/>
                    <a:pt x="59690" y="10159629"/>
                  </a:cubicBezTo>
                  <a:lnTo>
                    <a:pt x="59690" y="124460"/>
                  </a:lnTo>
                  <a:cubicBezTo>
                    <a:pt x="59690" y="88900"/>
                    <a:pt x="88900" y="59690"/>
                    <a:pt x="124460" y="59690"/>
                  </a:cubicBezTo>
                  <a:lnTo>
                    <a:pt x="12529582" y="59690"/>
                  </a:lnTo>
                  <a:moveTo>
                    <a:pt x="12529582" y="0"/>
                  </a:moveTo>
                  <a:lnTo>
                    <a:pt x="124460" y="0"/>
                  </a:lnTo>
                  <a:cubicBezTo>
                    <a:pt x="55880" y="0"/>
                    <a:pt x="0" y="55880"/>
                    <a:pt x="0" y="124460"/>
                  </a:cubicBezTo>
                  <a:lnTo>
                    <a:pt x="0" y="10159629"/>
                  </a:lnTo>
                  <a:cubicBezTo>
                    <a:pt x="0" y="10228209"/>
                    <a:pt x="55880" y="10284089"/>
                    <a:pt x="124460" y="10284089"/>
                  </a:cubicBezTo>
                  <a:lnTo>
                    <a:pt x="12529582" y="10284089"/>
                  </a:lnTo>
                  <a:cubicBezTo>
                    <a:pt x="12598162" y="10284089"/>
                    <a:pt x="12654042" y="10228209"/>
                    <a:pt x="12654042" y="10159629"/>
                  </a:cubicBezTo>
                  <a:lnTo>
                    <a:pt x="12654042" y="124460"/>
                  </a:lnTo>
                  <a:cubicBezTo>
                    <a:pt x="12654042" y="55880"/>
                    <a:pt x="12598162" y="0"/>
                    <a:pt x="12529582" y="0"/>
                  </a:cubicBezTo>
                  <a:close/>
                </a:path>
              </a:pathLst>
            </a:custGeom>
            <a:solidFill>
              <a:srgbClr val="191919"/>
            </a:solidFill>
          </p:spPr>
        </p:sp>
      </p:grpSp>
      <p:sp>
        <p:nvSpPr>
          <p:cNvPr id="34" name="Freeform 34"/>
          <p:cNvSpPr/>
          <p:nvPr/>
        </p:nvSpPr>
        <p:spPr>
          <a:xfrm rot="-1568932">
            <a:off x="-30836" y="8050291"/>
            <a:ext cx="1443297" cy="2069242"/>
          </a:xfrm>
          <a:custGeom>
            <a:avLst/>
            <a:gdLst/>
            <a:ahLst/>
            <a:cxnLst/>
            <a:rect l="l" t="t" r="r" b="b"/>
            <a:pathLst>
              <a:path w="1443297" h="2069242">
                <a:moveTo>
                  <a:pt x="0" y="0"/>
                </a:moveTo>
                <a:lnTo>
                  <a:pt x="1443297" y="0"/>
                </a:lnTo>
                <a:lnTo>
                  <a:pt x="1443297" y="2069242"/>
                </a:lnTo>
                <a:lnTo>
                  <a:pt x="0" y="20692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5" name="Freeform 35"/>
          <p:cNvSpPr/>
          <p:nvPr/>
        </p:nvSpPr>
        <p:spPr>
          <a:xfrm rot="5027046">
            <a:off x="16502236" y="496365"/>
            <a:ext cx="1514128" cy="1379233"/>
          </a:xfrm>
          <a:custGeom>
            <a:avLst/>
            <a:gdLst/>
            <a:ahLst/>
            <a:cxnLst/>
            <a:rect l="l" t="t" r="r" b="b"/>
            <a:pathLst>
              <a:path w="1514128" h="1379233">
                <a:moveTo>
                  <a:pt x="0" y="0"/>
                </a:moveTo>
                <a:lnTo>
                  <a:pt x="1514128" y="0"/>
                </a:lnTo>
                <a:lnTo>
                  <a:pt x="1514128" y="1379233"/>
                </a:lnTo>
                <a:lnTo>
                  <a:pt x="0" y="13792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6" name="Freeform 36"/>
          <p:cNvSpPr/>
          <p:nvPr/>
        </p:nvSpPr>
        <p:spPr>
          <a:xfrm rot="-8878474" flipV="1">
            <a:off x="14462783" y="8607260"/>
            <a:ext cx="4427299" cy="1110849"/>
          </a:xfrm>
          <a:custGeom>
            <a:avLst/>
            <a:gdLst/>
            <a:ahLst/>
            <a:cxnLst/>
            <a:rect l="l" t="t" r="r" b="b"/>
            <a:pathLst>
              <a:path w="4427299" h="1110849">
                <a:moveTo>
                  <a:pt x="0" y="1110850"/>
                </a:moveTo>
                <a:lnTo>
                  <a:pt x="4427299" y="1110850"/>
                </a:lnTo>
                <a:lnTo>
                  <a:pt x="4427299" y="0"/>
                </a:lnTo>
                <a:lnTo>
                  <a:pt x="0" y="0"/>
                </a:lnTo>
                <a:lnTo>
                  <a:pt x="0" y="111085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7" name="TextBox 37"/>
          <p:cNvSpPr txBox="1"/>
          <p:nvPr/>
        </p:nvSpPr>
        <p:spPr>
          <a:xfrm>
            <a:off x="1649667" y="2285802"/>
            <a:ext cx="5182158" cy="785471"/>
          </a:xfrm>
          <a:prstGeom prst="rect">
            <a:avLst/>
          </a:prstGeom>
        </p:spPr>
        <p:txBody>
          <a:bodyPr wrap="square" lIns="0" tIns="0" rIns="0" bIns="0" rtlCol="0" anchor="t">
            <a:spAutoFit/>
          </a:bodyPr>
          <a:lstStyle/>
          <a:p>
            <a:pPr algn="l">
              <a:lnSpc>
                <a:spcPts val="7140"/>
              </a:lnSpc>
              <a:spcBef>
                <a:spcPct val="0"/>
              </a:spcBef>
            </a:pPr>
            <a:r>
              <a:rPr lang="en-US" sz="4000" dirty="0">
                <a:solidFill>
                  <a:srgbClr val="000000"/>
                </a:solidFill>
                <a:latin typeface="Krabuler" panose="00000500000000000000"/>
                <a:ea typeface="Krabuler" panose="00000500000000000000"/>
                <a:cs typeface="Krabuler" panose="00000500000000000000"/>
                <a:sym typeface="Krabuler" panose="00000500000000000000"/>
              </a:rPr>
              <a:t>PROBLEMS AND SOLUTIONS</a:t>
            </a:r>
            <a:endParaRPr lang="en-US" sz="40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47" name="Rectangle 46"/>
          <p:cNvSpPr/>
          <p:nvPr/>
        </p:nvSpPr>
        <p:spPr>
          <a:xfrm>
            <a:off x="2103796" y="3803142"/>
            <a:ext cx="4728029" cy="954107"/>
          </a:xfrm>
          <a:prstGeom prst="rect">
            <a:avLst/>
          </a:prstGeom>
        </p:spPr>
        <p:txBody>
          <a:bodyPr wrap="square">
            <a:spAutoFit/>
          </a:bodyPr>
          <a:lstStyle/>
          <a:p>
            <a:r>
              <a:rPr lang="en-US" sz="2800" b="1" dirty="0"/>
              <a:t>Lack of Access to Reliable Crop Information</a:t>
            </a:r>
            <a:endParaRPr lang="en-US" sz="2800" dirty="0"/>
          </a:p>
        </p:txBody>
      </p:sp>
      <p:sp>
        <p:nvSpPr>
          <p:cNvPr id="48" name="Rectangle 47"/>
          <p:cNvSpPr/>
          <p:nvPr/>
        </p:nvSpPr>
        <p:spPr>
          <a:xfrm>
            <a:off x="2032359" y="5332703"/>
            <a:ext cx="4703306" cy="954107"/>
          </a:xfrm>
          <a:prstGeom prst="rect">
            <a:avLst/>
          </a:prstGeom>
        </p:spPr>
        <p:txBody>
          <a:bodyPr wrap="square">
            <a:spAutoFit/>
          </a:bodyPr>
          <a:lstStyle/>
          <a:p>
            <a:r>
              <a:rPr lang="en-US" sz="2800" b="1" dirty="0"/>
              <a:t>Difficulty in Accessing Quality Seeds and Inputs</a:t>
            </a:r>
            <a:endParaRPr lang="en-US" sz="2800" b="1" dirty="0"/>
          </a:p>
        </p:txBody>
      </p:sp>
      <p:sp>
        <p:nvSpPr>
          <p:cNvPr id="53" name="TextBox 52"/>
          <p:cNvSpPr txBox="1"/>
          <p:nvPr/>
        </p:nvSpPr>
        <p:spPr>
          <a:xfrm>
            <a:off x="7558824" y="2448925"/>
            <a:ext cx="8564204" cy="4524315"/>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Problem:</a:t>
            </a:r>
            <a:r>
              <a:rPr lang="en-US" altLang="en-US" dirty="0">
                <a:latin typeface="Arial" panose="020B0604020202020204" pitchFamily="34" charset="0"/>
              </a:rPr>
              <a:t> Farmers, especially those in remote or underserved regions, often lack access to reliable, up-to-date information about crops, including their ideal growing conditions, pest management, and market value.</a:t>
            </a: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Solution:</a:t>
            </a:r>
            <a:r>
              <a:rPr lang="en-US" altLang="en-US" dirty="0">
                <a:latin typeface="Arial" panose="020B0604020202020204" pitchFamily="34" charset="0"/>
              </a:rPr>
              <a:t> The website can provide a detailed database of crops, including information on soil requirements, climate conditions, common pests, and diseases, as well as best practices for cultivation. This can empower farmers with the knowledge needed to make informed decisions. </a:t>
            </a: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endParaRPr lang="en-US" dirty="0"/>
          </a:p>
        </p:txBody>
      </p:sp>
      <p:grpSp>
        <p:nvGrpSpPr>
          <p:cNvPr id="54" name="Group 3"/>
          <p:cNvGrpSpPr/>
          <p:nvPr/>
        </p:nvGrpSpPr>
        <p:grpSpPr>
          <a:xfrm>
            <a:off x="7615136" y="1735837"/>
            <a:ext cx="554854" cy="554854"/>
            <a:chOff x="0" y="0"/>
            <a:chExt cx="739806" cy="739806"/>
          </a:xfrm>
          <a:solidFill>
            <a:schemeClr val="accent3">
              <a:lumMod val="60000"/>
              <a:lumOff val="40000"/>
            </a:schemeClr>
          </a:solidFill>
        </p:grpSpPr>
        <p:grpSp>
          <p:nvGrpSpPr>
            <p:cNvPr id="55" name="Group 4"/>
            <p:cNvGrpSpPr/>
            <p:nvPr/>
          </p:nvGrpSpPr>
          <p:grpSpPr>
            <a:xfrm>
              <a:off x="0" y="0"/>
              <a:ext cx="739806" cy="739806"/>
              <a:chOff x="0" y="0"/>
              <a:chExt cx="812800" cy="812800"/>
            </a:xfrm>
            <a:grpFill/>
          </p:grpSpPr>
          <p:sp>
            <p:nvSpPr>
              <p:cNvPr id="57"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sp>
          <p:sp>
            <p:nvSpPr>
              <p:cNvPr id="58" name="TextBox 6"/>
              <p:cNvSpPr txBox="1"/>
              <p:nvPr/>
            </p:nvSpPr>
            <p:spPr>
              <a:xfrm>
                <a:off x="76200" y="0"/>
                <a:ext cx="660400" cy="736600"/>
              </a:xfrm>
              <a:prstGeom prst="rect">
                <a:avLst/>
              </a:prstGeom>
              <a:grpFill/>
            </p:spPr>
            <p:txBody>
              <a:bodyPr lIns="0" tIns="0" rIns="0" bIns="0" rtlCol="0" anchor="ctr"/>
              <a:lstStyle/>
              <a:p>
                <a:pPr algn="ctr">
                  <a:lnSpc>
                    <a:spcPts val="4340"/>
                  </a:lnSpc>
                </a:pPr>
              </a:p>
            </p:txBody>
          </p:sp>
        </p:grpSp>
        <p:sp>
          <p:nvSpPr>
            <p:cNvPr id="56" name="TextBox 7"/>
            <p:cNvSpPr txBox="1"/>
            <p:nvPr/>
          </p:nvSpPr>
          <p:spPr>
            <a:xfrm>
              <a:off x="113329" y="-14828"/>
              <a:ext cx="513149" cy="702788"/>
            </a:xfrm>
            <a:prstGeom prst="rect">
              <a:avLst/>
            </a:prstGeom>
            <a:noFill/>
          </p:spPr>
          <p:txBody>
            <a:bodyPr lIns="0" tIns="0" rIns="0" bIns="0" rtlCol="0" anchor="t">
              <a:spAutoFit/>
            </a:bodyPr>
            <a:lstStyle/>
            <a:p>
              <a:pPr algn="ctr">
                <a:lnSpc>
                  <a:spcPts val="4445"/>
                </a:lnSpc>
                <a:spcBef>
                  <a:spcPct val="0"/>
                </a:spcBef>
              </a:pPr>
              <a:r>
                <a:rPr lang="en-US" sz="3175" spc="63" dirty="0">
                  <a:solidFill>
                    <a:srgbClr val="231F20"/>
                  </a:solidFill>
                  <a:latin typeface="Krabuler" panose="00000500000000000000"/>
                  <a:ea typeface="Krabuler" panose="00000500000000000000"/>
                  <a:cs typeface="Krabuler" panose="00000500000000000000"/>
                  <a:sym typeface="Krabuler" panose="00000500000000000000"/>
                </a:rPr>
                <a:t>1</a:t>
              </a:r>
              <a:endParaRPr lang="en-US" sz="3175" spc="63" dirty="0">
                <a:solidFill>
                  <a:srgbClr val="231F20"/>
                </a:solidFill>
                <a:latin typeface="Krabuler" panose="00000500000000000000"/>
                <a:ea typeface="Krabuler" panose="00000500000000000000"/>
                <a:cs typeface="Krabuler" panose="00000500000000000000"/>
                <a:sym typeface="Krabuler" panose="00000500000000000000"/>
              </a:endParaRPr>
            </a:p>
          </p:txBody>
        </p:sp>
      </p:grpSp>
      <p:grpSp>
        <p:nvGrpSpPr>
          <p:cNvPr id="59" name="Group 8"/>
          <p:cNvGrpSpPr/>
          <p:nvPr/>
        </p:nvGrpSpPr>
        <p:grpSpPr>
          <a:xfrm>
            <a:off x="7565175" y="4857977"/>
            <a:ext cx="554854" cy="562950"/>
            <a:chOff x="0" y="-10795"/>
            <a:chExt cx="739806" cy="750601"/>
          </a:xfrm>
          <a:solidFill>
            <a:schemeClr val="accent3">
              <a:lumMod val="60000"/>
              <a:lumOff val="40000"/>
            </a:schemeClr>
          </a:solidFill>
        </p:grpSpPr>
        <p:grpSp>
          <p:nvGrpSpPr>
            <p:cNvPr id="60" name="Group 9"/>
            <p:cNvGrpSpPr/>
            <p:nvPr/>
          </p:nvGrpSpPr>
          <p:grpSpPr>
            <a:xfrm>
              <a:off x="0" y="0"/>
              <a:ext cx="739806" cy="739806"/>
              <a:chOff x="0" y="0"/>
              <a:chExt cx="812800" cy="812800"/>
            </a:xfrm>
            <a:grpFill/>
          </p:grpSpPr>
          <p:sp>
            <p:nvSpPr>
              <p:cNvPr id="62"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sp>
          <p:sp>
            <p:nvSpPr>
              <p:cNvPr id="63" name="TextBox 11"/>
              <p:cNvSpPr txBox="1"/>
              <p:nvPr/>
            </p:nvSpPr>
            <p:spPr>
              <a:xfrm>
                <a:off x="76200" y="0"/>
                <a:ext cx="660400" cy="736600"/>
              </a:xfrm>
              <a:prstGeom prst="rect">
                <a:avLst/>
              </a:prstGeom>
              <a:grpFill/>
            </p:spPr>
            <p:txBody>
              <a:bodyPr lIns="0" tIns="0" rIns="0" bIns="0" rtlCol="0" anchor="ctr"/>
              <a:lstStyle/>
              <a:p>
                <a:pPr algn="ctr">
                  <a:lnSpc>
                    <a:spcPts val="4340"/>
                  </a:lnSpc>
                </a:pPr>
              </a:p>
            </p:txBody>
          </p:sp>
        </p:grpSp>
        <p:sp>
          <p:nvSpPr>
            <p:cNvPr id="61" name="TextBox 12"/>
            <p:cNvSpPr txBox="1"/>
            <p:nvPr/>
          </p:nvSpPr>
          <p:spPr>
            <a:xfrm>
              <a:off x="113331" y="-10795"/>
              <a:ext cx="501638" cy="672834"/>
            </a:xfrm>
            <a:prstGeom prst="rect">
              <a:avLst/>
            </a:prstGeom>
            <a:grpFill/>
          </p:spPr>
          <p:txBody>
            <a:bodyPr wrap="square" lIns="0" tIns="0" rIns="0" bIns="0" rtlCol="0" anchor="t">
              <a:spAutoFit/>
            </a:bodyPr>
            <a:lstStyle/>
            <a:p>
              <a:pPr algn="ctr">
                <a:lnSpc>
                  <a:spcPts val="4445"/>
                </a:lnSpc>
                <a:spcBef>
                  <a:spcPct val="0"/>
                </a:spcBef>
              </a:pPr>
              <a:r>
                <a:rPr lang="en-US" sz="3175" spc="63" dirty="0">
                  <a:solidFill>
                    <a:srgbClr val="231F20"/>
                  </a:solidFill>
                  <a:latin typeface="Krabuler" panose="00000500000000000000"/>
                  <a:ea typeface="Krabuler" panose="00000500000000000000"/>
                  <a:cs typeface="Krabuler" panose="00000500000000000000"/>
                  <a:sym typeface="Krabuler" panose="00000500000000000000"/>
                </a:rPr>
                <a:t>2</a:t>
              </a:r>
              <a:endParaRPr lang="en-US" sz="3175" spc="63" dirty="0">
                <a:solidFill>
                  <a:srgbClr val="231F20"/>
                </a:solidFill>
                <a:latin typeface="Krabuler" panose="00000500000000000000"/>
                <a:ea typeface="Krabuler" panose="00000500000000000000"/>
                <a:cs typeface="Krabuler" panose="00000500000000000000"/>
                <a:sym typeface="Krabuler" panose="00000500000000000000"/>
              </a:endParaRPr>
            </a:p>
          </p:txBody>
        </p:sp>
      </p:grpSp>
      <p:sp>
        <p:nvSpPr>
          <p:cNvPr id="69" name="TextBox 68"/>
          <p:cNvSpPr txBox="1"/>
          <p:nvPr/>
        </p:nvSpPr>
        <p:spPr>
          <a:xfrm>
            <a:off x="7484123" y="5579574"/>
            <a:ext cx="8496162" cy="2031325"/>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Problem:</a:t>
            </a:r>
            <a:r>
              <a:rPr lang="en-US" altLang="en-US" dirty="0">
                <a:latin typeface="Arial" panose="020B0604020202020204" pitchFamily="34" charset="0"/>
              </a:rPr>
              <a:t> Farmers may struggle to find high-quality seeds, fertilizers, and other agricultural inputs, which are crucial for achieving good yields.</a:t>
            </a: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Solution:</a:t>
            </a:r>
            <a:r>
              <a:rPr lang="en-US" altLang="en-US" dirty="0">
                <a:latin typeface="Arial" panose="020B0604020202020204" pitchFamily="34" charset="0"/>
              </a:rPr>
              <a:t> The website can feature a marketplace or directory where farmers can purchase certified seeds and inputs. It can also include reviews and recommendations to help them choose the best products. </a:t>
            </a:r>
            <a:endParaRPr lang="en-US" altLang="en-US" dirty="0">
              <a:latin typeface="Arial" panose="020B0604020202020204"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02849" y="1511590"/>
            <a:ext cx="6003579" cy="7573322"/>
          </a:xfrm>
          <a:custGeom>
            <a:avLst/>
            <a:gdLst/>
            <a:ahLst/>
            <a:cxnLst/>
            <a:rect l="l" t="t" r="r" b="b"/>
            <a:pathLst>
              <a:path w="6003579" h="7573322">
                <a:moveTo>
                  <a:pt x="0" y="0"/>
                </a:moveTo>
                <a:lnTo>
                  <a:pt x="6003579" y="0"/>
                </a:lnTo>
                <a:lnTo>
                  <a:pt x="6003579" y="7573322"/>
                </a:lnTo>
                <a:lnTo>
                  <a:pt x="0" y="757332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a:off x="1477505" y="3839126"/>
            <a:ext cx="554854" cy="565975"/>
            <a:chOff x="0" y="-14828"/>
            <a:chExt cx="739806" cy="754634"/>
          </a:xfrm>
        </p:grpSpPr>
        <p:grpSp>
          <p:nvGrpSpPr>
            <p:cNvPr id="4" name="Group 4"/>
            <p:cNvGrpSpPr/>
            <p:nvPr/>
          </p:nvGrpSpPr>
          <p:grpSpPr>
            <a:xfrm>
              <a:off x="0" y="0"/>
              <a:ext cx="739806" cy="73980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6" name="TextBox 6"/>
              <p:cNvSpPr txBox="1"/>
              <p:nvPr/>
            </p:nvSpPr>
            <p:spPr>
              <a:xfrm>
                <a:off x="76200" y="0"/>
                <a:ext cx="660400" cy="736600"/>
              </a:xfrm>
              <a:prstGeom prst="rect">
                <a:avLst/>
              </a:prstGeom>
            </p:spPr>
            <p:txBody>
              <a:bodyPr lIns="0" tIns="0" rIns="0" bIns="0" rtlCol="0" anchor="ctr"/>
              <a:lstStyle/>
              <a:p>
                <a:pPr algn="ctr">
                  <a:lnSpc>
                    <a:spcPts val="4340"/>
                  </a:lnSpc>
                </a:pPr>
              </a:p>
            </p:txBody>
          </p:sp>
        </p:grpSp>
        <p:sp>
          <p:nvSpPr>
            <p:cNvPr id="7" name="TextBox 7"/>
            <p:cNvSpPr txBox="1"/>
            <p:nvPr/>
          </p:nvSpPr>
          <p:spPr>
            <a:xfrm>
              <a:off x="113329" y="-14828"/>
              <a:ext cx="513148" cy="672834"/>
            </a:xfrm>
            <a:prstGeom prst="rect">
              <a:avLst/>
            </a:prstGeom>
          </p:spPr>
          <p:txBody>
            <a:bodyPr lIns="0" tIns="0" rIns="0" bIns="0" rtlCol="0" anchor="t">
              <a:spAutoFit/>
            </a:bodyPr>
            <a:lstStyle/>
            <a:p>
              <a:pPr algn="ctr">
                <a:lnSpc>
                  <a:spcPts val="4445"/>
                </a:lnSpc>
                <a:spcBef>
                  <a:spcPct val="0"/>
                </a:spcBef>
              </a:pPr>
              <a:r>
                <a:rPr lang="en-US" sz="3175" spc="63" dirty="0">
                  <a:solidFill>
                    <a:srgbClr val="231F20"/>
                  </a:solidFill>
                  <a:latin typeface="Krabuler" panose="00000500000000000000"/>
                  <a:ea typeface="Krabuler" panose="00000500000000000000"/>
                  <a:cs typeface="Krabuler" panose="00000500000000000000"/>
                  <a:sym typeface="Krabuler" panose="00000500000000000000"/>
                </a:rPr>
                <a:t>3</a:t>
              </a:r>
              <a:endParaRPr lang="en-US" sz="3175" spc="63" dirty="0">
                <a:solidFill>
                  <a:srgbClr val="231F20"/>
                </a:solidFill>
                <a:latin typeface="Krabuler" panose="00000500000000000000"/>
                <a:ea typeface="Krabuler" panose="00000500000000000000"/>
                <a:cs typeface="Krabuler" panose="00000500000000000000"/>
                <a:sym typeface="Krabuler" panose="00000500000000000000"/>
              </a:endParaRPr>
            </a:p>
          </p:txBody>
        </p:sp>
      </p:grpSp>
      <p:grpSp>
        <p:nvGrpSpPr>
          <p:cNvPr id="8" name="Group 8"/>
          <p:cNvGrpSpPr/>
          <p:nvPr/>
        </p:nvGrpSpPr>
        <p:grpSpPr>
          <a:xfrm>
            <a:off x="1395547" y="5401834"/>
            <a:ext cx="554854" cy="562950"/>
            <a:chOff x="0" y="-10795"/>
            <a:chExt cx="739806" cy="750601"/>
          </a:xfrm>
        </p:grpSpPr>
        <p:grpSp>
          <p:nvGrpSpPr>
            <p:cNvPr id="9" name="Group 9"/>
            <p:cNvGrpSpPr/>
            <p:nvPr/>
          </p:nvGrpSpPr>
          <p:grpSpPr>
            <a:xfrm>
              <a:off x="0" y="0"/>
              <a:ext cx="739806" cy="73980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7"/>
              </a:solidFill>
            </p:spPr>
          </p:sp>
          <p:sp>
            <p:nvSpPr>
              <p:cNvPr id="11" name="TextBox 11"/>
              <p:cNvSpPr txBox="1"/>
              <p:nvPr/>
            </p:nvSpPr>
            <p:spPr>
              <a:xfrm>
                <a:off x="76200" y="0"/>
                <a:ext cx="660400" cy="736600"/>
              </a:xfrm>
              <a:prstGeom prst="rect">
                <a:avLst/>
              </a:prstGeom>
            </p:spPr>
            <p:txBody>
              <a:bodyPr lIns="0" tIns="0" rIns="0" bIns="0" rtlCol="0" anchor="ctr"/>
              <a:lstStyle/>
              <a:p>
                <a:pPr algn="ctr">
                  <a:lnSpc>
                    <a:spcPts val="4340"/>
                  </a:lnSpc>
                </a:pPr>
              </a:p>
            </p:txBody>
          </p:sp>
        </p:grpSp>
        <p:sp>
          <p:nvSpPr>
            <p:cNvPr id="12" name="TextBox 12"/>
            <p:cNvSpPr txBox="1"/>
            <p:nvPr/>
          </p:nvSpPr>
          <p:spPr>
            <a:xfrm>
              <a:off x="113329" y="-10795"/>
              <a:ext cx="513148" cy="672834"/>
            </a:xfrm>
            <a:prstGeom prst="rect">
              <a:avLst/>
            </a:prstGeom>
          </p:spPr>
          <p:txBody>
            <a:bodyPr lIns="0" tIns="0" rIns="0" bIns="0" rtlCol="0" anchor="t">
              <a:spAutoFit/>
            </a:bodyPr>
            <a:lstStyle/>
            <a:p>
              <a:pPr algn="ctr">
                <a:lnSpc>
                  <a:spcPts val="4445"/>
                </a:lnSpc>
                <a:spcBef>
                  <a:spcPct val="0"/>
                </a:spcBef>
              </a:pPr>
              <a:r>
                <a:rPr lang="en-US" sz="3175" spc="63" dirty="0">
                  <a:solidFill>
                    <a:srgbClr val="231F20"/>
                  </a:solidFill>
                  <a:latin typeface="Krabuler" panose="00000500000000000000"/>
                  <a:ea typeface="Krabuler" panose="00000500000000000000"/>
                  <a:cs typeface="Krabuler" panose="00000500000000000000"/>
                  <a:sym typeface="Krabuler" panose="00000500000000000000"/>
                </a:rPr>
                <a:t>4</a:t>
              </a:r>
              <a:endParaRPr lang="en-US" sz="3175" spc="63" dirty="0">
                <a:solidFill>
                  <a:srgbClr val="231F20"/>
                </a:solidFill>
                <a:latin typeface="Krabuler" panose="00000500000000000000"/>
                <a:ea typeface="Krabuler" panose="00000500000000000000"/>
                <a:cs typeface="Krabuler" panose="00000500000000000000"/>
                <a:sym typeface="Krabuler" panose="00000500000000000000"/>
              </a:endParaRPr>
            </a:p>
          </p:txBody>
        </p:sp>
      </p:grpSp>
      <p:grpSp>
        <p:nvGrpSpPr>
          <p:cNvPr id="28" name="Group 28"/>
          <p:cNvGrpSpPr/>
          <p:nvPr/>
        </p:nvGrpSpPr>
        <p:grpSpPr>
          <a:xfrm>
            <a:off x="7349303" y="1535607"/>
            <a:ext cx="9289030" cy="7549304"/>
            <a:chOff x="0" y="0"/>
            <a:chExt cx="12654042" cy="10284089"/>
          </a:xfrm>
        </p:grpSpPr>
        <p:sp>
          <p:nvSpPr>
            <p:cNvPr id="29" name="Freeform 29"/>
            <p:cNvSpPr/>
            <p:nvPr/>
          </p:nvSpPr>
          <p:spPr>
            <a:xfrm>
              <a:off x="31750" y="31750"/>
              <a:ext cx="12590542" cy="10220589"/>
            </a:xfrm>
            <a:custGeom>
              <a:avLst/>
              <a:gdLst/>
              <a:ahLst/>
              <a:cxnLst/>
              <a:rect l="l" t="t" r="r" b="b"/>
              <a:pathLst>
                <a:path w="12590542" h="10220589">
                  <a:moveTo>
                    <a:pt x="12497832" y="10220589"/>
                  </a:moveTo>
                  <a:lnTo>
                    <a:pt x="92710" y="10220589"/>
                  </a:lnTo>
                  <a:cubicBezTo>
                    <a:pt x="41910" y="10220589"/>
                    <a:pt x="0" y="10178679"/>
                    <a:pt x="0" y="10127879"/>
                  </a:cubicBezTo>
                  <a:lnTo>
                    <a:pt x="0" y="92710"/>
                  </a:lnTo>
                  <a:cubicBezTo>
                    <a:pt x="0" y="41910"/>
                    <a:pt x="41910" y="0"/>
                    <a:pt x="92710" y="0"/>
                  </a:cubicBezTo>
                  <a:lnTo>
                    <a:pt x="12496562" y="0"/>
                  </a:lnTo>
                  <a:cubicBezTo>
                    <a:pt x="12547362" y="0"/>
                    <a:pt x="12589272" y="41910"/>
                    <a:pt x="12589272" y="92710"/>
                  </a:cubicBezTo>
                  <a:lnTo>
                    <a:pt x="12589272" y="10126609"/>
                  </a:lnTo>
                  <a:cubicBezTo>
                    <a:pt x="12590542" y="10178679"/>
                    <a:pt x="12548632" y="10220589"/>
                    <a:pt x="12497832" y="10220589"/>
                  </a:cubicBezTo>
                  <a:close/>
                </a:path>
              </a:pathLst>
            </a:custGeom>
            <a:solidFill>
              <a:srgbClr val="FFFEF7"/>
            </a:solidFill>
          </p:spPr>
          <p:txBody>
            <a:bodyPr/>
            <a:lstStyle/>
            <a:p>
              <a:endParaRPr lang="en-US" dirty="0"/>
            </a:p>
          </p:txBody>
        </p:sp>
        <p:sp>
          <p:nvSpPr>
            <p:cNvPr id="30" name="Freeform 30"/>
            <p:cNvSpPr/>
            <p:nvPr/>
          </p:nvSpPr>
          <p:spPr>
            <a:xfrm>
              <a:off x="0" y="0"/>
              <a:ext cx="12654042" cy="10284089"/>
            </a:xfrm>
            <a:custGeom>
              <a:avLst/>
              <a:gdLst/>
              <a:ahLst/>
              <a:cxnLst/>
              <a:rect l="l" t="t" r="r" b="b"/>
              <a:pathLst>
                <a:path w="12654042" h="10284089">
                  <a:moveTo>
                    <a:pt x="12529582" y="59690"/>
                  </a:moveTo>
                  <a:cubicBezTo>
                    <a:pt x="12565142" y="59690"/>
                    <a:pt x="12594352" y="88900"/>
                    <a:pt x="12594352" y="124460"/>
                  </a:cubicBezTo>
                  <a:lnTo>
                    <a:pt x="12594352" y="10159629"/>
                  </a:lnTo>
                  <a:cubicBezTo>
                    <a:pt x="12594352" y="10195189"/>
                    <a:pt x="12565142" y="10224399"/>
                    <a:pt x="12529582" y="10224399"/>
                  </a:cubicBezTo>
                  <a:lnTo>
                    <a:pt x="124460" y="10224399"/>
                  </a:lnTo>
                  <a:cubicBezTo>
                    <a:pt x="88900" y="10224399"/>
                    <a:pt x="59690" y="10195189"/>
                    <a:pt x="59690" y="10159629"/>
                  </a:cubicBezTo>
                  <a:lnTo>
                    <a:pt x="59690" y="124460"/>
                  </a:lnTo>
                  <a:cubicBezTo>
                    <a:pt x="59690" y="88900"/>
                    <a:pt x="88900" y="59690"/>
                    <a:pt x="124460" y="59690"/>
                  </a:cubicBezTo>
                  <a:lnTo>
                    <a:pt x="12529582" y="59690"/>
                  </a:lnTo>
                  <a:moveTo>
                    <a:pt x="12529582" y="0"/>
                  </a:moveTo>
                  <a:lnTo>
                    <a:pt x="124460" y="0"/>
                  </a:lnTo>
                  <a:cubicBezTo>
                    <a:pt x="55880" y="0"/>
                    <a:pt x="0" y="55880"/>
                    <a:pt x="0" y="124460"/>
                  </a:cubicBezTo>
                  <a:lnTo>
                    <a:pt x="0" y="10159629"/>
                  </a:lnTo>
                  <a:cubicBezTo>
                    <a:pt x="0" y="10228209"/>
                    <a:pt x="55880" y="10284089"/>
                    <a:pt x="124460" y="10284089"/>
                  </a:cubicBezTo>
                  <a:lnTo>
                    <a:pt x="12529582" y="10284089"/>
                  </a:lnTo>
                  <a:cubicBezTo>
                    <a:pt x="12598162" y="10284089"/>
                    <a:pt x="12654042" y="10228209"/>
                    <a:pt x="12654042" y="10159629"/>
                  </a:cubicBezTo>
                  <a:lnTo>
                    <a:pt x="12654042" y="124460"/>
                  </a:lnTo>
                  <a:cubicBezTo>
                    <a:pt x="12654042" y="55880"/>
                    <a:pt x="12598162" y="0"/>
                    <a:pt x="12529582" y="0"/>
                  </a:cubicBezTo>
                  <a:close/>
                </a:path>
              </a:pathLst>
            </a:custGeom>
            <a:solidFill>
              <a:srgbClr val="191919"/>
            </a:solidFill>
          </p:spPr>
        </p:sp>
      </p:grpSp>
      <p:sp>
        <p:nvSpPr>
          <p:cNvPr id="34" name="Freeform 34"/>
          <p:cNvSpPr/>
          <p:nvPr/>
        </p:nvSpPr>
        <p:spPr>
          <a:xfrm rot="-1568932">
            <a:off x="-30836" y="8050291"/>
            <a:ext cx="1443297" cy="2069242"/>
          </a:xfrm>
          <a:custGeom>
            <a:avLst/>
            <a:gdLst/>
            <a:ahLst/>
            <a:cxnLst/>
            <a:rect l="l" t="t" r="r" b="b"/>
            <a:pathLst>
              <a:path w="1443297" h="2069242">
                <a:moveTo>
                  <a:pt x="0" y="0"/>
                </a:moveTo>
                <a:lnTo>
                  <a:pt x="1443297" y="0"/>
                </a:lnTo>
                <a:lnTo>
                  <a:pt x="1443297" y="2069242"/>
                </a:lnTo>
                <a:lnTo>
                  <a:pt x="0" y="20692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5" name="Freeform 35"/>
          <p:cNvSpPr/>
          <p:nvPr/>
        </p:nvSpPr>
        <p:spPr>
          <a:xfrm rot="5027046">
            <a:off x="16502236" y="496365"/>
            <a:ext cx="1514128" cy="1379233"/>
          </a:xfrm>
          <a:custGeom>
            <a:avLst/>
            <a:gdLst/>
            <a:ahLst/>
            <a:cxnLst/>
            <a:rect l="l" t="t" r="r" b="b"/>
            <a:pathLst>
              <a:path w="1514128" h="1379233">
                <a:moveTo>
                  <a:pt x="0" y="0"/>
                </a:moveTo>
                <a:lnTo>
                  <a:pt x="1514128" y="0"/>
                </a:lnTo>
                <a:lnTo>
                  <a:pt x="1514128" y="1379233"/>
                </a:lnTo>
                <a:lnTo>
                  <a:pt x="0" y="13792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6" name="Freeform 36"/>
          <p:cNvSpPr/>
          <p:nvPr/>
        </p:nvSpPr>
        <p:spPr>
          <a:xfrm rot="-8878474" flipV="1">
            <a:off x="14462783" y="8607260"/>
            <a:ext cx="4427299" cy="1110849"/>
          </a:xfrm>
          <a:custGeom>
            <a:avLst/>
            <a:gdLst/>
            <a:ahLst/>
            <a:cxnLst/>
            <a:rect l="l" t="t" r="r" b="b"/>
            <a:pathLst>
              <a:path w="4427299" h="1110849">
                <a:moveTo>
                  <a:pt x="0" y="1110850"/>
                </a:moveTo>
                <a:lnTo>
                  <a:pt x="4427299" y="1110850"/>
                </a:lnTo>
                <a:lnTo>
                  <a:pt x="4427299" y="0"/>
                </a:lnTo>
                <a:lnTo>
                  <a:pt x="0" y="0"/>
                </a:lnTo>
                <a:lnTo>
                  <a:pt x="0" y="111085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7" name="TextBox 37"/>
          <p:cNvSpPr txBox="1"/>
          <p:nvPr/>
        </p:nvSpPr>
        <p:spPr>
          <a:xfrm>
            <a:off x="1649667" y="2285802"/>
            <a:ext cx="5182158" cy="785471"/>
          </a:xfrm>
          <a:prstGeom prst="rect">
            <a:avLst/>
          </a:prstGeom>
        </p:spPr>
        <p:txBody>
          <a:bodyPr wrap="square" lIns="0" tIns="0" rIns="0" bIns="0" rtlCol="0" anchor="t">
            <a:spAutoFit/>
          </a:bodyPr>
          <a:lstStyle/>
          <a:p>
            <a:pPr algn="l">
              <a:lnSpc>
                <a:spcPts val="7140"/>
              </a:lnSpc>
              <a:spcBef>
                <a:spcPct val="0"/>
              </a:spcBef>
            </a:pPr>
            <a:r>
              <a:rPr lang="en-US" sz="4000" dirty="0">
                <a:solidFill>
                  <a:srgbClr val="000000"/>
                </a:solidFill>
                <a:latin typeface="Krabuler" panose="00000500000000000000"/>
                <a:ea typeface="Krabuler" panose="00000500000000000000"/>
                <a:cs typeface="Krabuler" panose="00000500000000000000"/>
                <a:sym typeface="Krabuler" panose="00000500000000000000"/>
              </a:rPr>
              <a:t>PROBLEMS AND SOLUTIONS</a:t>
            </a:r>
            <a:endParaRPr lang="en-US" sz="40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47" name="Rectangle 46"/>
          <p:cNvSpPr/>
          <p:nvPr/>
        </p:nvSpPr>
        <p:spPr>
          <a:xfrm>
            <a:off x="2103796" y="3803142"/>
            <a:ext cx="4728029" cy="954107"/>
          </a:xfrm>
          <a:prstGeom prst="rect">
            <a:avLst/>
          </a:prstGeom>
        </p:spPr>
        <p:txBody>
          <a:bodyPr wrap="square">
            <a:spAutoFit/>
          </a:bodyPr>
          <a:lstStyle/>
          <a:p>
            <a:r>
              <a:rPr lang="en-US" sz="2800" b="1" dirty="0"/>
              <a:t>Inadequate Knowledge of Advanced Farming Techniques</a:t>
            </a:r>
            <a:endParaRPr lang="en-US" sz="2800" dirty="0"/>
          </a:p>
        </p:txBody>
      </p:sp>
      <p:sp>
        <p:nvSpPr>
          <p:cNvPr id="48" name="Rectangle 47"/>
          <p:cNvSpPr/>
          <p:nvPr/>
        </p:nvSpPr>
        <p:spPr>
          <a:xfrm>
            <a:off x="2032359" y="5332703"/>
            <a:ext cx="4703306" cy="954107"/>
          </a:xfrm>
          <a:prstGeom prst="rect">
            <a:avLst/>
          </a:prstGeom>
        </p:spPr>
        <p:txBody>
          <a:bodyPr wrap="square">
            <a:spAutoFit/>
          </a:bodyPr>
          <a:lstStyle/>
          <a:p>
            <a:r>
              <a:rPr lang="en-US" sz="2800" b="1" dirty="0"/>
              <a:t>Challenges in Pest and Disease Management</a:t>
            </a:r>
            <a:endParaRPr lang="en-US" sz="2800" b="1" dirty="0"/>
          </a:p>
        </p:txBody>
      </p:sp>
      <p:sp>
        <p:nvSpPr>
          <p:cNvPr id="53" name="TextBox 52"/>
          <p:cNvSpPr txBox="1"/>
          <p:nvPr/>
        </p:nvSpPr>
        <p:spPr>
          <a:xfrm>
            <a:off x="7558824" y="2448925"/>
            <a:ext cx="8564204" cy="3970318"/>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Problem : </a:t>
            </a:r>
            <a:r>
              <a:rPr lang="en-US" altLang="en-US" dirty="0">
                <a:latin typeface="Arial" panose="020B0604020202020204" pitchFamily="34" charset="0"/>
              </a:rPr>
              <a:t>Many farmers may not be aware of or may not fully understand advanced farming techniques such as drip irrigation, hydroponics, or precision farming, which can significantly boost productivity and sustainability.</a:t>
            </a: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Solution:</a:t>
            </a:r>
            <a:r>
              <a:rPr lang="en-US" altLang="en-US" dirty="0">
                <a:latin typeface="Arial" panose="020B0604020202020204" pitchFamily="34" charset="0"/>
              </a:rPr>
              <a:t> The website can offer educational content, such as articles, videos, and tutorials, on modern farming techniques. It could also provide step-by-step guides and success stories to encourage adoption.</a:t>
            </a: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endParaRPr lang="en-US" dirty="0"/>
          </a:p>
        </p:txBody>
      </p:sp>
      <p:grpSp>
        <p:nvGrpSpPr>
          <p:cNvPr id="54" name="Group 3"/>
          <p:cNvGrpSpPr/>
          <p:nvPr/>
        </p:nvGrpSpPr>
        <p:grpSpPr>
          <a:xfrm>
            <a:off x="7615136" y="1724716"/>
            <a:ext cx="554854" cy="565975"/>
            <a:chOff x="0" y="-14828"/>
            <a:chExt cx="739806" cy="754634"/>
          </a:xfrm>
          <a:solidFill>
            <a:schemeClr val="accent3">
              <a:lumMod val="60000"/>
              <a:lumOff val="40000"/>
            </a:schemeClr>
          </a:solidFill>
        </p:grpSpPr>
        <p:grpSp>
          <p:nvGrpSpPr>
            <p:cNvPr id="55" name="Group 4"/>
            <p:cNvGrpSpPr/>
            <p:nvPr/>
          </p:nvGrpSpPr>
          <p:grpSpPr>
            <a:xfrm>
              <a:off x="0" y="0"/>
              <a:ext cx="739806" cy="739806"/>
              <a:chOff x="0" y="0"/>
              <a:chExt cx="812800" cy="812800"/>
            </a:xfrm>
            <a:grpFill/>
          </p:grpSpPr>
          <p:sp>
            <p:nvSpPr>
              <p:cNvPr id="57"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sp>
          <p:sp>
            <p:nvSpPr>
              <p:cNvPr id="58" name="TextBox 6"/>
              <p:cNvSpPr txBox="1"/>
              <p:nvPr/>
            </p:nvSpPr>
            <p:spPr>
              <a:xfrm>
                <a:off x="76200" y="0"/>
                <a:ext cx="660400" cy="736600"/>
              </a:xfrm>
              <a:prstGeom prst="rect">
                <a:avLst/>
              </a:prstGeom>
              <a:grpFill/>
            </p:spPr>
            <p:txBody>
              <a:bodyPr lIns="0" tIns="0" rIns="0" bIns="0" rtlCol="0" anchor="ctr"/>
              <a:lstStyle/>
              <a:p>
                <a:pPr algn="ctr">
                  <a:lnSpc>
                    <a:spcPts val="4340"/>
                  </a:lnSpc>
                </a:pPr>
              </a:p>
            </p:txBody>
          </p:sp>
        </p:grpSp>
        <p:sp>
          <p:nvSpPr>
            <p:cNvPr id="56" name="TextBox 7"/>
            <p:cNvSpPr txBox="1"/>
            <p:nvPr/>
          </p:nvSpPr>
          <p:spPr>
            <a:xfrm>
              <a:off x="113329" y="-14828"/>
              <a:ext cx="513148" cy="672834"/>
            </a:xfrm>
            <a:prstGeom prst="rect">
              <a:avLst/>
            </a:prstGeom>
            <a:noFill/>
          </p:spPr>
          <p:txBody>
            <a:bodyPr lIns="0" tIns="0" rIns="0" bIns="0" rtlCol="0" anchor="t">
              <a:spAutoFit/>
            </a:bodyPr>
            <a:lstStyle/>
            <a:p>
              <a:pPr algn="ctr">
                <a:lnSpc>
                  <a:spcPts val="4445"/>
                </a:lnSpc>
                <a:spcBef>
                  <a:spcPct val="0"/>
                </a:spcBef>
              </a:pPr>
              <a:r>
                <a:rPr lang="en-US" sz="3175" spc="63" dirty="0">
                  <a:solidFill>
                    <a:srgbClr val="231F20"/>
                  </a:solidFill>
                  <a:latin typeface="Krabuler" panose="00000500000000000000"/>
                  <a:ea typeface="Krabuler" panose="00000500000000000000"/>
                  <a:cs typeface="Krabuler" panose="00000500000000000000"/>
                  <a:sym typeface="Krabuler" panose="00000500000000000000"/>
                </a:rPr>
                <a:t>3</a:t>
              </a:r>
              <a:endParaRPr lang="en-US" sz="3175" spc="63" dirty="0">
                <a:solidFill>
                  <a:srgbClr val="231F20"/>
                </a:solidFill>
                <a:latin typeface="Krabuler" panose="00000500000000000000"/>
                <a:ea typeface="Krabuler" panose="00000500000000000000"/>
                <a:cs typeface="Krabuler" panose="00000500000000000000"/>
                <a:sym typeface="Krabuler" panose="00000500000000000000"/>
              </a:endParaRPr>
            </a:p>
          </p:txBody>
        </p:sp>
      </p:grpSp>
      <p:grpSp>
        <p:nvGrpSpPr>
          <p:cNvPr id="59" name="Group 8"/>
          <p:cNvGrpSpPr/>
          <p:nvPr/>
        </p:nvGrpSpPr>
        <p:grpSpPr>
          <a:xfrm>
            <a:off x="7565175" y="4857977"/>
            <a:ext cx="554854" cy="562950"/>
            <a:chOff x="0" y="-10795"/>
            <a:chExt cx="739806" cy="750601"/>
          </a:xfrm>
          <a:solidFill>
            <a:schemeClr val="accent3">
              <a:lumMod val="60000"/>
              <a:lumOff val="40000"/>
            </a:schemeClr>
          </a:solidFill>
        </p:grpSpPr>
        <p:grpSp>
          <p:nvGrpSpPr>
            <p:cNvPr id="60" name="Group 9"/>
            <p:cNvGrpSpPr/>
            <p:nvPr/>
          </p:nvGrpSpPr>
          <p:grpSpPr>
            <a:xfrm>
              <a:off x="0" y="0"/>
              <a:ext cx="739806" cy="739806"/>
              <a:chOff x="0" y="0"/>
              <a:chExt cx="812800" cy="812800"/>
            </a:xfrm>
            <a:grpFill/>
          </p:grpSpPr>
          <p:sp>
            <p:nvSpPr>
              <p:cNvPr id="62"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sp>
          <p:sp>
            <p:nvSpPr>
              <p:cNvPr id="63" name="TextBox 11"/>
              <p:cNvSpPr txBox="1"/>
              <p:nvPr/>
            </p:nvSpPr>
            <p:spPr>
              <a:xfrm>
                <a:off x="76200" y="0"/>
                <a:ext cx="660400" cy="736600"/>
              </a:xfrm>
              <a:prstGeom prst="rect">
                <a:avLst/>
              </a:prstGeom>
              <a:grpFill/>
            </p:spPr>
            <p:txBody>
              <a:bodyPr lIns="0" tIns="0" rIns="0" bIns="0" rtlCol="0" anchor="ctr"/>
              <a:lstStyle/>
              <a:p>
                <a:pPr algn="ctr">
                  <a:lnSpc>
                    <a:spcPts val="4340"/>
                  </a:lnSpc>
                </a:pPr>
              </a:p>
            </p:txBody>
          </p:sp>
        </p:grpSp>
        <p:sp>
          <p:nvSpPr>
            <p:cNvPr id="61" name="TextBox 12"/>
            <p:cNvSpPr txBox="1"/>
            <p:nvPr/>
          </p:nvSpPr>
          <p:spPr>
            <a:xfrm>
              <a:off x="113331" y="-10795"/>
              <a:ext cx="501638" cy="672834"/>
            </a:xfrm>
            <a:prstGeom prst="rect">
              <a:avLst/>
            </a:prstGeom>
            <a:grpFill/>
          </p:spPr>
          <p:txBody>
            <a:bodyPr wrap="square" lIns="0" tIns="0" rIns="0" bIns="0" rtlCol="0" anchor="t">
              <a:spAutoFit/>
            </a:bodyPr>
            <a:lstStyle/>
            <a:p>
              <a:pPr algn="ctr">
                <a:lnSpc>
                  <a:spcPts val="4445"/>
                </a:lnSpc>
                <a:spcBef>
                  <a:spcPct val="0"/>
                </a:spcBef>
              </a:pPr>
              <a:r>
                <a:rPr lang="en-US" sz="3175" spc="63" dirty="0">
                  <a:solidFill>
                    <a:srgbClr val="231F20"/>
                  </a:solidFill>
                  <a:latin typeface="Krabuler" panose="00000500000000000000"/>
                  <a:ea typeface="Krabuler" panose="00000500000000000000"/>
                  <a:cs typeface="Krabuler" panose="00000500000000000000"/>
                  <a:sym typeface="Krabuler" panose="00000500000000000000"/>
                </a:rPr>
                <a:t>4</a:t>
              </a:r>
              <a:endParaRPr lang="en-US" sz="3175" spc="63" dirty="0">
                <a:solidFill>
                  <a:srgbClr val="231F20"/>
                </a:solidFill>
                <a:latin typeface="Krabuler" panose="00000500000000000000"/>
                <a:ea typeface="Krabuler" panose="00000500000000000000"/>
                <a:cs typeface="Krabuler" panose="00000500000000000000"/>
                <a:sym typeface="Krabuler" panose="00000500000000000000"/>
              </a:endParaRPr>
            </a:p>
          </p:txBody>
        </p:sp>
      </p:grpSp>
      <p:sp>
        <p:nvSpPr>
          <p:cNvPr id="69" name="TextBox 68"/>
          <p:cNvSpPr txBox="1"/>
          <p:nvPr/>
        </p:nvSpPr>
        <p:spPr>
          <a:xfrm>
            <a:off x="7484123" y="5579574"/>
            <a:ext cx="8496162" cy="2031325"/>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Problem:</a:t>
            </a:r>
            <a:r>
              <a:rPr lang="en-US" altLang="en-US" dirty="0">
                <a:latin typeface="Arial" panose="020B0604020202020204" pitchFamily="34" charset="0"/>
              </a:rPr>
              <a:t> Crop pests and diseases can severely impact yields, and farmers often struggle to identify and manage these threats effectively.</a:t>
            </a: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Solution:</a:t>
            </a:r>
            <a:r>
              <a:rPr lang="en-US" altLang="en-US" dirty="0">
                <a:latin typeface="Arial" panose="020B0604020202020204" pitchFamily="34" charset="0"/>
              </a:rPr>
              <a:t>  The website can include a diagnostic tool or a library that helps farmers identify pests and diseases based on symptoms. It can also provide advice on organic and chemical treatments, integrated pest management (IPM) techniques, and preventive measures.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02849" y="1511590"/>
            <a:ext cx="6003579" cy="7573322"/>
          </a:xfrm>
          <a:custGeom>
            <a:avLst/>
            <a:gdLst/>
            <a:ahLst/>
            <a:cxnLst/>
            <a:rect l="l" t="t" r="r" b="b"/>
            <a:pathLst>
              <a:path w="6003579" h="7573322">
                <a:moveTo>
                  <a:pt x="0" y="0"/>
                </a:moveTo>
                <a:lnTo>
                  <a:pt x="6003579" y="0"/>
                </a:lnTo>
                <a:lnTo>
                  <a:pt x="6003579" y="7573322"/>
                </a:lnTo>
                <a:lnTo>
                  <a:pt x="0" y="757332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a:off x="1477505" y="3850247"/>
            <a:ext cx="554854" cy="554854"/>
            <a:chOff x="0" y="0"/>
            <a:chExt cx="739806" cy="739806"/>
          </a:xfrm>
        </p:grpSpPr>
        <p:grpSp>
          <p:nvGrpSpPr>
            <p:cNvPr id="4" name="Group 4"/>
            <p:cNvGrpSpPr/>
            <p:nvPr/>
          </p:nvGrpSpPr>
          <p:grpSpPr>
            <a:xfrm>
              <a:off x="0" y="0"/>
              <a:ext cx="739806" cy="73980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6" name="TextBox 6"/>
              <p:cNvSpPr txBox="1"/>
              <p:nvPr/>
            </p:nvSpPr>
            <p:spPr>
              <a:xfrm>
                <a:off x="76200" y="0"/>
                <a:ext cx="660400" cy="736600"/>
              </a:xfrm>
              <a:prstGeom prst="rect">
                <a:avLst/>
              </a:prstGeom>
            </p:spPr>
            <p:txBody>
              <a:bodyPr lIns="0" tIns="0" rIns="0" bIns="0" rtlCol="0" anchor="ctr"/>
              <a:lstStyle/>
              <a:p>
                <a:pPr algn="ctr">
                  <a:lnSpc>
                    <a:spcPts val="4340"/>
                  </a:lnSpc>
                </a:pPr>
              </a:p>
            </p:txBody>
          </p:sp>
        </p:grpSp>
        <p:sp>
          <p:nvSpPr>
            <p:cNvPr id="7" name="TextBox 7"/>
            <p:cNvSpPr txBox="1"/>
            <p:nvPr/>
          </p:nvSpPr>
          <p:spPr>
            <a:xfrm>
              <a:off x="113329" y="-14828"/>
              <a:ext cx="513149" cy="702788"/>
            </a:xfrm>
            <a:prstGeom prst="rect">
              <a:avLst/>
            </a:prstGeom>
          </p:spPr>
          <p:txBody>
            <a:bodyPr lIns="0" tIns="0" rIns="0" bIns="0" rtlCol="0" anchor="t">
              <a:spAutoFit/>
            </a:bodyPr>
            <a:lstStyle/>
            <a:p>
              <a:pPr algn="ctr">
                <a:lnSpc>
                  <a:spcPts val="4445"/>
                </a:lnSpc>
                <a:spcBef>
                  <a:spcPct val="0"/>
                </a:spcBef>
              </a:pPr>
              <a:r>
                <a:rPr lang="en-US" sz="3175" spc="63" dirty="0">
                  <a:solidFill>
                    <a:srgbClr val="231F20"/>
                  </a:solidFill>
                  <a:latin typeface="Krabuler" panose="00000500000000000000"/>
                  <a:ea typeface="Krabuler" panose="00000500000000000000"/>
                  <a:cs typeface="Krabuler" panose="00000500000000000000"/>
                  <a:sym typeface="Krabuler" panose="00000500000000000000"/>
                </a:rPr>
                <a:t>1</a:t>
              </a:r>
              <a:endParaRPr lang="en-US" sz="3175" spc="63" dirty="0">
                <a:solidFill>
                  <a:srgbClr val="231F20"/>
                </a:solidFill>
                <a:latin typeface="Krabuler" panose="00000500000000000000"/>
                <a:ea typeface="Krabuler" panose="00000500000000000000"/>
                <a:cs typeface="Krabuler" panose="00000500000000000000"/>
                <a:sym typeface="Krabuler" panose="00000500000000000000"/>
              </a:endParaRPr>
            </a:p>
          </p:txBody>
        </p:sp>
      </p:grpSp>
      <p:grpSp>
        <p:nvGrpSpPr>
          <p:cNvPr id="8" name="Group 8"/>
          <p:cNvGrpSpPr/>
          <p:nvPr/>
        </p:nvGrpSpPr>
        <p:grpSpPr>
          <a:xfrm>
            <a:off x="1395547" y="5409930"/>
            <a:ext cx="554854" cy="554854"/>
            <a:chOff x="0" y="0"/>
            <a:chExt cx="739806" cy="739806"/>
          </a:xfrm>
        </p:grpSpPr>
        <p:grpSp>
          <p:nvGrpSpPr>
            <p:cNvPr id="9" name="Group 9"/>
            <p:cNvGrpSpPr/>
            <p:nvPr/>
          </p:nvGrpSpPr>
          <p:grpSpPr>
            <a:xfrm>
              <a:off x="0" y="0"/>
              <a:ext cx="739806" cy="73980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7"/>
              </a:solidFill>
            </p:spPr>
          </p:sp>
          <p:sp>
            <p:nvSpPr>
              <p:cNvPr id="11" name="TextBox 11"/>
              <p:cNvSpPr txBox="1"/>
              <p:nvPr/>
            </p:nvSpPr>
            <p:spPr>
              <a:xfrm>
                <a:off x="76200" y="0"/>
                <a:ext cx="660400" cy="736600"/>
              </a:xfrm>
              <a:prstGeom prst="rect">
                <a:avLst/>
              </a:prstGeom>
            </p:spPr>
            <p:txBody>
              <a:bodyPr lIns="0" tIns="0" rIns="0" bIns="0" rtlCol="0" anchor="ctr"/>
              <a:lstStyle/>
              <a:p>
                <a:pPr algn="ctr">
                  <a:lnSpc>
                    <a:spcPts val="4340"/>
                  </a:lnSpc>
                </a:pPr>
              </a:p>
            </p:txBody>
          </p:sp>
        </p:grpSp>
        <p:sp>
          <p:nvSpPr>
            <p:cNvPr id="12" name="TextBox 12"/>
            <p:cNvSpPr txBox="1"/>
            <p:nvPr/>
          </p:nvSpPr>
          <p:spPr>
            <a:xfrm>
              <a:off x="113329" y="-10795"/>
              <a:ext cx="513149" cy="702788"/>
            </a:xfrm>
            <a:prstGeom prst="rect">
              <a:avLst/>
            </a:prstGeom>
          </p:spPr>
          <p:txBody>
            <a:bodyPr lIns="0" tIns="0" rIns="0" bIns="0" rtlCol="0" anchor="t">
              <a:spAutoFit/>
            </a:bodyPr>
            <a:lstStyle/>
            <a:p>
              <a:pPr algn="ctr">
                <a:lnSpc>
                  <a:spcPts val="4445"/>
                </a:lnSpc>
                <a:spcBef>
                  <a:spcPct val="0"/>
                </a:spcBef>
              </a:pPr>
              <a:r>
                <a:rPr lang="en-US" sz="3175" spc="63">
                  <a:solidFill>
                    <a:srgbClr val="231F20"/>
                  </a:solidFill>
                  <a:latin typeface="Krabuler" panose="00000500000000000000"/>
                  <a:ea typeface="Krabuler" panose="00000500000000000000"/>
                  <a:cs typeface="Krabuler" panose="00000500000000000000"/>
                  <a:sym typeface="Krabuler" panose="00000500000000000000"/>
                </a:rPr>
                <a:t>2</a:t>
              </a:r>
              <a:endParaRPr lang="en-US" sz="3175" spc="63">
                <a:solidFill>
                  <a:srgbClr val="231F20"/>
                </a:solidFill>
                <a:latin typeface="Krabuler" panose="00000500000000000000"/>
                <a:ea typeface="Krabuler" panose="00000500000000000000"/>
                <a:cs typeface="Krabuler" panose="00000500000000000000"/>
                <a:sym typeface="Krabuler" panose="00000500000000000000"/>
              </a:endParaRPr>
            </a:p>
          </p:txBody>
        </p:sp>
      </p:grpSp>
      <p:grpSp>
        <p:nvGrpSpPr>
          <p:cNvPr id="28" name="Group 28"/>
          <p:cNvGrpSpPr/>
          <p:nvPr/>
        </p:nvGrpSpPr>
        <p:grpSpPr>
          <a:xfrm>
            <a:off x="7349303" y="1535607"/>
            <a:ext cx="9289030" cy="7549304"/>
            <a:chOff x="0" y="0"/>
            <a:chExt cx="12654042" cy="10284089"/>
          </a:xfrm>
        </p:grpSpPr>
        <p:sp>
          <p:nvSpPr>
            <p:cNvPr id="29" name="Freeform 29"/>
            <p:cNvSpPr/>
            <p:nvPr/>
          </p:nvSpPr>
          <p:spPr>
            <a:xfrm>
              <a:off x="31750" y="31750"/>
              <a:ext cx="12590542" cy="10220589"/>
            </a:xfrm>
            <a:custGeom>
              <a:avLst/>
              <a:gdLst/>
              <a:ahLst/>
              <a:cxnLst/>
              <a:rect l="l" t="t" r="r" b="b"/>
              <a:pathLst>
                <a:path w="12590542" h="10220589">
                  <a:moveTo>
                    <a:pt x="12497832" y="10220589"/>
                  </a:moveTo>
                  <a:lnTo>
                    <a:pt x="92710" y="10220589"/>
                  </a:lnTo>
                  <a:cubicBezTo>
                    <a:pt x="41910" y="10220589"/>
                    <a:pt x="0" y="10178679"/>
                    <a:pt x="0" y="10127879"/>
                  </a:cubicBezTo>
                  <a:lnTo>
                    <a:pt x="0" y="92710"/>
                  </a:lnTo>
                  <a:cubicBezTo>
                    <a:pt x="0" y="41910"/>
                    <a:pt x="41910" y="0"/>
                    <a:pt x="92710" y="0"/>
                  </a:cubicBezTo>
                  <a:lnTo>
                    <a:pt x="12496562" y="0"/>
                  </a:lnTo>
                  <a:cubicBezTo>
                    <a:pt x="12547362" y="0"/>
                    <a:pt x="12589272" y="41910"/>
                    <a:pt x="12589272" y="92710"/>
                  </a:cubicBezTo>
                  <a:lnTo>
                    <a:pt x="12589272" y="10126609"/>
                  </a:lnTo>
                  <a:cubicBezTo>
                    <a:pt x="12590542" y="10178679"/>
                    <a:pt x="12548632" y="10220589"/>
                    <a:pt x="12497832" y="10220589"/>
                  </a:cubicBezTo>
                  <a:close/>
                </a:path>
              </a:pathLst>
            </a:custGeom>
            <a:solidFill>
              <a:srgbClr val="FFFEF7"/>
            </a:solidFill>
          </p:spPr>
          <p:txBody>
            <a:bodyPr/>
            <a:lstStyle/>
            <a:p>
              <a:endParaRPr lang="en-US" dirty="0"/>
            </a:p>
          </p:txBody>
        </p:sp>
        <p:sp>
          <p:nvSpPr>
            <p:cNvPr id="30" name="Freeform 30"/>
            <p:cNvSpPr/>
            <p:nvPr/>
          </p:nvSpPr>
          <p:spPr>
            <a:xfrm>
              <a:off x="0" y="0"/>
              <a:ext cx="12654042" cy="10284089"/>
            </a:xfrm>
            <a:custGeom>
              <a:avLst/>
              <a:gdLst/>
              <a:ahLst/>
              <a:cxnLst/>
              <a:rect l="l" t="t" r="r" b="b"/>
              <a:pathLst>
                <a:path w="12654042" h="10284089">
                  <a:moveTo>
                    <a:pt x="12529582" y="59690"/>
                  </a:moveTo>
                  <a:cubicBezTo>
                    <a:pt x="12565142" y="59690"/>
                    <a:pt x="12594352" y="88900"/>
                    <a:pt x="12594352" y="124460"/>
                  </a:cubicBezTo>
                  <a:lnTo>
                    <a:pt x="12594352" y="10159629"/>
                  </a:lnTo>
                  <a:cubicBezTo>
                    <a:pt x="12594352" y="10195189"/>
                    <a:pt x="12565142" y="10224399"/>
                    <a:pt x="12529582" y="10224399"/>
                  </a:cubicBezTo>
                  <a:lnTo>
                    <a:pt x="124460" y="10224399"/>
                  </a:lnTo>
                  <a:cubicBezTo>
                    <a:pt x="88900" y="10224399"/>
                    <a:pt x="59690" y="10195189"/>
                    <a:pt x="59690" y="10159629"/>
                  </a:cubicBezTo>
                  <a:lnTo>
                    <a:pt x="59690" y="124460"/>
                  </a:lnTo>
                  <a:cubicBezTo>
                    <a:pt x="59690" y="88900"/>
                    <a:pt x="88900" y="59690"/>
                    <a:pt x="124460" y="59690"/>
                  </a:cubicBezTo>
                  <a:lnTo>
                    <a:pt x="12529582" y="59690"/>
                  </a:lnTo>
                  <a:moveTo>
                    <a:pt x="12529582" y="0"/>
                  </a:moveTo>
                  <a:lnTo>
                    <a:pt x="124460" y="0"/>
                  </a:lnTo>
                  <a:cubicBezTo>
                    <a:pt x="55880" y="0"/>
                    <a:pt x="0" y="55880"/>
                    <a:pt x="0" y="124460"/>
                  </a:cubicBezTo>
                  <a:lnTo>
                    <a:pt x="0" y="10159629"/>
                  </a:lnTo>
                  <a:cubicBezTo>
                    <a:pt x="0" y="10228209"/>
                    <a:pt x="55880" y="10284089"/>
                    <a:pt x="124460" y="10284089"/>
                  </a:cubicBezTo>
                  <a:lnTo>
                    <a:pt x="12529582" y="10284089"/>
                  </a:lnTo>
                  <a:cubicBezTo>
                    <a:pt x="12598162" y="10284089"/>
                    <a:pt x="12654042" y="10228209"/>
                    <a:pt x="12654042" y="10159629"/>
                  </a:cubicBezTo>
                  <a:lnTo>
                    <a:pt x="12654042" y="124460"/>
                  </a:lnTo>
                  <a:cubicBezTo>
                    <a:pt x="12654042" y="55880"/>
                    <a:pt x="12598162" y="0"/>
                    <a:pt x="12529582" y="0"/>
                  </a:cubicBezTo>
                  <a:close/>
                </a:path>
              </a:pathLst>
            </a:custGeom>
            <a:solidFill>
              <a:srgbClr val="191919"/>
            </a:solidFill>
          </p:spPr>
        </p:sp>
      </p:grpSp>
      <p:sp>
        <p:nvSpPr>
          <p:cNvPr id="34" name="Freeform 34"/>
          <p:cNvSpPr/>
          <p:nvPr/>
        </p:nvSpPr>
        <p:spPr>
          <a:xfrm rot="-1568932">
            <a:off x="-30836" y="8050291"/>
            <a:ext cx="1443297" cy="2069242"/>
          </a:xfrm>
          <a:custGeom>
            <a:avLst/>
            <a:gdLst/>
            <a:ahLst/>
            <a:cxnLst/>
            <a:rect l="l" t="t" r="r" b="b"/>
            <a:pathLst>
              <a:path w="1443297" h="2069242">
                <a:moveTo>
                  <a:pt x="0" y="0"/>
                </a:moveTo>
                <a:lnTo>
                  <a:pt x="1443297" y="0"/>
                </a:lnTo>
                <a:lnTo>
                  <a:pt x="1443297" y="2069242"/>
                </a:lnTo>
                <a:lnTo>
                  <a:pt x="0" y="20692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5" name="Freeform 35"/>
          <p:cNvSpPr/>
          <p:nvPr/>
        </p:nvSpPr>
        <p:spPr>
          <a:xfrm rot="5027046">
            <a:off x="16502236" y="496365"/>
            <a:ext cx="1514128" cy="1379233"/>
          </a:xfrm>
          <a:custGeom>
            <a:avLst/>
            <a:gdLst/>
            <a:ahLst/>
            <a:cxnLst/>
            <a:rect l="l" t="t" r="r" b="b"/>
            <a:pathLst>
              <a:path w="1514128" h="1379233">
                <a:moveTo>
                  <a:pt x="0" y="0"/>
                </a:moveTo>
                <a:lnTo>
                  <a:pt x="1514128" y="0"/>
                </a:lnTo>
                <a:lnTo>
                  <a:pt x="1514128" y="1379233"/>
                </a:lnTo>
                <a:lnTo>
                  <a:pt x="0" y="13792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6" name="Freeform 36"/>
          <p:cNvSpPr/>
          <p:nvPr/>
        </p:nvSpPr>
        <p:spPr>
          <a:xfrm rot="-8878474" flipV="1">
            <a:off x="14462783" y="8607260"/>
            <a:ext cx="4427299" cy="1110849"/>
          </a:xfrm>
          <a:custGeom>
            <a:avLst/>
            <a:gdLst/>
            <a:ahLst/>
            <a:cxnLst/>
            <a:rect l="l" t="t" r="r" b="b"/>
            <a:pathLst>
              <a:path w="4427299" h="1110849">
                <a:moveTo>
                  <a:pt x="0" y="1110850"/>
                </a:moveTo>
                <a:lnTo>
                  <a:pt x="4427299" y="1110850"/>
                </a:lnTo>
                <a:lnTo>
                  <a:pt x="4427299" y="0"/>
                </a:lnTo>
                <a:lnTo>
                  <a:pt x="0" y="0"/>
                </a:lnTo>
                <a:lnTo>
                  <a:pt x="0" y="111085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7" name="TextBox 37"/>
          <p:cNvSpPr txBox="1"/>
          <p:nvPr/>
        </p:nvSpPr>
        <p:spPr>
          <a:xfrm>
            <a:off x="1649667" y="2285802"/>
            <a:ext cx="5182158" cy="785471"/>
          </a:xfrm>
          <a:prstGeom prst="rect">
            <a:avLst/>
          </a:prstGeom>
        </p:spPr>
        <p:txBody>
          <a:bodyPr wrap="square" lIns="0" tIns="0" rIns="0" bIns="0" rtlCol="0" anchor="t">
            <a:spAutoFit/>
          </a:bodyPr>
          <a:lstStyle/>
          <a:p>
            <a:pPr algn="l">
              <a:lnSpc>
                <a:spcPts val="7140"/>
              </a:lnSpc>
              <a:spcBef>
                <a:spcPct val="0"/>
              </a:spcBef>
            </a:pPr>
            <a:r>
              <a:rPr lang="en-US" sz="4000" dirty="0">
                <a:solidFill>
                  <a:srgbClr val="000000"/>
                </a:solidFill>
                <a:latin typeface="Krabuler" panose="00000500000000000000"/>
                <a:ea typeface="Krabuler" panose="00000500000000000000"/>
                <a:cs typeface="Krabuler" panose="00000500000000000000"/>
                <a:sym typeface="Krabuler" panose="00000500000000000000"/>
              </a:rPr>
              <a:t>PROBLEMS AND SOLUTIONS</a:t>
            </a:r>
            <a:endParaRPr lang="en-US" sz="40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47" name="Rectangle 46"/>
          <p:cNvSpPr/>
          <p:nvPr/>
        </p:nvSpPr>
        <p:spPr>
          <a:xfrm>
            <a:off x="2103796" y="3803142"/>
            <a:ext cx="4728029" cy="954107"/>
          </a:xfrm>
          <a:prstGeom prst="rect">
            <a:avLst/>
          </a:prstGeom>
        </p:spPr>
        <p:txBody>
          <a:bodyPr wrap="square">
            <a:spAutoFit/>
          </a:bodyPr>
          <a:lstStyle/>
          <a:p>
            <a:r>
              <a:rPr lang="en-US" sz="2800" b="1" dirty="0"/>
              <a:t>Market Access and Price Fluctuations</a:t>
            </a:r>
            <a:endParaRPr lang="en-US" sz="2800" dirty="0"/>
          </a:p>
        </p:txBody>
      </p:sp>
      <p:sp>
        <p:nvSpPr>
          <p:cNvPr id="48" name="Rectangle 47"/>
          <p:cNvSpPr/>
          <p:nvPr/>
        </p:nvSpPr>
        <p:spPr>
          <a:xfrm>
            <a:off x="2032359" y="5332703"/>
            <a:ext cx="4921894" cy="954107"/>
          </a:xfrm>
          <a:prstGeom prst="rect">
            <a:avLst/>
          </a:prstGeom>
        </p:spPr>
        <p:txBody>
          <a:bodyPr wrap="square">
            <a:spAutoFit/>
          </a:bodyPr>
          <a:lstStyle/>
          <a:p>
            <a:r>
              <a:rPr lang="en-US" sz="2800" b="1" dirty="0"/>
              <a:t>Limited Awareness of Govt. Schemes and Support</a:t>
            </a:r>
            <a:endParaRPr lang="en-US" sz="2800" b="1" dirty="0"/>
          </a:p>
        </p:txBody>
      </p:sp>
      <p:sp>
        <p:nvSpPr>
          <p:cNvPr id="53" name="TextBox 52"/>
          <p:cNvSpPr txBox="1"/>
          <p:nvPr/>
        </p:nvSpPr>
        <p:spPr>
          <a:xfrm>
            <a:off x="7558824" y="2448925"/>
            <a:ext cx="8564204" cy="3693319"/>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Problem : </a:t>
            </a:r>
            <a:r>
              <a:rPr lang="en-US" altLang="en-US" dirty="0">
                <a:latin typeface="Arial" panose="020B0604020202020204" pitchFamily="34" charset="0"/>
              </a:rPr>
              <a:t>Farmers often face challenges in accessing markets or are forced to sell their produce at low prices due to middlemen and lack of market information.</a:t>
            </a: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Solution:</a:t>
            </a:r>
            <a:r>
              <a:rPr lang="en-US" altLang="en-US" dirty="0">
                <a:latin typeface="Arial" panose="020B0604020202020204" pitchFamily="34" charset="0"/>
              </a:rPr>
              <a:t> The website could include a feature that provides real-time market prices for various crops, helping farmers make better decisions about when and where to sell their produce. It could also offer a platform for direct sales to consumers or businesses, reducing reliance on intermediaries.</a:t>
            </a: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endParaRPr lang="en-US" dirty="0"/>
          </a:p>
        </p:txBody>
      </p:sp>
      <p:grpSp>
        <p:nvGrpSpPr>
          <p:cNvPr id="54" name="Group 3"/>
          <p:cNvGrpSpPr/>
          <p:nvPr/>
        </p:nvGrpSpPr>
        <p:grpSpPr>
          <a:xfrm>
            <a:off x="7615136" y="1724716"/>
            <a:ext cx="554854" cy="565975"/>
            <a:chOff x="0" y="-14828"/>
            <a:chExt cx="739806" cy="754634"/>
          </a:xfrm>
          <a:solidFill>
            <a:schemeClr val="accent3">
              <a:lumMod val="60000"/>
              <a:lumOff val="40000"/>
            </a:schemeClr>
          </a:solidFill>
        </p:grpSpPr>
        <p:grpSp>
          <p:nvGrpSpPr>
            <p:cNvPr id="55" name="Group 4"/>
            <p:cNvGrpSpPr/>
            <p:nvPr/>
          </p:nvGrpSpPr>
          <p:grpSpPr>
            <a:xfrm>
              <a:off x="0" y="0"/>
              <a:ext cx="739806" cy="739806"/>
              <a:chOff x="0" y="0"/>
              <a:chExt cx="812800" cy="812800"/>
            </a:xfrm>
            <a:grpFill/>
          </p:grpSpPr>
          <p:sp>
            <p:nvSpPr>
              <p:cNvPr id="57"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sp>
          <p:sp>
            <p:nvSpPr>
              <p:cNvPr id="58" name="TextBox 6"/>
              <p:cNvSpPr txBox="1"/>
              <p:nvPr/>
            </p:nvSpPr>
            <p:spPr>
              <a:xfrm>
                <a:off x="76200" y="0"/>
                <a:ext cx="660400" cy="736600"/>
              </a:xfrm>
              <a:prstGeom prst="rect">
                <a:avLst/>
              </a:prstGeom>
              <a:grpFill/>
            </p:spPr>
            <p:txBody>
              <a:bodyPr lIns="0" tIns="0" rIns="0" bIns="0" rtlCol="0" anchor="ctr"/>
              <a:lstStyle/>
              <a:p>
                <a:pPr algn="ctr">
                  <a:lnSpc>
                    <a:spcPts val="4340"/>
                  </a:lnSpc>
                </a:pPr>
              </a:p>
            </p:txBody>
          </p:sp>
        </p:grpSp>
        <p:sp>
          <p:nvSpPr>
            <p:cNvPr id="56" name="TextBox 7"/>
            <p:cNvSpPr txBox="1"/>
            <p:nvPr/>
          </p:nvSpPr>
          <p:spPr>
            <a:xfrm>
              <a:off x="113329" y="-14828"/>
              <a:ext cx="513148" cy="672834"/>
            </a:xfrm>
            <a:prstGeom prst="rect">
              <a:avLst/>
            </a:prstGeom>
            <a:noFill/>
          </p:spPr>
          <p:txBody>
            <a:bodyPr lIns="0" tIns="0" rIns="0" bIns="0" rtlCol="0" anchor="t">
              <a:spAutoFit/>
            </a:bodyPr>
            <a:lstStyle/>
            <a:p>
              <a:pPr algn="ctr">
                <a:lnSpc>
                  <a:spcPts val="4445"/>
                </a:lnSpc>
                <a:spcBef>
                  <a:spcPct val="0"/>
                </a:spcBef>
              </a:pPr>
              <a:r>
                <a:rPr lang="en-US" sz="3175" spc="63" dirty="0">
                  <a:solidFill>
                    <a:srgbClr val="231F20"/>
                  </a:solidFill>
                  <a:latin typeface="Krabuler" panose="00000500000000000000"/>
                  <a:ea typeface="Krabuler" panose="00000500000000000000"/>
                  <a:cs typeface="Krabuler" panose="00000500000000000000"/>
                  <a:sym typeface="Krabuler" panose="00000500000000000000"/>
                </a:rPr>
                <a:t>5</a:t>
              </a:r>
              <a:endParaRPr lang="en-US" sz="3175" spc="63" dirty="0">
                <a:solidFill>
                  <a:srgbClr val="231F20"/>
                </a:solidFill>
                <a:latin typeface="Krabuler" panose="00000500000000000000"/>
                <a:ea typeface="Krabuler" panose="00000500000000000000"/>
                <a:cs typeface="Krabuler" panose="00000500000000000000"/>
                <a:sym typeface="Krabuler" panose="00000500000000000000"/>
              </a:endParaRPr>
            </a:p>
          </p:txBody>
        </p:sp>
      </p:grpSp>
      <p:grpSp>
        <p:nvGrpSpPr>
          <p:cNvPr id="59" name="Group 8"/>
          <p:cNvGrpSpPr/>
          <p:nvPr/>
        </p:nvGrpSpPr>
        <p:grpSpPr>
          <a:xfrm>
            <a:off x="7565175" y="4857977"/>
            <a:ext cx="554854" cy="562950"/>
            <a:chOff x="0" y="-10795"/>
            <a:chExt cx="739806" cy="750601"/>
          </a:xfrm>
          <a:solidFill>
            <a:schemeClr val="accent3">
              <a:lumMod val="60000"/>
              <a:lumOff val="40000"/>
            </a:schemeClr>
          </a:solidFill>
        </p:grpSpPr>
        <p:grpSp>
          <p:nvGrpSpPr>
            <p:cNvPr id="60" name="Group 9"/>
            <p:cNvGrpSpPr/>
            <p:nvPr/>
          </p:nvGrpSpPr>
          <p:grpSpPr>
            <a:xfrm>
              <a:off x="0" y="0"/>
              <a:ext cx="739806" cy="739806"/>
              <a:chOff x="0" y="0"/>
              <a:chExt cx="812800" cy="812800"/>
            </a:xfrm>
            <a:grpFill/>
          </p:grpSpPr>
          <p:sp>
            <p:nvSpPr>
              <p:cNvPr id="62"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sp>
          <p:sp>
            <p:nvSpPr>
              <p:cNvPr id="63" name="TextBox 11"/>
              <p:cNvSpPr txBox="1"/>
              <p:nvPr/>
            </p:nvSpPr>
            <p:spPr>
              <a:xfrm>
                <a:off x="76200" y="0"/>
                <a:ext cx="660400" cy="736600"/>
              </a:xfrm>
              <a:prstGeom prst="rect">
                <a:avLst/>
              </a:prstGeom>
              <a:grpFill/>
            </p:spPr>
            <p:txBody>
              <a:bodyPr lIns="0" tIns="0" rIns="0" bIns="0" rtlCol="0" anchor="ctr"/>
              <a:lstStyle/>
              <a:p>
                <a:pPr algn="ctr">
                  <a:lnSpc>
                    <a:spcPts val="4340"/>
                  </a:lnSpc>
                </a:pPr>
              </a:p>
            </p:txBody>
          </p:sp>
        </p:grpSp>
        <p:sp>
          <p:nvSpPr>
            <p:cNvPr id="61" name="TextBox 12"/>
            <p:cNvSpPr txBox="1"/>
            <p:nvPr/>
          </p:nvSpPr>
          <p:spPr>
            <a:xfrm>
              <a:off x="113331" y="-10795"/>
              <a:ext cx="501638" cy="672834"/>
            </a:xfrm>
            <a:prstGeom prst="rect">
              <a:avLst/>
            </a:prstGeom>
            <a:grpFill/>
          </p:spPr>
          <p:txBody>
            <a:bodyPr wrap="square" lIns="0" tIns="0" rIns="0" bIns="0" rtlCol="0" anchor="t">
              <a:spAutoFit/>
            </a:bodyPr>
            <a:lstStyle/>
            <a:p>
              <a:pPr algn="ctr">
                <a:lnSpc>
                  <a:spcPts val="4445"/>
                </a:lnSpc>
                <a:spcBef>
                  <a:spcPct val="0"/>
                </a:spcBef>
              </a:pPr>
              <a:r>
                <a:rPr lang="en-US" sz="3175" spc="63" dirty="0">
                  <a:solidFill>
                    <a:srgbClr val="231F20"/>
                  </a:solidFill>
                  <a:latin typeface="Krabuler" panose="00000500000000000000"/>
                  <a:ea typeface="Krabuler" panose="00000500000000000000"/>
                  <a:cs typeface="Krabuler" panose="00000500000000000000"/>
                  <a:sym typeface="Krabuler" panose="00000500000000000000"/>
                </a:rPr>
                <a:t>6</a:t>
              </a:r>
              <a:endParaRPr lang="en-US" sz="3175" spc="63" dirty="0">
                <a:solidFill>
                  <a:srgbClr val="231F20"/>
                </a:solidFill>
                <a:latin typeface="Krabuler" panose="00000500000000000000"/>
                <a:ea typeface="Krabuler" panose="00000500000000000000"/>
                <a:cs typeface="Krabuler" panose="00000500000000000000"/>
                <a:sym typeface="Krabuler" panose="00000500000000000000"/>
              </a:endParaRPr>
            </a:p>
          </p:txBody>
        </p:sp>
      </p:grpSp>
      <p:sp>
        <p:nvSpPr>
          <p:cNvPr id="69" name="TextBox 68"/>
          <p:cNvSpPr txBox="1"/>
          <p:nvPr/>
        </p:nvSpPr>
        <p:spPr>
          <a:xfrm>
            <a:off x="7484123" y="5579574"/>
            <a:ext cx="8496162" cy="1754326"/>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Problem:</a:t>
            </a:r>
            <a:r>
              <a:rPr lang="en-US" altLang="en-US" dirty="0">
                <a:latin typeface="Arial" panose="020B0604020202020204" pitchFamily="34" charset="0"/>
              </a:rPr>
              <a:t> Farmers may not be aware of government schemes, subsidies, or support programs that could benefit them.</a:t>
            </a: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Solution:</a:t>
            </a:r>
            <a:r>
              <a:rPr lang="en-US" altLang="en-US" dirty="0">
                <a:latin typeface="Arial" panose="020B0604020202020204" pitchFamily="34" charset="0"/>
              </a:rPr>
              <a:t> The website could include a section that provides up-to-date information on relevant government schemes, application processes, and eligibility criteria. It could also offer assistance in applying for these programs.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rot="2122617">
            <a:off x="8504696" y="2247821"/>
            <a:ext cx="1437070" cy="1309040"/>
          </a:xfrm>
          <a:custGeom>
            <a:avLst/>
            <a:gdLst/>
            <a:ahLst/>
            <a:cxnLst/>
            <a:rect l="l" t="t" r="r" b="b"/>
            <a:pathLst>
              <a:path w="1437070" h="1309040">
                <a:moveTo>
                  <a:pt x="0" y="0"/>
                </a:moveTo>
                <a:lnTo>
                  <a:pt x="1437070" y="0"/>
                </a:lnTo>
                <a:lnTo>
                  <a:pt x="1437070" y="1309041"/>
                </a:lnTo>
                <a:lnTo>
                  <a:pt x="0" y="130904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6610971" y="3743909"/>
            <a:ext cx="5786268" cy="884858"/>
          </a:xfrm>
          <a:prstGeom prst="rect">
            <a:avLst/>
          </a:prstGeom>
        </p:spPr>
        <p:txBody>
          <a:bodyPr lIns="0" tIns="0" rIns="0" bIns="0" rtlCol="0" anchor="t">
            <a:spAutoFit/>
          </a:bodyPr>
          <a:lstStyle/>
          <a:p>
            <a:pPr algn="ctr">
              <a:lnSpc>
                <a:spcPts val="7625"/>
              </a:lnSpc>
            </a:pPr>
            <a:r>
              <a:rPr lang="en-US" sz="6000" spc="169" dirty="0">
                <a:solidFill>
                  <a:srgbClr val="000000"/>
                </a:solidFill>
                <a:latin typeface="Krabuler" panose="00000500000000000000"/>
                <a:ea typeface="Krabuler" panose="00000500000000000000"/>
                <a:cs typeface="Krabuler" panose="00000500000000000000"/>
                <a:sym typeface="Krabuler" panose="00000500000000000000"/>
              </a:rPr>
              <a:t>Features of</a:t>
            </a:r>
            <a:endParaRPr lang="en-US" sz="6000" spc="169"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4" name="TextBox 4"/>
          <p:cNvSpPr txBox="1"/>
          <p:nvPr/>
        </p:nvSpPr>
        <p:spPr>
          <a:xfrm>
            <a:off x="7096809" y="4596588"/>
            <a:ext cx="4868434" cy="1515800"/>
          </a:xfrm>
          <a:prstGeom prst="rect">
            <a:avLst/>
          </a:prstGeom>
        </p:spPr>
        <p:txBody>
          <a:bodyPr lIns="0" tIns="0" rIns="0" bIns="0" rtlCol="0" anchor="t">
            <a:spAutoFit/>
          </a:bodyPr>
          <a:lstStyle/>
          <a:p>
            <a:pPr algn="ctr">
              <a:lnSpc>
                <a:spcPts val="13170"/>
              </a:lnSpc>
            </a:pPr>
            <a:r>
              <a:rPr lang="en-US" sz="8000" spc="292" dirty="0">
                <a:solidFill>
                  <a:srgbClr val="000000"/>
                </a:solidFill>
                <a:latin typeface="Krabuler" panose="00000500000000000000"/>
                <a:ea typeface="Krabuler" panose="00000500000000000000"/>
                <a:cs typeface="Krabuler" panose="00000500000000000000"/>
                <a:sym typeface="Krabuler" panose="00000500000000000000"/>
              </a:rPr>
              <a:t>Website</a:t>
            </a:r>
            <a:endParaRPr lang="en-US" sz="8000" spc="292" dirty="0">
              <a:solidFill>
                <a:srgbClr val="000000"/>
              </a:solidFill>
              <a:latin typeface="Krabuler" panose="00000500000000000000"/>
              <a:ea typeface="Krabuler" panose="00000500000000000000"/>
              <a:cs typeface="Krabuler" panose="00000500000000000000"/>
              <a:sym typeface="Krabuler" panose="00000500000000000000"/>
            </a:endParaRPr>
          </a:p>
        </p:txBody>
      </p:sp>
      <p:grpSp>
        <p:nvGrpSpPr>
          <p:cNvPr id="5" name="Group 5"/>
          <p:cNvGrpSpPr/>
          <p:nvPr/>
        </p:nvGrpSpPr>
        <p:grpSpPr>
          <a:xfrm>
            <a:off x="1421951" y="1893931"/>
            <a:ext cx="4247587" cy="1241580"/>
            <a:chOff x="0" y="0"/>
            <a:chExt cx="1066981" cy="281330"/>
          </a:xfrm>
        </p:grpSpPr>
        <p:sp>
          <p:nvSpPr>
            <p:cNvPr id="6" name="Freeform 6"/>
            <p:cNvSpPr/>
            <p:nvPr/>
          </p:nvSpPr>
          <p:spPr>
            <a:xfrm>
              <a:off x="0" y="0"/>
              <a:ext cx="1066981" cy="281330"/>
            </a:xfrm>
            <a:custGeom>
              <a:avLst/>
              <a:gdLst/>
              <a:ahLst/>
              <a:cxnLst/>
              <a:rect l="l" t="t" r="r" b="b"/>
              <a:pathLst>
                <a:path w="1066981" h="281330">
                  <a:moveTo>
                    <a:pt x="75218" y="0"/>
                  </a:moveTo>
                  <a:lnTo>
                    <a:pt x="991763" y="0"/>
                  </a:lnTo>
                  <a:cubicBezTo>
                    <a:pt x="1011712" y="0"/>
                    <a:pt x="1030844" y="7925"/>
                    <a:pt x="1044950" y="22031"/>
                  </a:cubicBezTo>
                  <a:cubicBezTo>
                    <a:pt x="1059057" y="36137"/>
                    <a:pt x="1066981" y="55269"/>
                    <a:pt x="1066981" y="75218"/>
                  </a:cubicBezTo>
                  <a:lnTo>
                    <a:pt x="1066981" y="206111"/>
                  </a:lnTo>
                  <a:cubicBezTo>
                    <a:pt x="1066981" y="226061"/>
                    <a:pt x="1059057" y="245193"/>
                    <a:pt x="1044950" y="259299"/>
                  </a:cubicBezTo>
                  <a:cubicBezTo>
                    <a:pt x="1030844" y="273405"/>
                    <a:pt x="1011712" y="281330"/>
                    <a:pt x="991763" y="281330"/>
                  </a:cubicBezTo>
                  <a:lnTo>
                    <a:pt x="75218" y="281330"/>
                  </a:lnTo>
                  <a:cubicBezTo>
                    <a:pt x="55269" y="281330"/>
                    <a:pt x="36137" y="273405"/>
                    <a:pt x="22031" y="259299"/>
                  </a:cubicBezTo>
                  <a:cubicBezTo>
                    <a:pt x="7925" y="245193"/>
                    <a:pt x="0" y="226061"/>
                    <a:pt x="0" y="206111"/>
                  </a:cubicBezTo>
                  <a:lnTo>
                    <a:pt x="0" y="75218"/>
                  </a:lnTo>
                  <a:cubicBezTo>
                    <a:pt x="0" y="55269"/>
                    <a:pt x="7925" y="36137"/>
                    <a:pt x="22031" y="22031"/>
                  </a:cubicBezTo>
                  <a:cubicBezTo>
                    <a:pt x="36137" y="7925"/>
                    <a:pt x="55269" y="0"/>
                    <a:pt x="75218" y="0"/>
                  </a:cubicBezTo>
                  <a:close/>
                </a:path>
              </a:pathLst>
            </a:custGeom>
            <a:solidFill>
              <a:srgbClr val="C2EBE3"/>
            </a:solidFill>
          </p:spPr>
        </p:sp>
        <p:sp>
          <p:nvSpPr>
            <p:cNvPr id="7" name="TextBox 7"/>
            <p:cNvSpPr txBox="1"/>
            <p:nvPr/>
          </p:nvSpPr>
          <p:spPr>
            <a:xfrm>
              <a:off x="0" y="28575"/>
              <a:ext cx="1066981" cy="252755"/>
            </a:xfrm>
            <a:prstGeom prst="rect">
              <a:avLst/>
            </a:prstGeom>
          </p:spPr>
          <p:txBody>
            <a:bodyPr lIns="71438" tIns="71438" rIns="71438" bIns="71438" rtlCol="0" anchor="ctr"/>
            <a:lstStyle/>
            <a:p>
              <a:pPr algn="ctr">
                <a:lnSpc>
                  <a:spcPts val="2600"/>
                </a:lnSpc>
              </a:pPr>
            </a:p>
          </p:txBody>
        </p:sp>
      </p:grpSp>
      <p:grpSp>
        <p:nvGrpSpPr>
          <p:cNvPr id="8" name="Group 8"/>
          <p:cNvGrpSpPr/>
          <p:nvPr/>
        </p:nvGrpSpPr>
        <p:grpSpPr>
          <a:xfrm>
            <a:off x="1028700" y="4329888"/>
            <a:ext cx="3740501" cy="911138"/>
            <a:chOff x="0" y="0"/>
            <a:chExt cx="1077109" cy="262370"/>
          </a:xfrm>
        </p:grpSpPr>
        <p:sp>
          <p:nvSpPr>
            <p:cNvPr id="9" name="Freeform 9"/>
            <p:cNvSpPr/>
            <p:nvPr/>
          </p:nvSpPr>
          <p:spPr>
            <a:xfrm>
              <a:off x="0" y="0"/>
              <a:ext cx="1077109" cy="262370"/>
            </a:xfrm>
            <a:custGeom>
              <a:avLst/>
              <a:gdLst/>
              <a:ahLst/>
              <a:cxnLst/>
              <a:rect l="l" t="t" r="r" b="b"/>
              <a:pathLst>
                <a:path w="1077109" h="262370">
                  <a:moveTo>
                    <a:pt x="74511" y="0"/>
                  </a:moveTo>
                  <a:lnTo>
                    <a:pt x="1002598" y="0"/>
                  </a:lnTo>
                  <a:cubicBezTo>
                    <a:pt x="1022359" y="0"/>
                    <a:pt x="1041312" y="7850"/>
                    <a:pt x="1055285" y="21824"/>
                  </a:cubicBezTo>
                  <a:cubicBezTo>
                    <a:pt x="1069259" y="35797"/>
                    <a:pt x="1077109" y="54750"/>
                    <a:pt x="1077109" y="74511"/>
                  </a:cubicBezTo>
                  <a:lnTo>
                    <a:pt x="1077109" y="187859"/>
                  </a:lnTo>
                  <a:cubicBezTo>
                    <a:pt x="1077109" y="207620"/>
                    <a:pt x="1069259" y="226573"/>
                    <a:pt x="1055285" y="240546"/>
                  </a:cubicBezTo>
                  <a:cubicBezTo>
                    <a:pt x="1041312" y="254520"/>
                    <a:pt x="1022359" y="262370"/>
                    <a:pt x="1002598" y="262370"/>
                  </a:cubicBezTo>
                  <a:lnTo>
                    <a:pt x="74511" y="262370"/>
                  </a:lnTo>
                  <a:cubicBezTo>
                    <a:pt x="54750" y="262370"/>
                    <a:pt x="35797" y="254520"/>
                    <a:pt x="21824" y="240546"/>
                  </a:cubicBezTo>
                  <a:cubicBezTo>
                    <a:pt x="7850" y="226573"/>
                    <a:pt x="0" y="207620"/>
                    <a:pt x="0" y="187859"/>
                  </a:cubicBezTo>
                  <a:lnTo>
                    <a:pt x="0" y="74511"/>
                  </a:lnTo>
                  <a:cubicBezTo>
                    <a:pt x="0" y="54750"/>
                    <a:pt x="7850" y="35797"/>
                    <a:pt x="21824" y="21824"/>
                  </a:cubicBezTo>
                  <a:cubicBezTo>
                    <a:pt x="35797" y="7850"/>
                    <a:pt x="54750" y="0"/>
                    <a:pt x="74511" y="0"/>
                  </a:cubicBezTo>
                  <a:close/>
                </a:path>
              </a:pathLst>
            </a:custGeom>
            <a:solidFill>
              <a:srgbClr val="FBC046"/>
            </a:solidFill>
          </p:spPr>
        </p:sp>
        <p:sp>
          <p:nvSpPr>
            <p:cNvPr id="10" name="TextBox 10"/>
            <p:cNvSpPr txBox="1"/>
            <p:nvPr/>
          </p:nvSpPr>
          <p:spPr>
            <a:xfrm>
              <a:off x="0" y="28575"/>
              <a:ext cx="1077109" cy="233795"/>
            </a:xfrm>
            <a:prstGeom prst="rect">
              <a:avLst/>
            </a:prstGeom>
          </p:spPr>
          <p:txBody>
            <a:bodyPr lIns="71438" tIns="71438" rIns="71438" bIns="71438" rtlCol="0" anchor="ctr"/>
            <a:lstStyle/>
            <a:p>
              <a:pPr algn="ctr">
                <a:lnSpc>
                  <a:spcPts val="2600"/>
                </a:lnSpc>
              </a:pPr>
            </a:p>
          </p:txBody>
        </p:sp>
      </p:grpSp>
      <p:grpSp>
        <p:nvGrpSpPr>
          <p:cNvPr id="11" name="Group 11"/>
          <p:cNvGrpSpPr/>
          <p:nvPr/>
        </p:nvGrpSpPr>
        <p:grpSpPr>
          <a:xfrm>
            <a:off x="1028700" y="6685966"/>
            <a:ext cx="4902780" cy="956919"/>
            <a:chOff x="0" y="0"/>
            <a:chExt cx="1066981" cy="275553"/>
          </a:xfrm>
        </p:grpSpPr>
        <p:sp>
          <p:nvSpPr>
            <p:cNvPr id="12" name="Freeform 12"/>
            <p:cNvSpPr/>
            <p:nvPr/>
          </p:nvSpPr>
          <p:spPr>
            <a:xfrm>
              <a:off x="0" y="0"/>
              <a:ext cx="1066981" cy="275553"/>
            </a:xfrm>
            <a:custGeom>
              <a:avLst/>
              <a:gdLst/>
              <a:ahLst/>
              <a:cxnLst/>
              <a:rect l="l" t="t" r="r" b="b"/>
              <a:pathLst>
                <a:path w="1066981" h="275553">
                  <a:moveTo>
                    <a:pt x="75218" y="0"/>
                  </a:moveTo>
                  <a:lnTo>
                    <a:pt x="991763" y="0"/>
                  </a:lnTo>
                  <a:cubicBezTo>
                    <a:pt x="1011712" y="0"/>
                    <a:pt x="1030844" y="7925"/>
                    <a:pt x="1044950" y="22031"/>
                  </a:cubicBezTo>
                  <a:cubicBezTo>
                    <a:pt x="1059057" y="36137"/>
                    <a:pt x="1066981" y="55269"/>
                    <a:pt x="1066981" y="75218"/>
                  </a:cubicBezTo>
                  <a:lnTo>
                    <a:pt x="1066981" y="200335"/>
                  </a:lnTo>
                  <a:cubicBezTo>
                    <a:pt x="1066981" y="220284"/>
                    <a:pt x="1059057" y="239416"/>
                    <a:pt x="1044950" y="253522"/>
                  </a:cubicBezTo>
                  <a:cubicBezTo>
                    <a:pt x="1030844" y="267628"/>
                    <a:pt x="1011712" y="275553"/>
                    <a:pt x="991763" y="275553"/>
                  </a:cubicBezTo>
                  <a:lnTo>
                    <a:pt x="75218" y="275553"/>
                  </a:lnTo>
                  <a:cubicBezTo>
                    <a:pt x="55269" y="275553"/>
                    <a:pt x="36137" y="267628"/>
                    <a:pt x="22031" y="253522"/>
                  </a:cubicBezTo>
                  <a:cubicBezTo>
                    <a:pt x="7925" y="239416"/>
                    <a:pt x="0" y="220284"/>
                    <a:pt x="0" y="200335"/>
                  </a:cubicBezTo>
                  <a:lnTo>
                    <a:pt x="0" y="75218"/>
                  </a:lnTo>
                  <a:cubicBezTo>
                    <a:pt x="0" y="55269"/>
                    <a:pt x="7925" y="36137"/>
                    <a:pt x="22031" y="22031"/>
                  </a:cubicBezTo>
                  <a:cubicBezTo>
                    <a:pt x="36137" y="7925"/>
                    <a:pt x="55269" y="0"/>
                    <a:pt x="75218" y="0"/>
                  </a:cubicBezTo>
                  <a:close/>
                </a:path>
              </a:pathLst>
            </a:custGeom>
            <a:solidFill>
              <a:srgbClr val="E6BFE1"/>
            </a:solidFill>
          </p:spPr>
        </p:sp>
        <p:sp>
          <p:nvSpPr>
            <p:cNvPr id="13" name="TextBox 13"/>
            <p:cNvSpPr txBox="1"/>
            <p:nvPr/>
          </p:nvSpPr>
          <p:spPr>
            <a:xfrm>
              <a:off x="0" y="28575"/>
              <a:ext cx="1066981" cy="246978"/>
            </a:xfrm>
            <a:prstGeom prst="rect">
              <a:avLst/>
            </a:prstGeom>
          </p:spPr>
          <p:txBody>
            <a:bodyPr lIns="71438" tIns="71438" rIns="71438" bIns="71438" rtlCol="0" anchor="ctr"/>
            <a:lstStyle/>
            <a:p>
              <a:pPr algn="ctr">
                <a:lnSpc>
                  <a:spcPts val="2600"/>
                </a:lnSpc>
              </a:pPr>
            </a:p>
          </p:txBody>
        </p:sp>
      </p:grpSp>
      <p:grpSp>
        <p:nvGrpSpPr>
          <p:cNvPr id="14" name="Group 14"/>
          <p:cNvGrpSpPr/>
          <p:nvPr/>
        </p:nvGrpSpPr>
        <p:grpSpPr>
          <a:xfrm>
            <a:off x="12690807" y="1893931"/>
            <a:ext cx="3740501" cy="911138"/>
            <a:chOff x="0" y="0"/>
            <a:chExt cx="1077109" cy="262370"/>
          </a:xfrm>
        </p:grpSpPr>
        <p:sp>
          <p:nvSpPr>
            <p:cNvPr id="15" name="Freeform 15"/>
            <p:cNvSpPr/>
            <p:nvPr/>
          </p:nvSpPr>
          <p:spPr>
            <a:xfrm>
              <a:off x="0" y="0"/>
              <a:ext cx="1077109" cy="262370"/>
            </a:xfrm>
            <a:custGeom>
              <a:avLst/>
              <a:gdLst/>
              <a:ahLst/>
              <a:cxnLst/>
              <a:rect l="l" t="t" r="r" b="b"/>
              <a:pathLst>
                <a:path w="1077109" h="262370">
                  <a:moveTo>
                    <a:pt x="74511" y="0"/>
                  </a:moveTo>
                  <a:lnTo>
                    <a:pt x="1002598" y="0"/>
                  </a:lnTo>
                  <a:cubicBezTo>
                    <a:pt x="1022359" y="0"/>
                    <a:pt x="1041312" y="7850"/>
                    <a:pt x="1055285" y="21824"/>
                  </a:cubicBezTo>
                  <a:cubicBezTo>
                    <a:pt x="1069259" y="35797"/>
                    <a:pt x="1077109" y="54750"/>
                    <a:pt x="1077109" y="74511"/>
                  </a:cubicBezTo>
                  <a:lnTo>
                    <a:pt x="1077109" y="187859"/>
                  </a:lnTo>
                  <a:cubicBezTo>
                    <a:pt x="1077109" y="207620"/>
                    <a:pt x="1069259" y="226573"/>
                    <a:pt x="1055285" y="240546"/>
                  </a:cubicBezTo>
                  <a:cubicBezTo>
                    <a:pt x="1041312" y="254520"/>
                    <a:pt x="1022359" y="262370"/>
                    <a:pt x="1002598" y="262370"/>
                  </a:cubicBezTo>
                  <a:lnTo>
                    <a:pt x="74511" y="262370"/>
                  </a:lnTo>
                  <a:cubicBezTo>
                    <a:pt x="54750" y="262370"/>
                    <a:pt x="35797" y="254520"/>
                    <a:pt x="21824" y="240546"/>
                  </a:cubicBezTo>
                  <a:cubicBezTo>
                    <a:pt x="7850" y="226573"/>
                    <a:pt x="0" y="207620"/>
                    <a:pt x="0" y="187859"/>
                  </a:cubicBezTo>
                  <a:lnTo>
                    <a:pt x="0" y="74511"/>
                  </a:lnTo>
                  <a:cubicBezTo>
                    <a:pt x="0" y="54750"/>
                    <a:pt x="7850" y="35797"/>
                    <a:pt x="21824" y="21824"/>
                  </a:cubicBezTo>
                  <a:cubicBezTo>
                    <a:pt x="35797" y="7850"/>
                    <a:pt x="54750" y="0"/>
                    <a:pt x="74511" y="0"/>
                  </a:cubicBezTo>
                  <a:close/>
                </a:path>
              </a:pathLst>
            </a:custGeom>
            <a:solidFill>
              <a:srgbClr val="FBC046"/>
            </a:solidFill>
          </p:spPr>
        </p:sp>
        <p:sp>
          <p:nvSpPr>
            <p:cNvPr id="16" name="TextBox 16"/>
            <p:cNvSpPr txBox="1"/>
            <p:nvPr/>
          </p:nvSpPr>
          <p:spPr>
            <a:xfrm>
              <a:off x="0" y="28575"/>
              <a:ext cx="1077109" cy="233795"/>
            </a:xfrm>
            <a:prstGeom prst="rect">
              <a:avLst/>
            </a:prstGeom>
          </p:spPr>
          <p:txBody>
            <a:bodyPr lIns="71438" tIns="71438" rIns="71438" bIns="71438" rtlCol="0" anchor="ctr"/>
            <a:lstStyle/>
            <a:p>
              <a:pPr algn="ctr">
                <a:lnSpc>
                  <a:spcPts val="2600"/>
                </a:lnSpc>
              </a:pPr>
            </a:p>
          </p:txBody>
        </p:sp>
      </p:grpSp>
      <p:grpSp>
        <p:nvGrpSpPr>
          <p:cNvPr id="17" name="Group 17"/>
          <p:cNvGrpSpPr/>
          <p:nvPr/>
        </p:nvGrpSpPr>
        <p:grpSpPr>
          <a:xfrm>
            <a:off x="13553970" y="4320363"/>
            <a:ext cx="3705330" cy="956919"/>
            <a:chOff x="0" y="0"/>
            <a:chExt cx="1066981" cy="275553"/>
          </a:xfrm>
        </p:grpSpPr>
        <p:sp>
          <p:nvSpPr>
            <p:cNvPr id="18" name="Freeform 18"/>
            <p:cNvSpPr/>
            <p:nvPr/>
          </p:nvSpPr>
          <p:spPr>
            <a:xfrm>
              <a:off x="0" y="0"/>
              <a:ext cx="1066981" cy="275553"/>
            </a:xfrm>
            <a:custGeom>
              <a:avLst/>
              <a:gdLst/>
              <a:ahLst/>
              <a:cxnLst/>
              <a:rect l="l" t="t" r="r" b="b"/>
              <a:pathLst>
                <a:path w="1066981" h="275553">
                  <a:moveTo>
                    <a:pt x="75218" y="0"/>
                  </a:moveTo>
                  <a:lnTo>
                    <a:pt x="991763" y="0"/>
                  </a:lnTo>
                  <a:cubicBezTo>
                    <a:pt x="1011712" y="0"/>
                    <a:pt x="1030844" y="7925"/>
                    <a:pt x="1044950" y="22031"/>
                  </a:cubicBezTo>
                  <a:cubicBezTo>
                    <a:pt x="1059057" y="36137"/>
                    <a:pt x="1066981" y="55269"/>
                    <a:pt x="1066981" y="75218"/>
                  </a:cubicBezTo>
                  <a:lnTo>
                    <a:pt x="1066981" y="200335"/>
                  </a:lnTo>
                  <a:cubicBezTo>
                    <a:pt x="1066981" y="220284"/>
                    <a:pt x="1059057" y="239416"/>
                    <a:pt x="1044950" y="253522"/>
                  </a:cubicBezTo>
                  <a:cubicBezTo>
                    <a:pt x="1030844" y="267628"/>
                    <a:pt x="1011712" y="275553"/>
                    <a:pt x="991763" y="275553"/>
                  </a:cubicBezTo>
                  <a:lnTo>
                    <a:pt x="75218" y="275553"/>
                  </a:lnTo>
                  <a:cubicBezTo>
                    <a:pt x="55269" y="275553"/>
                    <a:pt x="36137" y="267628"/>
                    <a:pt x="22031" y="253522"/>
                  </a:cubicBezTo>
                  <a:cubicBezTo>
                    <a:pt x="7925" y="239416"/>
                    <a:pt x="0" y="220284"/>
                    <a:pt x="0" y="200335"/>
                  </a:cubicBezTo>
                  <a:lnTo>
                    <a:pt x="0" y="75218"/>
                  </a:lnTo>
                  <a:cubicBezTo>
                    <a:pt x="0" y="55269"/>
                    <a:pt x="7925" y="36137"/>
                    <a:pt x="22031" y="22031"/>
                  </a:cubicBezTo>
                  <a:cubicBezTo>
                    <a:pt x="36137" y="7925"/>
                    <a:pt x="55269" y="0"/>
                    <a:pt x="75218" y="0"/>
                  </a:cubicBezTo>
                  <a:close/>
                </a:path>
              </a:pathLst>
            </a:custGeom>
            <a:solidFill>
              <a:srgbClr val="E6BFE1"/>
            </a:solidFill>
          </p:spPr>
        </p:sp>
        <p:sp>
          <p:nvSpPr>
            <p:cNvPr id="19" name="TextBox 19"/>
            <p:cNvSpPr txBox="1"/>
            <p:nvPr/>
          </p:nvSpPr>
          <p:spPr>
            <a:xfrm>
              <a:off x="0" y="28575"/>
              <a:ext cx="1066981" cy="246978"/>
            </a:xfrm>
            <a:prstGeom prst="rect">
              <a:avLst/>
            </a:prstGeom>
          </p:spPr>
          <p:txBody>
            <a:bodyPr lIns="71438" tIns="71438" rIns="71438" bIns="71438" rtlCol="0" anchor="ctr"/>
            <a:lstStyle/>
            <a:p>
              <a:pPr algn="ctr">
                <a:lnSpc>
                  <a:spcPts val="2600"/>
                </a:lnSpc>
              </a:pPr>
            </a:p>
          </p:txBody>
        </p:sp>
      </p:grpSp>
      <p:grpSp>
        <p:nvGrpSpPr>
          <p:cNvPr id="20" name="Group 20"/>
          <p:cNvGrpSpPr/>
          <p:nvPr/>
        </p:nvGrpSpPr>
        <p:grpSpPr>
          <a:xfrm>
            <a:off x="12912701" y="6685966"/>
            <a:ext cx="3705330" cy="976981"/>
            <a:chOff x="0" y="0"/>
            <a:chExt cx="1066981" cy="281330"/>
          </a:xfrm>
        </p:grpSpPr>
        <p:sp>
          <p:nvSpPr>
            <p:cNvPr id="21" name="Freeform 21"/>
            <p:cNvSpPr/>
            <p:nvPr/>
          </p:nvSpPr>
          <p:spPr>
            <a:xfrm>
              <a:off x="0" y="0"/>
              <a:ext cx="1066981" cy="281330"/>
            </a:xfrm>
            <a:custGeom>
              <a:avLst/>
              <a:gdLst/>
              <a:ahLst/>
              <a:cxnLst/>
              <a:rect l="l" t="t" r="r" b="b"/>
              <a:pathLst>
                <a:path w="1066981" h="281330">
                  <a:moveTo>
                    <a:pt x="75218" y="0"/>
                  </a:moveTo>
                  <a:lnTo>
                    <a:pt x="991763" y="0"/>
                  </a:lnTo>
                  <a:cubicBezTo>
                    <a:pt x="1011712" y="0"/>
                    <a:pt x="1030844" y="7925"/>
                    <a:pt x="1044950" y="22031"/>
                  </a:cubicBezTo>
                  <a:cubicBezTo>
                    <a:pt x="1059057" y="36137"/>
                    <a:pt x="1066981" y="55269"/>
                    <a:pt x="1066981" y="75218"/>
                  </a:cubicBezTo>
                  <a:lnTo>
                    <a:pt x="1066981" y="206111"/>
                  </a:lnTo>
                  <a:cubicBezTo>
                    <a:pt x="1066981" y="226061"/>
                    <a:pt x="1059057" y="245193"/>
                    <a:pt x="1044950" y="259299"/>
                  </a:cubicBezTo>
                  <a:cubicBezTo>
                    <a:pt x="1030844" y="273405"/>
                    <a:pt x="1011712" y="281330"/>
                    <a:pt x="991763" y="281330"/>
                  </a:cubicBezTo>
                  <a:lnTo>
                    <a:pt x="75218" y="281330"/>
                  </a:lnTo>
                  <a:cubicBezTo>
                    <a:pt x="55269" y="281330"/>
                    <a:pt x="36137" y="273405"/>
                    <a:pt x="22031" y="259299"/>
                  </a:cubicBezTo>
                  <a:cubicBezTo>
                    <a:pt x="7925" y="245193"/>
                    <a:pt x="0" y="226061"/>
                    <a:pt x="0" y="206111"/>
                  </a:cubicBezTo>
                  <a:lnTo>
                    <a:pt x="0" y="75218"/>
                  </a:lnTo>
                  <a:cubicBezTo>
                    <a:pt x="0" y="55269"/>
                    <a:pt x="7925" y="36137"/>
                    <a:pt x="22031" y="22031"/>
                  </a:cubicBezTo>
                  <a:cubicBezTo>
                    <a:pt x="36137" y="7925"/>
                    <a:pt x="55269" y="0"/>
                    <a:pt x="75218" y="0"/>
                  </a:cubicBezTo>
                  <a:close/>
                </a:path>
              </a:pathLst>
            </a:custGeom>
            <a:solidFill>
              <a:srgbClr val="C2EBE3"/>
            </a:solidFill>
          </p:spPr>
        </p:sp>
        <p:sp>
          <p:nvSpPr>
            <p:cNvPr id="22" name="TextBox 22"/>
            <p:cNvSpPr txBox="1"/>
            <p:nvPr/>
          </p:nvSpPr>
          <p:spPr>
            <a:xfrm>
              <a:off x="0" y="28575"/>
              <a:ext cx="1066981" cy="252755"/>
            </a:xfrm>
            <a:prstGeom prst="rect">
              <a:avLst/>
            </a:prstGeom>
          </p:spPr>
          <p:txBody>
            <a:bodyPr lIns="71438" tIns="71438" rIns="71438" bIns="71438" rtlCol="0" anchor="ctr"/>
            <a:lstStyle/>
            <a:p>
              <a:pPr algn="ctr">
                <a:lnSpc>
                  <a:spcPts val="2600"/>
                </a:lnSpc>
              </a:pPr>
            </a:p>
          </p:txBody>
        </p:sp>
      </p:grpSp>
      <p:sp>
        <p:nvSpPr>
          <p:cNvPr id="23" name="Freeform 23"/>
          <p:cNvSpPr/>
          <p:nvPr/>
        </p:nvSpPr>
        <p:spPr>
          <a:xfrm rot="-1643804">
            <a:off x="10477014" y="2895848"/>
            <a:ext cx="2196191" cy="611817"/>
          </a:xfrm>
          <a:custGeom>
            <a:avLst/>
            <a:gdLst/>
            <a:ahLst/>
            <a:cxnLst/>
            <a:rect l="l" t="t" r="r" b="b"/>
            <a:pathLst>
              <a:path w="2196191" h="611817">
                <a:moveTo>
                  <a:pt x="0" y="0"/>
                </a:moveTo>
                <a:lnTo>
                  <a:pt x="2196190" y="0"/>
                </a:lnTo>
                <a:lnTo>
                  <a:pt x="2196190" y="611816"/>
                </a:lnTo>
                <a:lnTo>
                  <a:pt x="0" y="611816"/>
                </a:lnTo>
                <a:lnTo>
                  <a:pt x="0" y="0"/>
                </a:lnTo>
                <a:close/>
              </a:path>
            </a:pathLst>
          </a:custGeom>
          <a:blipFill>
            <a:blip r:embed="rId3">
              <a:extLst>
                <a:ext uri="{96DAC541-7B7A-43D3-8B79-37D633B846F1}">
                  <asvg:svgBlip xmlns:asvg="http://schemas.microsoft.com/office/drawing/2016/SVG/main" r:embed="rId4"/>
                </a:ext>
              </a:extLst>
            </a:blip>
            <a:stretch>
              <a:fillRect l="-233085"/>
            </a:stretch>
          </a:blipFill>
        </p:spPr>
      </p:sp>
      <p:sp>
        <p:nvSpPr>
          <p:cNvPr id="24" name="TextBox 24"/>
          <p:cNvSpPr txBox="1"/>
          <p:nvPr/>
        </p:nvSpPr>
        <p:spPr>
          <a:xfrm>
            <a:off x="1421951" y="4627306"/>
            <a:ext cx="3088337" cy="422672"/>
          </a:xfrm>
          <a:prstGeom prst="rect">
            <a:avLst/>
          </a:prstGeom>
        </p:spPr>
        <p:txBody>
          <a:bodyPr lIns="0" tIns="0" rIns="0" bIns="0" rtlCol="0" anchor="t">
            <a:spAutoFit/>
          </a:bodyPr>
          <a:lstStyle/>
          <a:p>
            <a:pPr algn="ctr">
              <a:lnSpc>
                <a:spcPts val="3250"/>
              </a:lnSpc>
              <a:spcBef>
                <a:spcPct val="0"/>
              </a:spcBef>
            </a:pPr>
            <a:r>
              <a:rPr lang="en-US" sz="3095" spc="129" dirty="0">
                <a:solidFill>
                  <a:srgbClr val="000000"/>
                </a:solidFill>
                <a:latin typeface="Krabuler" panose="00000500000000000000"/>
                <a:ea typeface="Krabuler" panose="00000500000000000000"/>
                <a:cs typeface="Krabuler" panose="00000500000000000000"/>
                <a:sym typeface="Krabuler" panose="00000500000000000000"/>
              </a:rPr>
              <a:t>Govt. Schemes</a:t>
            </a:r>
            <a:endParaRPr lang="en-US" sz="3095" spc="129"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25" name="TextBox 25"/>
          <p:cNvSpPr txBox="1"/>
          <p:nvPr/>
        </p:nvSpPr>
        <p:spPr>
          <a:xfrm>
            <a:off x="1922012" y="2099329"/>
            <a:ext cx="3088337" cy="820738"/>
          </a:xfrm>
          <a:prstGeom prst="rect">
            <a:avLst/>
          </a:prstGeom>
        </p:spPr>
        <p:txBody>
          <a:bodyPr wrap="square" lIns="0" tIns="0" rIns="0" bIns="0" rtlCol="0" anchor="t">
            <a:spAutoFit/>
          </a:bodyPr>
          <a:lstStyle/>
          <a:p>
            <a:pPr algn="ctr">
              <a:lnSpc>
                <a:spcPts val="3250"/>
              </a:lnSpc>
              <a:spcBef>
                <a:spcPct val="0"/>
              </a:spcBef>
            </a:pPr>
            <a:r>
              <a:rPr lang="en-US" sz="3095" spc="129" dirty="0">
                <a:solidFill>
                  <a:srgbClr val="000000"/>
                </a:solidFill>
                <a:latin typeface="Krabuler" panose="00000500000000000000"/>
                <a:ea typeface="Krabuler" panose="00000500000000000000"/>
                <a:cs typeface="Krabuler" panose="00000500000000000000"/>
                <a:sym typeface="Krabuler" panose="00000500000000000000"/>
              </a:rPr>
              <a:t>Crop Recommendations</a:t>
            </a:r>
            <a:endParaRPr lang="en-US" sz="3095" spc="129"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27" name="TextBox 27"/>
          <p:cNvSpPr txBox="1"/>
          <p:nvPr/>
        </p:nvSpPr>
        <p:spPr>
          <a:xfrm>
            <a:off x="1028701" y="6990325"/>
            <a:ext cx="4594284" cy="410369"/>
          </a:xfrm>
          <a:prstGeom prst="rect">
            <a:avLst/>
          </a:prstGeom>
        </p:spPr>
        <p:txBody>
          <a:bodyPr wrap="square" lIns="0" tIns="0" rIns="0" bIns="0" rtlCol="0" anchor="t">
            <a:spAutoFit/>
          </a:bodyPr>
          <a:lstStyle/>
          <a:p>
            <a:pPr algn="ctr">
              <a:lnSpc>
                <a:spcPts val="3250"/>
              </a:lnSpc>
              <a:spcBef>
                <a:spcPct val="0"/>
              </a:spcBef>
            </a:pPr>
            <a:r>
              <a:rPr lang="en-US" sz="3095" spc="129" dirty="0">
                <a:solidFill>
                  <a:srgbClr val="000000"/>
                </a:solidFill>
                <a:latin typeface="Krabuler" panose="00000500000000000000"/>
                <a:ea typeface="Krabuler" panose="00000500000000000000"/>
                <a:cs typeface="Krabuler" panose="00000500000000000000"/>
                <a:sym typeface="Krabuler" panose="00000500000000000000"/>
              </a:rPr>
              <a:t>Profit/Loss Analysis</a:t>
            </a:r>
            <a:endParaRPr lang="en-US" sz="3095" spc="129"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28" name="TextBox 28"/>
          <p:cNvSpPr txBox="1"/>
          <p:nvPr/>
        </p:nvSpPr>
        <p:spPr>
          <a:xfrm>
            <a:off x="13862467" y="4638962"/>
            <a:ext cx="3088337" cy="422672"/>
          </a:xfrm>
          <a:prstGeom prst="rect">
            <a:avLst/>
          </a:prstGeom>
        </p:spPr>
        <p:txBody>
          <a:bodyPr lIns="0" tIns="0" rIns="0" bIns="0" rtlCol="0" anchor="t">
            <a:spAutoFit/>
          </a:bodyPr>
          <a:lstStyle/>
          <a:p>
            <a:pPr algn="ctr">
              <a:lnSpc>
                <a:spcPts val="3250"/>
              </a:lnSpc>
              <a:spcBef>
                <a:spcPct val="0"/>
              </a:spcBef>
            </a:pPr>
            <a:r>
              <a:rPr lang="en-US" sz="3095" spc="129" dirty="0">
                <a:solidFill>
                  <a:srgbClr val="000000"/>
                </a:solidFill>
                <a:latin typeface="Krabuler" panose="00000500000000000000"/>
                <a:ea typeface="Krabuler" panose="00000500000000000000"/>
                <a:cs typeface="Krabuler" panose="00000500000000000000"/>
                <a:sym typeface="Krabuler" panose="00000500000000000000"/>
              </a:rPr>
              <a:t>Weather Updates</a:t>
            </a:r>
            <a:endParaRPr lang="en-US" sz="3095" spc="129"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29" name="TextBox 29"/>
          <p:cNvSpPr txBox="1"/>
          <p:nvPr/>
        </p:nvSpPr>
        <p:spPr>
          <a:xfrm>
            <a:off x="12776925" y="2176740"/>
            <a:ext cx="3422260" cy="410369"/>
          </a:xfrm>
          <a:prstGeom prst="rect">
            <a:avLst/>
          </a:prstGeom>
        </p:spPr>
        <p:txBody>
          <a:bodyPr wrap="square" lIns="0" tIns="0" rIns="0" bIns="0" rtlCol="0" anchor="t">
            <a:spAutoFit/>
          </a:bodyPr>
          <a:lstStyle/>
          <a:p>
            <a:pPr algn="ctr">
              <a:lnSpc>
                <a:spcPts val="3250"/>
              </a:lnSpc>
              <a:spcBef>
                <a:spcPct val="0"/>
              </a:spcBef>
            </a:pPr>
            <a:r>
              <a:rPr lang="en-US" sz="3095" spc="129" dirty="0">
                <a:solidFill>
                  <a:srgbClr val="000000"/>
                </a:solidFill>
                <a:latin typeface="Krabuler" panose="00000500000000000000"/>
                <a:ea typeface="Krabuler" panose="00000500000000000000"/>
                <a:cs typeface="Krabuler" panose="00000500000000000000"/>
                <a:sym typeface="Krabuler" panose="00000500000000000000"/>
              </a:rPr>
              <a:t>Buyer Connections</a:t>
            </a:r>
            <a:endParaRPr lang="en-US" sz="3095" spc="129"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30" name="TextBox 30"/>
          <p:cNvSpPr txBox="1"/>
          <p:nvPr/>
        </p:nvSpPr>
        <p:spPr>
          <a:xfrm>
            <a:off x="13314396" y="7012522"/>
            <a:ext cx="3088337" cy="422672"/>
          </a:xfrm>
          <a:prstGeom prst="rect">
            <a:avLst/>
          </a:prstGeom>
        </p:spPr>
        <p:txBody>
          <a:bodyPr lIns="0" tIns="0" rIns="0" bIns="0" rtlCol="0" anchor="t">
            <a:spAutoFit/>
          </a:bodyPr>
          <a:lstStyle/>
          <a:p>
            <a:pPr algn="ctr">
              <a:lnSpc>
                <a:spcPts val="3250"/>
              </a:lnSpc>
              <a:spcBef>
                <a:spcPct val="0"/>
              </a:spcBef>
            </a:pPr>
            <a:r>
              <a:rPr lang="en-US" sz="3095" spc="129" dirty="0">
                <a:solidFill>
                  <a:srgbClr val="000000"/>
                </a:solidFill>
                <a:latin typeface="Krabuler" panose="00000500000000000000"/>
                <a:ea typeface="Krabuler" panose="00000500000000000000"/>
                <a:cs typeface="Krabuler" panose="00000500000000000000"/>
                <a:sym typeface="Krabuler" panose="00000500000000000000"/>
              </a:rPr>
              <a:t>Market Trends</a:t>
            </a:r>
            <a:endParaRPr lang="en-US" sz="3095" spc="129"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31" name="Freeform 31"/>
          <p:cNvSpPr/>
          <p:nvPr/>
        </p:nvSpPr>
        <p:spPr>
          <a:xfrm rot="204962">
            <a:off x="11333721" y="4479549"/>
            <a:ext cx="2196191" cy="611817"/>
          </a:xfrm>
          <a:custGeom>
            <a:avLst/>
            <a:gdLst/>
            <a:ahLst/>
            <a:cxnLst/>
            <a:rect l="l" t="t" r="r" b="b"/>
            <a:pathLst>
              <a:path w="2196191" h="611817">
                <a:moveTo>
                  <a:pt x="0" y="0"/>
                </a:moveTo>
                <a:lnTo>
                  <a:pt x="2196190" y="0"/>
                </a:lnTo>
                <a:lnTo>
                  <a:pt x="2196190" y="611817"/>
                </a:lnTo>
                <a:lnTo>
                  <a:pt x="0" y="611817"/>
                </a:lnTo>
                <a:lnTo>
                  <a:pt x="0" y="0"/>
                </a:lnTo>
                <a:close/>
              </a:path>
            </a:pathLst>
          </a:custGeom>
          <a:blipFill>
            <a:blip r:embed="rId3">
              <a:extLst>
                <a:ext uri="{96DAC541-7B7A-43D3-8B79-37D633B846F1}">
                  <asvg:svgBlip xmlns:asvg="http://schemas.microsoft.com/office/drawing/2016/SVG/main" r:embed="rId4"/>
                </a:ext>
              </a:extLst>
            </a:blip>
            <a:stretch>
              <a:fillRect l="-233085"/>
            </a:stretch>
          </a:blipFill>
        </p:spPr>
      </p:sp>
      <p:sp>
        <p:nvSpPr>
          <p:cNvPr id="32" name="Freeform 32"/>
          <p:cNvSpPr/>
          <p:nvPr/>
        </p:nvSpPr>
        <p:spPr>
          <a:xfrm rot="1543996">
            <a:off x="10606292" y="6494174"/>
            <a:ext cx="2196191" cy="611817"/>
          </a:xfrm>
          <a:custGeom>
            <a:avLst/>
            <a:gdLst/>
            <a:ahLst/>
            <a:cxnLst/>
            <a:rect l="l" t="t" r="r" b="b"/>
            <a:pathLst>
              <a:path w="2196191" h="611817">
                <a:moveTo>
                  <a:pt x="0" y="0"/>
                </a:moveTo>
                <a:lnTo>
                  <a:pt x="2196190" y="0"/>
                </a:lnTo>
                <a:lnTo>
                  <a:pt x="2196190" y="611817"/>
                </a:lnTo>
                <a:lnTo>
                  <a:pt x="0" y="611817"/>
                </a:lnTo>
                <a:lnTo>
                  <a:pt x="0" y="0"/>
                </a:lnTo>
                <a:close/>
              </a:path>
            </a:pathLst>
          </a:custGeom>
          <a:blipFill>
            <a:blip r:embed="rId3">
              <a:extLst>
                <a:ext uri="{96DAC541-7B7A-43D3-8B79-37D633B846F1}">
                  <asvg:svgBlip xmlns:asvg="http://schemas.microsoft.com/office/drawing/2016/SVG/main" r:embed="rId4"/>
                </a:ext>
              </a:extLst>
            </a:blip>
            <a:stretch>
              <a:fillRect l="-233085"/>
            </a:stretch>
          </a:blipFill>
        </p:spPr>
      </p:sp>
      <p:sp>
        <p:nvSpPr>
          <p:cNvPr id="33" name="Freeform 33"/>
          <p:cNvSpPr/>
          <p:nvPr/>
        </p:nvSpPr>
        <p:spPr>
          <a:xfrm rot="-8767587">
            <a:off x="5953077" y="3012795"/>
            <a:ext cx="2196191" cy="611817"/>
          </a:xfrm>
          <a:custGeom>
            <a:avLst/>
            <a:gdLst/>
            <a:ahLst/>
            <a:cxnLst/>
            <a:rect l="l" t="t" r="r" b="b"/>
            <a:pathLst>
              <a:path w="2196191" h="611817">
                <a:moveTo>
                  <a:pt x="0" y="0"/>
                </a:moveTo>
                <a:lnTo>
                  <a:pt x="2196191" y="0"/>
                </a:lnTo>
                <a:lnTo>
                  <a:pt x="2196191" y="611817"/>
                </a:lnTo>
                <a:lnTo>
                  <a:pt x="0" y="611817"/>
                </a:lnTo>
                <a:lnTo>
                  <a:pt x="0" y="0"/>
                </a:lnTo>
                <a:close/>
              </a:path>
            </a:pathLst>
          </a:custGeom>
          <a:blipFill>
            <a:blip r:embed="rId3">
              <a:extLst>
                <a:ext uri="{96DAC541-7B7A-43D3-8B79-37D633B846F1}">
                  <asvg:svgBlip xmlns:asvg="http://schemas.microsoft.com/office/drawing/2016/SVG/main" r:embed="rId4"/>
                </a:ext>
              </a:extLst>
            </a:blip>
            <a:stretch>
              <a:fillRect l="-233085"/>
            </a:stretch>
          </a:blipFill>
        </p:spPr>
      </p:sp>
      <p:sp>
        <p:nvSpPr>
          <p:cNvPr id="34" name="Freeform 34"/>
          <p:cNvSpPr/>
          <p:nvPr/>
        </p:nvSpPr>
        <p:spPr>
          <a:xfrm rot="-10366412">
            <a:off x="4870860" y="4744070"/>
            <a:ext cx="2196191" cy="611817"/>
          </a:xfrm>
          <a:custGeom>
            <a:avLst/>
            <a:gdLst/>
            <a:ahLst/>
            <a:cxnLst/>
            <a:rect l="l" t="t" r="r" b="b"/>
            <a:pathLst>
              <a:path w="2196191" h="611817">
                <a:moveTo>
                  <a:pt x="0" y="0"/>
                </a:moveTo>
                <a:lnTo>
                  <a:pt x="2196191" y="0"/>
                </a:lnTo>
                <a:lnTo>
                  <a:pt x="2196191" y="611817"/>
                </a:lnTo>
                <a:lnTo>
                  <a:pt x="0" y="611817"/>
                </a:lnTo>
                <a:lnTo>
                  <a:pt x="0" y="0"/>
                </a:lnTo>
                <a:close/>
              </a:path>
            </a:pathLst>
          </a:custGeom>
          <a:blipFill>
            <a:blip r:embed="rId3">
              <a:extLst>
                <a:ext uri="{96DAC541-7B7A-43D3-8B79-37D633B846F1}">
                  <asvg:svgBlip xmlns:asvg="http://schemas.microsoft.com/office/drawing/2016/SVG/main" r:embed="rId4"/>
                </a:ext>
              </a:extLst>
            </a:blip>
            <a:stretch>
              <a:fillRect l="-233085"/>
            </a:stretch>
          </a:blipFill>
        </p:spPr>
      </p:sp>
      <p:sp>
        <p:nvSpPr>
          <p:cNvPr id="35" name="Freeform 35"/>
          <p:cNvSpPr/>
          <p:nvPr/>
        </p:nvSpPr>
        <p:spPr>
          <a:xfrm rot="9139054">
            <a:off x="5920775" y="6494174"/>
            <a:ext cx="2196191" cy="611817"/>
          </a:xfrm>
          <a:custGeom>
            <a:avLst/>
            <a:gdLst/>
            <a:ahLst/>
            <a:cxnLst/>
            <a:rect l="l" t="t" r="r" b="b"/>
            <a:pathLst>
              <a:path w="2196191" h="611817">
                <a:moveTo>
                  <a:pt x="0" y="0"/>
                </a:moveTo>
                <a:lnTo>
                  <a:pt x="2196191" y="0"/>
                </a:lnTo>
                <a:lnTo>
                  <a:pt x="2196191" y="611817"/>
                </a:lnTo>
                <a:lnTo>
                  <a:pt x="0" y="611817"/>
                </a:lnTo>
                <a:lnTo>
                  <a:pt x="0" y="0"/>
                </a:lnTo>
                <a:close/>
              </a:path>
            </a:pathLst>
          </a:custGeom>
          <a:blipFill>
            <a:blip r:embed="rId3">
              <a:extLst>
                <a:ext uri="{96DAC541-7B7A-43D3-8B79-37D633B846F1}">
                  <asvg:svgBlip xmlns:asvg="http://schemas.microsoft.com/office/drawing/2016/SVG/main" r:embed="rId4"/>
                </a:ext>
              </a:extLst>
            </a:blip>
            <a:stretch>
              <a:fillRect l="-233085"/>
            </a:stretch>
          </a:blipFill>
        </p:spPr>
      </p:sp>
      <p:sp>
        <p:nvSpPr>
          <p:cNvPr id="36" name="Freeform 36"/>
          <p:cNvSpPr/>
          <p:nvPr/>
        </p:nvSpPr>
        <p:spPr>
          <a:xfrm rot="-8261386">
            <a:off x="8672556" y="6509905"/>
            <a:ext cx="1437070" cy="1309040"/>
          </a:xfrm>
          <a:custGeom>
            <a:avLst/>
            <a:gdLst/>
            <a:ahLst/>
            <a:cxnLst/>
            <a:rect l="l" t="t" r="r" b="b"/>
            <a:pathLst>
              <a:path w="1437070" h="1309040">
                <a:moveTo>
                  <a:pt x="0" y="0"/>
                </a:moveTo>
                <a:lnTo>
                  <a:pt x="1437070" y="0"/>
                </a:lnTo>
                <a:lnTo>
                  <a:pt x="1437070" y="1309041"/>
                </a:lnTo>
                <a:lnTo>
                  <a:pt x="0" y="130904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6" name="Rectangle 25"/>
          <p:cNvSpPr/>
          <p:nvPr/>
        </p:nvSpPr>
        <p:spPr>
          <a:xfrm>
            <a:off x="304800" y="342900"/>
            <a:ext cx="17678400" cy="96012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304800" y="1104900"/>
            <a:ext cx="17678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181600" y="495300"/>
            <a:ext cx="9829800" cy="369332"/>
          </a:xfrm>
          <a:prstGeom prst="rect">
            <a:avLst/>
          </a:prstGeom>
          <a:noFill/>
        </p:spPr>
        <p:txBody>
          <a:bodyPr wrap="square" rtlCol="0">
            <a:spAutoFit/>
          </a:bodyPr>
          <a:lstStyle/>
          <a:p>
            <a:r>
              <a:rPr lang="en-US" dirty="0"/>
              <a:t>HEADER –this will include profile, contact details, about us, etc.</a:t>
            </a:r>
            <a:endParaRPr lang="en-US" dirty="0"/>
          </a:p>
        </p:txBody>
      </p:sp>
      <p:sp>
        <p:nvSpPr>
          <p:cNvPr id="40" name="Rectangle: Rounded Corners 39"/>
          <p:cNvSpPr/>
          <p:nvPr/>
        </p:nvSpPr>
        <p:spPr>
          <a:xfrm>
            <a:off x="609600" y="1409700"/>
            <a:ext cx="17068800" cy="85725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781800" y="1682235"/>
            <a:ext cx="3886200" cy="369332"/>
          </a:xfrm>
          <a:prstGeom prst="rect">
            <a:avLst/>
          </a:prstGeom>
          <a:noFill/>
        </p:spPr>
        <p:txBody>
          <a:bodyPr wrap="square" rtlCol="0">
            <a:spAutoFit/>
          </a:bodyPr>
          <a:lstStyle/>
          <a:p>
            <a:r>
              <a:rPr lang="en-US" dirty="0"/>
              <a:t>Picture slideshow related to the topic</a:t>
            </a:r>
            <a:endParaRPr lang="en-US" dirty="0"/>
          </a:p>
        </p:txBody>
      </p:sp>
      <p:sp>
        <p:nvSpPr>
          <p:cNvPr id="43" name="Rectangle: Rounded Corners 42"/>
          <p:cNvSpPr/>
          <p:nvPr/>
        </p:nvSpPr>
        <p:spPr>
          <a:xfrm>
            <a:off x="762000" y="2381251"/>
            <a:ext cx="16916400" cy="6858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01000" y="2571749"/>
            <a:ext cx="1447800" cy="369334"/>
          </a:xfrm>
          <a:prstGeom prst="rect">
            <a:avLst/>
          </a:prstGeom>
          <a:noFill/>
        </p:spPr>
        <p:txBody>
          <a:bodyPr wrap="square" rtlCol="0">
            <a:spAutoFit/>
          </a:bodyPr>
          <a:lstStyle/>
          <a:p>
            <a:r>
              <a:rPr lang="en-US" dirty="0"/>
              <a:t>REMINDERS</a:t>
            </a:r>
            <a:endParaRPr lang="en-US" dirty="0"/>
          </a:p>
        </p:txBody>
      </p:sp>
      <p:sp>
        <p:nvSpPr>
          <p:cNvPr id="45" name="Rectangle: Rounded Corners 44"/>
          <p:cNvSpPr/>
          <p:nvPr/>
        </p:nvSpPr>
        <p:spPr>
          <a:xfrm>
            <a:off x="457200" y="3414712"/>
            <a:ext cx="10210800" cy="1219200"/>
          </a:xfrm>
          <a:prstGeom prst="roundRect">
            <a:avLst/>
          </a:prstGeom>
          <a:solidFill>
            <a:schemeClr val="accent3">
              <a:lumMod val="40000"/>
              <a:lumOff val="60000"/>
            </a:schemeClr>
          </a:solid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Crop Recommendation</a:t>
            </a:r>
            <a:endParaRPr lang="en-US" sz="2000" b="1" dirty="0">
              <a:solidFill>
                <a:schemeClr val="tx1"/>
              </a:solidFill>
            </a:endParaRPr>
          </a:p>
        </p:txBody>
      </p:sp>
      <p:sp>
        <p:nvSpPr>
          <p:cNvPr id="46" name="Rectangle: Rounded Corners 45"/>
          <p:cNvSpPr/>
          <p:nvPr/>
        </p:nvSpPr>
        <p:spPr>
          <a:xfrm>
            <a:off x="461962" y="5048250"/>
            <a:ext cx="10206038" cy="1219200"/>
          </a:xfrm>
          <a:prstGeom prst="roundRect">
            <a:avLst/>
          </a:prstGeom>
          <a:solidFill>
            <a:schemeClr val="accent3">
              <a:lumMod val="40000"/>
              <a:lumOff val="60000"/>
            </a:schemeClr>
          </a:solid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Govt. Schemes</a:t>
            </a:r>
            <a:endParaRPr lang="en-US" sz="2000" b="1" dirty="0">
              <a:solidFill>
                <a:schemeClr val="tx1"/>
              </a:solidFill>
            </a:endParaRPr>
          </a:p>
        </p:txBody>
      </p:sp>
      <p:sp>
        <p:nvSpPr>
          <p:cNvPr id="47" name="Rectangle: Rounded Corners 46"/>
          <p:cNvSpPr/>
          <p:nvPr/>
        </p:nvSpPr>
        <p:spPr>
          <a:xfrm>
            <a:off x="457199" y="6715125"/>
            <a:ext cx="10206037" cy="1219200"/>
          </a:xfrm>
          <a:prstGeom prst="roundRect">
            <a:avLst/>
          </a:prstGeom>
          <a:solidFill>
            <a:schemeClr val="accent3">
              <a:lumMod val="40000"/>
              <a:lumOff val="60000"/>
            </a:schemeClr>
          </a:solid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Buyer Connections</a:t>
            </a:r>
            <a:endParaRPr lang="en-US" sz="2000" b="1" dirty="0">
              <a:solidFill>
                <a:schemeClr val="tx1"/>
              </a:solidFill>
            </a:endParaRPr>
          </a:p>
        </p:txBody>
      </p:sp>
      <p:sp>
        <p:nvSpPr>
          <p:cNvPr id="48" name="Rectangle: Rounded Corners 47"/>
          <p:cNvSpPr/>
          <p:nvPr/>
        </p:nvSpPr>
        <p:spPr>
          <a:xfrm>
            <a:off x="457200" y="8448675"/>
            <a:ext cx="10206036" cy="1219200"/>
          </a:xfrm>
          <a:prstGeom prst="roundRect">
            <a:avLst/>
          </a:prstGeom>
          <a:solidFill>
            <a:schemeClr val="accent3">
              <a:lumMod val="40000"/>
              <a:lumOff val="60000"/>
            </a:schemeClr>
          </a:solid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Market Trends</a:t>
            </a:r>
            <a:endParaRPr lang="en-US" sz="2000" b="1" dirty="0">
              <a:solidFill>
                <a:schemeClr val="tx1"/>
              </a:solidFill>
            </a:endParaRPr>
          </a:p>
        </p:txBody>
      </p:sp>
      <p:graphicFrame>
        <p:nvGraphicFramePr>
          <p:cNvPr id="51" name="Chart 50"/>
          <p:cNvGraphicFramePr/>
          <p:nvPr/>
        </p:nvGraphicFramePr>
        <p:xfrm>
          <a:off x="13677899" y="3107531"/>
          <a:ext cx="4495801" cy="3136106"/>
        </p:xfrm>
        <a:graphic>
          <a:graphicData uri="http://schemas.openxmlformats.org/drawingml/2006/chart">
            <c:chart xmlns:c="http://schemas.openxmlformats.org/drawingml/2006/chart" xmlns:r="http://schemas.openxmlformats.org/officeDocument/2006/relationships" r:id="rId1"/>
          </a:graphicData>
        </a:graphic>
      </p:graphicFrame>
      <p:pic>
        <p:nvPicPr>
          <p:cNvPr id="52" name="Picture 51"/>
          <p:cNvPicPr>
            <a:picLocks noChangeAspect="1"/>
          </p:cNvPicPr>
          <p:nvPr/>
        </p:nvPicPr>
        <p:blipFill>
          <a:blip r:embed="rId2"/>
          <a:stretch>
            <a:fillRect/>
          </a:stretch>
        </p:blipFill>
        <p:spPr>
          <a:xfrm>
            <a:off x="11990504" y="6407317"/>
            <a:ext cx="5668846" cy="2996863"/>
          </a:xfrm>
          <a:prstGeom prst="rect">
            <a:avLst/>
          </a:prstGeom>
        </p:spPr>
      </p:pic>
      <p:pic>
        <p:nvPicPr>
          <p:cNvPr id="54" name="Graphic 53" descr="Bar graph with upward trend"/>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0586" y="3328123"/>
            <a:ext cx="1143000" cy="1143000"/>
          </a:xfrm>
          <a:prstGeom prst="rect">
            <a:avLst/>
          </a:prstGeom>
        </p:spPr>
      </p:pic>
      <p:sp>
        <p:nvSpPr>
          <p:cNvPr id="55" name="Rectangle 54"/>
          <p:cNvSpPr/>
          <p:nvPr/>
        </p:nvSpPr>
        <p:spPr>
          <a:xfrm>
            <a:off x="11996736" y="4391024"/>
            <a:ext cx="1790699" cy="415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2382499" y="4407456"/>
            <a:ext cx="1295400" cy="369332"/>
          </a:xfrm>
          <a:prstGeom prst="rect">
            <a:avLst/>
          </a:prstGeom>
          <a:noFill/>
        </p:spPr>
        <p:txBody>
          <a:bodyPr wrap="square" rtlCol="0">
            <a:spAutoFit/>
          </a:bodyPr>
          <a:lstStyle/>
          <a:p>
            <a:r>
              <a:rPr lang="en-US" dirty="0"/>
              <a:t>Expenses</a:t>
            </a:r>
            <a:endParaRPr lang="en-US" dirty="0"/>
          </a:p>
        </p:txBody>
      </p:sp>
      <p:pic>
        <p:nvPicPr>
          <p:cNvPr id="68" name="Graphic 67" descr="Speaker Phone"/>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507342" y="416960"/>
            <a:ext cx="635169" cy="635169"/>
          </a:xfrm>
          <a:prstGeom prst="rect">
            <a:avLst/>
          </a:prstGeom>
        </p:spPr>
      </p:pic>
      <p:pic>
        <p:nvPicPr>
          <p:cNvPr id="70" name="Graphic 69" descr="Astronaut"/>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316200" y="428626"/>
            <a:ext cx="609600" cy="609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6" name="Rectangle 25"/>
          <p:cNvSpPr/>
          <p:nvPr/>
        </p:nvSpPr>
        <p:spPr>
          <a:xfrm>
            <a:off x="304800" y="342900"/>
            <a:ext cx="17678400" cy="96012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4641273" y="-3162300"/>
            <a:ext cx="9005454" cy="16611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4006</Words>
  <Application>WPS Presentation</Application>
  <PresentationFormat>Custom</PresentationFormat>
  <Paragraphs>141</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Pompiere</vt:lpstr>
      <vt:lpstr>Handy Casual</vt:lpstr>
      <vt:lpstr>Krabuler</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upasvi yadav</dc:creator>
  <cp:lastModifiedBy>tusha</cp:lastModifiedBy>
  <cp:revision>25</cp:revision>
  <dcterms:created xsi:type="dcterms:W3CDTF">2006-08-16T00:00:00Z</dcterms:created>
  <dcterms:modified xsi:type="dcterms:W3CDTF">2024-08-18T18:30:28Z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B661CB984D54481D97CC6F248540C612_12</vt:lpwstr>
  </property>
  <property fmtid="{D5CDD505-2E9C-101B-9397-08002B2CF9AE}" pid="3" name="KSOProductBuildVer">
    <vt:lpwstr>1033-12.2.0.17562</vt:lpwstr>
  </property>
</Properties>
</file>