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21" r:id="rId2"/>
  </p:sldMasterIdLst>
  <p:notesMasterIdLst>
    <p:notesMasterId r:id="rId25"/>
  </p:notesMasterIdLst>
  <p:sldIdLst>
    <p:sldId id="309" r:id="rId3"/>
    <p:sldId id="294" r:id="rId4"/>
    <p:sldId id="282" r:id="rId5"/>
    <p:sldId id="327" r:id="rId6"/>
    <p:sldId id="328" r:id="rId7"/>
    <p:sldId id="322" r:id="rId8"/>
    <p:sldId id="330" r:id="rId9"/>
    <p:sldId id="344" r:id="rId10"/>
    <p:sldId id="302" r:id="rId11"/>
    <p:sldId id="296" r:id="rId12"/>
    <p:sldId id="336" r:id="rId13"/>
    <p:sldId id="308" r:id="rId14"/>
    <p:sldId id="337" r:id="rId15"/>
    <p:sldId id="338" r:id="rId16"/>
    <p:sldId id="339" r:id="rId17"/>
    <p:sldId id="340" r:id="rId18"/>
    <p:sldId id="289" r:id="rId19"/>
    <p:sldId id="341" r:id="rId20"/>
    <p:sldId id="342" r:id="rId21"/>
    <p:sldId id="343" r:id="rId22"/>
    <p:sldId id="345" r:id="rId23"/>
    <p:sldId id="346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EEEEE"/>
    <a:srgbClr val="7F7F7F"/>
    <a:srgbClr val="ED7D31"/>
    <a:srgbClr val="007FDE"/>
    <a:srgbClr val="FFFFFF"/>
    <a:srgbClr val="929292"/>
    <a:srgbClr val="008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0987" autoAdjust="0"/>
  </p:normalViewPr>
  <p:slideViewPr>
    <p:cSldViewPr snapToGrid="0">
      <p:cViewPr varScale="1">
        <p:scale>
          <a:sx n="81" d="100"/>
          <a:sy n="81" d="100"/>
        </p:scale>
        <p:origin x="88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AD8832F-9FB5-498B-99E9-CA7E539D5689}" type="datetimeFigureOut">
              <a:rPr lang="zh-CN" altLang="en-US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D1758A0-865E-4A9C-BE3D-BB745EA18A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42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15FDD-2F82-4B88-8AEA-D34ECFDE7906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7E3E9-AE4C-4761-A339-F41B2E1705F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37655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5A8DA-37CE-4A4E-981D-57CDF5E0EC9E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7A6CB-335A-4811-B1DA-FDBD713F823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59770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935D9-A967-4D06-8C11-05D793AE118A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0CBA-0392-4535-AAAD-29CFAB0C96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85586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29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65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3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94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482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16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33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81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8EF2B-6A39-46F9-BDD7-AADCBA8B947A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85F7C-24FA-448F-B721-F6CB7B038DA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702950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41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453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6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13782-DB82-413C-9593-0EABC61949A5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DC333-7B8B-4DA6-A0A9-8B3188637E7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88699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4A63-C18F-4FAF-BDF1-F0B466C0CE1D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DC710-4DA7-4626-B267-01D90325460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12091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64173-AC2D-48B0-B757-DD28F057BFB6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CDB3-F41E-440D-9883-18FE894D3E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11364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4420D-DA38-4E90-BEBF-70149BE4506E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0F186-AB46-4799-BCCE-E5C2DC9DC68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96539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0" y="6560528"/>
            <a:ext cx="12192000" cy="297472"/>
            <a:chOff x="0" y="6389078"/>
            <a:chExt cx="9144000" cy="297472"/>
          </a:xfrm>
          <a:solidFill>
            <a:srgbClr val="0070C0"/>
          </a:solidFill>
        </p:grpSpPr>
        <p:sp>
          <p:nvSpPr>
            <p:cNvPr id="3" name="矩形 5"/>
            <p:cNvSpPr/>
            <p:nvPr/>
          </p:nvSpPr>
          <p:spPr>
            <a:xfrm>
              <a:off x="0" y="6472237"/>
              <a:ext cx="9144000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6"/>
            <p:cNvSpPr/>
            <p:nvPr/>
          </p:nvSpPr>
          <p:spPr>
            <a:xfrm>
              <a:off x="0" y="6389078"/>
              <a:ext cx="9144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7"/>
          <p:cNvGrpSpPr/>
          <p:nvPr/>
        </p:nvGrpSpPr>
        <p:grpSpPr>
          <a:xfrm flipV="1">
            <a:off x="0" y="0"/>
            <a:ext cx="12192000" cy="297472"/>
            <a:chOff x="0" y="6389078"/>
            <a:chExt cx="9144000" cy="297472"/>
          </a:xfrm>
          <a:solidFill>
            <a:srgbClr val="0070C0"/>
          </a:solidFill>
        </p:grpSpPr>
        <p:sp>
          <p:nvSpPr>
            <p:cNvPr id="6" name="矩形 8"/>
            <p:cNvSpPr/>
            <p:nvPr/>
          </p:nvSpPr>
          <p:spPr>
            <a:xfrm>
              <a:off x="0" y="6472237"/>
              <a:ext cx="9144000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9"/>
            <p:cNvSpPr/>
            <p:nvPr/>
          </p:nvSpPr>
          <p:spPr>
            <a:xfrm>
              <a:off x="0" y="6389078"/>
              <a:ext cx="9144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022873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0ECE0-720F-42C0-B156-89B9E5E715ED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B4822-C699-4809-83EC-6B7AE9FA510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77263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CFDCF-0408-422E-A80B-29368580D3A9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EF147-F9B8-4282-B615-036CFDB12D1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66051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AA69D6-D483-4649-82B8-7C8DC15C4F84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3B6D86-0E96-468D-9B1E-AB6DF96C24D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5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spd="slow">
    <p:push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3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对角圆角矩形 19"/>
          <p:cNvSpPr/>
          <p:nvPr/>
        </p:nvSpPr>
        <p:spPr>
          <a:xfrm flipH="1">
            <a:off x="1348412" y="2220292"/>
            <a:ext cx="1330325" cy="55721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spc="100" dirty="0"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72025" y="4378523"/>
            <a:ext cx="295795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400" spc="1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報告</a:t>
            </a:r>
            <a:r>
              <a:rPr lang="zh-TW" altLang="en-US" sz="2400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2400" spc="1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TW" altLang="en-US" sz="2400" spc="1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鄒宏</a:t>
            </a:r>
            <a:r>
              <a:rPr lang="zh-TW" altLang="en-US" sz="2400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endParaRPr lang="en-US" altLang="zh-CN" sz="2000" spc="1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对角圆角矩形 24"/>
          <p:cNvSpPr/>
          <p:nvPr/>
        </p:nvSpPr>
        <p:spPr>
          <a:xfrm flipH="1">
            <a:off x="2678734" y="2777505"/>
            <a:ext cx="7162849" cy="1172327"/>
          </a:xfrm>
          <a:prstGeom prst="round2DiagRect">
            <a:avLst>
              <a:gd name="adj1" fmla="val 50000"/>
              <a:gd name="adj2" fmla="val 0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spc="1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9519" y="2954422"/>
            <a:ext cx="653255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5400" spc="100" dirty="0" smtClean="0">
                <a:solidFill>
                  <a:srgbClr val="0070C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人工智慧及機器學習</a:t>
            </a:r>
            <a:endParaRPr lang="zh-CN" altLang="en-US" sz="5400" spc="100" dirty="0">
              <a:solidFill>
                <a:srgbClr val="0070C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1364" y="404814"/>
            <a:ext cx="78009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　　</a:t>
            </a:r>
            <a:r>
              <a:rPr lang="zh-TW" altLang="en-US" sz="2800" kern="100" spc="100" dirty="0" smtClean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從資料中自我訓練學習</a:t>
            </a:r>
            <a:endParaRPr lang="zh-CN" altLang="zh-CN" sz="2800" kern="100" spc="100" dirty="0">
              <a:solidFill>
                <a:srgbClr val="0070C0"/>
              </a:solidFill>
              <a:latin typeface="方正兰亭特黑长简体" panose="02010600000000000000" pitchFamily="2" charset="-122"/>
              <a:ea typeface="方正兰亭特黑长简体" panose="02010600000000000000" pitchFamily="2" charset="-12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133476" y="250825"/>
            <a:ext cx="1228725" cy="858838"/>
            <a:chOff x="-390319" y="250551"/>
            <a:chExt cx="1228519" cy="859798"/>
          </a:xfrm>
        </p:grpSpPr>
        <p:sp>
          <p:nvSpPr>
            <p:cNvPr id="2" name="任意多边形 1"/>
            <p:cNvSpPr/>
            <p:nvPr/>
          </p:nvSpPr>
          <p:spPr>
            <a:xfrm>
              <a:off x="-390319" y="290283"/>
              <a:ext cx="1228519" cy="820066"/>
            </a:xfrm>
            <a:custGeom>
              <a:avLst/>
              <a:gdLst>
                <a:gd name="connsiteX0" fmla="*/ 53710 w 1746884"/>
                <a:gd name="connsiteY0" fmla="*/ 0 h 1165329"/>
                <a:gd name="connsiteX1" fmla="*/ 1693175 w 1746884"/>
                <a:gd name="connsiteY1" fmla="*/ 0 h 1165329"/>
                <a:gd name="connsiteX2" fmla="*/ 1729139 w 1746884"/>
                <a:gd name="connsiteY2" fmla="*/ 115858 h 1165329"/>
                <a:gd name="connsiteX3" fmla="*/ 1746884 w 1746884"/>
                <a:gd name="connsiteY3" fmla="*/ 291887 h 1165329"/>
                <a:gd name="connsiteX4" fmla="*/ 873442 w 1746884"/>
                <a:gd name="connsiteY4" fmla="*/ 1165329 h 1165329"/>
                <a:gd name="connsiteX5" fmla="*/ 0 w 1746884"/>
                <a:gd name="connsiteY5" fmla="*/ 291887 h 1165329"/>
                <a:gd name="connsiteX6" fmla="*/ 17745 w 1746884"/>
                <a:gd name="connsiteY6" fmla="*/ 115858 h 11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6884" h="1165329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649" name="文本框 5"/>
            <p:cNvSpPr txBox="1">
              <a:spLocks noChangeArrowheads="1"/>
            </p:cNvSpPr>
            <p:nvPr/>
          </p:nvSpPr>
          <p:spPr bwMode="auto">
            <a:xfrm>
              <a:off x="148521" y="250551"/>
              <a:ext cx="184700" cy="64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600" dirty="0">
                <a:solidFill>
                  <a:srgbClr val="EEEEEE"/>
                </a:solidFill>
                <a:latin typeface="Broadway"/>
                <a:ea typeface="微软雅黑" pitchFamily="34" charset="-122"/>
              </a:endParaRPr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1818283" y="1401981"/>
            <a:ext cx="1434822" cy="1245890"/>
            <a:chOff x="1267051" y="1341333"/>
            <a:chExt cx="1435246" cy="1245837"/>
          </a:xfrm>
        </p:grpSpPr>
        <p:sp>
          <p:nvSpPr>
            <p:cNvPr id="52" name="文本框 51"/>
            <p:cNvSpPr txBox="1"/>
            <p:nvPr/>
          </p:nvSpPr>
          <p:spPr>
            <a:xfrm>
              <a:off x="1289283" y="1341333"/>
              <a:ext cx="184786" cy="4616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286107" y="1744541"/>
              <a:ext cx="1416190" cy="4616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識別樣式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267051" y="2125525"/>
              <a:ext cx="184786" cy="4616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8565494" y="1109663"/>
            <a:ext cx="1543050" cy="1544637"/>
            <a:chOff x="7283323" y="1110349"/>
            <a:chExt cx="1543538" cy="1543538"/>
          </a:xfrm>
        </p:grpSpPr>
        <p:sp>
          <p:nvSpPr>
            <p:cNvPr id="56" name="椭圆 55"/>
            <p:cNvSpPr/>
            <p:nvPr/>
          </p:nvSpPr>
          <p:spPr>
            <a:xfrm>
              <a:off x="7283323" y="1110349"/>
              <a:ext cx="1543538" cy="1543538"/>
            </a:xfrm>
            <a:prstGeom prst="ellipse">
              <a:avLst/>
            </a:prstGeom>
            <a:solidFill>
              <a:srgbClr val="ED7D31"/>
            </a:solidFill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72"/>
            <p:cNvSpPr txBox="1">
              <a:spLocks noChangeArrowheads="1"/>
            </p:cNvSpPr>
            <p:nvPr/>
          </p:nvSpPr>
          <p:spPr bwMode="auto">
            <a:xfrm>
              <a:off x="7706168" y="1682205"/>
              <a:ext cx="697849" cy="399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000" b="1" dirty="0" smtClean="0">
                  <a:solidFill>
                    <a:srgbClr val="EEEEEE"/>
                  </a:solidFill>
                  <a:latin typeface="Calibri" pitchFamily="34" charset="0"/>
                  <a:ea typeface="微软雅黑" pitchFamily="34" charset="-122"/>
                </a:rPr>
                <a:t>輸出</a:t>
              </a:r>
              <a:endParaRPr lang="zh-CN" altLang="en-US" sz="2000" b="1" dirty="0">
                <a:solidFill>
                  <a:srgbClr val="EEEEE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5325407" y="2971800"/>
            <a:ext cx="1543050" cy="1543050"/>
            <a:chOff x="4042699" y="2971727"/>
            <a:chExt cx="1543538" cy="1543538"/>
          </a:xfrm>
        </p:grpSpPr>
        <p:sp>
          <p:nvSpPr>
            <p:cNvPr id="59" name="椭圆 58"/>
            <p:cNvSpPr/>
            <p:nvPr/>
          </p:nvSpPr>
          <p:spPr>
            <a:xfrm>
              <a:off x="4042699" y="2971727"/>
              <a:ext cx="1543538" cy="1543538"/>
            </a:xfrm>
            <a:prstGeom prst="ellipse">
              <a:avLst/>
            </a:prstGeom>
            <a:solidFill>
              <a:srgbClr val="ED7D31"/>
            </a:solidFill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85"/>
            <p:cNvSpPr txBox="1">
              <a:spLocks noChangeArrowheads="1"/>
            </p:cNvSpPr>
            <p:nvPr/>
          </p:nvSpPr>
          <p:spPr bwMode="auto">
            <a:xfrm>
              <a:off x="4224743" y="3385248"/>
              <a:ext cx="1210971" cy="708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000" b="1" dirty="0" smtClean="0">
                  <a:solidFill>
                    <a:srgbClr val="EEEEEE"/>
                  </a:solidFill>
                  <a:latin typeface="Calibri" pitchFamily="34" charset="0"/>
                  <a:ea typeface="微软雅黑" pitchFamily="34" charset="-122"/>
                </a:rPr>
                <a:t>機器學習</a:t>
              </a:r>
              <a:endParaRPr lang="en-US" altLang="zh-TW" sz="2000" b="1" dirty="0" smtClean="0">
                <a:solidFill>
                  <a:srgbClr val="EEEEEE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/>
              <a:r>
                <a:rPr lang="zh-TW" altLang="en-US" sz="2000" b="1" dirty="0" smtClean="0">
                  <a:solidFill>
                    <a:srgbClr val="EEEEEE"/>
                  </a:solidFill>
                  <a:latin typeface="Calibri" pitchFamily="34" charset="0"/>
                  <a:ea typeface="微软雅黑" pitchFamily="34" charset="-122"/>
                </a:rPr>
                <a:t>模</a:t>
              </a:r>
              <a:r>
                <a:rPr lang="zh-TW" altLang="en-US" sz="2000" b="1" dirty="0">
                  <a:solidFill>
                    <a:srgbClr val="EEEEEE"/>
                  </a:solidFill>
                  <a:latin typeface="Calibri" pitchFamily="34" charset="0"/>
                  <a:ea typeface="微软雅黑" pitchFamily="34" charset="-122"/>
                </a:rPr>
                <a:t>型</a:t>
              </a:r>
              <a:endParaRPr lang="zh-CN" altLang="en-US" sz="2000" b="1" dirty="0">
                <a:solidFill>
                  <a:srgbClr val="EEEEE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>
            <a:off x="2134532" y="4783138"/>
            <a:ext cx="1544637" cy="1543050"/>
            <a:chOff x="853002" y="4782402"/>
            <a:chExt cx="1543538" cy="1543538"/>
          </a:xfrm>
        </p:grpSpPr>
        <p:sp>
          <p:nvSpPr>
            <p:cNvPr id="62" name="椭圆 61"/>
            <p:cNvSpPr/>
            <p:nvPr/>
          </p:nvSpPr>
          <p:spPr>
            <a:xfrm>
              <a:off x="853002" y="4782402"/>
              <a:ext cx="1543538" cy="1543538"/>
            </a:xfrm>
            <a:prstGeom prst="ellipse">
              <a:avLst/>
            </a:prstGeom>
            <a:solidFill>
              <a:srgbClr val="ED7D31"/>
            </a:solidFill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86"/>
            <p:cNvSpPr txBox="1">
              <a:spLocks noChangeArrowheads="1"/>
            </p:cNvSpPr>
            <p:nvPr/>
          </p:nvSpPr>
          <p:spPr bwMode="auto">
            <a:xfrm>
              <a:off x="1276205" y="5353258"/>
              <a:ext cx="697132" cy="400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000" b="1" dirty="0" smtClean="0">
                  <a:solidFill>
                    <a:srgbClr val="EEEEEE"/>
                  </a:solidFill>
                  <a:latin typeface="Calibri" pitchFamily="34" charset="0"/>
                  <a:ea typeface="微软雅黑" pitchFamily="34" charset="-122"/>
                </a:rPr>
                <a:t>資料</a:t>
              </a:r>
              <a:endParaRPr lang="zh-CN" altLang="en-US" sz="2000" b="1" dirty="0">
                <a:solidFill>
                  <a:srgbClr val="EEEEE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65" name="组合 64"/>
          <p:cNvGrpSpPr>
            <a:grpSpLocks/>
          </p:cNvGrpSpPr>
          <p:nvPr/>
        </p:nvGrpSpPr>
        <p:grpSpPr bwMode="auto">
          <a:xfrm rot="1933012">
            <a:off x="6669362" y="4583368"/>
            <a:ext cx="2407132" cy="363955"/>
            <a:chOff x="2398631" y="5583498"/>
            <a:chExt cx="2801634" cy="111600"/>
          </a:xfrm>
        </p:grpSpPr>
        <p:sp>
          <p:nvSpPr>
            <p:cNvPr id="66" name="椭圆 65"/>
            <p:cNvSpPr/>
            <p:nvPr/>
          </p:nvSpPr>
          <p:spPr>
            <a:xfrm>
              <a:off x="2398631" y="5583498"/>
              <a:ext cx="111113" cy="111600"/>
            </a:xfrm>
            <a:prstGeom prst="ellipse">
              <a:avLst/>
            </a:prstGeom>
            <a:solidFill>
              <a:srgbClr val="0070C0"/>
            </a:solidFill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2492283" y="5639297"/>
              <a:ext cx="270798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>
            <a:grpSpLocks/>
          </p:cNvGrpSpPr>
          <p:nvPr/>
        </p:nvGrpSpPr>
        <p:grpSpPr bwMode="auto">
          <a:xfrm rot="2321568" flipV="1">
            <a:off x="3252445" y="2683193"/>
            <a:ext cx="2286021" cy="127367"/>
            <a:chOff x="4388571" y="1850688"/>
            <a:chExt cx="2718715" cy="111048"/>
          </a:xfrm>
        </p:grpSpPr>
        <p:sp>
          <p:nvSpPr>
            <p:cNvPr id="71" name="椭圆 70"/>
            <p:cNvSpPr/>
            <p:nvPr/>
          </p:nvSpPr>
          <p:spPr>
            <a:xfrm>
              <a:off x="6996189" y="1850688"/>
              <a:ext cx="111097" cy="111048"/>
            </a:xfrm>
            <a:prstGeom prst="ellipse">
              <a:avLst/>
            </a:prstGeom>
            <a:solidFill>
              <a:srgbClr val="0070C0"/>
            </a:solidFill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2" name="直接连接符 71"/>
            <p:cNvCxnSpPr>
              <a:endCxn id="71" idx="2"/>
            </p:cNvCxnSpPr>
            <p:nvPr/>
          </p:nvCxnSpPr>
          <p:spPr>
            <a:xfrm>
              <a:off x="4388571" y="1906212"/>
              <a:ext cx="2607618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>
            <a:grpSpLocks/>
          </p:cNvGrpSpPr>
          <p:nvPr/>
        </p:nvGrpSpPr>
        <p:grpSpPr bwMode="auto">
          <a:xfrm>
            <a:off x="9294591" y="4813373"/>
            <a:ext cx="1723549" cy="1233190"/>
            <a:chOff x="5511382" y="5016052"/>
            <a:chExt cx="1723885" cy="1233136"/>
          </a:xfrm>
        </p:grpSpPr>
        <p:sp>
          <p:nvSpPr>
            <p:cNvPr id="74" name="文本框 73"/>
            <p:cNvSpPr txBox="1"/>
            <p:nvPr/>
          </p:nvSpPr>
          <p:spPr>
            <a:xfrm>
              <a:off x="5511382" y="5016052"/>
              <a:ext cx="184767" cy="4616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511382" y="5419259"/>
              <a:ext cx="1723885" cy="4616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學習關聯性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5511382" y="5787543"/>
              <a:ext cx="184767" cy="4616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7" name="空心弧 76"/>
          <p:cNvSpPr/>
          <p:nvPr/>
        </p:nvSpPr>
        <p:spPr>
          <a:xfrm>
            <a:off x="5261907" y="2919413"/>
            <a:ext cx="1671637" cy="1671637"/>
          </a:xfrm>
          <a:prstGeom prst="blockArc">
            <a:avLst>
              <a:gd name="adj1" fmla="val 3599715"/>
              <a:gd name="adj2" fmla="val 14897465"/>
              <a:gd name="adj3" fmla="val 6786"/>
            </a:avLst>
          </a:prstGeom>
          <a:solidFill>
            <a:srgbClr val="7F7F7F"/>
          </a:solidFill>
        </p:spPr>
        <p:txBody>
          <a:bodyPr anchor="ctr">
            <a:spAutoFit/>
          </a:bodyPr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"/>
              <a:defRPr/>
            </a:pPr>
            <a:endParaRPr lang="zh-CN" altLang="en-US" kern="100" spc="100">
              <a:solidFill>
                <a:srgbClr val="77777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6785907" y="2284413"/>
            <a:ext cx="1831975" cy="1108075"/>
            <a:chOff x="5503072" y="2283666"/>
            <a:chExt cx="1833000" cy="1108101"/>
          </a:xfrm>
        </p:grpSpPr>
        <p:grpSp>
          <p:nvGrpSpPr>
            <p:cNvPr id="79" name="组合 104"/>
            <p:cNvGrpSpPr>
              <a:grpSpLocks/>
            </p:cNvGrpSpPr>
            <p:nvPr/>
          </p:nvGrpSpPr>
          <p:grpSpPr bwMode="auto">
            <a:xfrm>
              <a:off x="5503072" y="2283666"/>
              <a:ext cx="1833000" cy="1108101"/>
              <a:chOff x="5488558" y="2271272"/>
              <a:chExt cx="1877510" cy="1135009"/>
            </a:xfrm>
          </p:grpSpPr>
          <p:cxnSp>
            <p:nvCxnSpPr>
              <p:cNvPr id="82" name="直接连接符 81"/>
              <p:cNvCxnSpPr/>
              <p:nvPr/>
            </p:nvCxnSpPr>
            <p:spPr>
              <a:xfrm flipV="1">
                <a:off x="5521097" y="2313550"/>
                <a:ext cx="1825447" cy="105045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椭圆 82"/>
              <p:cNvSpPr/>
              <p:nvPr/>
            </p:nvSpPr>
            <p:spPr>
              <a:xfrm>
                <a:off x="5488558" y="3294080"/>
                <a:ext cx="112260" cy="112201"/>
              </a:xfrm>
              <a:prstGeom prst="ellipse">
                <a:avLst/>
              </a:prstGeom>
              <a:solidFill>
                <a:srgbClr val="0070C0"/>
              </a:solidFill>
            </p:spPr>
            <p:txBody>
              <a:bodyPr anchor="ctr">
                <a:spAutoFit/>
              </a:bodyPr>
              <a:lstStyle/>
              <a:p>
                <a:pPr marL="285750" indent="-285750" algn="ctr" fontAlgn="auto">
                  <a:spcBef>
                    <a:spcPts val="0"/>
                  </a:spcBef>
                  <a:spcAft>
                    <a:spcPts val="0"/>
                  </a:spcAft>
                  <a:buFont typeface="Webdings" panose="05030102010509060703" pitchFamily="18" charset="2"/>
                  <a:buChar char=""/>
                  <a:defRPr/>
                </a:pPr>
                <a:endParaRPr lang="zh-CN" altLang="en-US" kern="100" spc="10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7255435" y="2271272"/>
                <a:ext cx="110633" cy="110574"/>
              </a:xfrm>
              <a:prstGeom prst="ellipse">
                <a:avLst/>
              </a:prstGeom>
              <a:solidFill>
                <a:srgbClr val="0070C0"/>
              </a:solidFill>
            </p:spPr>
            <p:txBody>
              <a:bodyPr anchor="ctr">
                <a:spAutoFit/>
              </a:bodyPr>
              <a:lstStyle/>
              <a:p>
                <a:pPr marL="285750" indent="-285750" algn="ctr" fontAlgn="auto">
                  <a:spcBef>
                    <a:spcPts val="0"/>
                  </a:spcBef>
                  <a:spcAft>
                    <a:spcPts val="0"/>
                  </a:spcAft>
                  <a:buFont typeface="Webdings" panose="05030102010509060703" pitchFamily="18" charset="2"/>
                  <a:buChar char=""/>
                  <a:defRPr/>
                </a:pPr>
                <a:endParaRPr lang="zh-CN" altLang="en-US" kern="100" spc="10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文本框 157"/>
            <p:cNvSpPr txBox="1">
              <a:spLocks noChangeArrowheads="1"/>
            </p:cNvSpPr>
            <p:nvPr/>
          </p:nvSpPr>
          <p:spPr bwMode="auto">
            <a:xfrm rot="19784763">
              <a:off x="6159104" y="2495398"/>
              <a:ext cx="184834" cy="461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2400" i="1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19792705">
              <a:off x="6342244" y="2839452"/>
              <a:ext cx="184834" cy="4616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5" name="空心弧 84"/>
          <p:cNvSpPr/>
          <p:nvPr/>
        </p:nvSpPr>
        <p:spPr>
          <a:xfrm>
            <a:off x="2071032" y="4718050"/>
            <a:ext cx="1671637" cy="1671638"/>
          </a:xfrm>
          <a:prstGeom prst="blockArc">
            <a:avLst>
              <a:gd name="adj1" fmla="val 3599715"/>
              <a:gd name="adj2" fmla="val 14561699"/>
              <a:gd name="adj3" fmla="val 7702"/>
            </a:avLst>
          </a:prstGeom>
          <a:solidFill>
            <a:srgbClr val="7F7F7F"/>
          </a:solidFill>
        </p:spPr>
        <p:txBody>
          <a:bodyPr anchor="ctr">
            <a:spAutoFit/>
          </a:bodyPr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"/>
              <a:defRPr/>
            </a:pPr>
            <a:endParaRPr lang="zh-CN" altLang="en-US" kern="100" spc="100">
              <a:solidFill>
                <a:srgbClr val="77777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6" name="组合 85"/>
          <p:cNvGrpSpPr>
            <a:grpSpLocks/>
          </p:cNvGrpSpPr>
          <p:nvPr/>
        </p:nvGrpSpPr>
        <p:grpSpPr bwMode="auto">
          <a:xfrm>
            <a:off x="3599794" y="4173538"/>
            <a:ext cx="1787525" cy="1079500"/>
            <a:chOff x="2318332" y="4173158"/>
            <a:chExt cx="1787174" cy="1080398"/>
          </a:xfrm>
        </p:grpSpPr>
        <p:grpSp>
          <p:nvGrpSpPr>
            <p:cNvPr id="87" name="组合 118"/>
            <p:cNvGrpSpPr>
              <a:grpSpLocks/>
            </p:cNvGrpSpPr>
            <p:nvPr/>
          </p:nvGrpSpPr>
          <p:grpSpPr bwMode="auto">
            <a:xfrm>
              <a:off x="2318332" y="4173158"/>
              <a:ext cx="1787174" cy="1080398"/>
              <a:chOff x="5488558" y="2271272"/>
              <a:chExt cx="1877510" cy="1135009"/>
            </a:xfrm>
          </p:grpSpPr>
          <p:cxnSp>
            <p:nvCxnSpPr>
              <p:cNvPr id="89" name="直接连接符 88"/>
              <p:cNvCxnSpPr/>
              <p:nvPr/>
            </p:nvCxnSpPr>
            <p:spPr>
              <a:xfrm flipV="1">
                <a:off x="5521906" y="2313000"/>
                <a:ext cx="1825821" cy="105155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/>
              <p:cNvSpPr/>
              <p:nvPr/>
            </p:nvSpPr>
            <p:spPr>
              <a:xfrm>
                <a:off x="5488558" y="3294449"/>
                <a:ext cx="111717" cy="111832"/>
              </a:xfrm>
              <a:prstGeom prst="ellipse">
                <a:avLst/>
              </a:prstGeom>
              <a:solidFill>
                <a:srgbClr val="0070C0"/>
              </a:solidFill>
            </p:spPr>
            <p:txBody>
              <a:bodyPr anchor="ctr">
                <a:spAutoFit/>
              </a:bodyPr>
              <a:lstStyle/>
              <a:p>
                <a:pPr marL="285750" indent="-285750" algn="ctr" fontAlgn="auto">
                  <a:spcBef>
                    <a:spcPts val="0"/>
                  </a:spcBef>
                  <a:spcAft>
                    <a:spcPts val="0"/>
                  </a:spcAft>
                  <a:buFont typeface="Webdings" panose="05030102010509060703" pitchFamily="18" charset="2"/>
                  <a:buChar char=""/>
                  <a:defRPr/>
                </a:pPr>
                <a:endParaRPr lang="zh-CN" altLang="en-US" kern="100" spc="10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7254352" y="2271272"/>
                <a:ext cx="111716" cy="111831"/>
              </a:xfrm>
              <a:prstGeom prst="ellipse">
                <a:avLst/>
              </a:prstGeom>
              <a:solidFill>
                <a:srgbClr val="0070C0"/>
              </a:solidFill>
            </p:spPr>
            <p:txBody>
              <a:bodyPr anchor="ctr">
                <a:spAutoFit/>
              </a:bodyPr>
              <a:lstStyle/>
              <a:p>
                <a:pPr marL="285750" indent="-285750" algn="ctr" fontAlgn="auto">
                  <a:spcBef>
                    <a:spcPts val="0"/>
                  </a:spcBef>
                  <a:spcAft>
                    <a:spcPts val="0"/>
                  </a:spcAft>
                  <a:buFont typeface="Webdings" panose="05030102010509060703" pitchFamily="18" charset="2"/>
                  <a:buChar char=""/>
                  <a:defRPr/>
                </a:pPr>
                <a:endParaRPr lang="zh-CN" altLang="en-US" kern="100" spc="10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" name="文本框 161"/>
            <p:cNvSpPr txBox="1">
              <a:spLocks noChangeArrowheads="1"/>
            </p:cNvSpPr>
            <p:nvPr/>
          </p:nvSpPr>
          <p:spPr bwMode="auto">
            <a:xfrm rot="19784763">
              <a:off x="2951233" y="4320312"/>
              <a:ext cx="184695" cy="462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2400" i="1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95" name="组合 94"/>
          <p:cNvGrpSpPr>
            <a:grpSpLocks/>
          </p:cNvGrpSpPr>
          <p:nvPr/>
        </p:nvGrpSpPr>
        <p:grpSpPr bwMode="auto">
          <a:xfrm>
            <a:off x="3253105" y="1875135"/>
            <a:ext cx="215000" cy="311071"/>
            <a:chOff x="4192207" y="1427769"/>
            <a:chExt cx="196364" cy="1039736"/>
          </a:xfrm>
        </p:grpSpPr>
        <p:cxnSp>
          <p:nvCxnSpPr>
            <p:cNvPr id="96" name="直接连接符 95"/>
            <p:cNvCxnSpPr/>
            <p:nvPr/>
          </p:nvCxnSpPr>
          <p:spPr>
            <a:xfrm flipV="1">
              <a:off x="4388571" y="1427769"/>
              <a:ext cx="0" cy="103973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4192207" y="1427769"/>
              <a:ext cx="126120" cy="1039736"/>
            </a:xfrm>
            <a:prstGeom prst="rect">
              <a:avLst/>
            </a:prstGeom>
            <a:solidFill>
              <a:srgbClr val="0070C0"/>
            </a:solidFill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" name="组合 97"/>
          <p:cNvGrpSpPr>
            <a:grpSpLocks/>
          </p:cNvGrpSpPr>
          <p:nvPr/>
        </p:nvGrpSpPr>
        <p:grpSpPr bwMode="auto">
          <a:xfrm flipH="1">
            <a:off x="8977196" y="5213351"/>
            <a:ext cx="317394" cy="371548"/>
            <a:chOff x="4192207" y="1427769"/>
            <a:chExt cx="196364" cy="1039736"/>
          </a:xfrm>
        </p:grpSpPr>
        <p:cxnSp>
          <p:nvCxnSpPr>
            <p:cNvPr id="99" name="直接连接符 98"/>
            <p:cNvCxnSpPr/>
            <p:nvPr/>
          </p:nvCxnSpPr>
          <p:spPr>
            <a:xfrm flipV="1">
              <a:off x="4388571" y="1427769"/>
              <a:ext cx="0" cy="103973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/>
            <p:cNvSpPr/>
            <p:nvPr/>
          </p:nvSpPr>
          <p:spPr>
            <a:xfrm>
              <a:off x="4192207" y="1427769"/>
              <a:ext cx="125103" cy="1039736"/>
            </a:xfrm>
            <a:prstGeom prst="rect">
              <a:avLst/>
            </a:prstGeom>
            <a:solidFill>
              <a:srgbClr val="0070C0"/>
            </a:solidFill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accel="7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300" fill="hold"/>
                                        <p:tgtEl>
                                          <p:spTgt spid="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300" fill="hold"/>
                                        <p:tgtEl>
                                          <p:spTgt spid="5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300" fill="hold"/>
                                        <p:tgtEl>
                                          <p:spTgt spid="6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30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8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3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300"/>
                            </p:stCondLst>
                            <p:childTnLst>
                              <p:par>
                                <p:cTn id="67" presetID="2" presetClass="entr" presetSubtype="2" accel="7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7" grpId="0" animBg="1"/>
      <p:bldP spid="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2033589" y="274638"/>
            <a:ext cx="7800975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　　</a:t>
            </a:r>
            <a:r>
              <a:rPr lang="zh-TW" altLang="en-US" sz="2800" kern="100" spc="100" dirty="0" smtClean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機器學習可以解決的問題</a:t>
            </a:r>
            <a:endParaRPr lang="zh-CN" altLang="zh-CN" sz="2800" kern="100" spc="100" dirty="0">
              <a:solidFill>
                <a:srgbClr val="0070C0"/>
              </a:solidFill>
              <a:latin typeface="方正兰亭特黑长简体" panose="02010600000000000000" pitchFamily="2" charset="-122"/>
              <a:ea typeface="方正兰亭特黑长简体" panose="02010600000000000000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133476" y="250825"/>
            <a:ext cx="1228725" cy="858838"/>
            <a:chOff x="-390319" y="250551"/>
            <a:chExt cx="1228519" cy="859798"/>
          </a:xfrm>
        </p:grpSpPr>
        <p:sp>
          <p:nvSpPr>
            <p:cNvPr id="131" name="任意多边形 130"/>
            <p:cNvSpPr/>
            <p:nvPr/>
          </p:nvSpPr>
          <p:spPr>
            <a:xfrm>
              <a:off x="-390319" y="290283"/>
              <a:ext cx="1228519" cy="820066"/>
            </a:xfrm>
            <a:custGeom>
              <a:avLst/>
              <a:gdLst>
                <a:gd name="connsiteX0" fmla="*/ 53710 w 1746884"/>
                <a:gd name="connsiteY0" fmla="*/ 0 h 1165329"/>
                <a:gd name="connsiteX1" fmla="*/ 1693175 w 1746884"/>
                <a:gd name="connsiteY1" fmla="*/ 0 h 1165329"/>
                <a:gd name="connsiteX2" fmla="*/ 1729139 w 1746884"/>
                <a:gd name="connsiteY2" fmla="*/ 115858 h 1165329"/>
                <a:gd name="connsiteX3" fmla="*/ 1746884 w 1746884"/>
                <a:gd name="connsiteY3" fmla="*/ 291887 h 1165329"/>
                <a:gd name="connsiteX4" fmla="*/ 873442 w 1746884"/>
                <a:gd name="connsiteY4" fmla="*/ 1165329 h 1165329"/>
                <a:gd name="connsiteX5" fmla="*/ 0 w 1746884"/>
                <a:gd name="connsiteY5" fmla="*/ 291887 h 1165329"/>
                <a:gd name="connsiteX6" fmla="*/ 17745 w 1746884"/>
                <a:gd name="connsiteY6" fmla="*/ 115858 h 11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6884" h="1165329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808" name="文本框 131"/>
            <p:cNvSpPr txBox="1">
              <a:spLocks noChangeArrowheads="1"/>
            </p:cNvSpPr>
            <p:nvPr/>
          </p:nvSpPr>
          <p:spPr bwMode="auto">
            <a:xfrm>
              <a:off x="148521" y="250551"/>
              <a:ext cx="184700" cy="64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600" dirty="0">
                <a:solidFill>
                  <a:srgbClr val="EEEEEE"/>
                </a:solidFill>
                <a:latin typeface="Broadway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549400" y="5584507"/>
            <a:ext cx="8997950" cy="474231"/>
            <a:chOff x="128806" y="4956870"/>
            <a:chExt cx="8998356" cy="473156"/>
          </a:xfrm>
        </p:grpSpPr>
        <p:sp>
          <p:nvSpPr>
            <p:cNvPr id="31" name="平行四边形 30"/>
            <p:cNvSpPr/>
            <p:nvPr/>
          </p:nvSpPr>
          <p:spPr>
            <a:xfrm>
              <a:off x="128806" y="4958652"/>
              <a:ext cx="8998356" cy="446898"/>
            </a:xfrm>
            <a:prstGeom prst="parallelogram">
              <a:avLst>
                <a:gd name="adj" fmla="val 3818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925767" y="4956870"/>
              <a:ext cx="7394909" cy="450462"/>
            </a:xfrm>
            <a:prstGeom prst="parallelogram">
              <a:avLst>
                <a:gd name="adj" fmla="val 363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773530" y="4956870"/>
              <a:ext cx="5697795" cy="450462"/>
            </a:xfrm>
            <a:prstGeom prst="parallelogram">
              <a:avLst>
                <a:gd name="adj" fmla="val 33239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06" name="文本框 33"/>
            <p:cNvSpPr txBox="1">
              <a:spLocks noChangeArrowheads="1"/>
            </p:cNvSpPr>
            <p:nvPr/>
          </p:nvSpPr>
          <p:spPr bwMode="auto">
            <a:xfrm>
              <a:off x="2669285" y="4969408"/>
              <a:ext cx="3878160" cy="460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solidFill>
                    <a:srgbClr val="FFFFFF"/>
                  </a:solidFill>
                  <a:latin typeface="方正正准黑简体" charset="-122"/>
                  <a:ea typeface="方正正准黑简体" charset="-122"/>
                </a:rPr>
                <a:t>解決兩種或多種結果的問題</a:t>
              </a:r>
              <a:endParaRPr lang="zh-CN" altLang="en-US" sz="2400" dirty="0">
                <a:solidFill>
                  <a:srgbClr val="FFFFFF"/>
                </a:solidFill>
                <a:latin typeface="方正正准黑简体" charset="-122"/>
                <a:ea typeface="方正正准黑简体" charset="-122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290764" y="1725613"/>
            <a:ext cx="7591425" cy="2932112"/>
            <a:chOff x="452143" y="1725090"/>
            <a:chExt cx="7591718" cy="2932635"/>
          </a:xfrm>
        </p:grpSpPr>
        <p:sp>
          <p:nvSpPr>
            <p:cNvPr id="7" name="矩形 6"/>
            <p:cNvSpPr/>
            <p:nvPr/>
          </p:nvSpPr>
          <p:spPr>
            <a:xfrm>
              <a:off x="1112568" y="3892414"/>
              <a:ext cx="5802536" cy="55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ý"/>
                <a:defRPr/>
              </a:pPr>
              <a:r>
                <a:rPr lang="zh-TW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哪種促銷方法能提升業績</a:t>
              </a:r>
              <a:r>
                <a:rPr lang="en-US" altLang="zh-TW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452143" y="2301455"/>
              <a:ext cx="7591718" cy="2356270"/>
            </a:xfrm>
            <a:prstGeom prst="parallelogram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>
              <a:off x="1031602" y="1739380"/>
              <a:ext cx="2817922" cy="562075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76042" y="1725090"/>
              <a:ext cx="492462" cy="5118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304800" algn="just" fontAlgn="auto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 b="1" i="1" kern="100" spc="100" dirty="0">
                <a:solidFill>
                  <a:srgbClr val="EEEEE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85645" y="2511042"/>
              <a:ext cx="5102422" cy="55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ý"/>
                <a:defRPr/>
              </a:pPr>
              <a:r>
                <a:rPr lang="zh-TW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客戶是否會續約</a:t>
              </a:r>
              <a:r>
                <a:rPr lang="en-US" altLang="zh-TW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25302" y="3187438"/>
              <a:ext cx="5262765" cy="55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ý"/>
                <a:defRPr/>
              </a:pPr>
              <a:r>
                <a:rPr lang="zh-TW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圖片是貓，還是狗</a:t>
              </a:r>
              <a:r>
                <a:rPr lang="en-US" altLang="zh-TW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 bwMode="auto">
          <a:xfrm>
            <a:off x="3494004" y="1725613"/>
            <a:ext cx="1133644" cy="51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400" b="1" i="1" kern="100" spc="100" dirty="0" smtClean="0">
                <a:solidFill>
                  <a:srgbClr val="EEE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分類</a:t>
            </a:r>
            <a:endParaRPr lang="zh-CN" altLang="zh-CN" sz="2400" b="1" i="1" kern="100" spc="100" dirty="0">
              <a:solidFill>
                <a:srgbClr val="EEE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9460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4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4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4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4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" accel="10000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0" accel="10000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2033589" y="274638"/>
            <a:ext cx="7800975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　　</a:t>
            </a:r>
            <a:r>
              <a:rPr lang="zh-TW" altLang="en-US" sz="2800" kern="100" spc="100" dirty="0" smtClean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機器學習可以解決的問題</a:t>
            </a:r>
            <a:endParaRPr lang="zh-CN" altLang="zh-CN" sz="2800" kern="100" spc="100" dirty="0">
              <a:solidFill>
                <a:srgbClr val="0070C0"/>
              </a:solidFill>
              <a:latin typeface="方正兰亭特黑长简体" panose="02010600000000000000" pitchFamily="2" charset="-122"/>
              <a:ea typeface="方正兰亭特黑长简体" panose="02010600000000000000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133476" y="250825"/>
            <a:ext cx="1228725" cy="858838"/>
            <a:chOff x="-390319" y="250551"/>
            <a:chExt cx="1228519" cy="859798"/>
          </a:xfrm>
        </p:grpSpPr>
        <p:sp>
          <p:nvSpPr>
            <p:cNvPr id="131" name="任意多边形 130"/>
            <p:cNvSpPr/>
            <p:nvPr/>
          </p:nvSpPr>
          <p:spPr>
            <a:xfrm>
              <a:off x="-390319" y="290283"/>
              <a:ext cx="1228519" cy="820066"/>
            </a:xfrm>
            <a:custGeom>
              <a:avLst/>
              <a:gdLst>
                <a:gd name="connsiteX0" fmla="*/ 53710 w 1746884"/>
                <a:gd name="connsiteY0" fmla="*/ 0 h 1165329"/>
                <a:gd name="connsiteX1" fmla="*/ 1693175 w 1746884"/>
                <a:gd name="connsiteY1" fmla="*/ 0 h 1165329"/>
                <a:gd name="connsiteX2" fmla="*/ 1729139 w 1746884"/>
                <a:gd name="connsiteY2" fmla="*/ 115858 h 1165329"/>
                <a:gd name="connsiteX3" fmla="*/ 1746884 w 1746884"/>
                <a:gd name="connsiteY3" fmla="*/ 291887 h 1165329"/>
                <a:gd name="connsiteX4" fmla="*/ 873442 w 1746884"/>
                <a:gd name="connsiteY4" fmla="*/ 1165329 h 1165329"/>
                <a:gd name="connsiteX5" fmla="*/ 0 w 1746884"/>
                <a:gd name="connsiteY5" fmla="*/ 291887 h 1165329"/>
                <a:gd name="connsiteX6" fmla="*/ 17745 w 1746884"/>
                <a:gd name="connsiteY6" fmla="*/ 115858 h 11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6884" h="1165329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808" name="文本框 131"/>
            <p:cNvSpPr txBox="1">
              <a:spLocks noChangeArrowheads="1"/>
            </p:cNvSpPr>
            <p:nvPr/>
          </p:nvSpPr>
          <p:spPr bwMode="auto">
            <a:xfrm>
              <a:off x="148521" y="250551"/>
              <a:ext cx="184700" cy="64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600" dirty="0">
                <a:solidFill>
                  <a:srgbClr val="EEEEEE"/>
                </a:solidFill>
                <a:latin typeface="Broadway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549400" y="5572546"/>
            <a:ext cx="8997950" cy="463452"/>
            <a:chOff x="128806" y="4944931"/>
            <a:chExt cx="8998356" cy="462401"/>
          </a:xfrm>
        </p:grpSpPr>
        <p:sp>
          <p:nvSpPr>
            <p:cNvPr id="31" name="平行四边形 30"/>
            <p:cNvSpPr/>
            <p:nvPr/>
          </p:nvSpPr>
          <p:spPr>
            <a:xfrm>
              <a:off x="128806" y="4958652"/>
              <a:ext cx="8998356" cy="446898"/>
            </a:xfrm>
            <a:prstGeom prst="parallelogram">
              <a:avLst>
                <a:gd name="adj" fmla="val 3818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925767" y="4956870"/>
              <a:ext cx="7394909" cy="450462"/>
            </a:xfrm>
            <a:prstGeom prst="parallelogram">
              <a:avLst>
                <a:gd name="adj" fmla="val 363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773530" y="4956870"/>
              <a:ext cx="5697795" cy="450462"/>
            </a:xfrm>
            <a:prstGeom prst="parallelogram">
              <a:avLst>
                <a:gd name="adj" fmla="val 33239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06" name="文本框 33"/>
            <p:cNvSpPr txBox="1">
              <a:spLocks noChangeArrowheads="1"/>
            </p:cNvSpPr>
            <p:nvPr/>
          </p:nvSpPr>
          <p:spPr bwMode="auto">
            <a:xfrm>
              <a:off x="2111425" y="4944931"/>
              <a:ext cx="5109322" cy="460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solidFill>
                    <a:srgbClr val="FFFFFF"/>
                  </a:solidFill>
                  <a:latin typeface="方正正准黑简体" charset="-122"/>
                  <a:ea typeface="方正正准黑简体" charset="-122"/>
                </a:rPr>
                <a:t>二元分類的擴充，解決多種結果問題</a:t>
              </a:r>
              <a:endParaRPr lang="zh-CN" altLang="en-US" sz="2400" dirty="0">
                <a:solidFill>
                  <a:srgbClr val="FFFFFF"/>
                </a:solidFill>
                <a:latin typeface="方正正准黑简体" charset="-122"/>
                <a:ea typeface="方正正准黑简体" charset="-122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290764" y="1725613"/>
            <a:ext cx="7591425" cy="2932112"/>
            <a:chOff x="452143" y="1725090"/>
            <a:chExt cx="7591718" cy="2932635"/>
          </a:xfrm>
        </p:grpSpPr>
        <p:sp>
          <p:nvSpPr>
            <p:cNvPr id="7" name="矩形 6"/>
            <p:cNvSpPr/>
            <p:nvPr/>
          </p:nvSpPr>
          <p:spPr>
            <a:xfrm>
              <a:off x="1112568" y="3892414"/>
              <a:ext cx="5802536" cy="55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ý"/>
                <a:defRPr/>
              </a:pPr>
              <a:r>
                <a:rPr lang="zh-TW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錄音裡說話的人是誰</a:t>
              </a:r>
              <a:r>
                <a:rPr lang="en-US" altLang="zh-TW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452143" y="2301455"/>
              <a:ext cx="7591718" cy="2356270"/>
            </a:xfrm>
            <a:prstGeom prst="parallelogram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>
              <a:off x="1031602" y="1739380"/>
              <a:ext cx="2817922" cy="562075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34817" y="1725090"/>
              <a:ext cx="1774914" cy="5540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304800" algn="just" fontAlgn="auto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400" b="1" i="1" kern="100" spc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多元分類</a:t>
              </a:r>
              <a:endParaRPr lang="zh-CN" altLang="zh-CN" sz="2400" b="1" i="1" kern="100" spc="100" dirty="0">
                <a:solidFill>
                  <a:srgbClr val="EEEEE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85645" y="2511042"/>
              <a:ext cx="5102422" cy="55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ý"/>
                <a:defRPr/>
              </a:pPr>
              <a:r>
                <a:rPr lang="zh-TW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哪種動物的圖片</a:t>
              </a:r>
              <a:r>
                <a:rPr lang="en-US" altLang="zh-TW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25302" y="3187438"/>
              <a:ext cx="5262765" cy="55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ý"/>
                <a:defRPr/>
              </a:pPr>
              <a:r>
                <a:rPr lang="zh-TW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雷達訊號來自哪台飛機</a:t>
              </a:r>
              <a:r>
                <a:rPr lang="en-US" altLang="zh-TW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4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4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4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4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" accel="10000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0" accel="10000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2033589" y="274638"/>
            <a:ext cx="7800975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　　</a:t>
            </a:r>
            <a:r>
              <a:rPr lang="zh-TW" altLang="en-US" sz="2800" kern="100" spc="100" dirty="0" smtClean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機器學習可以解決的問題</a:t>
            </a:r>
            <a:endParaRPr lang="zh-CN" altLang="zh-CN" sz="2800" kern="100" spc="100" dirty="0">
              <a:solidFill>
                <a:srgbClr val="0070C0"/>
              </a:solidFill>
              <a:latin typeface="方正兰亭特黑长简体" panose="02010600000000000000" pitchFamily="2" charset="-122"/>
              <a:ea typeface="方正兰亭特黑长简体" panose="02010600000000000000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133476" y="250825"/>
            <a:ext cx="1228725" cy="858838"/>
            <a:chOff x="-390319" y="250551"/>
            <a:chExt cx="1228519" cy="859798"/>
          </a:xfrm>
        </p:grpSpPr>
        <p:sp>
          <p:nvSpPr>
            <p:cNvPr id="131" name="任意多边形 130"/>
            <p:cNvSpPr/>
            <p:nvPr/>
          </p:nvSpPr>
          <p:spPr>
            <a:xfrm>
              <a:off x="-390319" y="290283"/>
              <a:ext cx="1228519" cy="820066"/>
            </a:xfrm>
            <a:custGeom>
              <a:avLst/>
              <a:gdLst>
                <a:gd name="connsiteX0" fmla="*/ 53710 w 1746884"/>
                <a:gd name="connsiteY0" fmla="*/ 0 h 1165329"/>
                <a:gd name="connsiteX1" fmla="*/ 1693175 w 1746884"/>
                <a:gd name="connsiteY1" fmla="*/ 0 h 1165329"/>
                <a:gd name="connsiteX2" fmla="*/ 1729139 w 1746884"/>
                <a:gd name="connsiteY2" fmla="*/ 115858 h 1165329"/>
                <a:gd name="connsiteX3" fmla="*/ 1746884 w 1746884"/>
                <a:gd name="connsiteY3" fmla="*/ 291887 h 1165329"/>
                <a:gd name="connsiteX4" fmla="*/ 873442 w 1746884"/>
                <a:gd name="connsiteY4" fmla="*/ 1165329 h 1165329"/>
                <a:gd name="connsiteX5" fmla="*/ 0 w 1746884"/>
                <a:gd name="connsiteY5" fmla="*/ 291887 h 1165329"/>
                <a:gd name="connsiteX6" fmla="*/ 17745 w 1746884"/>
                <a:gd name="connsiteY6" fmla="*/ 115858 h 11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6884" h="1165329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808" name="文本框 131"/>
            <p:cNvSpPr txBox="1">
              <a:spLocks noChangeArrowheads="1"/>
            </p:cNvSpPr>
            <p:nvPr/>
          </p:nvSpPr>
          <p:spPr bwMode="auto">
            <a:xfrm>
              <a:off x="148521" y="250551"/>
              <a:ext cx="184700" cy="64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600" dirty="0">
                <a:solidFill>
                  <a:srgbClr val="EEEEEE"/>
                </a:solidFill>
                <a:latin typeface="Broadway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549400" y="5543553"/>
            <a:ext cx="8997950" cy="492448"/>
            <a:chOff x="128806" y="4916001"/>
            <a:chExt cx="8998356" cy="491331"/>
          </a:xfrm>
        </p:grpSpPr>
        <p:sp>
          <p:nvSpPr>
            <p:cNvPr id="31" name="平行四边形 30"/>
            <p:cNvSpPr/>
            <p:nvPr/>
          </p:nvSpPr>
          <p:spPr>
            <a:xfrm>
              <a:off x="128806" y="4958652"/>
              <a:ext cx="8998356" cy="446898"/>
            </a:xfrm>
            <a:prstGeom prst="parallelogram">
              <a:avLst>
                <a:gd name="adj" fmla="val 3818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925767" y="4956870"/>
              <a:ext cx="7394909" cy="450462"/>
            </a:xfrm>
            <a:prstGeom prst="parallelogram">
              <a:avLst>
                <a:gd name="adj" fmla="val 363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773530" y="4956870"/>
              <a:ext cx="5697795" cy="450462"/>
            </a:xfrm>
            <a:prstGeom prst="parallelogram">
              <a:avLst>
                <a:gd name="adj" fmla="val 33239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06" name="文本框 33"/>
            <p:cNvSpPr txBox="1">
              <a:spLocks noChangeArrowheads="1"/>
            </p:cNvSpPr>
            <p:nvPr/>
          </p:nvSpPr>
          <p:spPr bwMode="auto">
            <a:xfrm>
              <a:off x="3034797" y="4916001"/>
              <a:ext cx="3262579" cy="460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solidFill>
                    <a:srgbClr val="FFFFFF"/>
                  </a:solidFill>
                  <a:latin typeface="方正正准黑简体" charset="-122"/>
                  <a:ea typeface="方正正准黑简体" charset="-122"/>
                </a:rPr>
                <a:t>偵測不尋常訊號及資料</a:t>
              </a:r>
              <a:endParaRPr lang="zh-CN" altLang="en-US" sz="2400" dirty="0">
                <a:solidFill>
                  <a:srgbClr val="FFFFFF"/>
                </a:solidFill>
                <a:latin typeface="方正正准黑简体" charset="-122"/>
                <a:ea typeface="方正正准黑简体" charset="-122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290764" y="1725613"/>
            <a:ext cx="7591425" cy="2932112"/>
            <a:chOff x="452143" y="1725090"/>
            <a:chExt cx="7591718" cy="2932635"/>
          </a:xfrm>
        </p:grpSpPr>
        <p:sp>
          <p:nvSpPr>
            <p:cNvPr id="7" name="矩形 6"/>
            <p:cNvSpPr/>
            <p:nvPr/>
          </p:nvSpPr>
          <p:spPr>
            <a:xfrm>
              <a:off x="1112568" y="3892414"/>
              <a:ext cx="5802536" cy="55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ý"/>
                <a:defRPr/>
              </a:pPr>
              <a:r>
                <a:rPr lang="zh-TW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管線壓力大小是否異常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452143" y="2301455"/>
              <a:ext cx="7591718" cy="2356270"/>
            </a:xfrm>
            <a:prstGeom prst="parallelogram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>
              <a:off x="1031602" y="1739380"/>
              <a:ext cx="2817922" cy="562075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74511" y="1725090"/>
              <a:ext cx="2095526" cy="5540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304800" algn="just" fontAlgn="auto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400" b="1" i="1" kern="100" spc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異常值判</a:t>
              </a:r>
              <a:r>
                <a:rPr lang="zh-TW" altLang="en-US" sz="2400" b="1" i="1" kern="100" spc="100" dirty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斷</a:t>
              </a:r>
              <a:endParaRPr lang="zh-CN" altLang="zh-CN" sz="2400" b="1" i="1" kern="100" spc="100" dirty="0">
                <a:solidFill>
                  <a:srgbClr val="EEEEE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85645" y="2511042"/>
              <a:ext cx="5102422" cy="55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ý"/>
                <a:defRPr/>
              </a:pPr>
              <a:r>
                <a:rPr lang="zh-TW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偵測信用卡盜刷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25302" y="3187438"/>
              <a:ext cx="5262765" cy="55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ý"/>
                <a:defRPr/>
              </a:pPr>
              <a:r>
                <a:rPr lang="zh-TW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網路訊號是否正常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4083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4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4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4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4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" accel="10000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0" accel="10000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2033589" y="274638"/>
            <a:ext cx="7800975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　　</a:t>
            </a:r>
            <a:r>
              <a:rPr lang="zh-TW" altLang="en-US" sz="2800" kern="100" spc="100" dirty="0" smtClean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機器學習可以解決的問題</a:t>
            </a:r>
            <a:endParaRPr lang="zh-CN" altLang="zh-CN" sz="2800" kern="100" spc="100" dirty="0">
              <a:solidFill>
                <a:srgbClr val="0070C0"/>
              </a:solidFill>
              <a:latin typeface="方正兰亭特黑长简体" panose="02010600000000000000" pitchFamily="2" charset="-122"/>
              <a:ea typeface="方正兰亭特黑长简体" panose="02010600000000000000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133476" y="250825"/>
            <a:ext cx="1228725" cy="858838"/>
            <a:chOff x="-390319" y="250551"/>
            <a:chExt cx="1228519" cy="859798"/>
          </a:xfrm>
        </p:grpSpPr>
        <p:sp>
          <p:nvSpPr>
            <p:cNvPr id="131" name="任意多边形 130"/>
            <p:cNvSpPr/>
            <p:nvPr/>
          </p:nvSpPr>
          <p:spPr>
            <a:xfrm>
              <a:off x="-390319" y="290283"/>
              <a:ext cx="1228519" cy="820066"/>
            </a:xfrm>
            <a:custGeom>
              <a:avLst/>
              <a:gdLst>
                <a:gd name="connsiteX0" fmla="*/ 53710 w 1746884"/>
                <a:gd name="connsiteY0" fmla="*/ 0 h 1165329"/>
                <a:gd name="connsiteX1" fmla="*/ 1693175 w 1746884"/>
                <a:gd name="connsiteY1" fmla="*/ 0 h 1165329"/>
                <a:gd name="connsiteX2" fmla="*/ 1729139 w 1746884"/>
                <a:gd name="connsiteY2" fmla="*/ 115858 h 1165329"/>
                <a:gd name="connsiteX3" fmla="*/ 1746884 w 1746884"/>
                <a:gd name="connsiteY3" fmla="*/ 291887 h 1165329"/>
                <a:gd name="connsiteX4" fmla="*/ 873442 w 1746884"/>
                <a:gd name="connsiteY4" fmla="*/ 1165329 h 1165329"/>
                <a:gd name="connsiteX5" fmla="*/ 0 w 1746884"/>
                <a:gd name="connsiteY5" fmla="*/ 291887 h 1165329"/>
                <a:gd name="connsiteX6" fmla="*/ 17745 w 1746884"/>
                <a:gd name="connsiteY6" fmla="*/ 115858 h 11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6884" h="1165329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808" name="文本框 131"/>
            <p:cNvSpPr txBox="1">
              <a:spLocks noChangeArrowheads="1"/>
            </p:cNvSpPr>
            <p:nvPr/>
          </p:nvSpPr>
          <p:spPr bwMode="auto">
            <a:xfrm>
              <a:off x="148521" y="250551"/>
              <a:ext cx="184700" cy="64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600" dirty="0">
                <a:solidFill>
                  <a:srgbClr val="EEEEEE"/>
                </a:solidFill>
                <a:latin typeface="Broadway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549400" y="5543553"/>
            <a:ext cx="8997950" cy="492448"/>
            <a:chOff x="128806" y="4916001"/>
            <a:chExt cx="8998356" cy="491331"/>
          </a:xfrm>
        </p:grpSpPr>
        <p:sp>
          <p:nvSpPr>
            <p:cNvPr id="31" name="平行四边形 30"/>
            <p:cNvSpPr/>
            <p:nvPr/>
          </p:nvSpPr>
          <p:spPr>
            <a:xfrm>
              <a:off x="128806" y="4958652"/>
              <a:ext cx="8998356" cy="446898"/>
            </a:xfrm>
            <a:prstGeom prst="parallelogram">
              <a:avLst>
                <a:gd name="adj" fmla="val 3818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925767" y="4956870"/>
              <a:ext cx="7394909" cy="450462"/>
            </a:xfrm>
            <a:prstGeom prst="parallelogram">
              <a:avLst>
                <a:gd name="adj" fmla="val 363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773530" y="4956870"/>
              <a:ext cx="5697795" cy="450462"/>
            </a:xfrm>
            <a:prstGeom prst="parallelogram">
              <a:avLst>
                <a:gd name="adj" fmla="val 33239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06" name="文本框 33"/>
            <p:cNvSpPr txBox="1">
              <a:spLocks noChangeArrowheads="1"/>
            </p:cNvSpPr>
            <p:nvPr/>
          </p:nvSpPr>
          <p:spPr bwMode="auto">
            <a:xfrm>
              <a:off x="3034797" y="4916001"/>
              <a:ext cx="3416474" cy="460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solidFill>
                    <a:srgbClr val="FFFFFF"/>
                  </a:solidFill>
                  <a:latin typeface="方正正准黑简体" charset="-122"/>
                  <a:ea typeface="方正正准黑简体" charset="-122"/>
                </a:rPr>
                <a:t>預測量有多少</a:t>
              </a:r>
              <a:r>
                <a:rPr lang="en-US" altLang="zh-TW" sz="2400" dirty="0" smtClean="0">
                  <a:solidFill>
                    <a:srgbClr val="FFFFFF"/>
                  </a:solidFill>
                  <a:latin typeface="方正正准黑简体" charset="-122"/>
                  <a:ea typeface="方正正准黑简体" charset="-122"/>
                </a:rPr>
                <a:t>---(</a:t>
              </a:r>
              <a:r>
                <a:rPr lang="zh-TW" altLang="en-US" sz="2400" dirty="0" smtClean="0">
                  <a:solidFill>
                    <a:srgbClr val="FFFFFF"/>
                  </a:solidFill>
                  <a:latin typeface="方正正准黑简体" charset="-122"/>
                  <a:ea typeface="方正正准黑简体" charset="-122"/>
                </a:rPr>
                <a:t>迴歸</a:t>
              </a:r>
              <a:r>
                <a:rPr lang="en-US" altLang="zh-TW" sz="2400" dirty="0" smtClean="0">
                  <a:solidFill>
                    <a:srgbClr val="FFFFFF"/>
                  </a:solidFill>
                  <a:latin typeface="方正正准黑简体" charset="-122"/>
                  <a:ea typeface="方正正准黑简体" charset="-122"/>
                </a:rPr>
                <a:t>)</a:t>
              </a:r>
              <a:endParaRPr lang="zh-CN" altLang="en-US" sz="2400" dirty="0">
                <a:solidFill>
                  <a:srgbClr val="FFFFFF"/>
                </a:solidFill>
                <a:latin typeface="方正正准黑简体" charset="-122"/>
                <a:ea typeface="方正正准黑简体" charset="-122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290764" y="1725613"/>
            <a:ext cx="7591425" cy="2932112"/>
            <a:chOff x="452143" y="1725090"/>
            <a:chExt cx="7591718" cy="2932635"/>
          </a:xfrm>
        </p:grpSpPr>
        <p:sp>
          <p:nvSpPr>
            <p:cNvPr id="7" name="矩形 6"/>
            <p:cNvSpPr/>
            <p:nvPr/>
          </p:nvSpPr>
          <p:spPr>
            <a:xfrm>
              <a:off x="1112568" y="3892414"/>
              <a:ext cx="5802536" cy="55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ý"/>
                <a:defRPr/>
              </a:pPr>
              <a:r>
                <a:rPr lang="zh-TW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下周可以賣出多少產品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452143" y="2301455"/>
              <a:ext cx="7591718" cy="2356270"/>
            </a:xfrm>
            <a:prstGeom prst="parallelogram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>
              <a:off x="1031602" y="1739380"/>
              <a:ext cx="2817922" cy="562075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74511" y="1725090"/>
              <a:ext cx="2095526" cy="5540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304800" algn="just" fontAlgn="auto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400" b="1" i="1" kern="100" spc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預測性分</a:t>
              </a:r>
              <a:r>
                <a:rPr lang="zh-TW" altLang="en-US" sz="2400" b="1" i="1" kern="100" spc="100" dirty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析</a:t>
              </a:r>
              <a:endParaRPr lang="zh-CN" altLang="zh-CN" sz="2400" b="1" i="1" kern="100" spc="100" dirty="0">
                <a:solidFill>
                  <a:srgbClr val="EEEEE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85645" y="2511042"/>
              <a:ext cx="5102422" cy="55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ý"/>
                <a:defRPr/>
              </a:pPr>
              <a:r>
                <a:rPr lang="zh-TW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下星期氣溫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25302" y="3187438"/>
              <a:ext cx="5262765" cy="55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ý"/>
                <a:defRPr/>
              </a:pPr>
              <a:r>
                <a:rPr lang="zh-TW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下一季銷售量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6936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4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4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4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4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" accel="10000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0" accel="10000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2033589" y="274638"/>
            <a:ext cx="7800975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　　</a:t>
            </a:r>
            <a:r>
              <a:rPr lang="zh-TW" altLang="en-US" sz="2800" kern="100" spc="100" dirty="0" smtClean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機器學習可以解決的問題</a:t>
            </a:r>
            <a:endParaRPr lang="zh-CN" altLang="zh-CN" sz="2800" kern="100" spc="100" dirty="0">
              <a:solidFill>
                <a:srgbClr val="0070C0"/>
              </a:solidFill>
              <a:latin typeface="方正兰亭特黑长简体" panose="02010600000000000000" pitchFamily="2" charset="-122"/>
              <a:ea typeface="方正兰亭特黑长简体" panose="02010600000000000000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133476" y="250825"/>
            <a:ext cx="1228725" cy="858838"/>
            <a:chOff x="-390319" y="250551"/>
            <a:chExt cx="1228519" cy="859798"/>
          </a:xfrm>
        </p:grpSpPr>
        <p:sp>
          <p:nvSpPr>
            <p:cNvPr id="131" name="任意多边形 130"/>
            <p:cNvSpPr/>
            <p:nvPr/>
          </p:nvSpPr>
          <p:spPr>
            <a:xfrm>
              <a:off x="-390319" y="290283"/>
              <a:ext cx="1228519" cy="820066"/>
            </a:xfrm>
            <a:custGeom>
              <a:avLst/>
              <a:gdLst>
                <a:gd name="connsiteX0" fmla="*/ 53710 w 1746884"/>
                <a:gd name="connsiteY0" fmla="*/ 0 h 1165329"/>
                <a:gd name="connsiteX1" fmla="*/ 1693175 w 1746884"/>
                <a:gd name="connsiteY1" fmla="*/ 0 h 1165329"/>
                <a:gd name="connsiteX2" fmla="*/ 1729139 w 1746884"/>
                <a:gd name="connsiteY2" fmla="*/ 115858 h 1165329"/>
                <a:gd name="connsiteX3" fmla="*/ 1746884 w 1746884"/>
                <a:gd name="connsiteY3" fmla="*/ 291887 h 1165329"/>
                <a:gd name="connsiteX4" fmla="*/ 873442 w 1746884"/>
                <a:gd name="connsiteY4" fmla="*/ 1165329 h 1165329"/>
                <a:gd name="connsiteX5" fmla="*/ 0 w 1746884"/>
                <a:gd name="connsiteY5" fmla="*/ 291887 h 1165329"/>
                <a:gd name="connsiteX6" fmla="*/ 17745 w 1746884"/>
                <a:gd name="connsiteY6" fmla="*/ 115858 h 11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6884" h="1165329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808" name="文本框 131"/>
            <p:cNvSpPr txBox="1">
              <a:spLocks noChangeArrowheads="1"/>
            </p:cNvSpPr>
            <p:nvPr/>
          </p:nvSpPr>
          <p:spPr bwMode="auto">
            <a:xfrm>
              <a:off x="148521" y="250551"/>
              <a:ext cx="184700" cy="64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600" dirty="0">
                <a:solidFill>
                  <a:srgbClr val="EEEEEE"/>
                </a:solidFill>
                <a:latin typeface="Broadway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549400" y="5572547"/>
            <a:ext cx="8997950" cy="463451"/>
            <a:chOff x="128806" y="4944932"/>
            <a:chExt cx="8998356" cy="462400"/>
          </a:xfrm>
        </p:grpSpPr>
        <p:sp>
          <p:nvSpPr>
            <p:cNvPr id="31" name="平行四边形 30"/>
            <p:cNvSpPr/>
            <p:nvPr/>
          </p:nvSpPr>
          <p:spPr>
            <a:xfrm>
              <a:off x="128806" y="4958652"/>
              <a:ext cx="8998356" cy="446898"/>
            </a:xfrm>
            <a:prstGeom prst="parallelogram">
              <a:avLst>
                <a:gd name="adj" fmla="val 3818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925767" y="4956870"/>
              <a:ext cx="7394909" cy="450462"/>
            </a:xfrm>
            <a:prstGeom prst="parallelogram">
              <a:avLst>
                <a:gd name="adj" fmla="val 363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773530" y="4956870"/>
              <a:ext cx="5697795" cy="450462"/>
            </a:xfrm>
            <a:prstGeom prst="parallelogram">
              <a:avLst>
                <a:gd name="adj" fmla="val 33239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06" name="文本框 33"/>
            <p:cNvSpPr txBox="1">
              <a:spLocks noChangeArrowheads="1"/>
            </p:cNvSpPr>
            <p:nvPr/>
          </p:nvSpPr>
          <p:spPr bwMode="auto">
            <a:xfrm>
              <a:off x="2573111" y="4944932"/>
              <a:ext cx="4185950" cy="460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solidFill>
                    <a:srgbClr val="FFFFFF"/>
                  </a:solidFill>
                  <a:latin typeface="方正正准黑简体" charset="-122"/>
                  <a:ea typeface="方正正准黑简体" charset="-122"/>
                </a:rPr>
                <a:t>測量資料之間的距離和相似度</a:t>
              </a:r>
              <a:endParaRPr lang="zh-CN" altLang="en-US" sz="2400" dirty="0">
                <a:solidFill>
                  <a:srgbClr val="FFFFFF"/>
                </a:solidFill>
                <a:latin typeface="方正正准黑简体" charset="-122"/>
                <a:ea typeface="方正正准黑简体" charset="-122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290764" y="1725613"/>
            <a:ext cx="7591425" cy="2932112"/>
            <a:chOff x="452143" y="1725090"/>
            <a:chExt cx="7591718" cy="2932635"/>
          </a:xfrm>
        </p:grpSpPr>
        <p:sp>
          <p:nvSpPr>
            <p:cNvPr id="7" name="矩形 6"/>
            <p:cNvSpPr/>
            <p:nvPr/>
          </p:nvSpPr>
          <p:spPr>
            <a:xfrm>
              <a:off x="1112568" y="3892414"/>
              <a:ext cx="5802536" cy="55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ý"/>
                <a:defRPr/>
              </a:pPr>
              <a:r>
                <a:rPr lang="zh-TW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哪些消費者對水果有相似喜好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452143" y="2301455"/>
              <a:ext cx="7591718" cy="2356270"/>
            </a:xfrm>
            <a:prstGeom prst="parallelogram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>
              <a:off x="1031602" y="1739380"/>
              <a:ext cx="2817922" cy="562075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55430" y="1725090"/>
              <a:ext cx="1133688" cy="5540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304800" algn="just" fontAlgn="auto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400" b="1" i="1" kern="100" spc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分群</a:t>
              </a:r>
              <a:endParaRPr lang="zh-CN" altLang="zh-CN" sz="2400" b="1" i="1" kern="100" spc="100" dirty="0">
                <a:solidFill>
                  <a:srgbClr val="EEEEE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85645" y="2511042"/>
              <a:ext cx="5102422" cy="55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ý"/>
                <a:defRPr/>
              </a:pPr>
              <a:r>
                <a:rPr lang="zh-TW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哪些手機有相似故障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25302" y="3187438"/>
              <a:ext cx="5262765" cy="55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ý"/>
                <a:defRPr/>
              </a:pPr>
              <a:r>
                <a:rPr lang="zh-TW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哪些觀眾喜歡同一部電影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5915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4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4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4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4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" accel="10000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0" accel="10000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2033589" y="274638"/>
            <a:ext cx="7800975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　　</a:t>
            </a:r>
            <a:r>
              <a:rPr lang="zh-TW" altLang="en-US" sz="2800" kern="100" spc="100" dirty="0" smtClean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機器學習可以解決的問題</a:t>
            </a:r>
            <a:endParaRPr lang="zh-CN" altLang="zh-CN" sz="2800" kern="100" spc="100" dirty="0">
              <a:solidFill>
                <a:srgbClr val="0070C0"/>
              </a:solidFill>
              <a:latin typeface="方正兰亭特黑长简体" panose="02010600000000000000" pitchFamily="2" charset="-122"/>
              <a:ea typeface="方正兰亭特黑长简体" panose="02010600000000000000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133476" y="250825"/>
            <a:ext cx="1228725" cy="858838"/>
            <a:chOff x="-390319" y="250551"/>
            <a:chExt cx="1228519" cy="859798"/>
          </a:xfrm>
        </p:grpSpPr>
        <p:sp>
          <p:nvSpPr>
            <p:cNvPr id="131" name="任意多边形 130"/>
            <p:cNvSpPr/>
            <p:nvPr/>
          </p:nvSpPr>
          <p:spPr>
            <a:xfrm>
              <a:off x="-390319" y="290283"/>
              <a:ext cx="1228519" cy="820066"/>
            </a:xfrm>
            <a:custGeom>
              <a:avLst/>
              <a:gdLst>
                <a:gd name="connsiteX0" fmla="*/ 53710 w 1746884"/>
                <a:gd name="connsiteY0" fmla="*/ 0 h 1165329"/>
                <a:gd name="connsiteX1" fmla="*/ 1693175 w 1746884"/>
                <a:gd name="connsiteY1" fmla="*/ 0 h 1165329"/>
                <a:gd name="connsiteX2" fmla="*/ 1729139 w 1746884"/>
                <a:gd name="connsiteY2" fmla="*/ 115858 h 1165329"/>
                <a:gd name="connsiteX3" fmla="*/ 1746884 w 1746884"/>
                <a:gd name="connsiteY3" fmla="*/ 291887 h 1165329"/>
                <a:gd name="connsiteX4" fmla="*/ 873442 w 1746884"/>
                <a:gd name="connsiteY4" fmla="*/ 1165329 h 1165329"/>
                <a:gd name="connsiteX5" fmla="*/ 0 w 1746884"/>
                <a:gd name="connsiteY5" fmla="*/ 291887 h 1165329"/>
                <a:gd name="connsiteX6" fmla="*/ 17745 w 1746884"/>
                <a:gd name="connsiteY6" fmla="*/ 115858 h 11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6884" h="1165329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808" name="文本框 131"/>
            <p:cNvSpPr txBox="1">
              <a:spLocks noChangeArrowheads="1"/>
            </p:cNvSpPr>
            <p:nvPr/>
          </p:nvSpPr>
          <p:spPr bwMode="auto">
            <a:xfrm>
              <a:off x="148521" y="250551"/>
              <a:ext cx="184700" cy="64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600" dirty="0">
                <a:solidFill>
                  <a:srgbClr val="EEEEEE"/>
                </a:solidFill>
                <a:latin typeface="Broadway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549400" y="5572547"/>
            <a:ext cx="8997950" cy="463451"/>
            <a:chOff x="128806" y="4944932"/>
            <a:chExt cx="8998356" cy="462400"/>
          </a:xfrm>
        </p:grpSpPr>
        <p:sp>
          <p:nvSpPr>
            <p:cNvPr id="31" name="平行四边形 30"/>
            <p:cNvSpPr/>
            <p:nvPr/>
          </p:nvSpPr>
          <p:spPr>
            <a:xfrm>
              <a:off x="128806" y="4958652"/>
              <a:ext cx="8998356" cy="446898"/>
            </a:xfrm>
            <a:prstGeom prst="parallelogram">
              <a:avLst>
                <a:gd name="adj" fmla="val 3818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925767" y="4956870"/>
              <a:ext cx="7394909" cy="450462"/>
            </a:xfrm>
            <a:prstGeom prst="parallelogram">
              <a:avLst>
                <a:gd name="adj" fmla="val 363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773530" y="4956870"/>
              <a:ext cx="5697795" cy="450462"/>
            </a:xfrm>
            <a:prstGeom prst="parallelogram">
              <a:avLst>
                <a:gd name="adj" fmla="val 33239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06" name="文本框 33"/>
            <p:cNvSpPr txBox="1">
              <a:spLocks noChangeArrowheads="1"/>
            </p:cNvSpPr>
            <p:nvPr/>
          </p:nvSpPr>
          <p:spPr bwMode="auto">
            <a:xfrm>
              <a:off x="3188692" y="4944932"/>
              <a:ext cx="2954788" cy="460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solidFill>
                    <a:srgbClr val="FFFFFF"/>
                  </a:solidFill>
                  <a:latin typeface="方正正准黑简体" charset="-122"/>
                  <a:ea typeface="方正正准黑简体" charset="-122"/>
                </a:rPr>
                <a:t>決定下一步要做什麼</a:t>
              </a:r>
              <a:endParaRPr lang="zh-CN" altLang="en-US" sz="2400" dirty="0">
                <a:solidFill>
                  <a:srgbClr val="FFFFFF"/>
                </a:solidFill>
                <a:latin typeface="方正正准黑简体" charset="-122"/>
                <a:ea typeface="方正正准黑简体" charset="-122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290764" y="1725613"/>
            <a:ext cx="7591425" cy="2932112"/>
            <a:chOff x="452143" y="1725090"/>
            <a:chExt cx="7591718" cy="2932635"/>
          </a:xfrm>
        </p:grpSpPr>
        <p:sp>
          <p:nvSpPr>
            <p:cNvPr id="7" name="矩形 6"/>
            <p:cNvSpPr/>
            <p:nvPr/>
          </p:nvSpPr>
          <p:spPr>
            <a:xfrm>
              <a:off x="1112568" y="3892414"/>
              <a:ext cx="5802536" cy="55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ý"/>
                <a:defRPr/>
              </a:pPr>
              <a:r>
                <a:rPr lang="zh-TW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廣告放置位置吸引消費者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452143" y="2301455"/>
              <a:ext cx="7591718" cy="2356270"/>
            </a:xfrm>
            <a:prstGeom prst="parallelogram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>
              <a:off x="1031602" y="1739380"/>
              <a:ext cx="2817922" cy="562075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34818" y="1725090"/>
              <a:ext cx="1774914" cy="5540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304800" algn="just" fontAlgn="auto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400" b="1" i="1" kern="100" spc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協助決</a:t>
              </a:r>
              <a:r>
                <a:rPr lang="zh-TW" altLang="en-US" sz="2400" b="1" i="1" kern="100" spc="100" dirty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策</a:t>
              </a:r>
              <a:endParaRPr lang="zh-CN" altLang="zh-CN" sz="2400" b="1" i="1" kern="100" spc="100" dirty="0">
                <a:solidFill>
                  <a:srgbClr val="EEEEE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85645" y="2511042"/>
              <a:ext cx="5102422" cy="55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ý"/>
                <a:defRPr/>
              </a:pPr>
              <a:r>
                <a:rPr lang="zh-TW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溫度調高調低還是維持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25302" y="3187438"/>
              <a:ext cx="5262765" cy="55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ý"/>
                <a:defRPr/>
              </a:pPr>
              <a:r>
                <a:rPr lang="zh-TW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下圍棋要下在哪裡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6724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4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4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4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4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" accel="10000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0" accel="10000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59" name="平行四边形 58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name="adj" fmla="val 339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name="adj" fmla="val 3390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name="adj" fmla="val 33902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3" name="文本框 49"/>
            <p:cNvSpPr txBox="1">
              <a:spLocks noChangeArrowheads="1"/>
            </p:cNvSpPr>
            <p:nvPr/>
          </p:nvSpPr>
          <p:spPr bwMode="auto">
            <a:xfrm>
              <a:off x="2063446" y="4733672"/>
              <a:ext cx="4502082" cy="439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solidFill>
                    <a:srgbClr val="FFFFFF"/>
                  </a:solidFill>
                  <a:latin typeface="方正正准黑简体" charset="-122"/>
                  <a:ea typeface="方正正准黑简体" charset="-122"/>
                </a:rPr>
                <a:t>这里添加总结或者概括性的一句话</a:t>
              </a:r>
            </a:p>
          </p:txBody>
        </p:sp>
      </p:grpSp>
      <p:cxnSp>
        <p:nvCxnSpPr>
          <p:cNvPr id="56" name="直接连接符 55"/>
          <p:cNvCxnSpPr/>
          <p:nvPr/>
        </p:nvCxnSpPr>
        <p:spPr>
          <a:xfrm>
            <a:off x="9588501" y="3489325"/>
            <a:ext cx="2603499" cy="1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588500" y="877889"/>
            <a:ext cx="0" cy="2611437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0" y="877889"/>
            <a:ext cx="9588500" cy="6349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26" name="平行四边形 25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/>
            </a:prstGeom>
            <a:solidFill>
              <a:srgbClr val="0070C0"/>
            </a:solidFill>
          </p:spPr>
          <p:txBody>
            <a:bodyPr wrap="square"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39" name="文本框 21"/>
            <p:cNvSpPr txBox="1">
              <a:spLocks noChangeArrowheads="1"/>
            </p:cNvSpPr>
            <p:nvPr/>
          </p:nvSpPr>
          <p:spPr bwMode="auto">
            <a:xfrm>
              <a:off x="7364842" y="653797"/>
              <a:ext cx="2029690" cy="461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EEEEEE"/>
                  </a:solidFill>
                  <a:latin typeface="Calibri" pitchFamily="34" charset="0"/>
                  <a:ea typeface="微软雅黑" pitchFamily="34" charset="-122"/>
                </a:rPr>
                <a:t>機器學習種類</a:t>
              </a:r>
              <a:endParaRPr lang="zh-CN" altLang="en-US" sz="2400" b="1" dirty="0">
                <a:solidFill>
                  <a:srgbClr val="EEEEE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928108" y="2283784"/>
            <a:ext cx="6515100" cy="14804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auto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從訓練資料建立學習模型</a:t>
            </a:r>
            <a:endParaRPr lang="en-US" altLang="zh-TW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fontAlgn="auto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分成兩大類：分類、迴歸</a:t>
            </a:r>
            <a:endParaRPr lang="en-US" altLang="zh-TW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fontAlgn="auto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機器從訓練資料中找到規律並預測</a:t>
            </a:r>
            <a:endParaRPr lang="en-US" altLang="zh-CN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85258" y="1689100"/>
            <a:ext cx="6457950" cy="5118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監督式學習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43946" y="1792288"/>
            <a:ext cx="184854" cy="1893592"/>
          </a:xfrm>
          <a:prstGeom prst="rect">
            <a:avLst/>
          </a:prstGeom>
          <a:solidFill>
            <a:srgbClr val="0070C0"/>
          </a:solidFill>
        </p:spPr>
        <p:txBody>
          <a:bodyPr wrap="square" anchor="ctr">
            <a:spAutoFit/>
          </a:bodyPr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"/>
              <a:defRPr/>
            </a:pPr>
            <a:endParaRPr lang="zh-CN" altLang="en-US" kern="100" spc="100">
              <a:solidFill>
                <a:srgbClr val="77777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983296" y="1850351"/>
            <a:ext cx="1079" cy="2721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39" y="3925440"/>
            <a:ext cx="6471992" cy="2660009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59" name="平行四边形 58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name="adj" fmla="val 339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name="adj" fmla="val 3390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name="adj" fmla="val 33902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3" name="文本框 49"/>
            <p:cNvSpPr txBox="1">
              <a:spLocks noChangeArrowheads="1"/>
            </p:cNvSpPr>
            <p:nvPr/>
          </p:nvSpPr>
          <p:spPr bwMode="auto">
            <a:xfrm>
              <a:off x="2063446" y="4733672"/>
              <a:ext cx="4502082" cy="439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solidFill>
                    <a:srgbClr val="FFFFFF"/>
                  </a:solidFill>
                  <a:latin typeface="方正正准黑简体" charset="-122"/>
                  <a:ea typeface="方正正准黑简体" charset="-122"/>
                </a:rPr>
                <a:t>这里添加总结或者概括性的一句话</a:t>
              </a:r>
            </a:p>
          </p:txBody>
        </p:sp>
      </p:grpSp>
      <p:cxnSp>
        <p:nvCxnSpPr>
          <p:cNvPr id="56" name="直接连接符 55"/>
          <p:cNvCxnSpPr/>
          <p:nvPr/>
        </p:nvCxnSpPr>
        <p:spPr>
          <a:xfrm>
            <a:off x="9588501" y="3489325"/>
            <a:ext cx="2603499" cy="1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588500" y="877889"/>
            <a:ext cx="0" cy="2611437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0" y="877889"/>
            <a:ext cx="9588500" cy="6349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26" name="平行四边形 25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/>
            </a:prstGeom>
            <a:solidFill>
              <a:srgbClr val="0070C0"/>
            </a:solidFill>
          </p:spPr>
          <p:txBody>
            <a:bodyPr wrap="square"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39" name="文本框 21"/>
            <p:cNvSpPr txBox="1">
              <a:spLocks noChangeArrowheads="1"/>
            </p:cNvSpPr>
            <p:nvPr/>
          </p:nvSpPr>
          <p:spPr bwMode="auto">
            <a:xfrm>
              <a:off x="7364842" y="653797"/>
              <a:ext cx="2029690" cy="461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EEEEEE"/>
                  </a:solidFill>
                  <a:latin typeface="Calibri" pitchFamily="34" charset="0"/>
                  <a:ea typeface="微软雅黑" pitchFamily="34" charset="-122"/>
                </a:rPr>
                <a:t>機器學習種類</a:t>
              </a:r>
              <a:endParaRPr lang="zh-CN" altLang="en-US" sz="2400" b="1" dirty="0">
                <a:solidFill>
                  <a:srgbClr val="EEEEE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928108" y="2283784"/>
            <a:ext cx="6515100" cy="14804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auto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訓練資料不需要有答案</a:t>
            </a:r>
            <a:endParaRPr lang="en-US" altLang="zh-TW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fontAlgn="auto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使用分群將資料分成幾個類似的群組</a:t>
            </a:r>
            <a:endParaRPr lang="en-US" altLang="zh-TW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fontAlgn="auto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機器自行摸索出資料的規則和關聯性</a:t>
            </a:r>
            <a:endParaRPr lang="en-US" altLang="zh-CN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85258" y="1689100"/>
            <a:ext cx="645795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非監督式學習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43946" y="1792288"/>
            <a:ext cx="184854" cy="1893592"/>
          </a:xfrm>
          <a:prstGeom prst="rect">
            <a:avLst/>
          </a:prstGeom>
          <a:solidFill>
            <a:srgbClr val="0070C0"/>
          </a:solidFill>
        </p:spPr>
        <p:txBody>
          <a:bodyPr wrap="square" anchor="ctr">
            <a:spAutoFit/>
          </a:bodyPr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"/>
              <a:defRPr/>
            </a:pPr>
            <a:endParaRPr lang="zh-CN" altLang="en-US" kern="100" spc="100">
              <a:solidFill>
                <a:srgbClr val="77777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983296" y="1850351"/>
            <a:ext cx="1079" cy="2721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72" y="4047989"/>
            <a:ext cx="6158186" cy="23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2923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59" name="平行四边形 58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name="adj" fmla="val 339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name="adj" fmla="val 3390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name="adj" fmla="val 33902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3" name="文本框 49"/>
            <p:cNvSpPr txBox="1">
              <a:spLocks noChangeArrowheads="1"/>
            </p:cNvSpPr>
            <p:nvPr/>
          </p:nvSpPr>
          <p:spPr bwMode="auto">
            <a:xfrm>
              <a:off x="2063446" y="4733672"/>
              <a:ext cx="188307" cy="439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2200" dirty="0">
                <a:solidFill>
                  <a:srgbClr val="FFFFFF"/>
                </a:solidFill>
                <a:latin typeface="方正正准黑简体" charset="-122"/>
                <a:ea typeface="方正正准黑简体" charset="-122"/>
              </a:endParaRPr>
            </a:p>
          </p:txBody>
        </p:sp>
      </p:grpSp>
      <p:cxnSp>
        <p:nvCxnSpPr>
          <p:cNvPr id="56" name="直接连接符 55"/>
          <p:cNvCxnSpPr/>
          <p:nvPr/>
        </p:nvCxnSpPr>
        <p:spPr>
          <a:xfrm>
            <a:off x="9588501" y="3489325"/>
            <a:ext cx="2603499" cy="1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588500" y="877889"/>
            <a:ext cx="0" cy="2611437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0" y="877889"/>
            <a:ext cx="9588500" cy="6349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26" name="平行四边形 25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/>
            </a:prstGeom>
            <a:solidFill>
              <a:srgbClr val="0070C0"/>
            </a:solidFill>
          </p:spPr>
          <p:txBody>
            <a:bodyPr wrap="square"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39" name="文本框 21"/>
            <p:cNvSpPr txBox="1">
              <a:spLocks noChangeArrowheads="1"/>
            </p:cNvSpPr>
            <p:nvPr/>
          </p:nvSpPr>
          <p:spPr bwMode="auto">
            <a:xfrm>
              <a:off x="7364842" y="653797"/>
              <a:ext cx="2029690" cy="461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EEEEEE"/>
                  </a:solidFill>
                  <a:latin typeface="Calibri" pitchFamily="34" charset="0"/>
                  <a:ea typeface="微软雅黑" pitchFamily="34" charset="-122"/>
                </a:rPr>
                <a:t>機器學習種類</a:t>
              </a:r>
              <a:endParaRPr lang="zh-CN" altLang="en-US" sz="2400" b="1" dirty="0">
                <a:solidFill>
                  <a:srgbClr val="EEEEE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928108" y="2283784"/>
            <a:ext cx="6515100" cy="14804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auto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介於監督式學習與非監督式學習之間的學習方式</a:t>
            </a:r>
            <a:endParaRPr lang="en-US" altLang="zh-TW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fontAlgn="auto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訓練資料大多是沒有標籤的資料，只有少量標籤</a:t>
            </a:r>
            <a:endParaRPr lang="en-US" altLang="zh-TW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fontAlgn="auto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先分群再分類</a:t>
            </a:r>
            <a:endParaRPr lang="en-US" altLang="zh-CN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85258" y="1689100"/>
            <a:ext cx="645795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</a:t>
            </a:r>
            <a:r>
              <a:rPr lang="zh-TW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監督式學習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43946" y="1792288"/>
            <a:ext cx="184854" cy="1893592"/>
          </a:xfrm>
          <a:prstGeom prst="rect">
            <a:avLst/>
          </a:prstGeom>
          <a:solidFill>
            <a:srgbClr val="0070C0"/>
          </a:solidFill>
        </p:spPr>
        <p:txBody>
          <a:bodyPr wrap="square" anchor="ctr">
            <a:spAutoFit/>
          </a:bodyPr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"/>
              <a:defRPr/>
            </a:pPr>
            <a:endParaRPr lang="zh-CN" altLang="en-US" kern="100" spc="100">
              <a:solidFill>
                <a:srgbClr val="77777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983296" y="1850351"/>
            <a:ext cx="1079" cy="2721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0" y="3764189"/>
            <a:ext cx="2220726" cy="25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0684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3489325"/>
            <a:ext cx="4727576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537450" y="3489325"/>
            <a:ext cx="4654550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弧形 2"/>
          <p:cNvSpPr/>
          <p:nvPr/>
        </p:nvSpPr>
        <p:spPr>
          <a:xfrm flipV="1">
            <a:off x="4722814" y="2084389"/>
            <a:ext cx="2820987" cy="2820987"/>
          </a:xfrm>
          <a:prstGeom prst="arc">
            <a:avLst>
              <a:gd name="adj1" fmla="val 10802346"/>
              <a:gd name="adj2" fmla="val 0"/>
            </a:avLst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994276" y="2351089"/>
            <a:ext cx="2276475" cy="2274887"/>
            <a:chOff x="3470876" y="2350948"/>
            <a:chExt cx="2275712" cy="2275712"/>
          </a:xfrm>
        </p:grpSpPr>
        <p:sp>
          <p:nvSpPr>
            <p:cNvPr id="6" name="椭圆 5"/>
            <p:cNvSpPr/>
            <p:nvPr/>
          </p:nvSpPr>
          <p:spPr>
            <a:xfrm>
              <a:off x="3470876" y="2350948"/>
              <a:ext cx="2275712" cy="227571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284645" y="2662520"/>
              <a:ext cx="699942" cy="829499"/>
              <a:chOff x="2444750" y="1008063"/>
              <a:chExt cx="660400" cy="782638"/>
            </a:xfrm>
            <a:solidFill>
              <a:srgbClr val="EEEEEE"/>
            </a:solidFill>
          </p:grpSpPr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2774950" y="1128713"/>
                <a:ext cx="150813" cy="150813"/>
              </a:xfrm>
              <a:custGeom>
                <a:avLst/>
                <a:gdLst>
                  <a:gd name="T0" fmla="*/ 0 w 95"/>
                  <a:gd name="T1" fmla="*/ 95 h 95"/>
                  <a:gd name="T2" fmla="*/ 95 w 95"/>
                  <a:gd name="T3" fmla="*/ 95 h 95"/>
                  <a:gd name="T4" fmla="*/ 0 w 95"/>
                  <a:gd name="T5" fmla="*/ 0 h 95"/>
                  <a:gd name="T6" fmla="*/ 0 w 95"/>
                  <a:gd name="T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95">
                    <a:moveTo>
                      <a:pt x="0" y="95"/>
                    </a:moveTo>
                    <a:lnTo>
                      <a:pt x="95" y="95"/>
                    </a:lnTo>
                    <a:lnTo>
                      <a:pt x="0" y="0"/>
                    </a:lnTo>
                    <a:lnTo>
                      <a:pt x="0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>
                <a:off x="2444750" y="1128713"/>
                <a:ext cx="481013" cy="661988"/>
              </a:xfrm>
              <a:custGeom>
                <a:avLst/>
                <a:gdLst>
                  <a:gd name="T0" fmla="*/ 189 w 303"/>
                  <a:gd name="T1" fmla="*/ 95 h 417"/>
                  <a:gd name="T2" fmla="*/ 189 w 303"/>
                  <a:gd name="T3" fmla="*/ 0 h 417"/>
                  <a:gd name="T4" fmla="*/ 132 w 303"/>
                  <a:gd name="T5" fmla="*/ 0 h 417"/>
                  <a:gd name="T6" fmla="*/ 114 w 303"/>
                  <a:gd name="T7" fmla="*/ 0 h 417"/>
                  <a:gd name="T8" fmla="*/ 85 w 303"/>
                  <a:gd name="T9" fmla="*/ 0 h 417"/>
                  <a:gd name="T10" fmla="*/ 0 w 303"/>
                  <a:gd name="T11" fmla="*/ 0 h 417"/>
                  <a:gd name="T12" fmla="*/ 0 w 303"/>
                  <a:gd name="T13" fmla="*/ 417 h 417"/>
                  <a:gd name="T14" fmla="*/ 303 w 303"/>
                  <a:gd name="T15" fmla="*/ 417 h 417"/>
                  <a:gd name="T16" fmla="*/ 303 w 303"/>
                  <a:gd name="T17" fmla="*/ 393 h 417"/>
                  <a:gd name="T18" fmla="*/ 303 w 303"/>
                  <a:gd name="T19" fmla="*/ 341 h 417"/>
                  <a:gd name="T20" fmla="*/ 303 w 303"/>
                  <a:gd name="T21" fmla="*/ 322 h 417"/>
                  <a:gd name="T22" fmla="*/ 303 w 303"/>
                  <a:gd name="T23" fmla="*/ 114 h 417"/>
                  <a:gd name="T24" fmla="*/ 189 w 303"/>
                  <a:gd name="T25" fmla="*/ 114 h 417"/>
                  <a:gd name="T26" fmla="*/ 189 w 303"/>
                  <a:gd name="T27" fmla="*/ 95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3" h="417">
                    <a:moveTo>
                      <a:pt x="189" y="95"/>
                    </a:moveTo>
                    <a:lnTo>
                      <a:pt x="189" y="0"/>
                    </a:lnTo>
                    <a:lnTo>
                      <a:pt x="132" y="0"/>
                    </a:lnTo>
                    <a:lnTo>
                      <a:pt x="114" y="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417"/>
                    </a:lnTo>
                    <a:lnTo>
                      <a:pt x="303" y="417"/>
                    </a:lnTo>
                    <a:lnTo>
                      <a:pt x="303" y="393"/>
                    </a:lnTo>
                    <a:lnTo>
                      <a:pt x="303" y="341"/>
                    </a:lnTo>
                    <a:lnTo>
                      <a:pt x="303" y="322"/>
                    </a:lnTo>
                    <a:lnTo>
                      <a:pt x="303" y="114"/>
                    </a:lnTo>
                    <a:lnTo>
                      <a:pt x="189" y="114"/>
                    </a:lnTo>
                    <a:lnTo>
                      <a:pt x="189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2955925" y="1008063"/>
                <a:ext cx="149225" cy="150813"/>
              </a:xfrm>
              <a:custGeom>
                <a:avLst/>
                <a:gdLst>
                  <a:gd name="T0" fmla="*/ 0 w 94"/>
                  <a:gd name="T1" fmla="*/ 0 h 95"/>
                  <a:gd name="T2" fmla="*/ 0 w 94"/>
                  <a:gd name="T3" fmla="*/ 95 h 95"/>
                  <a:gd name="T4" fmla="*/ 94 w 94"/>
                  <a:gd name="T5" fmla="*/ 95 h 95"/>
                  <a:gd name="T6" fmla="*/ 0 w 94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95">
                    <a:moveTo>
                      <a:pt x="0" y="0"/>
                    </a:moveTo>
                    <a:lnTo>
                      <a:pt x="0" y="95"/>
                    </a:lnTo>
                    <a:lnTo>
                      <a:pt x="94" y="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Freeform 8"/>
              <p:cNvSpPr>
                <a:spLocks/>
              </p:cNvSpPr>
              <p:nvPr/>
            </p:nvSpPr>
            <p:spPr bwMode="auto">
              <a:xfrm>
                <a:off x="2625725" y="1008063"/>
                <a:ext cx="479425" cy="661988"/>
              </a:xfrm>
              <a:custGeom>
                <a:avLst/>
                <a:gdLst>
                  <a:gd name="T0" fmla="*/ 189 w 302"/>
                  <a:gd name="T1" fmla="*/ 95 h 417"/>
                  <a:gd name="T2" fmla="*/ 189 w 302"/>
                  <a:gd name="T3" fmla="*/ 0 h 417"/>
                  <a:gd name="T4" fmla="*/ 132 w 302"/>
                  <a:gd name="T5" fmla="*/ 0 h 417"/>
                  <a:gd name="T6" fmla="*/ 113 w 302"/>
                  <a:gd name="T7" fmla="*/ 0 h 417"/>
                  <a:gd name="T8" fmla="*/ 85 w 302"/>
                  <a:gd name="T9" fmla="*/ 0 h 417"/>
                  <a:gd name="T10" fmla="*/ 0 w 302"/>
                  <a:gd name="T11" fmla="*/ 0 h 417"/>
                  <a:gd name="T12" fmla="*/ 0 w 302"/>
                  <a:gd name="T13" fmla="*/ 57 h 417"/>
                  <a:gd name="T14" fmla="*/ 18 w 302"/>
                  <a:gd name="T15" fmla="*/ 57 h 417"/>
                  <a:gd name="T16" fmla="*/ 94 w 302"/>
                  <a:gd name="T17" fmla="*/ 57 h 417"/>
                  <a:gd name="T18" fmla="*/ 104 w 302"/>
                  <a:gd name="T19" fmla="*/ 57 h 417"/>
                  <a:gd name="T20" fmla="*/ 108 w 302"/>
                  <a:gd name="T21" fmla="*/ 62 h 417"/>
                  <a:gd name="T22" fmla="*/ 203 w 302"/>
                  <a:gd name="T23" fmla="*/ 157 h 417"/>
                  <a:gd name="T24" fmla="*/ 208 w 302"/>
                  <a:gd name="T25" fmla="*/ 164 h 417"/>
                  <a:gd name="T26" fmla="*/ 208 w 302"/>
                  <a:gd name="T27" fmla="*/ 171 h 417"/>
                  <a:gd name="T28" fmla="*/ 208 w 302"/>
                  <a:gd name="T29" fmla="*/ 398 h 417"/>
                  <a:gd name="T30" fmla="*/ 208 w 302"/>
                  <a:gd name="T31" fmla="*/ 417 h 417"/>
                  <a:gd name="T32" fmla="*/ 302 w 302"/>
                  <a:gd name="T33" fmla="*/ 417 h 417"/>
                  <a:gd name="T34" fmla="*/ 302 w 302"/>
                  <a:gd name="T35" fmla="*/ 393 h 417"/>
                  <a:gd name="T36" fmla="*/ 302 w 302"/>
                  <a:gd name="T37" fmla="*/ 341 h 417"/>
                  <a:gd name="T38" fmla="*/ 302 w 302"/>
                  <a:gd name="T39" fmla="*/ 322 h 417"/>
                  <a:gd name="T40" fmla="*/ 302 w 302"/>
                  <a:gd name="T41" fmla="*/ 114 h 417"/>
                  <a:gd name="T42" fmla="*/ 189 w 302"/>
                  <a:gd name="T43" fmla="*/ 114 h 417"/>
                  <a:gd name="T44" fmla="*/ 189 w 302"/>
                  <a:gd name="T45" fmla="*/ 95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2" h="417">
                    <a:moveTo>
                      <a:pt x="189" y="95"/>
                    </a:moveTo>
                    <a:lnTo>
                      <a:pt x="189" y="0"/>
                    </a:lnTo>
                    <a:lnTo>
                      <a:pt x="132" y="0"/>
                    </a:lnTo>
                    <a:lnTo>
                      <a:pt x="113" y="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57"/>
                    </a:lnTo>
                    <a:lnTo>
                      <a:pt x="18" y="57"/>
                    </a:lnTo>
                    <a:lnTo>
                      <a:pt x="94" y="57"/>
                    </a:lnTo>
                    <a:lnTo>
                      <a:pt x="104" y="57"/>
                    </a:lnTo>
                    <a:lnTo>
                      <a:pt x="108" y="62"/>
                    </a:lnTo>
                    <a:lnTo>
                      <a:pt x="203" y="157"/>
                    </a:lnTo>
                    <a:lnTo>
                      <a:pt x="208" y="164"/>
                    </a:lnTo>
                    <a:lnTo>
                      <a:pt x="208" y="171"/>
                    </a:lnTo>
                    <a:lnTo>
                      <a:pt x="208" y="398"/>
                    </a:lnTo>
                    <a:lnTo>
                      <a:pt x="208" y="417"/>
                    </a:lnTo>
                    <a:lnTo>
                      <a:pt x="302" y="417"/>
                    </a:lnTo>
                    <a:lnTo>
                      <a:pt x="302" y="393"/>
                    </a:lnTo>
                    <a:lnTo>
                      <a:pt x="302" y="341"/>
                    </a:lnTo>
                    <a:lnTo>
                      <a:pt x="302" y="322"/>
                    </a:lnTo>
                    <a:lnTo>
                      <a:pt x="302" y="114"/>
                    </a:lnTo>
                    <a:lnTo>
                      <a:pt x="189" y="114"/>
                    </a:lnTo>
                    <a:lnTo>
                      <a:pt x="189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3528262" y="3532476"/>
              <a:ext cx="2211723" cy="57267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400" b="1" spc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人工智慧簡介</a:t>
              </a:r>
              <a:r>
                <a:rPr lang="zh-CN" altLang="en-US" sz="2400" b="1" spc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b="1" spc="100" dirty="0">
                <a:solidFill>
                  <a:srgbClr val="EEEEE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835526" y="2084388"/>
            <a:ext cx="2747963" cy="2711450"/>
            <a:chOff x="3310986" y="2084089"/>
            <a:chExt cx="2749113" cy="2712137"/>
          </a:xfrm>
        </p:grpSpPr>
        <p:sp>
          <p:nvSpPr>
            <p:cNvPr id="7" name="椭圆 6"/>
            <p:cNvSpPr/>
            <p:nvPr/>
          </p:nvSpPr>
          <p:spPr>
            <a:xfrm>
              <a:off x="3310986" y="2084089"/>
              <a:ext cx="616208" cy="6161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>
                  <a:solidFill>
                    <a:srgbClr val="EEEEEE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4000" dirty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443891" y="4180120"/>
              <a:ext cx="616208" cy="6161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dirty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59" name="平行四边形 58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name="adj" fmla="val 339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name="adj" fmla="val 3390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name="adj" fmla="val 33902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3" name="文本框 49"/>
            <p:cNvSpPr txBox="1">
              <a:spLocks noChangeArrowheads="1"/>
            </p:cNvSpPr>
            <p:nvPr/>
          </p:nvSpPr>
          <p:spPr bwMode="auto">
            <a:xfrm>
              <a:off x="2063446" y="4733672"/>
              <a:ext cx="188307" cy="439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2200" dirty="0">
                <a:solidFill>
                  <a:srgbClr val="FFFFFF"/>
                </a:solidFill>
                <a:latin typeface="方正正准黑简体" charset="-122"/>
                <a:ea typeface="方正正准黑简体" charset="-122"/>
              </a:endParaRPr>
            </a:p>
          </p:txBody>
        </p:sp>
      </p:grpSp>
      <p:cxnSp>
        <p:nvCxnSpPr>
          <p:cNvPr id="56" name="直接连接符 55"/>
          <p:cNvCxnSpPr/>
          <p:nvPr/>
        </p:nvCxnSpPr>
        <p:spPr>
          <a:xfrm>
            <a:off x="9588501" y="3489325"/>
            <a:ext cx="2603499" cy="1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588500" y="877889"/>
            <a:ext cx="0" cy="2611437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0" y="877889"/>
            <a:ext cx="9588500" cy="6349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26" name="平行四边形 25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/>
            </a:prstGeom>
            <a:solidFill>
              <a:srgbClr val="0070C0"/>
            </a:solidFill>
          </p:spPr>
          <p:txBody>
            <a:bodyPr wrap="square"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39" name="文本框 21"/>
            <p:cNvSpPr txBox="1">
              <a:spLocks noChangeArrowheads="1"/>
            </p:cNvSpPr>
            <p:nvPr/>
          </p:nvSpPr>
          <p:spPr bwMode="auto">
            <a:xfrm>
              <a:off x="7364842" y="653797"/>
              <a:ext cx="2029690" cy="461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EEEEEE"/>
                  </a:solidFill>
                  <a:latin typeface="Calibri" pitchFamily="34" charset="0"/>
                  <a:ea typeface="微软雅黑" pitchFamily="34" charset="-122"/>
                </a:rPr>
                <a:t>機器學習種類</a:t>
              </a:r>
              <a:endParaRPr lang="zh-CN" altLang="en-US" sz="2400" b="1" dirty="0">
                <a:solidFill>
                  <a:srgbClr val="EEEEE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928108" y="2283784"/>
            <a:ext cx="6515100" cy="9664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auto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機器學習沒有明確答案，而是一系列的連續決策</a:t>
            </a:r>
            <a:endParaRPr lang="en-US" altLang="zh-TW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fontAlgn="auto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因應環境變動改變做法</a:t>
            </a:r>
            <a:endParaRPr lang="en-US" altLang="zh-TW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85258" y="1689100"/>
            <a:ext cx="6457950" cy="5118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強</a:t>
            </a:r>
            <a:r>
              <a:rPr lang="zh-TW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r>
              <a:rPr lang="zh-TW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學習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43946" y="1792288"/>
            <a:ext cx="166000" cy="1457914"/>
          </a:xfrm>
          <a:prstGeom prst="rect">
            <a:avLst/>
          </a:prstGeom>
          <a:solidFill>
            <a:srgbClr val="0070C0"/>
          </a:solidFill>
        </p:spPr>
        <p:txBody>
          <a:bodyPr wrap="square" anchor="ctr">
            <a:spAutoFit/>
          </a:bodyPr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"/>
              <a:defRPr/>
            </a:pPr>
            <a:endParaRPr lang="zh-CN" altLang="en-US" kern="100" spc="100">
              <a:solidFill>
                <a:srgbClr val="77777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983296" y="1850351"/>
            <a:ext cx="1079" cy="2721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4" y="3664395"/>
            <a:ext cx="59721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9979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59" name="平行四边形 58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name="adj" fmla="val 339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name="adj" fmla="val 3390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name="adj" fmla="val 33902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3" name="文本框 49"/>
            <p:cNvSpPr txBox="1">
              <a:spLocks noChangeArrowheads="1"/>
            </p:cNvSpPr>
            <p:nvPr/>
          </p:nvSpPr>
          <p:spPr bwMode="auto">
            <a:xfrm>
              <a:off x="2063446" y="4733672"/>
              <a:ext cx="188307" cy="439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2200" dirty="0">
                <a:solidFill>
                  <a:srgbClr val="FFFFFF"/>
                </a:solidFill>
                <a:latin typeface="方正正准黑简体" charset="-122"/>
                <a:ea typeface="方正正准黑简体" charset="-122"/>
              </a:endParaRPr>
            </a:p>
          </p:txBody>
        </p:sp>
      </p:grpSp>
      <p:cxnSp>
        <p:nvCxnSpPr>
          <p:cNvPr id="56" name="直接连接符 55"/>
          <p:cNvCxnSpPr/>
          <p:nvPr/>
        </p:nvCxnSpPr>
        <p:spPr>
          <a:xfrm>
            <a:off x="9588501" y="3489325"/>
            <a:ext cx="2603499" cy="1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588500" y="877889"/>
            <a:ext cx="0" cy="2611437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0" y="877889"/>
            <a:ext cx="9588500" cy="6349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26" name="平行四边形 25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/>
            </a:prstGeom>
            <a:solidFill>
              <a:srgbClr val="0070C0"/>
            </a:solidFill>
          </p:spPr>
          <p:txBody>
            <a:bodyPr wrap="square"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39" name="文本框 21"/>
            <p:cNvSpPr txBox="1">
              <a:spLocks noChangeArrowheads="1"/>
            </p:cNvSpPr>
            <p:nvPr/>
          </p:nvSpPr>
          <p:spPr bwMode="auto">
            <a:xfrm>
              <a:off x="7364842" y="653797"/>
              <a:ext cx="2029690" cy="461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EEEEEE"/>
                  </a:solidFill>
                  <a:latin typeface="Calibri" pitchFamily="34" charset="0"/>
                  <a:ea typeface="微软雅黑" pitchFamily="34" charset="-122"/>
                </a:rPr>
                <a:t>機器學習種類</a:t>
              </a:r>
              <a:endParaRPr lang="zh-CN" altLang="en-US" sz="2400" b="1" dirty="0">
                <a:solidFill>
                  <a:srgbClr val="EEEEE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985258" y="1689100"/>
            <a:ext cx="6457950" cy="5118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學習方式對照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43946" y="1792288"/>
            <a:ext cx="184854" cy="408619"/>
          </a:xfrm>
          <a:prstGeom prst="rect">
            <a:avLst/>
          </a:prstGeom>
          <a:solidFill>
            <a:srgbClr val="0070C0"/>
          </a:solidFill>
        </p:spPr>
        <p:txBody>
          <a:bodyPr wrap="square" anchor="ctr">
            <a:spAutoFit/>
          </a:bodyPr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"/>
              <a:defRPr/>
            </a:pPr>
            <a:endParaRPr lang="zh-CN" altLang="en-US" kern="100" spc="100">
              <a:solidFill>
                <a:srgbClr val="77777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983296" y="1850351"/>
            <a:ext cx="1079" cy="2721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96" y="1945003"/>
            <a:ext cx="8291235" cy="46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268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59" name="平行四边形 58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name="adj" fmla="val 339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name="adj" fmla="val 3390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name="adj" fmla="val 33902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3" name="文本框 49"/>
            <p:cNvSpPr txBox="1">
              <a:spLocks noChangeArrowheads="1"/>
            </p:cNvSpPr>
            <p:nvPr/>
          </p:nvSpPr>
          <p:spPr bwMode="auto">
            <a:xfrm>
              <a:off x="2063446" y="4733672"/>
              <a:ext cx="188307" cy="439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2200" dirty="0">
                <a:solidFill>
                  <a:srgbClr val="FFFFFF"/>
                </a:solidFill>
                <a:latin typeface="方正正准黑简体" charset="-122"/>
                <a:ea typeface="方正正准黑简体" charset="-122"/>
              </a:endParaRPr>
            </a:p>
          </p:txBody>
        </p:sp>
      </p:grpSp>
      <p:cxnSp>
        <p:nvCxnSpPr>
          <p:cNvPr id="56" name="直接连接符 55"/>
          <p:cNvCxnSpPr/>
          <p:nvPr/>
        </p:nvCxnSpPr>
        <p:spPr>
          <a:xfrm>
            <a:off x="9588501" y="3489325"/>
            <a:ext cx="2603499" cy="1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588500" y="877889"/>
            <a:ext cx="0" cy="2611437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0" y="877889"/>
            <a:ext cx="9588500" cy="6349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26" name="平行四边形 25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/>
            </a:prstGeom>
            <a:solidFill>
              <a:srgbClr val="0070C0"/>
            </a:solidFill>
          </p:spPr>
          <p:txBody>
            <a:bodyPr wrap="square"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39" name="文本框 21"/>
            <p:cNvSpPr txBox="1">
              <a:spLocks noChangeArrowheads="1"/>
            </p:cNvSpPr>
            <p:nvPr/>
          </p:nvSpPr>
          <p:spPr bwMode="auto">
            <a:xfrm>
              <a:off x="7364842" y="653797"/>
              <a:ext cx="2029690" cy="461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EEEEEE"/>
                  </a:solidFill>
                  <a:latin typeface="Calibri" pitchFamily="34" charset="0"/>
                  <a:ea typeface="微软雅黑" pitchFamily="34" charset="-122"/>
                </a:rPr>
                <a:t>機器學習種類</a:t>
              </a:r>
              <a:endParaRPr lang="zh-CN" altLang="en-US" sz="2400" b="1" dirty="0">
                <a:solidFill>
                  <a:srgbClr val="EEEEE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985258" y="1689100"/>
            <a:ext cx="6457950" cy="5118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學習方式對照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43946" y="1792288"/>
            <a:ext cx="184854" cy="408619"/>
          </a:xfrm>
          <a:prstGeom prst="rect">
            <a:avLst/>
          </a:prstGeom>
          <a:solidFill>
            <a:srgbClr val="0070C0"/>
          </a:solidFill>
        </p:spPr>
        <p:txBody>
          <a:bodyPr wrap="square" anchor="ctr">
            <a:spAutoFit/>
          </a:bodyPr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"/>
              <a:defRPr/>
            </a:pPr>
            <a:endParaRPr lang="zh-CN" altLang="en-US" kern="100" spc="100">
              <a:solidFill>
                <a:srgbClr val="77777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983296" y="1850351"/>
            <a:ext cx="1079" cy="2721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48" y="1986442"/>
            <a:ext cx="7876491" cy="443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565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3489325"/>
            <a:ext cx="2219326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936875" y="561975"/>
            <a:ext cx="1652588" cy="1652588"/>
            <a:chOff x="1119044" y="1629637"/>
            <a:chExt cx="2230016" cy="2230016"/>
          </a:xfrm>
        </p:grpSpPr>
        <p:sp>
          <p:nvSpPr>
            <p:cNvPr id="74" name="椭圆 73"/>
            <p:cNvSpPr/>
            <p:nvPr/>
          </p:nvSpPr>
          <p:spPr>
            <a:xfrm>
              <a:off x="1119044" y="1629637"/>
              <a:ext cx="2230016" cy="223001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1622112" y="1868076"/>
              <a:ext cx="1221209" cy="963281"/>
              <a:chOff x="7393708" y="2217941"/>
              <a:chExt cx="1451122" cy="1144639"/>
            </a:xfrm>
            <a:solidFill>
              <a:srgbClr val="FFFFFF"/>
            </a:solidFill>
          </p:grpSpPr>
          <p:sp>
            <p:nvSpPr>
              <p:cNvPr id="72" name="Freeform 57"/>
              <p:cNvSpPr>
                <a:spLocks noChangeAspect="1"/>
              </p:cNvSpPr>
              <p:nvPr/>
            </p:nvSpPr>
            <p:spPr bwMode="auto">
              <a:xfrm>
                <a:off x="7393708" y="2217941"/>
                <a:ext cx="1451122" cy="94810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58"/>
              <p:cNvSpPr>
                <a:spLocks noChangeAspect="1"/>
              </p:cNvSpPr>
              <p:nvPr/>
            </p:nvSpPr>
            <p:spPr bwMode="auto">
              <a:xfrm>
                <a:off x="7694986" y="2801623"/>
                <a:ext cx="845390" cy="560957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2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2"/>
                    </a:lnTo>
                    <a:lnTo>
                      <a:pt x="305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6409" name="文本框 12"/>
            <p:cNvSpPr txBox="1">
              <a:spLocks noChangeArrowheads="1"/>
            </p:cNvSpPr>
            <p:nvPr/>
          </p:nvSpPr>
          <p:spPr bwMode="auto">
            <a:xfrm>
              <a:off x="1259382" y="2971889"/>
              <a:ext cx="1910455" cy="62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solidFill>
                    <a:srgbClr val="FFFFFF"/>
                  </a:solidFill>
                  <a:latin typeface="方正正大黑简体" charset="-122"/>
                  <a:ea typeface="方正正大黑简体" charset="-122"/>
                </a:rPr>
                <a:t>人工</a:t>
              </a:r>
              <a:r>
                <a:rPr lang="zh-TW" altLang="en-US" sz="2400" dirty="0">
                  <a:solidFill>
                    <a:srgbClr val="FFFFFF"/>
                  </a:solidFill>
                  <a:latin typeface="方正正大黑简体" charset="-122"/>
                  <a:ea typeface="方正正大黑简体" charset="-122"/>
                </a:rPr>
                <a:t>智慧</a:t>
              </a:r>
              <a:endParaRPr lang="zh-CN" altLang="en-US" sz="2400" dirty="0">
                <a:solidFill>
                  <a:srgbClr val="FFFFFF"/>
                </a:solidFill>
                <a:latin typeface="方正正大黑简体" charset="-122"/>
                <a:ea typeface="方正正大黑简体" charset="-122"/>
              </a:endParaRPr>
            </a:p>
          </p:txBody>
        </p:sp>
      </p:grpSp>
      <p:cxnSp>
        <p:nvCxnSpPr>
          <p:cNvPr id="78" name="直接连接符 77"/>
          <p:cNvCxnSpPr>
            <a:stCxn id="74" idx="4"/>
          </p:cNvCxnSpPr>
          <p:nvPr/>
        </p:nvCxnSpPr>
        <p:spPr>
          <a:xfrm>
            <a:off x="3763964" y="2214563"/>
            <a:ext cx="15875" cy="4368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2219325" y="1395413"/>
            <a:ext cx="0" cy="2093912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19326" y="1379538"/>
            <a:ext cx="696913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763964" y="2970214"/>
            <a:ext cx="776287" cy="2636837"/>
            <a:chOff x="2239622" y="2970643"/>
            <a:chExt cx="776455" cy="2636188"/>
          </a:xfrm>
        </p:grpSpPr>
        <p:grpSp>
          <p:nvGrpSpPr>
            <p:cNvPr id="16398" name="组合 16"/>
            <p:cNvGrpSpPr>
              <a:grpSpLocks/>
            </p:cNvGrpSpPr>
            <p:nvPr/>
          </p:nvGrpSpPr>
          <p:grpSpPr bwMode="auto">
            <a:xfrm>
              <a:off x="2239622" y="2970643"/>
              <a:ext cx="776455" cy="371534"/>
              <a:chOff x="2259291" y="2970643"/>
              <a:chExt cx="757023" cy="37153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957486" y="2970643"/>
                <a:ext cx="58828" cy="37138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/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2259291" y="3154748"/>
                <a:ext cx="696647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99" name="组合 39"/>
            <p:cNvGrpSpPr>
              <a:grpSpLocks/>
            </p:cNvGrpSpPr>
            <p:nvPr/>
          </p:nvGrpSpPr>
          <p:grpSpPr bwMode="auto">
            <a:xfrm>
              <a:off x="2239622" y="4102970"/>
              <a:ext cx="776455" cy="371534"/>
              <a:chOff x="2259291" y="2970643"/>
              <a:chExt cx="757023" cy="37153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957486" y="2969924"/>
                <a:ext cx="58828" cy="37297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2259291" y="3154029"/>
                <a:ext cx="696647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00" name="组合 43"/>
            <p:cNvGrpSpPr>
              <a:grpSpLocks/>
            </p:cNvGrpSpPr>
            <p:nvPr/>
          </p:nvGrpSpPr>
          <p:grpSpPr bwMode="auto">
            <a:xfrm>
              <a:off x="2239622" y="5235297"/>
              <a:ext cx="776455" cy="371534"/>
              <a:chOff x="2259291" y="2970643"/>
              <a:chExt cx="757023" cy="37153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957486" y="2970793"/>
                <a:ext cx="58828" cy="37138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2259291" y="3154898"/>
                <a:ext cx="696647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667251" y="2741614"/>
            <a:ext cx="4970463" cy="2649699"/>
            <a:chOff x="3143519" y="2742075"/>
            <a:chExt cx="4969970" cy="2649670"/>
          </a:xfrm>
        </p:grpSpPr>
        <p:sp>
          <p:nvSpPr>
            <p:cNvPr id="26" name="文本框 25"/>
            <p:cNvSpPr txBox="1"/>
            <p:nvPr/>
          </p:nvSpPr>
          <p:spPr>
            <a:xfrm>
              <a:off x="3143519" y="2742075"/>
              <a:ext cx="4969970" cy="8309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指由人製造出來的機器所表現出來的智慧</a:t>
              </a:r>
              <a:endParaRPr lang="zh-CN" altLang="en-US" sz="20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86378" y="3888238"/>
              <a:ext cx="4854093" cy="8309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000" spc="1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通常透過普通電腦程式來呈現人工智慧技術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216537" y="4961376"/>
              <a:ext cx="4854093" cy="430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000" spc="1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人工智慧充斥不同領域，涉及範圍極廣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4589464" y="1379538"/>
            <a:ext cx="4224337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8813800" y="777876"/>
            <a:ext cx="3378200" cy="4762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8813800" y="777876"/>
            <a:ext cx="0" cy="601663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3489325"/>
            <a:ext cx="2219326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936875" y="561975"/>
            <a:ext cx="1652588" cy="1652588"/>
            <a:chOff x="1119044" y="1629637"/>
            <a:chExt cx="2230016" cy="2230016"/>
          </a:xfrm>
        </p:grpSpPr>
        <p:sp>
          <p:nvSpPr>
            <p:cNvPr id="74" name="椭圆 73"/>
            <p:cNvSpPr/>
            <p:nvPr/>
          </p:nvSpPr>
          <p:spPr>
            <a:xfrm>
              <a:off x="1119044" y="1629637"/>
              <a:ext cx="2230016" cy="223001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1622112" y="1868076"/>
              <a:ext cx="1221209" cy="963281"/>
              <a:chOff x="7393708" y="2217941"/>
              <a:chExt cx="1451122" cy="1144639"/>
            </a:xfrm>
            <a:solidFill>
              <a:srgbClr val="FFFFFF"/>
            </a:solidFill>
          </p:grpSpPr>
          <p:sp>
            <p:nvSpPr>
              <p:cNvPr id="72" name="Freeform 57"/>
              <p:cNvSpPr>
                <a:spLocks noChangeAspect="1"/>
              </p:cNvSpPr>
              <p:nvPr/>
            </p:nvSpPr>
            <p:spPr bwMode="auto">
              <a:xfrm>
                <a:off x="7393708" y="2217941"/>
                <a:ext cx="1451122" cy="94810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58"/>
              <p:cNvSpPr>
                <a:spLocks noChangeAspect="1"/>
              </p:cNvSpPr>
              <p:nvPr/>
            </p:nvSpPr>
            <p:spPr bwMode="auto">
              <a:xfrm>
                <a:off x="7694986" y="2801623"/>
                <a:ext cx="845390" cy="560957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2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2"/>
                    </a:lnTo>
                    <a:lnTo>
                      <a:pt x="305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6409" name="文本框 12"/>
            <p:cNvSpPr txBox="1">
              <a:spLocks noChangeArrowheads="1"/>
            </p:cNvSpPr>
            <p:nvPr/>
          </p:nvSpPr>
          <p:spPr bwMode="auto">
            <a:xfrm>
              <a:off x="1259382" y="2971888"/>
              <a:ext cx="1910455" cy="62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solidFill>
                    <a:srgbClr val="FFFFFF"/>
                  </a:solidFill>
                  <a:latin typeface="方正正大黑简体" charset="-122"/>
                  <a:ea typeface="方正正大黑简体" charset="-122"/>
                </a:rPr>
                <a:t>人工智慧</a:t>
              </a:r>
              <a:endParaRPr lang="en-US" altLang="zh-TW" sz="2400" dirty="0" smtClean="0">
                <a:solidFill>
                  <a:srgbClr val="FFFFFF"/>
                </a:solidFill>
                <a:latin typeface="方正正大黑简体" charset="-122"/>
                <a:ea typeface="方正正大黑简体" charset="-122"/>
              </a:endParaRPr>
            </a:p>
          </p:txBody>
        </p:sp>
      </p:grpSp>
      <p:cxnSp>
        <p:nvCxnSpPr>
          <p:cNvPr id="78" name="直接连接符 77"/>
          <p:cNvCxnSpPr>
            <a:stCxn id="74" idx="4"/>
          </p:cNvCxnSpPr>
          <p:nvPr/>
        </p:nvCxnSpPr>
        <p:spPr>
          <a:xfrm>
            <a:off x="3763964" y="2214563"/>
            <a:ext cx="15875" cy="4368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2219325" y="1395413"/>
            <a:ext cx="0" cy="2093912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19326" y="1379538"/>
            <a:ext cx="696913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763964" y="2970214"/>
            <a:ext cx="776287" cy="2636837"/>
            <a:chOff x="2239622" y="2970643"/>
            <a:chExt cx="776455" cy="2636188"/>
          </a:xfrm>
        </p:grpSpPr>
        <p:grpSp>
          <p:nvGrpSpPr>
            <p:cNvPr id="16398" name="组合 16"/>
            <p:cNvGrpSpPr>
              <a:grpSpLocks/>
            </p:cNvGrpSpPr>
            <p:nvPr/>
          </p:nvGrpSpPr>
          <p:grpSpPr bwMode="auto">
            <a:xfrm>
              <a:off x="2239622" y="2970643"/>
              <a:ext cx="776455" cy="371534"/>
              <a:chOff x="2259291" y="2970643"/>
              <a:chExt cx="757023" cy="37153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957486" y="2970643"/>
                <a:ext cx="58828" cy="37138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/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2259291" y="3154748"/>
                <a:ext cx="696647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99" name="组合 39"/>
            <p:cNvGrpSpPr>
              <a:grpSpLocks/>
            </p:cNvGrpSpPr>
            <p:nvPr/>
          </p:nvGrpSpPr>
          <p:grpSpPr bwMode="auto">
            <a:xfrm>
              <a:off x="2239622" y="4102970"/>
              <a:ext cx="776455" cy="371534"/>
              <a:chOff x="2259291" y="2970643"/>
              <a:chExt cx="757023" cy="37153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957486" y="2969924"/>
                <a:ext cx="58828" cy="37297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2259291" y="3154029"/>
                <a:ext cx="696647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00" name="组合 43"/>
            <p:cNvGrpSpPr>
              <a:grpSpLocks/>
            </p:cNvGrpSpPr>
            <p:nvPr/>
          </p:nvGrpSpPr>
          <p:grpSpPr bwMode="auto">
            <a:xfrm>
              <a:off x="2239622" y="5235297"/>
              <a:ext cx="776455" cy="371534"/>
              <a:chOff x="2259291" y="2970643"/>
              <a:chExt cx="757023" cy="37153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957486" y="2970793"/>
                <a:ext cx="58828" cy="37138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2259291" y="3154898"/>
                <a:ext cx="696647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667251" y="2741614"/>
            <a:ext cx="4970463" cy="3019031"/>
            <a:chOff x="3143519" y="2742075"/>
            <a:chExt cx="4969970" cy="3018998"/>
          </a:xfrm>
        </p:grpSpPr>
        <p:sp>
          <p:nvSpPr>
            <p:cNvPr id="26" name="文本框 25"/>
            <p:cNvSpPr txBox="1"/>
            <p:nvPr/>
          </p:nvSpPr>
          <p:spPr>
            <a:xfrm>
              <a:off x="3143519" y="2742075"/>
              <a:ext cx="4969970" cy="430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是計算機科學領域的範疇</a:t>
              </a:r>
              <a:endParaRPr lang="zh-CN" altLang="en-US" sz="20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86378" y="3888238"/>
              <a:ext cx="4854093" cy="8063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000" spc="1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學習、感知、推理、自我校正為</a:t>
              </a:r>
              <a:endPara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人工智慧的發展過程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216537" y="4961376"/>
              <a:ext cx="4854093" cy="7996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000" spc="1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使機器大量讀取資料並分析是過往</a:t>
              </a:r>
              <a:endPara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人工智慧主要研究核心</a:t>
              </a:r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-(</a:t>
              </a:r>
              <a:r>
                <a:rPr lang="zh-TW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知識工程</a:t>
              </a:r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4589464" y="1379538"/>
            <a:ext cx="4224337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8813800" y="777876"/>
            <a:ext cx="3378200" cy="4762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8813800" y="777876"/>
            <a:ext cx="0" cy="601663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512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0" y="782639"/>
            <a:ext cx="12192000" cy="1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8630704" y="950378"/>
            <a:ext cx="3570208" cy="1652587"/>
            <a:chOff x="583501" y="541486"/>
            <a:chExt cx="3569084" cy="1652069"/>
          </a:xfrm>
        </p:grpSpPr>
        <p:sp>
          <p:nvSpPr>
            <p:cNvPr id="3" name="椭圆 2"/>
            <p:cNvSpPr/>
            <p:nvPr/>
          </p:nvSpPr>
          <p:spPr>
            <a:xfrm>
              <a:off x="1542008" y="541486"/>
              <a:ext cx="1652069" cy="165206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  <p:sp>
          <p:nvSpPr>
            <p:cNvPr id="17430" name="文本框 4"/>
            <p:cNvSpPr txBox="1">
              <a:spLocks noChangeArrowheads="1"/>
            </p:cNvSpPr>
            <p:nvPr/>
          </p:nvSpPr>
          <p:spPr bwMode="auto">
            <a:xfrm>
              <a:off x="583501" y="1573677"/>
              <a:ext cx="3569084" cy="461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latin typeface="方正正大黑简体" charset="-122"/>
                  <a:ea typeface="方正正大黑简体" charset="-122"/>
                </a:rPr>
                <a:t>原始資料轉換成智慧過程</a:t>
              </a:r>
              <a:endParaRPr lang="zh-CN" altLang="en-US" sz="2400" dirty="0">
                <a:latin typeface="方正正大黑简体" charset="-122"/>
                <a:ea typeface="方正正大黑简体" charset="-122"/>
              </a:endParaRPr>
            </a:p>
          </p:txBody>
        </p:sp>
        <p:grpSp>
          <p:nvGrpSpPr>
            <p:cNvPr id="17431" name="组合 11"/>
            <p:cNvGrpSpPr>
              <a:grpSpLocks/>
            </p:cNvGrpSpPr>
            <p:nvPr/>
          </p:nvGrpSpPr>
          <p:grpSpPr bwMode="auto">
            <a:xfrm>
              <a:off x="2083086" y="744873"/>
              <a:ext cx="693739" cy="692150"/>
              <a:chOff x="3988771" y="2319896"/>
              <a:chExt cx="693739" cy="692150"/>
            </a:xfrm>
          </p:grpSpPr>
          <p:sp>
            <p:nvSpPr>
              <p:cNvPr id="17432" name="Freeform 61"/>
              <p:cNvSpPr>
                <a:spLocks/>
              </p:cNvSpPr>
              <p:nvPr/>
            </p:nvSpPr>
            <p:spPr bwMode="auto">
              <a:xfrm>
                <a:off x="4228485" y="2319896"/>
                <a:ext cx="454025" cy="450850"/>
              </a:xfrm>
              <a:custGeom>
                <a:avLst/>
                <a:gdLst>
                  <a:gd name="T0" fmla="*/ 435264 w 121"/>
                  <a:gd name="T1" fmla="*/ 11271 h 120"/>
                  <a:gd name="T2" fmla="*/ 401493 w 121"/>
                  <a:gd name="T3" fmla="*/ 0 h 120"/>
                  <a:gd name="T4" fmla="*/ 371475 w 121"/>
                  <a:gd name="T5" fmla="*/ 11271 h 120"/>
                  <a:gd name="T6" fmla="*/ 262659 w 121"/>
                  <a:gd name="T7" fmla="*/ 120227 h 120"/>
                  <a:gd name="T8" fmla="*/ 247650 w 121"/>
                  <a:gd name="T9" fmla="*/ 135255 h 120"/>
                  <a:gd name="T10" fmla="*/ 232641 w 121"/>
                  <a:gd name="T11" fmla="*/ 150283 h 120"/>
                  <a:gd name="T12" fmla="*/ 146339 w 121"/>
                  <a:gd name="T13" fmla="*/ 236696 h 120"/>
                  <a:gd name="T14" fmla="*/ 0 w 121"/>
                  <a:gd name="T15" fmla="*/ 386980 h 120"/>
                  <a:gd name="T16" fmla="*/ 0 w 121"/>
                  <a:gd name="T17" fmla="*/ 386980 h 120"/>
                  <a:gd name="T18" fmla="*/ 0 w 121"/>
                  <a:gd name="T19" fmla="*/ 450850 h 120"/>
                  <a:gd name="T20" fmla="*/ 60036 w 121"/>
                  <a:gd name="T21" fmla="*/ 450850 h 120"/>
                  <a:gd name="T22" fmla="*/ 60036 w 121"/>
                  <a:gd name="T23" fmla="*/ 450850 h 120"/>
                  <a:gd name="T24" fmla="*/ 135082 w 121"/>
                  <a:gd name="T25" fmla="*/ 375708 h 120"/>
                  <a:gd name="T26" fmla="*/ 300182 w 121"/>
                  <a:gd name="T27" fmla="*/ 214154 h 120"/>
                  <a:gd name="T28" fmla="*/ 300182 w 121"/>
                  <a:gd name="T29" fmla="*/ 210397 h 120"/>
                  <a:gd name="T30" fmla="*/ 300182 w 121"/>
                  <a:gd name="T31" fmla="*/ 210397 h 120"/>
                  <a:gd name="T32" fmla="*/ 307686 w 121"/>
                  <a:gd name="T33" fmla="*/ 202883 h 120"/>
                  <a:gd name="T34" fmla="*/ 307686 w 121"/>
                  <a:gd name="T35" fmla="*/ 202883 h 120"/>
                  <a:gd name="T36" fmla="*/ 435264 w 121"/>
                  <a:gd name="T37" fmla="*/ 75142 h 120"/>
                  <a:gd name="T38" fmla="*/ 435264 w 121"/>
                  <a:gd name="T39" fmla="*/ 11271 h 12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1"/>
                  <a:gd name="T61" fmla="*/ 0 h 120"/>
                  <a:gd name="T62" fmla="*/ 121 w 121"/>
                  <a:gd name="T63" fmla="*/ 120 h 12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1" h="120">
                    <a:moveTo>
                      <a:pt x="116" y="3"/>
                    </a:moveTo>
                    <a:cubicBezTo>
                      <a:pt x="113" y="1"/>
                      <a:pt x="110" y="0"/>
                      <a:pt x="107" y="0"/>
                    </a:cubicBezTo>
                    <a:cubicBezTo>
                      <a:pt x="104" y="0"/>
                      <a:pt x="101" y="1"/>
                      <a:pt x="99" y="3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36" y="100"/>
                      <a:pt x="36" y="100"/>
                      <a:pt x="36" y="100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2" y="54"/>
                      <a:pt x="82" y="54"/>
                      <a:pt x="82" y="54"/>
                    </a:cubicBezTo>
                    <a:cubicBezTo>
                      <a:pt x="82" y="54"/>
                      <a:pt x="82" y="54"/>
                      <a:pt x="82" y="54"/>
                    </a:cubicBezTo>
                    <a:cubicBezTo>
                      <a:pt x="116" y="20"/>
                      <a:pt x="116" y="20"/>
                      <a:pt x="116" y="20"/>
                    </a:cubicBezTo>
                    <a:cubicBezTo>
                      <a:pt x="121" y="16"/>
                      <a:pt x="121" y="8"/>
                      <a:pt x="11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17433" name="Freeform 62"/>
              <p:cNvSpPr>
                <a:spLocks/>
              </p:cNvSpPr>
              <p:nvPr/>
            </p:nvSpPr>
            <p:spPr bwMode="auto">
              <a:xfrm>
                <a:off x="3988771" y="2440546"/>
                <a:ext cx="569913" cy="571500"/>
              </a:xfrm>
              <a:custGeom>
                <a:avLst/>
                <a:gdLst>
                  <a:gd name="T0" fmla="*/ 558800 w 359"/>
                  <a:gd name="T1" fmla="*/ 112713 h 360"/>
                  <a:gd name="T2" fmla="*/ 393700 w 359"/>
                  <a:gd name="T3" fmla="*/ 277813 h 360"/>
                  <a:gd name="T4" fmla="*/ 322263 w 359"/>
                  <a:gd name="T5" fmla="*/ 354012 h 360"/>
                  <a:gd name="T6" fmla="*/ 311150 w 359"/>
                  <a:gd name="T7" fmla="*/ 360362 h 360"/>
                  <a:gd name="T8" fmla="*/ 300038 w 359"/>
                  <a:gd name="T9" fmla="*/ 360362 h 360"/>
                  <a:gd name="T10" fmla="*/ 239713 w 359"/>
                  <a:gd name="T11" fmla="*/ 360362 h 360"/>
                  <a:gd name="T12" fmla="*/ 209550 w 359"/>
                  <a:gd name="T13" fmla="*/ 360362 h 360"/>
                  <a:gd name="T14" fmla="*/ 209550 w 359"/>
                  <a:gd name="T15" fmla="*/ 330200 h 360"/>
                  <a:gd name="T16" fmla="*/ 209550 w 359"/>
                  <a:gd name="T17" fmla="*/ 266700 h 360"/>
                  <a:gd name="T18" fmla="*/ 209550 w 359"/>
                  <a:gd name="T19" fmla="*/ 252413 h 360"/>
                  <a:gd name="T20" fmla="*/ 217488 w 359"/>
                  <a:gd name="T21" fmla="*/ 244475 h 360"/>
                  <a:gd name="T22" fmla="*/ 366713 w 359"/>
                  <a:gd name="T23" fmla="*/ 93662 h 360"/>
                  <a:gd name="T24" fmla="*/ 454025 w 359"/>
                  <a:gd name="T25" fmla="*/ 7938 h 360"/>
                  <a:gd name="T26" fmla="*/ 461963 w 359"/>
                  <a:gd name="T27" fmla="*/ 0 h 360"/>
                  <a:gd name="T28" fmla="*/ 0 w 359"/>
                  <a:gd name="T29" fmla="*/ 0 h 360"/>
                  <a:gd name="T30" fmla="*/ 0 w 359"/>
                  <a:gd name="T31" fmla="*/ 571500 h 360"/>
                  <a:gd name="T32" fmla="*/ 569913 w 359"/>
                  <a:gd name="T33" fmla="*/ 571500 h 360"/>
                  <a:gd name="T34" fmla="*/ 569913 w 359"/>
                  <a:gd name="T35" fmla="*/ 104775 h 360"/>
                  <a:gd name="T36" fmla="*/ 561975 w 359"/>
                  <a:gd name="T37" fmla="*/ 112713 h 360"/>
                  <a:gd name="T38" fmla="*/ 558800 w 359"/>
                  <a:gd name="T39" fmla="*/ 112713 h 36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59"/>
                  <a:gd name="T61" fmla="*/ 0 h 360"/>
                  <a:gd name="T62" fmla="*/ 359 w 359"/>
                  <a:gd name="T63" fmla="*/ 360 h 36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59" h="360">
                    <a:moveTo>
                      <a:pt x="352" y="71"/>
                    </a:moveTo>
                    <a:lnTo>
                      <a:pt x="248" y="175"/>
                    </a:lnTo>
                    <a:lnTo>
                      <a:pt x="203" y="223"/>
                    </a:lnTo>
                    <a:lnTo>
                      <a:pt x="196" y="227"/>
                    </a:lnTo>
                    <a:lnTo>
                      <a:pt x="189" y="227"/>
                    </a:lnTo>
                    <a:lnTo>
                      <a:pt x="151" y="227"/>
                    </a:lnTo>
                    <a:lnTo>
                      <a:pt x="132" y="227"/>
                    </a:lnTo>
                    <a:lnTo>
                      <a:pt x="132" y="208"/>
                    </a:lnTo>
                    <a:lnTo>
                      <a:pt x="132" y="168"/>
                    </a:lnTo>
                    <a:lnTo>
                      <a:pt x="132" y="159"/>
                    </a:lnTo>
                    <a:lnTo>
                      <a:pt x="137" y="154"/>
                    </a:lnTo>
                    <a:lnTo>
                      <a:pt x="231" y="59"/>
                    </a:lnTo>
                    <a:lnTo>
                      <a:pt x="286" y="5"/>
                    </a:lnTo>
                    <a:lnTo>
                      <a:pt x="291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359" y="360"/>
                    </a:lnTo>
                    <a:lnTo>
                      <a:pt x="359" y="66"/>
                    </a:lnTo>
                    <a:lnTo>
                      <a:pt x="354" y="71"/>
                    </a:lnTo>
                    <a:lnTo>
                      <a:pt x="352" y="7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</p:grpSp>
      <p:cxnSp>
        <p:nvCxnSpPr>
          <p:cNvPr id="9" name="直接连接符 8"/>
          <p:cNvCxnSpPr/>
          <p:nvPr/>
        </p:nvCxnSpPr>
        <p:spPr>
          <a:xfrm>
            <a:off x="4738688" y="782639"/>
            <a:ext cx="0" cy="5761037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2882901" y="2000253"/>
            <a:ext cx="7573387" cy="801744"/>
            <a:chOff x="1358892" y="2000387"/>
            <a:chExt cx="7574096" cy="800910"/>
          </a:xfrm>
        </p:grpSpPr>
        <p:sp>
          <p:nvSpPr>
            <p:cNvPr id="11" name="矩形 10"/>
            <p:cNvSpPr/>
            <p:nvPr/>
          </p:nvSpPr>
          <p:spPr>
            <a:xfrm>
              <a:off x="3288898" y="2303858"/>
              <a:ext cx="5644090" cy="497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zh-TW" altLang="en-US" sz="2400" kern="1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推論</a:t>
              </a:r>
              <a:endParaRPr lang="en-US" altLang="zh-CN" sz="2400" kern="1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58892" y="2000387"/>
              <a:ext cx="774644" cy="399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  <a:ea typeface="+mn-ea"/>
                </a:rPr>
                <a:t>智慧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2897188" y="2692397"/>
            <a:ext cx="5484238" cy="731000"/>
            <a:chOff x="1358892" y="2740081"/>
            <a:chExt cx="5484246" cy="731744"/>
          </a:xfrm>
        </p:grpSpPr>
        <p:sp>
          <p:nvSpPr>
            <p:cNvPr id="16" name="矩形 15"/>
            <p:cNvSpPr/>
            <p:nvPr/>
          </p:nvSpPr>
          <p:spPr>
            <a:xfrm>
              <a:off x="1358892" y="2740081"/>
              <a:ext cx="774572" cy="400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  <a:ea typeface="+mn-ea"/>
                </a:rPr>
                <a:t>理解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74433" y="2973361"/>
              <a:ext cx="3568705" cy="4984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zh-TW" altLang="en-US" sz="2400" kern="1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樣式抽取</a:t>
              </a:r>
              <a:endParaRPr lang="en-US" altLang="zh-CN" sz="2400" kern="1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908300" y="4073524"/>
            <a:ext cx="6474179" cy="703394"/>
            <a:chOff x="1384348" y="4073949"/>
            <a:chExt cx="6474132" cy="702850"/>
          </a:xfrm>
        </p:grpSpPr>
        <p:sp>
          <p:nvSpPr>
            <p:cNvPr id="17" name="矩形 16"/>
            <p:cNvSpPr/>
            <p:nvPr/>
          </p:nvSpPr>
          <p:spPr>
            <a:xfrm>
              <a:off x="1384348" y="4073949"/>
              <a:ext cx="774565" cy="3998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  <a:ea typeface="+mn-ea"/>
                </a:rPr>
                <a:t>資訊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289689" y="4279228"/>
              <a:ext cx="4568791" cy="49757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zh-TW" altLang="en-US" sz="2400" kern="1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處理</a:t>
              </a:r>
              <a:endParaRPr lang="en-US" altLang="zh-CN" sz="2400" kern="1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2882900" y="3382961"/>
            <a:ext cx="6706613" cy="676493"/>
            <a:chOff x="1358892" y="3352093"/>
            <a:chExt cx="6707342" cy="677180"/>
          </a:xfrm>
        </p:grpSpPr>
        <p:sp>
          <p:nvSpPr>
            <p:cNvPr id="26" name="矩形 25"/>
            <p:cNvSpPr/>
            <p:nvPr/>
          </p:nvSpPr>
          <p:spPr>
            <a:xfrm>
              <a:off x="1358892" y="3352093"/>
              <a:ext cx="774655" cy="4005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  <a:ea typeface="+mn-ea"/>
                </a:rPr>
                <a:t>知識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88928" y="3530811"/>
              <a:ext cx="4777306" cy="4984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zh-TW" altLang="en-US" sz="2400" kern="1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認知</a:t>
              </a:r>
              <a:endParaRPr lang="en-US" altLang="zh-CN" sz="2400" kern="1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矩形 32"/>
          <p:cNvSpPr/>
          <p:nvPr/>
        </p:nvSpPr>
        <p:spPr bwMode="auto">
          <a:xfrm>
            <a:off x="2654491" y="4776918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kern="100" spc="300" dirty="0" smtClean="0">
                <a:solidFill>
                  <a:srgbClr val="0070C0"/>
                </a:solidFill>
                <a:latin typeface="Broadway" panose="04040905080B02020502" pitchFamily="82" charset="0"/>
                <a:ea typeface="+mn-ea"/>
              </a:rPr>
              <a:t>原始資</a:t>
            </a:r>
            <a:r>
              <a:rPr lang="zh-TW" altLang="en-US" sz="2000" kern="100" spc="300" dirty="0">
                <a:solidFill>
                  <a:srgbClr val="0070C0"/>
                </a:solidFill>
                <a:latin typeface="Broadway" panose="04040905080B02020502" pitchFamily="82" charset="0"/>
                <a:ea typeface="+mn-ea"/>
              </a:rPr>
              <a:t>料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6" name="向下箭號 5"/>
          <p:cNvSpPr/>
          <p:nvPr/>
        </p:nvSpPr>
        <p:spPr>
          <a:xfrm rot="10800000">
            <a:off x="2992094" y="2390568"/>
            <a:ext cx="556182" cy="306653"/>
          </a:xfrm>
          <a:prstGeom prst="downArrow">
            <a:avLst/>
          </a:prstGeom>
          <a:solidFill>
            <a:srgbClr val="7F7F7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ebdings" panose="05030102010509060703" pitchFamily="18" charset="2"/>
              <a:buChar char=""/>
            </a:pPr>
            <a:endParaRPr lang="zh-TW" altLang="en-US" kern="100" spc="100" smtClean="0">
              <a:solidFill>
                <a:srgbClr val="77777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向下箭號 34"/>
          <p:cNvSpPr/>
          <p:nvPr/>
        </p:nvSpPr>
        <p:spPr>
          <a:xfrm rot="10800000">
            <a:off x="2990149" y="3074727"/>
            <a:ext cx="556182" cy="306653"/>
          </a:xfrm>
          <a:prstGeom prst="downArrow">
            <a:avLst/>
          </a:prstGeom>
          <a:solidFill>
            <a:srgbClr val="7F7F7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ebdings" panose="05030102010509060703" pitchFamily="18" charset="2"/>
              <a:buChar char=""/>
            </a:pPr>
            <a:endParaRPr lang="zh-TW" altLang="en-US" kern="100" spc="100" smtClean="0">
              <a:solidFill>
                <a:srgbClr val="77777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向下箭號 35"/>
          <p:cNvSpPr/>
          <p:nvPr/>
        </p:nvSpPr>
        <p:spPr>
          <a:xfrm rot="10800000">
            <a:off x="2976493" y="3768027"/>
            <a:ext cx="556182" cy="306653"/>
          </a:xfrm>
          <a:prstGeom prst="downArrow">
            <a:avLst/>
          </a:prstGeom>
          <a:solidFill>
            <a:srgbClr val="7F7F7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ebdings" panose="05030102010509060703" pitchFamily="18" charset="2"/>
              <a:buChar char=""/>
            </a:pPr>
            <a:endParaRPr lang="zh-TW" altLang="en-US" kern="100" spc="100" smtClean="0">
              <a:solidFill>
                <a:srgbClr val="77777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向下箭號 36"/>
          <p:cNvSpPr/>
          <p:nvPr/>
        </p:nvSpPr>
        <p:spPr>
          <a:xfrm rot="10800000">
            <a:off x="2976492" y="4470265"/>
            <a:ext cx="556182" cy="306653"/>
          </a:xfrm>
          <a:prstGeom prst="downArrow">
            <a:avLst/>
          </a:prstGeom>
          <a:solidFill>
            <a:srgbClr val="7F7F7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ebdings" panose="05030102010509060703" pitchFamily="18" charset="2"/>
              <a:buChar char=""/>
            </a:pPr>
            <a:endParaRPr lang="zh-TW" altLang="en-US" kern="100" spc="100" smtClean="0">
              <a:solidFill>
                <a:srgbClr val="77777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7543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35291"/>
            <a:ext cx="12192000" cy="47134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08263" y="1055913"/>
            <a:ext cx="7388225" cy="441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人工智慧的應用領域</a:t>
            </a:r>
            <a:endParaRPr lang="zh-CN" altLang="zh-CN" sz="1600" kern="1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5460" y="1128497"/>
            <a:ext cx="268921" cy="370523"/>
            <a:chOff x="534987" y="1334968"/>
            <a:chExt cx="268921" cy="370523"/>
          </a:xfrm>
          <a:solidFill>
            <a:srgbClr val="0070C0"/>
          </a:solidFill>
        </p:grpSpPr>
        <p:sp>
          <p:nvSpPr>
            <p:cNvPr id="7" name="矩形 6"/>
            <p:cNvSpPr/>
            <p:nvPr/>
          </p:nvSpPr>
          <p:spPr>
            <a:xfrm>
              <a:off x="534987" y="1336159"/>
              <a:ext cx="201613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58189" y="1334968"/>
              <a:ext cx="45719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3009900" y="1562659"/>
            <a:ext cx="6043613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540000" algn="just" fontAlgn="auto">
              <a:spcBef>
                <a:spcPts val="0"/>
              </a:spcBef>
              <a:spcAft>
                <a:spcPts val="6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手寫辨識</a:t>
            </a:r>
            <a:endParaRPr lang="zh-CN" altLang="en-US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9900" y="2024324"/>
            <a:ext cx="69865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540000" algn="just" fontAlgn="auto">
              <a:spcBef>
                <a:spcPts val="0"/>
              </a:spcBef>
              <a:spcAft>
                <a:spcPts val="6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語音識別</a:t>
            </a:r>
            <a:endParaRPr lang="zh-CN" altLang="en-US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09900" y="2485989"/>
            <a:ext cx="69865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540000" algn="just" fontAlgn="auto">
              <a:spcBef>
                <a:spcPts val="0"/>
              </a:spcBef>
              <a:spcAft>
                <a:spcPts val="6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電腦視覺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(</a:t>
            </a: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抽取特徵來了解圖片內容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)</a:t>
            </a:r>
            <a:endParaRPr lang="zh-CN" altLang="en-US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9900" y="2947654"/>
            <a:ext cx="69865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540000" algn="just" fontAlgn="auto">
              <a:spcBef>
                <a:spcPts val="0"/>
              </a:spcBef>
              <a:spcAft>
                <a:spcPts val="6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專家系統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(</a:t>
            </a: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透過人工智慧做決策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)</a:t>
            </a:r>
            <a:endParaRPr lang="zh-CN" altLang="en-US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9900" y="3409319"/>
            <a:ext cx="69865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540000" algn="just" fontAlgn="auto">
              <a:spcBef>
                <a:spcPts val="0"/>
              </a:spcBef>
              <a:spcAft>
                <a:spcPts val="6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自然語言處理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(</a:t>
            </a: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輸入自然語言和系統對談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)</a:t>
            </a:r>
            <a:endParaRPr lang="zh-CN" altLang="en-US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09900" y="4278237"/>
            <a:ext cx="69865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540000" algn="just" fontAlgn="auto">
              <a:spcBef>
                <a:spcPts val="0"/>
              </a:spcBef>
              <a:spcAft>
                <a:spcPts val="6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智慧機器人</a:t>
            </a:r>
            <a:endParaRPr lang="zh-CN" altLang="en-US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09900" y="3843778"/>
            <a:ext cx="69865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540000" algn="just" fontAlgn="auto">
              <a:spcBef>
                <a:spcPts val="0"/>
              </a:spcBef>
              <a:spcAft>
                <a:spcPts val="6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電腦遊戲</a:t>
            </a:r>
            <a:endParaRPr lang="zh-CN" altLang="en-US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35291"/>
            <a:ext cx="12192000" cy="47134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08263" y="1055913"/>
            <a:ext cx="7388225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人工智慧的研究領域</a:t>
            </a:r>
            <a:endParaRPr lang="zh-CN" altLang="zh-CN" sz="1600" kern="1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5460" y="1128497"/>
            <a:ext cx="268921" cy="370523"/>
            <a:chOff x="534987" y="1334968"/>
            <a:chExt cx="268921" cy="370523"/>
          </a:xfrm>
          <a:solidFill>
            <a:srgbClr val="0070C0"/>
          </a:solidFill>
        </p:grpSpPr>
        <p:sp>
          <p:nvSpPr>
            <p:cNvPr id="7" name="矩形 6"/>
            <p:cNvSpPr/>
            <p:nvPr/>
          </p:nvSpPr>
          <p:spPr>
            <a:xfrm>
              <a:off x="534987" y="1336159"/>
              <a:ext cx="201613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58189" y="1334968"/>
              <a:ext cx="45719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3009900" y="1562659"/>
            <a:ext cx="66902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540000" algn="just" fontAlgn="auto">
              <a:spcBef>
                <a:spcPts val="0"/>
              </a:spcBef>
              <a:spcAft>
                <a:spcPts val="6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機器學習和樣式識別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(</a:t>
            </a: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建模並預測未知資料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)</a:t>
            </a:r>
            <a:endParaRPr lang="zh-CN" altLang="en-US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9900" y="2024324"/>
            <a:ext cx="8669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540000" algn="just" fontAlgn="auto">
              <a:spcBef>
                <a:spcPts val="0"/>
              </a:spcBef>
              <a:spcAft>
                <a:spcPts val="6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邏輯基礎的人工智慧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(</a:t>
            </a: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樣式比對、語言剖析、語法分析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)</a:t>
            </a:r>
            <a:endParaRPr lang="zh-CN" altLang="en-US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09900" y="2485989"/>
            <a:ext cx="69865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540000" algn="just" fontAlgn="auto">
              <a:spcBef>
                <a:spcPts val="0"/>
              </a:spcBef>
              <a:spcAft>
                <a:spcPts val="6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搜尋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(</a:t>
            </a: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大量可能中找出最適結果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)</a:t>
            </a:r>
            <a:endParaRPr lang="zh-CN" altLang="en-US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9900" y="2947654"/>
            <a:ext cx="69865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540000" algn="just" fontAlgn="auto">
              <a:spcBef>
                <a:spcPts val="0"/>
              </a:spcBef>
              <a:spcAft>
                <a:spcPts val="6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知識表示法</a:t>
            </a:r>
            <a:endParaRPr lang="zh-CN" altLang="en-US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9900" y="3409319"/>
            <a:ext cx="69865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540000" algn="just" fontAlgn="auto">
              <a:spcBef>
                <a:spcPts val="0"/>
              </a:spcBef>
              <a:spcAft>
                <a:spcPts val="600"/>
              </a:spcAft>
              <a:buFont typeface="Webdings" panose="05030102010509060703" pitchFamily="18" charset="2"/>
              <a:buChar char="ý"/>
              <a:defRPr/>
            </a:pP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AI</a:t>
            </a: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規劃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(</a:t>
            </a: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自動化排程規劃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)</a:t>
            </a:r>
            <a:endParaRPr lang="zh-CN" altLang="en-US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09900" y="4278237"/>
            <a:ext cx="73784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540000" algn="just" fontAlgn="auto">
              <a:spcBef>
                <a:spcPts val="0"/>
              </a:spcBef>
              <a:spcAft>
                <a:spcPts val="6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基因程式設計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(</a:t>
            </a: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經輸入的資料找出最佳輸出結果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)</a:t>
            </a:r>
            <a:endParaRPr lang="zh-CN" altLang="en-US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09900" y="3843778"/>
            <a:ext cx="69865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540000" algn="just" fontAlgn="auto">
              <a:spcBef>
                <a:spcPts val="0"/>
              </a:spcBef>
              <a:spcAft>
                <a:spcPts val="6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啟發法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(</a:t>
            </a: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短時間找出問題並解決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)</a:t>
            </a:r>
            <a:endParaRPr lang="zh-CN" altLang="en-US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919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3489325"/>
            <a:ext cx="4727576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537450" y="3489325"/>
            <a:ext cx="4654550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弧形 2"/>
          <p:cNvSpPr/>
          <p:nvPr/>
        </p:nvSpPr>
        <p:spPr>
          <a:xfrm flipV="1">
            <a:off x="4722814" y="2084389"/>
            <a:ext cx="2820987" cy="2820987"/>
          </a:xfrm>
          <a:prstGeom prst="arc">
            <a:avLst>
              <a:gd name="adj1" fmla="val 10802346"/>
              <a:gd name="adj2" fmla="val 0"/>
            </a:avLst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994276" y="2351089"/>
            <a:ext cx="2276475" cy="2274887"/>
            <a:chOff x="3470876" y="2350948"/>
            <a:chExt cx="2275712" cy="2275712"/>
          </a:xfrm>
        </p:grpSpPr>
        <p:sp>
          <p:nvSpPr>
            <p:cNvPr id="6" name="椭圆 5"/>
            <p:cNvSpPr/>
            <p:nvPr/>
          </p:nvSpPr>
          <p:spPr>
            <a:xfrm>
              <a:off x="3470876" y="2350948"/>
              <a:ext cx="2275712" cy="227571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284645" y="2662520"/>
              <a:ext cx="699942" cy="829499"/>
              <a:chOff x="2444750" y="1008063"/>
              <a:chExt cx="660400" cy="782638"/>
            </a:xfrm>
            <a:solidFill>
              <a:srgbClr val="EEEEEE"/>
            </a:solidFill>
          </p:grpSpPr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2774950" y="1128713"/>
                <a:ext cx="150813" cy="150813"/>
              </a:xfrm>
              <a:custGeom>
                <a:avLst/>
                <a:gdLst>
                  <a:gd name="T0" fmla="*/ 0 w 95"/>
                  <a:gd name="T1" fmla="*/ 95 h 95"/>
                  <a:gd name="T2" fmla="*/ 95 w 95"/>
                  <a:gd name="T3" fmla="*/ 95 h 95"/>
                  <a:gd name="T4" fmla="*/ 0 w 95"/>
                  <a:gd name="T5" fmla="*/ 0 h 95"/>
                  <a:gd name="T6" fmla="*/ 0 w 95"/>
                  <a:gd name="T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95">
                    <a:moveTo>
                      <a:pt x="0" y="95"/>
                    </a:moveTo>
                    <a:lnTo>
                      <a:pt x="95" y="95"/>
                    </a:lnTo>
                    <a:lnTo>
                      <a:pt x="0" y="0"/>
                    </a:lnTo>
                    <a:lnTo>
                      <a:pt x="0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>
                <a:off x="2444750" y="1128713"/>
                <a:ext cx="481013" cy="661988"/>
              </a:xfrm>
              <a:custGeom>
                <a:avLst/>
                <a:gdLst>
                  <a:gd name="T0" fmla="*/ 189 w 303"/>
                  <a:gd name="T1" fmla="*/ 95 h 417"/>
                  <a:gd name="T2" fmla="*/ 189 w 303"/>
                  <a:gd name="T3" fmla="*/ 0 h 417"/>
                  <a:gd name="T4" fmla="*/ 132 w 303"/>
                  <a:gd name="T5" fmla="*/ 0 h 417"/>
                  <a:gd name="T6" fmla="*/ 114 w 303"/>
                  <a:gd name="T7" fmla="*/ 0 h 417"/>
                  <a:gd name="T8" fmla="*/ 85 w 303"/>
                  <a:gd name="T9" fmla="*/ 0 h 417"/>
                  <a:gd name="T10" fmla="*/ 0 w 303"/>
                  <a:gd name="T11" fmla="*/ 0 h 417"/>
                  <a:gd name="T12" fmla="*/ 0 w 303"/>
                  <a:gd name="T13" fmla="*/ 417 h 417"/>
                  <a:gd name="T14" fmla="*/ 303 w 303"/>
                  <a:gd name="T15" fmla="*/ 417 h 417"/>
                  <a:gd name="T16" fmla="*/ 303 w 303"/>
                  <a:gd name="T17" fmla="*/ 393 h 417"/>
                  <a:gd name="T18" fmla="*/ 303 w 303"/>
                  <a:gd name="T19" fmla="*/ 341 h 417"/>
                  <a:gd name="T20" fmla="*/ 303 w 303"/>
                  <a:gd name="T21" fmla="*/ 322 h 417"/>
                  <a:gd name="T22" fmla="*/ 303 w 303"/>
                  <a:gd name="T23" fmla="*/ 114 h 417"/>
                  <a:gd name="T24" fmla="*/ 189 w 303"/>
                  <a:gd name="T25" fmla="*/ 114 h 417"/>
                  <a:gd name="T26" fmla="*/ 189 w 303"/>
                  <a:gd name="T27" fmla="*/ 95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3" h="417">
                    <a:moveTo>
                      <a:pt x="189" y="95"/>
                    </a:moveTo>
                    <a:lnTo>
                      <a:pt x="189" y="0"/>
                    </a:lnTo>
                    <a:lnTo>
                      <a:pt x="132" y="0"/>
                    </a:lnTo>
                    <a:lnTo>
                      <a:pt x="114" y="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417"/>
                    </a:lnTo>
                    <a:lnTo>
                      <a:pt x="303" y="417"/>
                    </a:lnTo>
                    <a:lnTo>
                      <a:pt x="303" y="393"/>
                    </a:lnTo>
                    <a:lnTo>
                      <a:pt x="303" y="341"/>
                    </a:lnTo>
                    <a:lnTo>
                      <a:pt x="303" y="322"/>
                    </a:lnTo>
                    <a:lnTo>
                      <a:pt x="303" y="114"/>
                    </a:lnTo>
                    <a:lnTo>
                      <a:pt x="189" y="114"/>
                    </a:lnTo>
                    <a:lnTo>
                      <a:pt x="189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2955925" y="1008063"/>
                <a:ext cx="149225" cy="150813"/>
              </a:xfrm>
              <a:custGeom>
                <a:avLst/>
                <a:gdLst>
                  <a:gd name="T0" fmla="*/ 0 w 94"/>
                  <a:gd name="T1" fmla="*/ 0 h 95"/>
                  <a:gd name="T2" fmla="*/ 0 w 94"/>
                  <a:gd name="T3" fmla="*/ 95 h 95"/>
                  <a:gd name="T4" fmla="*/ 94 w 94"/>
                  <a:gd name="T5" fmla="*/ 95 h 95"/>
                  <a:gd name="T6" fmla="*/ 0 w 94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95">
                    <a:moveTo>
                      <a:pt x="0" y="0"/>
                    </a:moveTo>
                    <a:lnTo>
                      <a:pt x="0" y="95"/>
                    </a:lnTo>
                    <a:lnTo>
                      <a:pt x="94" y="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Freeform 8"/>
              <p:cNvSpPr>
                <a:spLocks/>
              </p:cNvSpPr>
              <p:nvPr/>
            </p:nvSpPr>
            <p:spPr bwMode="auto">
              <a:xfrm>
                <a:off x="2625725" y="1008063"/>
                <a:ext cx="479425" cy="661988"/>
              </a:xfrm>
              <a:custGeom>
                <a:avLst/>
                <a:gdLst>
                  <a:gd name="T0" fmla="*/ 189 w 302"/>
                  <a:gd name="T1" fmla="*/ 95 h 417"/>
                  <a:gd name="T2" fmla="*/ 189 w 302"/>
                  <a:gd name="T3" fmla="*/ 0 h 417"/>
                  <a:gd name="T4" fmla="*/ 132 w 302"/>
                  <a:gd name="T5" fmla="*/ 0 h 417"/>
                  <a:gd name="T6" fmla="*/ 113 w 302"/>
                  <a:gd name="T7" fmla="*/ 0 h 417"/>
                  <a:gd name="T8" fmla="*/ 85 w 302"/>
                  <a:gd name="T9" fmla="*/ 0 h 417"/>
                  <a:gd name="T10" fmla="*/ 0 w 302"/>
                  <a:gd name="T11" fmla="*/ 0 h 417"/>
                  <a:gd name="T12" fmla="*/ 0 w 302"/>
                  <a:gd name="T13" fmla="*/ 57 h 417"/>
                  <a:gd name="T14" fmla="*/ 18 w 302"/>
                  <a:gd name="T15" fmla="*/ 57 h 417"/>
                  <a:gd name="T16" fmla="*/ 94 w 302"/>
                  <a:gd name="T17" fmla="*/ 57 h 417"/>
                  <a:gd name="T18" fmla="*/ 104 w 302"/>
                  <a:gd name="T19" fmla="*/ 57 h 417"/>
                  <a:gd name="T20" fmla="*/ 108 w 302"/>
                  <a:gd name="T21" fmla="*/ 62 h 417"/>
                  <a:gd name="T22" fmla="*/ 203 w 302"/>
                  <a:gd name="T23" fmla="*/ 157 h 417"/>
                  <a:gd name="T24" fmla="*/ 208 w 302"/>
                  <a:gd name="T25" fmla="*/ 164 h 417"/>
                  <a:gd name="T26" fmla="*/ 208 w 302"/>
                  <a:gd name="T27" fmla="*/ 171 h 417"/>
                  <a:gd name="T28" fmla="*/ 208 w 302"/>
                  <a:gd name="T29" fmla="*/ 398 h 417"/>
                  <a:gd name="T30" fmla="*/ 208 w 302"/>
                  <a:gd name="T31" fmla="*/ 417 h 417"/>
                  <a:gd name="T32" fmla="*/ 302 w 302"/>
                  <a:gd name="T33" fmla="*/ 417 h 417"/>
                  <a:gd name="T34" fmla="*/ 302 w 302"/>
                  <a:gd name="T35" fmla="*/ 393 h 417"/>
                  <a:gd name="T36" fmla="*/ 302 w 302"/>
                  <a:gd name="T37" fmla="*/ 341 h 417"/>
                  <a:gd name="T38" fmla="*/ 302 w 302"/>
                  <a:gd name="T39" fmla="*/ 322 h 417"/>
                  <a:gd name="T40" fmla="*/ 302 w 302"/>
                  <a:gd name="T41" fmla="*/ 114 h 417"/>
                  <a:gd name="T42" fmla="*/ 189 w 302"/>
                  <a:gd name="T43" fmla="*/ 114 h 417"/>
                  <a:gd name="T44" fmla="*/ 189 w 302"/>
                  <a:gd name="T45" fmla="*/ 95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2" h="417">
                    <a:moveTo>
                      <a:pt x="189" y="95"/>
                    </a:moveTo>
                    <a:lnTo>
                      <a:pt x="189" y="0"/>
                    </a:lnTo>
                    <a:lnTo>
                      <a:pt x="132" y="0"/>
                    </a:lnTo>
                    <a:lnTo>
                      <a:pt x="113" y="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57"/>
                    </a:lnTo>
                    <a:lnTo>
                      <a:pt x="18" y="57"/>
                    </a:lnTo>
                    <a:lnTo>
                      <a:pt x="94" y="57"/>
                    </a:lnTo>
                    <a:lnTo>
                      <a:pt x="104" y="57"/>
                    </a:lnTo>
                    <a:lnTo>
                      <a:pt x="108" y="62"/>
                    </a:lnTo>
                    <a:lnTo>
                      <a:pt x="203" y="157"/>
                    </a:lnTo>
                    <a:lnTo>
                      <a:pt x="208" y="164"/>
                    </a:lnTo>
                    <a:lnTo>
                      <a:pt x="208" y="171"/>
                    </a:lnTo>
                    <a:lnTo>
                      <a:pt x="208" y="398"/>
                    </a:lnTo>
                    <a:lnTo>
                      <a:pt x="208" y="417"/>
                    </a:lnTo>
                    <a:lnTo>
                      <a:pt x="302" y="417"/>
                    </a:lnTo>
                    <a:lnTo>
                      <a:pt x="302" y="393"/>
                    </a:lnTo>
                    <a:lnTo>
                      <a:pt x="302" y="341"/>
                    </a:lnTo>
                    <a:lnTo>
                      <a:pt x="302" y="322"/>
                    </a:lnTo>
                    <a:lnTo>
                      <a:pt x="302" y="114"/>
                    </a:lnTo>
                    <a:lnTo>
                      <a:pt x="189" y="114"/>
                    </a:lnTo>
                    <a:lnTo>
                      <a:pt x="189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3528262" y="3532476"/>
              <a:ext cx="2211723" cy="57267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400" b="1" spc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機器學</a:t>
              </a:r>
              <a:r>
                <a:rPr lang="zh-TW" altLang="en-US" sz="2400" b="1" spc="100" dirty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習</a:t>
              </a:r>
              <a:r>
                <a:rPr lang="zh-TW" altLang="en-US" sz="2400" b="1" spc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簡介</a:t>
              </a:r>
              <a:r>
                <a:rPr lang="zh-CN" altLang="en-US" sz="2400" b="1" spc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b="1" spc="100" dirty="0">
                <a:solidFill>
                  <a:srgbClr val="EEEEE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835526" y="2084388"/>
            <a:ext cx="2747963" cy="2711450"/>
            <a:chOff x="3310986" y="2084089"/>
            <a:chExt cx="2749113" cy="2712137"/>
          </a:xfrm>
        </p:grpSpPr>
        <p:sp>
          <p:nvSpPr>
            <p:cNvPr id="7" name="椭圆 6"/>
            <p:cNvSpPr/>
            <p:nvPr/>
          </p:nvSpPr>
          <p:spPr>
            <a:xfrm>
              <a:off x="3310986" y="2084089"/>
              <a:ext cx="616208" cy="6161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4000" dirty="0">
                  <a:solidFill>
                    <a:srgbClr val="EEEEEE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4000" dirty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443891" y="4180120"/>
              <a:ext cx="616208" cy="6161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dirty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541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20976" y="415925"/>
            <a:ext cx="780097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800" kern="100" spc="100" dirty="0" smtClean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機器學習簡介</a:t>
            </a:r>
            <a:endParaRPr lang="zh-CN" altLang="zh-CN" sz="2800" kern="100" spc="100" dirty="0">
              <a:solidFill>
                <a:srgbClr val="0070C0"/>
              </a:solidFill>
              <a:latin typeface="方正兰亭特黑长简体" panose="02010600000000000000" pitchFamily="2" charset="-122"/>
              <a:ea typeface="方正兰亭特黑长简体" panose="02010600000000000000" pitchFamily="2" charset="-12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133476" y="250825"/>
            <a:ext cx="1228725" cy="858838"/>
            <a:chOff x="-390319" y="250551"/>
            <a:chExt cx="1228519" cy="859798"/>
          </a:xfrm>
        </p:grpSpPr>
        <p:sp>
          <p:nvSpPr>
            <p:cNvPr id="2" name="任意多边形 1"/>
            <p:cNvSpPr/>
            <p:nvPr/>
          </p:nvSpPr>
          <p:spPr>
            <a:xfrm>
              <a:off x="-390319" y="290283"/>
              <a:ext cx="1228519" cy="820066"/>
            </a:xfrm>
            <a:custGeom>
              <a:avLst/>
              <a:gdLst>
                <a:gd name="connsiteX0" fmla="*/ 53710 w 1746884"/>
                <a:gd name="connsiteY0" fmla="*/ 0 h 1165329"/>
                <a:gd name="connsiteX1" fmla="*/ 1693175 w 1746884"/>
                <a:gd name="connsiteY1" fmla="*/ 0 h 1165329"/>
                <a:gd name="connsiteX2" fmla="*/ 1729139 w 1746884"/>
                <a:gd name="connsiteY2" fmla="*/ 115858 h 1165329"/>
                <a:gd name="connsiteX3" fmla="*/ 1746884 w 1746884"/>
                <a:gd name="connsiteY3" fmla="*/ 291887 h 1165329"/>
                <a:gd name="connsiteX4" fmla="*/ 873442 w 1746884"/>
                <a:gd name="connsiteY4" fmla="*/ 1165329 h 1165329"/>
                <a:gd name="connsiteX5" fmla="*/ 0 w 1746884"/>
                <a:gd name="connsiteY5" fmla="*/ 291887 h 1165329"/>
                <a:gd name="connsiteX6" fmla="*/ 17745 w 1746884"/>
                <a:gd name="connsiteY6" fmla="*/ 115858 h 11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6884" h="1165329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73" name="文本框 5"/>
            <p:cNvSpPr txBox="1">
              <a:spLocks noChangeArrowheads="1"/>
            </p:cNvSpPr>
            <p:nvPr/>
          </p:nvSpPr>
          <p:spPr bwMode="auto">
            <a:xfrm>
              <a:off x="148521" y="250551"/>
              <a:ext cx="184700" cy="64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600" dirty="0">
                <a:solidFill>
                  <a:srgbClr val="EEEEEE"/>
                </a:solidFill>
                <a:latin typeface="Broadway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854168" y="2355850"/>
            <a:ext cx="2065338" cy="2643188"/>
            <a:chOff x="327359" y="2393501"/>
            <a:chExt cx="2065053" cy="2644305"/>
          </a:xfrm>
        </p:grpSpPr>
        <p:sp>
          <p:nvSpPr>
            <p:cNvPr id="28" name="梯形 27"/>
            <p:cNvSpPr/>
            <p:nvPr/>
          </p:nvSpPr>
          <p:spPr>
            <a:xfrm rot="5400000" flipV="1">
              <a:off x="37733" y="2683127"/>
              <a:ext cx="2644305" cy="2065053"/>
            </a:xfrm>
            <a:prstGeom prst="trapezoid">
              <a:avLst>
                <a:gd name="adj" fmla="val 0"/>
              </a:avLst>
            </a:prstGeom>
            <a:solidFill>
              <a:srgbClr val="0070C0"/>
            </a:solidFill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17"/>
            <p:cNvSpPr txBox="1">
              <a:spLocks noChangeArrowheads="1"/>
            </p:cNvSpPr>
            <p:nvPr/>
          </p:nvSpPr>
          <p:spPr bwMode="auto">
            <a:xfrm>
              <a:off x="564288" y="3054626"/>
              <a:ext cx="1723311" cy="1385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TW" altLang="en-US" sz="6000" dirty="0" smtClean="0">
                  <a:solidFill>
                    <a:srgbClr val="EEEEEE"/>
                  </a:solidFill>
                  <a:latin typeface="Calibri" pitchFamily="34" charset="0"/>
                  <a:ea typeface="微软雅黑" pitchFamily="34" charset="-122"/>
                </a:rPr>
                <a:t>資料</a:t>
              </a:r>
              <a:endParaRPr lang="zh-CN" altLang="en-US" sz="6000" dirty="0">
                <a:solidFill>
                  <a:srgbClr val="EEEEE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9610693" y="2333625"/>
            <a:ext cx="703263" cy="2701925"/>
            <a:chOff x="7713761" y="2387600"/>
            <a:chExt cx="703528" cy="2701097"/>
          </a:xfrm>
        </p:grpSpPr>
        <p:sp>
          <p:nvSpPr>
            <p:cNvPr id="35" name="梯形 34"/>
            <p:cNvSpPr/>
            <p:nvPr/>
          </p:nvSpPr>
          <p:spPr>
            <a:xfrm rot="16200000" flipH="1" flipV="1">
              <a:off x="6703065" y="3398296"/>
              <a:ext cx="2701097" cy="679706"/>
            </a:xfrm>
            <a:prstGeom prst="trapezoid">
              <a:avLst>
                <a:gd name="adj" fmla="val 0"/>
              </a:avLst>
            </a:prstGeom>
            <a:solidFill>
              <a:srgbClr val="0070C0"/>
            </a:solidFill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 flipH="1">
              <a:off x="7801504" y="2509801"/>
              <a:ext cx="615785" cy="2437653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000" spc="300" dirty="0" smtClean="0">
                  <a:solidFill>
                    <a:srgbClr val="EEEEEE"/>
                  </a:solidFill>
                  <a:latin typeface="+mn-lt"/>
                  <a:ea typeface="+mn-ea"/>
                </a:rPr>
                <a:t>機器學習模型</a:t>
              </a:r>
              <a:endParaRPr lang="zh-CN" altLang="en-US" sz="2000" spc="300" dirty="0">
                <a:solidFill>
                  <a:srgbClr val="EEEEE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>
            <a:off x="5859431" y="2238375"/>
            <a:ext cx="2901950" cy="2900363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txBody>
          <a:bodyPr anchor="ctr">
            <a:spAutoFit/>
          </a:bodyPr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"/>
              <a:defRPr/>
            </a:pPr>
            <a:endParaRPr lang="zh-CN" altLang="en-US" kern="100" spc="100">
              <a:solidFill>
                <a:srgbClr val="77777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6235668" y="2614613"/>
            <a:ext cx="2189163" cy="2189162"/>
            <a:chOff x="4707849" y="2615033"/>
            <a:chExt cx="2189276" cy="2189276"/>
          </a:xfrm>
        </p:grpSpPr>
        <p:sp>
          <p:nvSpPr>
            <p:cNvPr id="42" name="椭圆 41"/>
            <p:cNvSpPr/>
            <p:nvPr/>
          </p:nvSpPr>
          <p:spPr>
            <a:xfrm>
              <a:off x="4707849" y="2615033"/>
              <a:ext cx="2189276" cy="2189276"/>
            </a:xfrm>
            <a:prstGeom prst="ellipse">
              <a:avLst/>
            </a:prstGeom>
            <a:solidFill>
              <a:srgbClr val="0070C0"/>
            </a:solidFill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25"/>
            <p:cNvSpPr txBox="1">
              <a:spLocks noChangeArrowheads="1"/>
            </p:cNvSpPr>
            <p:nvPr/>
          </p:nvSpPr>
          <p:spPr bwMode="auto">
            <a:xfrm>
              <a:off x="4991966" y="2992530"/>
              <a:ext cx="1621041" cy="1385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rgbClr val="EEEEEE"/>
                  </a:solidFill>
                  <a:latin typeface="Calibri" pitchFamily="34" charset="0"/>
                  <a:ea typeface="微软雅黑" pitchFamily="34" charset="-122"/>
                </a:rPr>
                <a:t>資料處理</a:t>
              </a:r>
              <a:endParaRPr lang="en-US" altLang="zh-TW" sz="2800" b="1" dirty="0" smtClean="0">
                <a:solidFill>
                  <a:srgbClr val="EEEEEE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/>
              <a:r>
                <a:rPr lang="zh-TW" altLang="en-US" sz="2800" b="1" dirty="0" smtClean="0">
                  <a:solidFill>
                    <a:srgbClr val="EEEEEE"/>
                  </a:solidFill>
                  <a:latin typeface="Calibri" pitchFamily="34" charset="0"/>
                  <a:ea typeface="微软雅黑" pitchFamily="34" charset="-122"/>
                </a:rPr>
                <a:t>訓練</a:t>
              </a:r>
              <a:endParaRPr lang="en-US" altLang="zh-TW" sz="2800" b="1" dirty="0" smtClean="0">
                <a:solidFill>
                  <a:srgbClr val="EEEEEE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/>
              <a:r>
                <a:rPr lang="zh-TW" altLang="en-US" sz="2800" b="1" dirty="0" smtClean="0">
                  <a:solidFill>
                    <a:srgbClr val="EEEEEE"/>
                  </a:solidFill>
                  <a:latin typeface="Calibri" pitchFamily="34" charset="0"/>
                  <a:ea typeface="微软雅黑" pitchFamily="34" charset="-122"/>
                </a:rPr>
                <a:t>最佳</a:t>
              </a:r>
              <a:r>
                <a:rPr lang="zh-TW" altLang="en-US" sz="2800" b="1" dirty="0">
                  <a:solidFill>
                    <a:srgbClr val="EEEEEE"/>
                  </a:solidFill>
                  <a:latin typeface="Calibri" pitchFamily="34" charset="0"/>
                  <a:ea typeface="微软雅黑" pitchFamily="34" charset="-122"/>
                </a:rPr>
                <a:t>化</a:t>
              </a:r>
              <a:endParaRPr lang="zh-CN" altLang="en-US" sz="2800" b="1" dirty="0">
                <a:solidFill>
                  <a:srgbClr val="EEEEE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5872131" y="1985963"/>
            <a:ext cx="2914650" cy="3448050"/>
            <a:chOff x="4344874" y="1985355"/>
            <a:chExt cx="2915226" cy="3448633"/>
          </a:xfrm>
        </p:grpSpPr>
        <p:grpSp>
          <p:nvGrpSpPr>
            <p:cNvPr id="46" name="组合 27"/>
            <p:cNvGrpSpPr>
              <a:grpSpLocks/>
            </p:cNvGrpSpPr>
            <p:nvPr/>
          </p:nvGrpSpPr>
          <p:grpSpPr bwMode="auto">
            <a:xfrm>
              <a:off x="4344874" y="1985355"/>
              <a:ext cx="916168" cy="916142"/>
              <a:chOff x="3161762" y="1892848"/>
              <a:chExt cx="916168" cy="916142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3161762" y="1892848"/>
                <a:ext cx="916168" cy="916142"/>
              </a:xfrm>
              <a:prstGeom prst="ellipse">
                <a:avLst/>
              </a:prstGeom>
              <a:solidFill>
                <a:schemeClr val="accent2"/>
              </a:solidFill>
            </p:spPr>
            <p:txBody>
              <a:bodyPr anchor="ctr">
                <a:spAutoFit/>
              </a:bodyPr>
              <a:lstStyle/>
              <a:p>
                <a:pPr marL="285750" indent="-285750" algn="ctr" fontAlgn="auto">
                  <a:spcBef>
                    <a:spcPts val="0"/>
                  </a:spcBef>
                  <a:spcAft>
                    <a:spcPts val="0"/>
                  </a:spcAft>
                  <a:buFont typeface="Webdings" panose="05030102010509060703" pitchFamily="18" charset="2"/>
                  <a:buChar char=""/>
                  <a:defRPr/>
                </a:pPr>
                <a:endParaRPr lang="zh-CN" altLang="en-US" kern="100" spc="10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文本框 26"/>
              <p:cNvSpPr txBox="1">
                <a:spLocks noChangeArrowheads="1"/>
              </p:cNvSpPr>
              <p:nvPr/>
            </p:nvSpPr>
            <p:spPr bwMode="auto">
              <a:xfrm>
                <a:off x="3251430" y="2009499"/>
                <a:ext cx="184768" cy="400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 sz="2000" dirty="0">
                  <a:solidFill>
                    <a:srgbClr val="EEEEEE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47" name="组合 38"/>
            <p:cNvGrpSpPr>
              <a:grpSpLocks/>
            </p:cNvGrpSpPr>
            <p:nvPr/>
          </p:nvGrpSpPr>
          <p:grpSpPr bwMode="auto">
            <a:xfrm>
              <a:off x="6343931" y="4517845"/>
              <a:ext cx="916169" cy="916143"/>
              <a:chOff x="3161069" y="1892181"/>
              <a:chExt cx="916169" cy="916143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3161069" y="1892181"/>
                <a:ext cx="916169" cy="916143"/>
              </a:xfrm>
              <a:prstGeom prst="ellipse">
                <a:avLst/>
              </a:prstGeom>
              <a:solidFill>
                <a:schemeClr val="accent2"/>
              </a:solidFill>
            </p:spPr>
            <p:txBody>
              <a:bodyPr anchor="ctr">
                <a:spAutoFit/>
              </a:bodyPr>
              <a:lstStyle/>
              <a:p>
                <a:pPr marL="285750" indent="-285750" algn="ctr" fontAlgn="auto">
                  <a:spcBef>
                    <a:spcPts val="0"/>
                  </a:spcBef>
                  <a:spcAft>
                    <a:spcPts val="0"/>
                  </a:spcAft>
                  <a:buFont typeface="Webdings" panose="05030102010509060703" pitchFamily="18" charset="2"/>
                  <a:buChar char=""/>
                  <a:defRPr/>
                </a:pPr>
                <a:endParaRPr lang="zh-CN" altLang="en-US" kern="100" spc="10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40"/>
              <p:cNvSpPr txBox="1">
                <a:spLocks noChangeArrowheads="1"/>
              </p:cNvSpPr>
              <p:nvPr/>
            </p:nvSpPr>
            <p:spPr bwMode="auto">
              <a:xfrm>
                <a:off x="3270439" y="2020495"/>
                <a:ext cx="184768" cy="400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 sz="2000" dirty="0">
                  <a:solidFill>
                    <a:srgbClr val="EEEEEE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</p:grpSp>
      <p:cxnSp>
        <p:nvCxnSpPr>
          <p:cNvPr id="55" name="直接连接符 54"/>
          <p:cNvCxnSpPr>
            <a:stCxn id="39" idx="6"/>
          </p:cNvCxnSpPr>
          <p:nvPr/>
        </p:nvCxnSpPr>
        <p:spPr>
          <a:xfrm>
            <a:off x="8761381" y="3689350"/>
            <a:ext cx="1089025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3814680" y="3186115"/>
            <a:ext cx="2044752" cy="523082"/>
            <a:chOff x="2287206" y="3186806"/>
            <a:chExt cx="2045623" cy="522677"/>
          </a:xfrm>
        </p:grpSpPr>
        <p:cxnSp>
          <p:nvCxnSpPr>
            <p:cNvPr id="57" name="直接连接符 56"/>
            <p:cNvCxnSpPr>
              <a:stCxn id="29" idx="3"/>
              <a:endCxn id="39" idx="2"/>
            </p:cNvCxnSpPr>
            <p:nvPr/>
          </p:nvCxnSpPr>
          <p:spPr>
            <a:xfrm flipV="1">
              <a:off x="2287206" y="3688862"/>
              <a:ext cx="2045623" cy="20621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2633481" y="3186806"/>
              <a:ext cx="184810" cy="505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815667" y="5321993"/>
            <a:ext cx="66902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540000" algn="just" fontAlgn="auto">
              <a:spcBef>
                <a:spcPts val="0"/>
              </a:spcBef>
              <a:spcAft>
                <a:spcPts val="6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分類問題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(</a:t>
            </a: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將輸入資料分類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)</a:t>
            </a:r>
            <a:endParaRPr lang="zh-CN" altLang="en-US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5666" y="5870083"/>
            <a:ext cx="66902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540000" algn="just" fontAlgn="auto">
              <a:spcBef>
                <a:spcPts val="0"/>
              </a:spcBef>
              <a:spcAft>
                <a:spcPts val="600"/>
              </a:spcAft>
              <a:buFont typeface="Webdings" panose="05030102010509060703" pitchFamily="18" charset="2"/>
              <a:buChar char="ý"/>
              <a:defRPr/>
            </a:pP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回歸問題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(</a:t>
            </a:r>
            <a:r>
              <a:rPr lang="zh-TW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找出規律並預測</a:t>
            </a:r>
            <a:r>
              <a:rPr lang="en-US" altLang="zh-TW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)</a:t>
            </a:r>
            <a:endParaRPr lang="zh-CN" altLang="en-US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300" fill="hold"/>
                                        <p:tgtEl>
                                          <p:spTgt spid="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600"/>
                            </p:stCondLst>
                            <p:childTnLst>
                              <p:par>
                                <p:cTn id="43" presetID="2" presetClass="entr" presetSubtype="2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 animBg="1"/>
    </p:bldLst>
  </p:timing>
</p:sld>
</file>

<file path=ppt/theme/theme1.xml><?xml version="1.0" encoding="utf-8"?>
<a:theme xmlns:a="http://schemas.openxmlformats.org/drawingml/2006/main" name="主题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F7F7F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marL="285750" indent="-285750" algn="ctr">
          <a:buFont typeface="Webdings" panose="05030102010509060703" pitchFamily="18" charset="2"/>
          <a:buChar char=""/>
          <a:defRPr kern="100" spc="100" smtClean="0">
            <a:solidFill>
              <a:srgbClr val="777777"/>
            </a:solidFill>
            <a:latin typeface="方正正准黑简体" panose="02000000000000000000" pitchFamily="2" charset="-122"/>
            <a:ea typeface="方正正准黑简体" panose="02000000000000000000" pitchFamily="2" charset="-122"/>
            <a:cs typeface="Times New Roman" panose="02020603050405020304" pitchFamily="18" charset="0"/>
          </a:defRPr>
        </a:defPPr>
      </a:lstStyle>
    </a:spDef>
    <a:lnDef>
      <a:spPr>
        <a:ln w="19050"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1" id="{315BACC3-DBCA-442D-BA23-DD7DD58AF2A8}" vid="{C5E50D72-5A31-41F7-BB3C-504B913DFEB3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2301</TotalTime>
  <Words>546</Words>
  <Application>Microsoft Office PowerPoint</Application>
  <PresentationFormat>寬螢幕</PresentationFormat>
  <Paragraphs>118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5" baseType="lpstr">
      <vt:lpstr>微软雅黑</vt:lpstr>
      <vt:lpstr>宋体</vt:lpstr>
      <vt:lpstr>方正正大黑简体</vt:lpstr>
      <vt:lpstr>方正正准黑简体</vt:lpstr>
      <vt:lpstr>方正兰亭特黑长简体</vt:lpstr>
      <vt:lpstr>Arial</vt:lpstr>
      <vt:lpstr>Broadway</vt:lpstr>
      <vt:lpstr>Calibri</vt:lpstr>
      <vt:lpstr>Calibri Light</vt:lpstr>
      <vt:lpstr>Times New Roman</vt:lpstr>
      <vt:lpstr>Webdings</vt:lpstr>
      <vt:lpstr>主题1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Super</cp:lastModifiedBy>
  <cp:revision>666</cp:revision>
  <dcterms:created xsi:type="dcterms:W3CDTF">2014-11-11T03:30:50Z</dcterms:created>
  <dcterms:modified xsi:type="dcterms:W3CDTF">2021-01-20T16:51:44Z</dcterms:modified>
</cp:coreProperties>
</file>