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1" r:id="rId2"/>
  </p:sldMasterIdLst>
  <p:notesMasterIdLst>
    <p:notesMasterId r:id="rId21"/>
  </p:notesMasterIdLst>
  <p:sldIdLst>
    <p:sldId id="309" r:id="rId3"/>
    <p:sldId id="294" r:id="rId4"/>
    <p:sldId id="282" r:id="rId5"/>
    <p:sldId id="344" r:id="rId6"/>
    <p:sldId id="327" r:id="rId7"/>
    <p:sldId id="347" r:id="rId8"/>
    <p:sldId id="322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EEEEE"/>
    <a:srgbClr val="7F7F7F"/>
    <a:srgbClr val="ED7D31"/>
    <a:srgbClr val="007FDE"/>
    <a:srgbClr val="FFFFFF"/>
    <a:srgbClr val="929292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0987" autoAdjust="0"/>
  </p:normalViewPr>
  <p:slideViewPr>
    <p:cSldViewPr snapToGrid="0">
      <p:cViewPr varScale="1">
        <p:scale>
          <a:sx n="81" d="100"/>
          <a:sy n="81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AD8832F-9FB5-498B-99E9-CA7E539D5689}" type="datetimeFigureOut">
              <a:rPr lang="zh-CN" altLang="en-US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D1758A0-865E-4A9C-BE3D-BB745EA18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42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15FDD-2F82-4B88-8AEA-D34ECFDE7906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7E3E9-AE4C-4761-A339-F41B2E1705F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37655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5A8DA-37CE-4A4E-981D-57CDF5E0EC9E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7A6CB-335A-4811-B1DA-FDBD713F823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9770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35D9-A967-4D06-8C11-05D793AE118A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0CBA-0392-4535-AAAD-29CFAB0C96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8558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2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5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4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8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16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33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EF2B-6A39-46F9-BDD7-AADCBA8B947A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85F7C-24FA-448F-B721-F6CB7B038D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02950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41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53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6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13782-DB82-413C-9593-0EABC61949A5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DC333-7B8B-4DA6-A0A9-8B3188637E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8699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4A63-C18F-4FAF-BDF1-F0B466C0CE1D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DC710-4DA7-4626-B267-01D90325460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1209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4173-AC2D-48B0-B757-DD28F057BFB6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CDB3-F41E-440D-9883-18FE894D3E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1136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4420D-DA38-4E90-BEBF-70149BE4506E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0F186-AB46-4799-BCCE-E5C2DC9DC6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9653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0" y="6560528"/>
            <a:ext cx="12192000" cy="297472"/>
            <a:chOff x="0" y="6389078"/>
            <a:chExt cx="9144000" cy="297472"/>
          </a:xfrm>
          <a:solidFill>
            <a:srgbClr val="0070C0"/>
          </a:solidFill>
        </p:grpSpPr>
        <p:sp>
          <p:nvSpPr>
            <p:cNvPr id="3" name="矩形 5"/>
            <p:cNvSpPr/>
            <p:nvPr/>
          </p:nvSpPr>
          <p:spPr>
            <a:xfrm>
              <a:off x="0" y="6472237"/>
              <a:ext cx="914400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6"/>
            <p:cNvSpPr/>
            <p:nvPr/>
          </p:nvSpPr>
          <p:spPr>
            <a:xfrm>
              <a:off x="0" y="6389078"/>
              <a:ext cx="9144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/>
          <p:nvPr/>
        </p:nvGrpSpPr>
        <p:grpSpPr>
          <a:xfrm flipV="1">
            <a:off x="0" y="0"/>
            <a:ext cx="12192000" cy="297472"/>
            <a:chOff x="0" y="6389078"/>
            <a:chExt cx="9144000" cy="297472"/>
          </a:xfrm>
          <a:solidFill>
            <a:srgbClr val="0070C0"/>
          </a:solidFill>
        </p:grpSpPr>
        <p:sp>
          <p:nvSpPr>
            <p:cNvPr id="6" name="矩形 8"/>
            <p:cNvSpPr/>
            <p:nvPr/>
          </p:nvSpPr>
          <p:spPr>
            <a:xfrm>
              <a:off x="0" y="6472237"/>
              <a:ext cx="914400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9"/>
            <p:cNvSpPr/>
            <p:nvPr/>
          </p:nvSpPr>
          <p:spPr>
            <a:xfrm>
              <a:off x="0" y="6389078"/>
              <a:ext cx="9144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22873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0ECE0-720F-42C0-B156-89B9E5E715ED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B4822-C699-4809-83EC-6B7AE9FA510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726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CFDCF-0408-422E-A80B-29368580D3A9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EF147-F9B8-4282-B615-036CFDB12D1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6605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AA69D6-D483-4649-82B8-7C8DC15C4F84}" type="datetimeFigureOut">
              <a:rPr lang="zh-CN" altLang="en-US" smtClean="0"/>
              <a:pPr>
                <a:defRPr/>
              </a:pPr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3B6D86-0E96-468D-9B1E-AB6DF96C24D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push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2021/1/21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3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对角圆角矩形 19"/>
          <p:cNvSpPr/>
          <p:nvPr/>
        </p:nvSpPr>
        <p:spPr>
          <a:xfrm flipH="1">
            <a:off x="1348412" y="2220292"/>
            <a:ext cx="1330325" cy="5572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100" dirty="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72025" y="4378523"/>
            <a:ext cx="295795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spc="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</a:t>
            </a:r>
            <a:r>
              <a:rPr lang="zh-TW" altLang="en-US" sz="24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400" spc="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TW" altLang="en-US" sz="2400" spc="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鄒宏</a:t>
            </a:r>
            <a:r>
              <a:rPr lang="zh-TW" altLang="en-US" sz="24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endParaRPr lang="en-US" altLang="zh-CN" sz="2000" spc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角圆角矩形 24"/>
          <p:cNvSpPr/>
          <p:nvPr/>
        </p:nvSpPr>
        <p:spPr>
          <a:xfrm flipH="1">
            <a:off x="2678734" y="2777505"/>
            <a:ext cx="7162849" cy="1172327"/>
          </a:xfrm>
          <a:prstGeom prst="round2DiagRect">
            <a:avLst>
              <a:gd name="adj1" fmla="val 50000"/>
              <a:gd name="adj2" fmla="val 0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1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9519" y="2954422"/>
            <a:ext cx="60214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5400" spc="100" dirty="0" err="1" smtClean="0">
                <a:solidFill>
                  <a:srgbClr val="0070C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TensorFlow</a:t>
            </a:r>
            <a:r>
              <a:rPr lang="en-US" altLang="zh-TW" sz="5400" spc="100" dirty="0" smtClean="0">
                <a:solidFill>
                  <a:srgbClr val="0070C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&amp; </a:t>
            </a:r>
            <a:r>
              <a:rPr lang="en-US" altLang="zh-TW" sz="5400" spc="100" dirty="0" err="1" smtClean="0">
                <a:solidFill>
                  <a:srgbClr val="0070C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Keras</a:t>
            </a:r>
            <a:endParaRPr lang="zh-CN" altLang="en-US" sz="5400" spc="100" dirty="0">
              <a:solidFill>
                <a:srgbClr val="0070C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開啟</a:t>
            </a: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並使用</a:t>
            </a:r>
            <a:r>
              <a:rPr lang="en-US" altLang="zh-TW" sz="2000" kern="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1" y="1640686"/>
            <a:ext cx="10331777" cy="44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53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kern="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 </a:t>
            </a: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(F5</a:t>
            </a: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執行程式</a:t>
            </a: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2" y="1651276"/>
            <a:ext cx="10246936" cy="45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491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開啟</a:t>
            </a:r>
            <a:r>
              <a:rPr lang="en-US" altLang="zh-TW" sz="2000" kern="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kern="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8" y="2002859"/>
            <a:ext cx="11255604" cy="33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964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" y="2050212"/>
            <a:ext cx="1114806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45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輸入程式碼完成後 </a:t>
            </a: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All </a:t>
            </a: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執行所有程式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90" y="1771317"/>
            <a:ext cx="64846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83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瀏覽器 外掛</a:t>
            </a: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程式編譯器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02" y="1771317"/>
            <a:ext cx="5789072" cy="45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9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至網站 按下建立新的 </a:t>
            </a:r>
            <a:r>
              <a:rPr lang="en-US" altLang="zh-TW" sz="2000" kern="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Colab</a:t>
            </a: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筆記本開始撰寫程式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3" y="1771317"/>
            <a:ext cx="9285402" cy="44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45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372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6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按下撥放鍵執行程式碼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3" y="2338538"/>
            <a:ext cx="11557262" cy="19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04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372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6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TW" sz="16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TW" altLang="en-US" sz="16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虛擬環境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90" y="1701426"/>
            <a:ext cx="633222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870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3489325"/>
            <a:ext cx="472757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537450" y="3489325"/>
            <a:ext cx="465455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flipV="1">
            <a:off x="4722814" y="2084389"/>
            <a:ext cx="2820987" cy="2820987"/>
          </a:xfrm>
          <a:prstGeom prst="arc">
            <a:avLst>
              <a:gd name="adj1" fmla="val 10802346"/>
              <a:gd name="adj2" fmla="val 0"/>
            </a:avLst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994276" y="2351089"/>
            <a:ext cx="2276475" cy="2274887"/>
            <a:chOff x="3470876" y="2350948"/>
            <a:chExt cx="2275712" cy="2275712"/>
          </a:xfrm>
        </p:grpSpPr>
        <p:sp>
          <p:nvSpPr>
            <p:cNvPr id="6" name="椭圆 5"/>
            <p:cNvSpPr/>
            <p:nvPr/>
          </p:nvSpPr>
          <p:spPr>
            <a:xfrm>
              <a:off x="3470876" y="2350948"/>
              <a:ext cx="2275712" cy="22757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284645" y="2662520"/>
              <a:ext cx="699942" cy="829499"/>
              <a:chOff x="2444750" y="1008063"/>
              <a:chExt cx="660400" cy="782638"/>
            </a:xfrm>
            <a:solidFill>
              <a:srgbClr val="EEEEEE"/>
            </a:solidFill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2774950" y="1128713"/>
                <a:ext cx="150813" cy="150813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lnTo>
                      <a:pt x="95" y="95"/>
                    </a:lnTo>
                    <a:lnTo>
                      <a:pt x="0" y="0"/>
                    </a:lnTo>
                    <a:lnTo>
                      <a:pt x="0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2444750" y="1128713"/>
                <a:ext cx="481013" cy="661988"/>
              </a:xfrm>
              <a:custGeom>
                <a:avLst/>
                <a:gdLst>
                  <a:gd name="T0" fmla="*/ 189 w 303"/>
                  <a:gd name="T1" fmla="*/ 95 h 417"/>
                  <a:gd name="T2" fmla="*/ 189 w 303"/>
                  <a:gd name="T3" fmla="*/ 0 h 417"/>
                  <a:gd name="T4" fmla="*/ 132 w 303"/>
                  <a:gd name="T5" fmla="*/ 0 h 417"/>
                  <a:gd name="T6" fmla="*/ 114 w 303"/>
                  <a:gd name="T7" fmla="*/ 0 h 417"/>
                  <a:gd name="T8" fmla="*/ 85 w 303"/>
                  <a:gd name="T9" fmla="*/ 0 h 417"/>
                  <a:gd name="T10" fmla="*/ 0 w 303"/>
                  <a:gd name="T11" fmla="*/ 0 h 417"/>
                  <a:gd name="T12" fmla="*/ 0 w 303"/>
                  <a:gd name="T13" fmla="*/ 417 h 417"/>
                  <a:gd name="T14" fmla="*/ 303 w 303"/>
                  <a:gd name="T15" fmla="*/ 417 h 417"/>
                  <a:gd name="T16" fmla="*/ 303 w 303"/>
                  <a:gd name="T17" fmla="*/ 393 h 417"/>
                  <a:gd name="T18" fmla="*/ 303 w 303"/>
                  <a:gd name="T19" fmla="*/ 341 h 417"/>
                  <a:gd name="T20" fmla="*/ 303 w 303"/>
                  <a:gd name="T21" fmla="*/ 322 h 417"/>
                  <a:gd name="T22" fmla="*/ 303 w 303"/>
                  <a:gd name="T23" fmla="*/ 114 h 417"/>
                  <a:gd name="T24" fmla="*/ 189 w 303"/>
                  <a:gd name="T25" fmla="*/ 114 h 417"/>
                  <a:gd name="T26" fmla="*/ 189 w 303"/>
                  <a:gd name="T27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3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4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417"/>
                    </a:lnTo>
                    <a:lnTo>
                      <a:pt x="303" y="417"/>
                    </a:lnTo>
                    <a:lnTo>
                      <a:pt x="303" y="393"/>
                    </a:lnTo>
                    <a:lnTo>
                      <a:pt x="303" y="341"/>
                    </a:lnTo>
                    <a:lnTo>
                      <a:pt x="303" y="322"/>
                    </a:lnTo>
                    <a:lnTo>
                      <a:pt x="303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2955925" y="1008063"/>
                <a:ext cx="149225" cy="150813"/>
              </a:xfrm>
              <a:custGeom>
                <a:avLst/>
                <a:gdLst>
                  <a:gd name="T0" fmla="*/ 0 w 94"/>
                  <a:gd name="T1" fmla="*/ 0 h 95"/>
                  <a:gd name="T2" fmla="*/ 0 w 94"/>
                  <a:gd name="T3" fmla="*/ 95 h 95"/>
                  <a:gd name="T4" fmla="*/ 94 w 94"/>
                  <a:gd name="T5" fmla="*/ 95 h 95"/>
                  <a:gd name="T6" fmla="*/ 0 w 9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95">
                    <a:moveTo>
                      <a:pt x="0" y="0"/>
                    </a:moveTo>
                    <a:lnTo>
                      <a:pt x="0" y="95"/>
                    </a:lnTo>
                    <a:lnTo>
                      <a:pt x="94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2625725" y="1008063"/>
                <a:ext cx="479425" cy="661988"/>
              </a:xfrm>
              <a:custGeom>
                <a:avLst/>
                <a:gdLst>
                  <a:gd name="T0" fmla="*/ 189 w 302"/>
                  <a:gd name="T1" fmla="*/ 95 h 417"/>
                  <a:gd name="T2" fmla="*/ 189 w 302"/>
                  <a:gd name="T3" fmla="*/ 0 h 417"/>
                  <a:gd name="T4" fmla="*/ 132 w 302"/>
                  <a:gd name="T5" fmla="*/ 0 h 417"/>
                  <a:gd name="T6" fmla="*/ 113 w 302"/>
                  <a:gd name="T7" fmla="*/ 0 h 417"/>
                  <a:gd name="T8" fmla="*/ 85 w 302"/>
                  <a:gd name="T9" fmla="*/ 0 h 417"/>
                  <a:gd name="T10" fmla="*/ 0 w 302"/>
                  <a:gd name="T11" fmla="*/ 0 h 417"/>
                  <a:gd name="T12" fmla="*/ 0 w 302"/>
                  <a:gd name="T13" fmla="*/ 57 h 417"/>
                  <a:gd name="T14" fmla="*/ 18 w 302"/>
                  <a:gd name="T15" fmla="*/ 57 h 417"/>
                  <a:gd name="T16" fmla="*/ 94 w 302"/>
                  <a:gd name="T17" fmla="*/ 57 h 417"/>
                  <a:gd name="T18" fmla="*/ 104 w 302"/>
                  <a:gd name="T19" fmla="*/ 57 h 417"/>
                  <a:gd name="T20" fmla="*/ 108 w 302"/>
                  <a:gd name="T21" fmla="*/ 62 h 417"/>
                  <a:gd name="T22" fmla="*/ 203 w 302"/>
                  <a:gd name="T23" fmla="*/ 157 h 417"/>
                  <a:gd name="T24" fmla="*/ 208 w 302"/>
                  <a:gd name="T25" fmla="*/ 164 h 417"/>
                  <a:gd name="T26" fmla="*/ 208 w 302"/>
                  <a:gd name="T27" fmla="*/ 171 h 417"/>
                  <a:gd name="T28" fmla="*/ 208 w 302"/>
                  <a:gd name="T29" fmla="*/ 398 h 417"/>
                  <a:gd name="T30" fmla="*/ 208 w 302"/>
                  <a:gd name="T31" fmla="*/ 417 h 417"/>
                  <a:gd name="T32" fmla="*/ 302 w 302"/>
                  <a:gd name="T33" fmla="*/ 417 h 417"/>
                  <a:gd name="T34" fmla="*/ 302 w 302"/>
                  <a:gd name="T35" fmla="*/ 393 h 417"/>
                  <a:gd name="T36" fmla="*/ 302 w 302"/>
                  <a:gd name="T37" fmla="*/ 341 h 417"/>
                  <a:gd name="T38" fmla="*/ 302 w 302"/>
                  <a:gd name="T39" fmla="*/ 322 h 417"/>
                  <a:gd name="T40" fmla="*/ 302 w 302"/>
                  <a:gd name="T41" fmla="*/ 114 h 417"/>
                  <a:gd name="T42" fmla="*/ 189 w 302"/>
                  <a:gd name="T43" fmla="*/ 114 h 417"/>
                  <a:gd name="T44" fmla="*/ 189 w 302"/>
                  <a:gd name="T45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3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57"/>
                    </a:lnTo>
                    <a:lnTo>
                      <a:pt x="18" y="57"/>
                    </a:lnTo>
                    <a:lnTo>
                      <a:pt x="94" y="57"/>
                    </a:lnTo>
                    <a:lnTo>
                      <a:pt x="104" y="57"/>
                    </a:lnTo>
                    <a:lnTo>
                      <a:pt x="108" y="62"/>
                    </a:lnTo>
                    <a:lnTo>
                      <a:pt x="203" y="157"/>
                    </a:lnTo>
                    <a:lnTo>
                      <a:pt x="208" y="164"/>
                    </a:lnTo>
                    <a:lnTo>
                      <a:pt x="208" y="171"/>
                    </a:lnTo>
                    <a:lnTo>
                      <a:pt x="208" y="398"/>
                    </a:lnTo>
                    <a:lnTo>
                      <a:pt x="208" y="417"/>
                    </a:lnTo>
                    <a:lnTo>
                      <a:pt x="302" y="417"/>
                    </a:lnTo>
                    <a:lnTo>
                      <a:pt x="302" y="393"/>
                    </a:lnTo>
                    <a:lnTo>
                      <a:pt x="302" y="341"/>
                    </a:lnTo>
                    <a:lnTo>
                      <a:pt x="302" y="322"/>
                    </a:lnTo>
                    <a:lnTo>
                      <a:pt x="302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549833" y="3532476"/>
              <a:ext cx="2168586" cy="5258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400" b="1" spc="100" dirty="0" err="1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r>
                <a:rPr lang="zh-CN" altLang="en-US" sz="2400" b="1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b="1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835526" y="2084388"/>
            <a:ext cx="2747963" cy="2711450"/>
            <a:chOff x="3310986" y="2084089"/>
            <a:chExt cx="2749113" cy="2712137"/>
          </a:xfrm>
        </p:grpSpPr>
        <p:sp>
          <p:nvSpPr>
            <p:cNvPr id="7" name="椭圆 6"/>
            <p:cNvSpPr/>
            <p:nvPr/>
          </p:nvSpPr>
          <p:spPr>
            <a:xfrm>
              <a:off x="3310986" y="2084089"/>
              <a:ext cx="616208" cy="6161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>
                  <a:solidFill>
                    <a:srgbClr val="EEEEEE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43891" y="4180120"/>
              <a:ext cx="616208" cy="6161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3489325"/>
            <a:ext cx="221932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936875" y="561975"/>
            <a:ext cx="1730375" cy="1652588"/>
            <a:chOff x="1119044" y="1629637"/>
            <a:chExt cx="2334984" cy="2230016"/>
          </a:xfrm>
        </p:grpSpPr>
        <p:sp>
          <p:nvSpPr>
            <p:cNvPr id="74" name="椭圆 73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  <a:solidFill>
              <a:srgbClr val="FFFFFF"/>
            </a:solidFill>
          </p:grpSpPr>
          <p:sp>
            <p:nvSpPr>
              <p:cNvPr id="72" name="Freeform 57"/>
              <p:cNvSpPr>
                <a:spLocks noChangeAspect="1"/>
              </p:cNvSpPr>
              <p:nvPr/>
            </p:nvSpPr>
            <p:spPr bwMode="auto">
              <a:xfrm>
                <a:off x="7393708" y="2217941"/>
                <a:ext cx="1451122" cy="94810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58"/>
              <p:cNvSpPr>
                <a:spLocks noChangeAspect="1"/>
              </p:cNvSpPr>
              <p:nvPr/>
            </p:nvSpPr>
            <p:spPr bwMode="auto">
              <a:xfrm>
                <a:off x="7694986" y="2801623"/>
                <a:ext cx="845390" cy="560957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2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6409" name="文本框 12"/>
            <p:cNvSpPr txBox="1">
              <a:spLocks noChangeArrowheads="1"/>
            </p:cNvSpPr>
            <p:nvPr/>
          </p:nvSpPr>
          <p:spPr bwMode="auto">
            <a:xfrm>
              <a:off x="1128256" y="2677069"/>
              <a:ext cx="2325772" cy="62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FFFFFF"/>
                  </a:solidFill>
                  <a:latin typeface="方正正大黑简体" charset="-122"/>
                  <a:ea typeface="方正正大黑简体" charset="-122"/>
                </a:rPr>
                <a:t>TensorFlow</a:t>
              </a:r>
              <a:endParaRPr lang="zh-CN" altLang="en-US" sz="2400" dirty="0">
                <a:solidFill>
                  <a:srgbClr val="FFFFFF"/>
                </a:solidFill>
                <a:latin typeface="方正正大黑简体" charset="-122"/>
                <a:ea typeface="方正正大黑简体" charset="-122"/>
              </a:endParaRPr>
            </a:p>
          </p:txBody>
        </p:sp>
      </p:grpSp>
      <p:cxnSp>
        <p:nvCxnSpPr>
          <p:cNvPr id="78" name="直接连接符 77"/>
          <p:cNvCxnSpPr>
            <a:stCxn id="74" idx="4"/>
          </p:cNvCxnSpPr>
          <p:nvPr/>
        </p:nvCxnSpPr>
        <p:spPr>
          <a:xfrm>
            <a:off x="3763964" y="2214563"/>
            <a:ext cx="15875" cy="4368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2219325" y="1395413"/>
            <a:ext cx="0" cy="2093912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19326" y="1379538"/>
            <a:ext cx="696913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763964" y="2970214"/>
            <a:ext cx="776287" cy="2636837"/>
            <a:chOff x="2239622" y="2970643"/>
            <a:chExt cx="776455" cy="2636188"/>
          </a:xfrm>
        </p:grpSpPr>
        <p:grpSp>
          <p:nvGrpSpPr>
            <p:cNvPr id="16398" name="组合 16"/>
            <p:cNvGrpSpPr>
              <a:grpSpLocks/>
            </p:cNvGrpSpPr>
            <p:nvPr/>
          </p:nvGrpSpPr>
          <p:grpSpPr bwMode="auto">
            <a:xfrm>
              <a:off x="2239622" y="2970643"/>
              <a:ext cx="776455" cy="371534"/>
              <a:chOff x="2259291" y="2970643"/>
              <a:chExt cx="757023" cy="37153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957486" y="297064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2259291" y="3154748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9" name="组合 39"/>
            <p:cNvGrpSpPr>
              <a:grpSpLocks/>
            </p:cNvGrpSpPr>
            <p:nvPr/>
          </p:nvGrpSpPr>
          <p:grpSpPr bwMode="auto">
            <a:xfrm>
              <a:off x="2239622" y="4102970"/>
              <a:ext cx="776455" cy="371534"/>
              <a:chOff x="2259291" y="2970643"/>
              <a:chExt cx="757023" cy="37153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957486" y="2969924"/>
                <a:ext cx="58828" cy="3729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259291" y="3154029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0" name="组合 43"/>
            <p:cNvGrpSpPr>
              <a:grpSpLocks/>
            </p:cNvGrpSpPr>
            <p:nvPr/>
          </p:nvGrpSpPr>
          <p:grpSpPr bwMode="auto">
            <a:xfrm>
              <a:off x="2239622" y="5235297"/>
              <a:ext cx="776455" cy="371534"/>
              <a:chOff x="2259291" y="2970643"/>
              <a:chExt cx="757023" cy="37153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957486" y="297079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2259291" y="3154898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667251" y="2741614"/>
            <a:ext cx="4970463" cy="3050322"/>
            <a:chOff x="3143519" y="2742075"/>
            <a:chExt cx="4969970" cy="3050289"/>
          </a:xfrm>
        </p:grpSpPr>
        <p:sp>
          <p:nvSpPr>
            <p:cNvPr id="26" name="文本框 25"/>
            <p:cNvSpPr txBox="1"/>
            <p:nvPr/>
          </p:nvSpPr>
          <p:spPr>
            <a:xfrm>
              <a:off x="3143519" y="2742075"/>
              <a:ext cx="4969970" cy="830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</a:t>
              </a:r>
              <a:r>
                <a:rPr lang="zh-TW" altLang="en-US" sz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一個開源軟體庫，用於各種感知和語言理解任務的機器學習</a:t>
              </a:r>
              <a:endParaRPr lang="zh-CN" altLang="en-US" sz="20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86378" y="3888238"/>
              <a:ext cx="4854093" cy="4356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最初由</a:t>
              </a:r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GOOGLE</a:t>
              </a: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大腦團隊開發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216537" y="4961376"/>
              <a:ext cx="4854093" cy="830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廣泛應用程式使用</a:t>
              </a:r>
              <a:r>
                <a:rPr lang="en-US" altLang="zh-TW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作為基礎，實現自動化圖像字幕軟體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4589464" y="1379538"/>
            <a:ext cx="422433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813800" y="777876"/>
            <a:ext cx="3378200" cy="4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8813800" y="777876"/>
            <a:ext cx="0" cy="601663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3489325"/>
            <a:ext cx="472757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537450" y="3489325"/>
            <a:ext cx="465455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flipV="1">
            <a:off x="4722814" y="2084389"/>
            <a:ext cx="2820987" cy="2820987"/>
          </a:xfrm>
          <a:prstGeom prst="arc">
            <a:avLst>
              <a:gd name="adj1" fmla="val 10802346"/>
              <a:gd name="adj2" fmla="val 0"/>
            </a:avLst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994276" y="2351089"/>
            <a:ext cx="2276475" cy="2274887"/>
            <a:chOff x="3470876" y="2350948"/>
            <a:chExt cx="2275712" cy="2275712"/>
          </a:xfrm>
        </p:grpSpPr>
        <p:sp>
          <p:nvSpPr>
            <p:cNvPr id="6" name="椭圆 5"/>
            <p:cNvSpPr/>
            <p:nvPr/>
          </p:nvSpPr>
          <p:spPr>
            <a:xfrm>
              <a:off x="3470876" y="2350948"/>
              <a:ext cx="2275712" cy="22757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284645" y="2662520"/>
              <a:ext cx="699942" cy="829499"/>
              <a:chOff x="2444750" y="1008063"/>
              <a:chExt cx="660400" cy="782638"/>
            </a:xfrm>
            <a:solidFill>
              <a:srgbClr val="EEEEEE"/>
            </a:solidFill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2774950" y="1128713"/>
                <a:ext cx="150813" cy="150813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lnTo>
                      <a:pt x="95" y="95"/>
                    </a:lnTo>
                    <a:lnTo>
                      <a:pt x="0" y="0"/>
                    </a:lnTo>
                    <a:lnTo>
                      <a:pt x="0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2444750" y="1128713"/>
                <a:ext cx="481013" cy="661988"/>
              </a:xfrm>
              <a:custGeom>
                <a:avLst/>
                <a:gdLst>
                  <a:gd name="T0" fmla="*/ 189 w 303"/>
                  <a:gd name="T1" fmla="*/ 95 h 417"/>
                  <a:gd name="T2" fmla="*/ 189 w 303"/>
                  <a:gd name="T3" fmla="*/ 0 h 417"/>
                  <a:gd name="T4" fmla="*/ 132 w 303"/>
                  <a:gd name="T5" fmla="*/ 0 h 417"/>
                  <a:gd name="T6" fmla="*/ 114 w 303"/>
                  <a:gd name="T7" fmla="*/ 0 h 417"/>
                  <a:gd name="T8" fmla="*/ 85 w 303"/>
                  <a:gd name="T9" fmla="*/ 0 h 417"/>
                  <a:gd name="T10" fmla="*/ 0 w 303"/>
                  <a:gd name="T11" fmla="*/ 0 h 417"/>
                  <a:gd name="T12" fmla="*/ 0 w 303"/>
                  <a:gd name="T13" fmla="*/ 417 h 417"/>
                  <a:gd name="T14" fmla="*/ 303 w 303"/>
                  <a:gd name="T15" fmla="*/ 417 h 417"/>
                  <a:gd name="T16" fmla="*/ 303 w 303"/>
                  <a:gd name="T17" fmla="*/ 393 h 417"/>
                  <a:gd name="T18" fmla="*/ 303 w 303"/>
                  <a:gd name="T19" fmla="*/ 341 h 417"/>
                  <a:gd name="T20" fmla="*/ 303 w 303"/>
                  <a:gd name="T21" fmla="*/ 322 h 417"/>
                  <a:gd name="T22" fmla="*/ 303 w 303"/>
                  <a:gd name="T23" fmla="*/ 114 h 417"/>
                  <a:gd name="T24" fmla="*/ 189 w 303"/>
                  <a:gd name="T25" fmla="*/ 114 h 417"/>
                  <a:gd name="T26" fmla="*/ 189 w 303"/>
                  <a:gd name="T27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3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4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417"/>
                    </a:lnTo>
                    <a:lnTo>
                      <a:pt x="303" y="417"/>
                    </a:lnTo>
                    <a:lnTo>
                      <a:pt x="303" y="393"/>
                    </a:lnTo>
                    <a:lnTo>
                      <a:pt x="303" y="341"/>
                    </a:lnTo>
                    <a:lnTo>
                      <a:pt x="303" y="322"/>
                    </a:lnTo>
                    <a:lnTo>
                      <a:pt x="303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2955925" y="1008063"/>
                <a:ext cx="149225" cy="150813"/>
              </a:xfrm>
              <a:custGeom>
                <a:avLst/>
                <a:gdLst>
                  <a:gd name="T0" fmla="*/ 0 w 94"/>
                  <a:gd name="T1" fmla="*/ 0 h 95"/>
                  <a:gd name="T2" fmla="*/ 0 w 94"/>
                  <a:gd name="T3" fmla="*/ 95 h 95"/>
                  <a:gd name="T4" fmla="*/ 94 w 94"/>
                  <a:gd name="T5" fmla="*/ 95 h 95"/>
                  <a:gd name="T6" fmla="*/ 0 w 9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95">
                    <a:moveTo>
                      <a:pt x="0" y="0"/>
                    </a:moveTo>
                    <a:lnTo>
                      <a:pt x="0" y="95"/>
                    </a:lnTo>
                    <a:lnTo>
                      <a:pt x="94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2625725" y="1008063"/>
                <a:ext cx="479425" cy="661988"/>
              </a:xfrm>
              <a:custGeom>
                <a:avLst/>
                <a:gdLst>
                  <a:gd name="T0" fmla="*/ 189 w 302"/>
                  <a:gd name="T1" fmla="*/ 95 h 417"/>
                  <a:gd name="T2" fmla="*/ 189 w 302"/>
                  <a:gd name="T3" fmla="*/ 0 h 417"/>
                  <a:gd name="T4" fmla="*/ 132 w 302"/>
                  <a:gd name="T5" fmla="*/ 0 h 417"/>
                  <a:gd name="T6" fmla="*/ 113 w 302"/>
                  <a:gd name="T7" fmla="*/ 0 h 417"/>
                  <a:gd name="T8" fmla="*/ 85 w 302"/>
                  <a:gd name="T9" fmla="*/ 0 h 417"/>
                  <a:gd name="T10" fmla="*/ 0 w 302"/>
                  <a:gd name="T11" fmla="*/ 0 h 417"/>
                  <a:gd name="T12" fmla="*/ 0 w 302"/>
                  <a:gd name="T13" fmla="*/ 57 h 417"/>
                  <a:gd name="T14" fmla="*/ 18 w 302"/>
                  <a:gd name="T15" fmla="*/ 57 h 417"/>
                  <a:gd name="T16" fmla="*/ 94 w 302"/>
                  <a:gd name="T17" fmla="*/ 57 h 417"/>
                  <a:gd name="T18" fmla="*/ 104 w 302"/>
                  <a:gd name="T19" fmla="*/ 57 h 417"/>
                  <a:gd name="T20" fmla="*/ 108 w 302"/>
                  <a:gd name="T21" fmla="*/ 62 h 417"/>
                  <a:gd name="T22" fmla="*/ 203 w 302"/>
                  <a:gd name="T23" fmla="*/ 157 h 417"/>
                  <a:gd name="T24" fmla="*/ 208 w 302"/>
                  <a:gd name="T25" fmla="*/ 164 h 417"/>
                  <a:gd name="T26" fmla="*/ 208 w 302"/>
                  <a:gd name="T27" fmla="*/ 171 h 417"/>
                  <a:gd name="T28" fmla="*/ 208 w 302"/>
                  <a:gd name="T29" fmla="*/ 398 h 417"/>
                  <a:gd name="T30" fmla="*/ 208 w 302"/>
                  <a:gd name="T31" fmla="*/ 417 h 417"/>
                  <a:gd name="T32" fmla="*/ 302 w 302"/>
                  <a:gd name="T33" fmla="*/ 417 h 417"/>
                  <a:gd name="T34" fmla="*/ 302 w 302"/>
                  <a:gd name="T35" fmla="*/ 393 h 417"/>
                  <a:gd name="T36" fmla="*/ 302 w 302"/>
                  <a:gd name="T37" fmla="*/ 341 h 417"/>
                  <a:gd name="T38" fmla="*/ 302 w 302"/>
                  <a:gd name="T39" fmla="*/ 322 h 417"/>
                  <a:gd name="T40" fmla="*/ 302 w 302"/>
                  <a:gd name="T41" fmla="*/ 114 h 417"/>
                  <a:gd name="T42" fmla="*/ 189 w 302"/>
                  <a:gd name="T43" fmla="*/ 114 h 417"/>
                  <a:gd name="T44" fmla="*/ 189 w 302"/>
                  <a:gd name="T45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3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57"/>
                    </a:lnTo>
                    <a:lnTo>
                      <a:pt x="18" y="57"/>
                    </a:lnTo>
                    <a:lnTo>
                      <a:pt x="94" y="57"/>
                    </a:lnTo>
                    <a:lnTo>
                      <a:pt x="104" y="57"/>
                    </a:lnTo>
                    <a:lnTo>
                      <a:pt x="108" y="62"/>
                    </a:lnTo>
                    <a:lnTo>
                      <a:pt x="203" y="157"/>
                    </a:lnTo>
                    <a:lnTo>
                      <a:pt x="208" y="164"/>
                    </a:lnTo>
                    <a:lnTo>
                      <a:pt x="208" y="171"/>
                    </a:lnTo>
                    <a:lnTo>
                      <a:pt x="208" y="398"/>
                    </a:lnTo>
                    <a:lnTo>
                      <a:pt x="208" y="417"/>
                    </a:lnTo>
                    <a:lnTo>
                      <a:pt x="302" y="417"/>
                    </a:lnTo>
                    <a:lnTo>
                      <a:pt x="302" y="393"/>
                    </a:lnTo>
                    <a:lnTo>
                      <a:pt x="302" y="341"/>
                    </a:lnTo>
                    <a:lnTo>
                      <a:pt x="302" y="322"/>
                    </a:lnTo>
                    <a:lnTo>
                      <a:pt x="302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4033231" y="3532476"/>
              <a:ext cx="1201786" cy="5258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400" b="1" spc="100" dirty="0" err="1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Keras</a:t>
              </a:r>
              <a:r>
                <a:rPr lang="zh-CN" altLang="en-US" sz="2400" b="1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b="1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835526" y="2084388"/>
            <a:ext cx="2747963" cy="2711450"/>
            <a:chOff x="3310986" y="2084089"/>
            <a:chExt cx="2749113" cy="2712137"/>
          </a:xfrm>
        </p:grpSpPr>
        <p:sp>
          <p:nvSpPr>
            <p:cNvPr id="7" name="椭圆 6"/>
            <p:cNvSpPr/>
            <p:nvPr/>
          </p:nvSpPr>
          <p:spPr>
            <a:xfrm>
              <a:off x="3310986" y="2084089"/>
              <a:ext cx="616208" cy="6161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4000" dirty="0">
                  <a:solidFill>
                    <a:srgbClr val="EEEEEE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43891" y="4180120"/>
              <a:ext cx="616208" cy="6161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541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3489325"/>
            <a:ext cx="221932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936875" y="561975"/>
            <a:ext cx="1652588" cy="1652588"/>
            <a:chOff x="1119044" y="1629637"/>
            <a:chExt cx="2230016" cy="2230016"/>
          </a:xfrm>
        </p:grpSpPr>
        <p:sp>
          <p:nvSpPr>
            <p:cNvPr id="74" name="椭圆 73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  <a:solidFill>
              <a:srgbClr val="FFFFFF"/>
            </a:solidFill>
          </p:grpSpPr>
          <p:sp>
            <p:nvSpPr>
              <p:cNvPr id="72" name="Freeform 57"/>
              <p:cNvSpPr>
                <a:spLocks noChangeAspect="1"/>
              </p:cNvSpPr>
              <p:nvPr/>
            </p:nvSpPr>
            <p:spPr bwMode="auto">
              <a:xfrm>
                <a:off x="7393708" y="2217941"/>
                <a:ext cx="1451122" cy="94810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58"/>
              <p:cNvSpPr>
                <a:spLocks noChangeAspect="1"/>
              </p:cNvSpPr>
              <p:nvPr/>
            </p:nvSpPr>
            <p:spPr bwMode="auto">
              <a:xfrm>
                <a:off x="7694986" y="2801623"/>
                <a:ext cx="845390" cy="560957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2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6409" name="文本框 12"/>
            <p:cNvSpPr txBox="1">
              <a:spLocks noChangeArrowheads="1"/>
            </p:cNvSpPr>
            <p:nvPr/>
          </p:nvSpPr>
          <p:spPr bwMode="auto">
            <a:xfrm>
              <a:off x="1587640" y="2744645"/>
              <a:ext cx="1287480" cy="62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FFFFFF"/>
                  </a:solidFill>
                  <a:latin typeface="方正正大黑简体" charset="-122"/>
                  <a:ea typeface="方正正大黑简体" charset="-122"/>
                </a:rPr>
                <a:t>Keras</a:t>
              </a:r>
              <a:endParaRPr lang="en-US" altLang="zh-TW" sz="2400" dirty="0" smtClean="0">
                <a:solidFill>
                  <a:srgbClr val="FFFFFF"/>
                </a:solidFill>
                <a:latin typeface="方正正大黑简体" charset="-122"/>
                <a:ea typeface="方正正大黑简体" charset="-122"/>
              </a:endParaRPr>
            </a:p>
          </p:txBody>
        </p:sp>
      </p:grpSp>
      <p:cxnSp>
        <p:nvCxnSpPr>
          <p:cNvPr id="78" name="直接连接符 77"/>
          <p:cNvCxnSpPr>
            <a:stCxn id="74" idx="4"/>
          </p:cNvCxnSpPr>
          <p:nvPr/>
        </p:nvCxnSpPr>
        <p:spPr>
          <a:xfrm>
            <a:off x="3763964" y="2214563"/>
            <a:ext cx="15875" cy="4368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2219325" y="1395413"/>
            <a:ext cx="0" cy="2093912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19326" y="1379538"/>
            <a:ext cx="696913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763964" y="2970214"/>
            <a:ext cx="776287" cy="2636837"/>
            <a:chOff x="2239622" y="2970643"/>
            <a:chExt cx="776455" cy="2636188"/>
          </a:xfrm>
        </p:grpSpPr>
        <p:grpSp>
          <p:nvGrpSpPr>
            <p:cNvPr id="16398" name="组合 16"/>
            <p:cNvGrpSpPr>
              <a:grpSpLocks/>
            </p:cNvGrpSpPr>
            <p:nvPr/>
          </p:nvGrpSpPr>
          <p:grpSpPr bwMode="auto">
            <a:xfrm>
              <a:off x="2239622" y="2970643"/>
              <a:ext cx="776455" cy="371534"/>
              <a:chOff x="2259291" y="2970643"/>
              <a:chExt cx="757023" cy="37153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957486" y="297064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2259291" y="3154748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9" name="组合 39"/>
            <p:cNvGrpSpPr>
              <a:grpSpLocks/>
            </p:cNvGrpSpPr>
            <p:nvPr/>
          </p:nvGrpSpPr>
          <p:grpSpPr bwMode="auto">
            <a:xfrm>
              <a:off x="2239622" y="4102970"/>
              <a:ext cx="776455" cy="371534"/>
              <a:chOff x="2259291" y="2970643"/>
              <a:chExt cx="757023" cy="37153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957486" y="2969924"/>
                <a:ext cx="58828" cy="3729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259291" y="3154029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0" name="组合 43"/>
            <p:cNvGrpSpPr>
              <a:grpSpLocks/>
            </p:cNvGrpSpPr>
            <p:nvPr/>
          </p:nvGrpSpPr>
          <p:grpSpPr bwMode="auto">
            <a:xfrm>
              <a:off x="2239622" y="5235297"/>
              <a:ext cx="776455" cy="371534"/>
              <a:chOff x="2259291" y="2970643"/>
              <a:chExt cx="757023" cy="37153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957486" y="2970793"/>
                <a:ext cx="58828" cy="3713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2259291" y="3154898"/>
                <a:ext cx="69664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667251" y="2741614"/>
            <a:ext cx="4970463" cy="3419654"/>
            <a:chOff x="3143519" y="2742075"/>
            <a:chExt cx="4969970" cy="3419617"/>
          </a:xfrm>
        </p:grpSpPr>
        <p:sp>
          <p:nvSpPr>
            <p:cNvPr id="26" name="文本框 25"/>
            <p:cNvSpPr txBox="1"/>
            <p:nvPr/>
          </p:nvSpPr>
          <p:spPr>
            <a:xfrm>
              <a:off x="3143519" y="2742075"/>
              <a:ext cx="4969970" cy="4616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是一個用</a:t>
              </a:r>
              <a:r>
                <a:rPr lang="en-US" altLang="zh-TW" sz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Python</a:t>
              </a:r>
              <a:r>
                <a:rPr lang="zh-TW" altLang="en-US" sz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撰寫的開源神經網路庫</a:t>
              </a:r>
              <a:endParaRPr lang="zh-CN" altLang="en-US" sz="20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86378" y="3888238"/>
              <a:ext cx="4854093" cy="4356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主旨在快速實現深度神經網路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216537" y="4961376"/>
              <a:ext cx="4854093" cy="1200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被認為是一個介面，非獨立的機器學習框架，令使用者可以輕鬆地開發深度學習模型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4589464" y="1379538"/>
            <a:ext cx="422433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813800" y="777876"/>
            <a:ext cx="3378200" cy="4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8813800" y="777876"/>
            <a:ext cx="0" cy="601663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12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对角圆角矩形 19"/>
          <p:cNvSpPr/>
          <p:nvPr/>
        </p:nvSpPr>
        <p:spPr>
          <a:xfrm flipH="1">
            <a:off x="584840" y="2323986"/>
            <a:ext cx="1330325" cy="5572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100" dirty="0">
              <a:latin typeface="+mn-ea"/>
            </a:endParaRPr>
          </a:p>
        </p:txBody>
      </p:sp>
      <p:sp>
        <p:nvSpPr>
          <p:cNvPr id="25" name="对角圆角矩形 24"/>
          <p:cNvSpPr/>
          <p:nvPr/>
        </p:nvSpPr>
        <p:spPr>
          <a:xfrm flipH="1">
            <a:off x="1915161" y="2881199"/>
            <a:ext cx="9689975" cy="1172327"/>
          </a:xfrm>
          <a:prstGeom prst="round2DiagRect">
            <a:avLst>
              <a:gd name="adj1" fmla="val 50000"/>
              <a:gd name="adj2" fmla="val 0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1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85947" y="3058116"/>
            <a:ext cx="921919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5400" spc="100" dirty="0" smtClean="0">
                <a:solidFill>
                  <a:srgbClr val="0070C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建構</a:t>
            </a:r>
            <a:r>
              <a:rPr lang="en-US" altLang="zh-TW" sz="5400" spc="100" dirty="0" smtClean="0">
                <a:solidFill>
                  <a:srgbClr val="0070C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Python</a:t>
            </a:r>
            <a:r>
              <a:rPr lang="zh-TW" altLang="en-US" sz="5400" spc="100" dirty="0" smtClean="0">
                <a:solidFill>
                  <a:srgbClr val="0070C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深度學習開發環境</a:t>
            </a:r>
            <a:endParaRPr lang="zh-CN" altLang="en-US" sz="5400" spc="100" dirty="0">
              <a:solidFill>
                <a:srgbClr val="0070C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6363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安裝</a:t>
            </a: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33" y="1806455"/>
            <a:ext cx="9059158" cy="401754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安裝</a:t>
            </a:r>
            <a:r>
              <a:rPr lang="en-US" altLang="zh-TW" sz="2000" kern="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TW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TW" sz="2000" kern="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21" y="1920043"/>
            <a:ext cx="6393180" cy="122682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61" y="3387169"/>
            <a:ext cx="6301740" cy="2628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67" y="1771317"/>
            <a:ext cx="393954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20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35291"/>
            <a:ext cx="12192000" cy="47134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08263" y="1055913"/>
            <a:ext cx="7388225" cy="441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TW" sz="2000" kern="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TW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5460" y="1128497"/>
            <a:ext cx="268921" cy="370523"/>
            <a:chOff x="534987" y="1334968"/>
            <a:chExt cx="268921" cy="370523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336159"/>
              <a:ext cx="201613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334968"/>
              <a:ext cx="45719" cy="36933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marL="285750" indent="-285750" algn="ctr" fontAlgn="auto">
                <a:spcBef>
                  <a:spcPts val="0"/>
                </a:spcBef>
                <a:spcAft>
                  <a:spcPts val="0"/>
                </a:spcAft>
                <a:buFont typeface="Webdings" panose="05030102010509060703" pitchFamily="18" charset="2"/>
                <a:buChar char=""/>
                <a:defRPr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25" y="2417425"/>
            <a:ext cx="636270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8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7F7F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285750" indent="-285750" algn="ctr">
          <a:buFont typeface="Webdings" panose="05030102010509060703" pitchFamily="18" charset="2"/>
          <a:buChar char=""/>
          <a:defRPr kern="100" spc="100" smtClean="0">
            <a:solidFill>
              <a:srgbClr val="777777"/>
            </a:solidFill>
            <a:latin typeface="方正正准黑简体" panose="02000000000000000000" pitchFamily="2" charset="-122"/>
            <a:ea typeface="方正正准黑简体" panose="02000000000000000000" pitchFamily="2" charset="-122"/>
            <a:cs typeface="Times New Roman" panose="02020603050405020304" pitchFamily="18" charset="0"/>
          </a:defRPr>
        </a:defPPr>
      </a:lstStyle>
    </a:spDef>
    <a:lnDef>
      <a:spPr>
        <a:ln w="1905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1" id="{315BACC3-DBCA-442D-BA23-DD7DD58AF2A8}" vid="{C5E50D72-5A31-41F7-BB3C-504B913DFEB3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2391</TotalTime>
  <Words>155</Words>
  <Application>Microsoft Office PowerPoint</Application>
  <PresentationFormat>寬螢幕</PresentationFormat>
  <Paragraphs>27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微软雅黑</vt:lpstr>
      <vt:lpstr>宋体</vt:lpstr>
      <vt:lpstr>方正正大黑简体</vt:lpstr>
      <vt:lpstr>方正正准黑简体</vt:lpstr>
      <vt:lpstr>Arial</vt:lpstr>
      <vt:lpstr>Broadway</vt:lpstr>
      <vt:lpstr>Calibri</vt:lpstr>
      <vt:lpstr>Calibri Light</vt:lpstr>
      <vt:lpstr>Times New Roman</vt:lpstr>
      <vt:lpstr>Webdings</vt:lpstr>
      <vt:lpstr>主题1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Super</cp:lastModifiedBy>
  <cp:revision>671</cp:revision>
  <dcterms:created xsi:type="dcterms:W3CDTF">2014-11-11T03:30:50Z</dcterms:created>
  <dcterms:modified xsi:type="dcterms:W3CDTF">2021-01-20T18:24:20Z</dcterms:modified>
</cp:coreProperties>
</file>