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12192000"/>
  <p:notesSz cx="6858000" cy="9144000"/>
  <p:embeddedFontLst>
    <p:embeddedFont>
      <p:font typeface="Limelight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jf3xblHr8/ndGz1yHP4ARGi09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font" Target="fonts/Lime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7"/>
          <p:cNvGrpSpPr/>
          <p:nvPr/>
        </p:nvGrpSpPr>
        <p:grpSpPr>
          <a:xfrm>
            <a:off x="0" y="6560528"/>
            <a:ext cx="12192001" cy="297472"/>
            <a:chOff x="0" y="6389078"/>
            <a:chExt cx="9144000" cy="297472"/>
          </a:xfrm>
        </p:grpSpPr>
        <p:sp>
          <p:nvSpPr>
            <p:cNvPr id="17" name="Google Shape;17;p47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47"/>
          <p:cNvGrpSpPr/>
          <p:nvPr/>
        </p:nvGrpSpPr>
        <p:grpSpPr>
          <a:xfrm flipH="1" rot="10800000">
            <a:off x="0" y="0"/>
            <a:ext cx="12192001" cy="297472"/>
            <a:chOff x="0" y="6389078"/>
            <a:chExt cx="9144000" cy="297472"/>
          </a:xfrm>
        </p:grpSpPr>
        <p:sp>
          <p:nvSpPr>
            <p:cNvPr id="20" name="Google Shape;20;p47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9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5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1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1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6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3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6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3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63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6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6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7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6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9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9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2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5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5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5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Relationship Id="rId4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Relationship Id="rId4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jpg"/><Relationship Id="rId4" Type="http://schemas.openxmlformats.org/officeDocument/2006/relationships/image" Target="../media/image3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jpg"/><Relationship Id="rId4" Type="http://schemas.openxmlformats.org/officeDocument/2006/relationships/image" Target="../media/image4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jpg"/><Relationship Id="rId4" Type="http://schemas.openxmlformats.org/officeDocument/2006/relationships/image" Target="../media/image4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jpg"/><Relationship Id="rId4" Type="http://schemas.openxmlformats.org/officeDocument/2006/relationships/image" Target="../media/image46.jpg"/><Relationship Id="rId5" Type="http://schemas.openxmlformats.org/officeDocument/2006/relationships/image" Target="../media/image4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jpg"/><Relationship Id="rId4" Type="http://schemas.openxmlformats.org/officeDocument/2006/relationships/image" Target="../media/image5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 flipH="1">
            <a:off x="117122" y="2220292"/>
            <a:ext cx="1330325" cy="557212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4772025" y="4378523"/>
            <a:ext cx="2957954" cy="58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報告人：鄒宏明</a:t>
            </a:r>
            <a:endParaRPr b="0" i="0" sz="2000" u="none" cap="none" strike="noStrike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1"/>
          <p:cNvSpPr/>
          <p:nvPr/>
        </p:nvSpPr>
        <p:spPr>
          <a:xfrm flipH="1">
            <a:off x="1447447" y="2777505"/>
            <a:ext cx="9607118" cy="1172327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447447" y="2902003"/>
            <a:ext cx="9607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打造你的神經網路-多層感知器</a:t>
            </a:r>
            <a:endParaRPr b="0" i="0" sz="5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10"/>
          <p:cNvCxnSpPr/>
          <p:nvPr/>
        </p:nvCxnSpPr>
        <p:spPr>
          <a:xfrm>
            <a:off x="0" y="3489325"/>
            <a:ext cx="323339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10"/>
          <p:cNvCxnSpPr/>
          <p:nvPr/>
        </p:nvCxnSpPr>
        <p:spPr>
          <a:xfrm>
            <a:off x="8210747" y="3488528"/>
            <a:ext cx="3981253" cy="798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10"/>
          <p:cNvSpPr/>
          <p:nvPr/>
        </p:nvSpPr>
        <p:spPr>
          <a:xfrm flipH="1" rot="10800000">
            <a:off x="3233394" y="2078034"/>
            <a:ext cx="4977353" cy="2820987"/>
          </a:xfrm>
          <a:prstGeom prst="arc">
            <a:avLst>
              <a:gd fmla="val 10802346" name="adj1"/>
              <a:gd fmla="val 1363895" name="adj2"/>
            </a:avLst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0"/>
          <p:cNvGrpSpPr/>
          <p:nvPr/>
        </p:nvGrpSpPr>
        <p:grpSpPr>
          <a:xfrm>
            <a:off x="3325731" y="1757200"/>
            <a:ext cx="4805380" cy="2988717"/>
            <a:chOff x="3470876" y="2350948"/>
            <a:chExt cx="2278180" cy="2275712"/>
          </a:xfrm>
        </p:grpSpPr>
        <p:sp>
          <p:nvSpPr>
            <p:cNvPr id="353" name="Google Shape;353;p10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" name="Google Shape;354;p10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</p:grpSpPr>
          <p:sp>
            <p:nvSpPr>
              <p:cNvPr id="355" name="Google Shape;355;p10"/>
              <p:cNvSpPr/>
              <p:nvPr/>
            </p:nvSpPr>
            <p:spPr>
              <a:xfrm>
                <a:off x="2774950" y="1128713"/>
                <a:ext cx="150813" cy="150813"/>
              </a:xfrm>
              <a:custGeom>
                <a:rect b="b" l="l" r="r" t="t"/>
                <a:pathLst>
                  <a:path extrusionOk="0" h="95" w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2444750" y="1128713"/>
                <a:ext cx="481013" cy="661988"/>
              </a:xfrm>
              <a:custGeom>
                <a:rect b="b" l="l" r="r" t="t"/>
                <a:pathLst>
                  <a:path extrusionOk="0" h="417" w="303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2955925" y="1008063"/>
                <a:ext cx="149225" cy="150813"/>
              </a:xfrm>
              <a:custGeom>
                <a:rect b="b" l="l" r="r" t="t"/>
                <a:pathLst>
                  <a:path extrusionOk="0" h="95" w="94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2625725" y="1008063"/>
                <a:ext cx="479425" cy="661988"/>
              </a:xfrm>
              <a:custGeom>
                <a:rect b="b" l="l" r="r" t="t"/>
                <a:pathLst>
                  <a:path extrusionOk="0" h="417" w="302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10"/>
            <p:cNvSpPr txBox="1"/>
            <p:nvPr/>
          </p:nvSpPr>
          <p:spPr>
            <a:xfrm>
              <a:off x="3475989" y="3520842"/>
              <a:ext cx="2273067" cy="358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100">
                  <a:solidFill>
                    <a:srgbClr val="EEEEE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打造分類問題的神經網路-糖尿病預測</a:t>
              </a:r>
              <a:endParaRPr b="1" sz="2100">
                <a:solidFill>
                  <a:srgbClr val="EEEEE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60" name="Google Shape;360;p10"/>
          <p:cNvGrpSpPr/>
          <p:nvPr/>
        </p:nvGrpSpPr>
        <p:grpSpPr>
          <a:xfrm>
            <a:off x="3017563" y="1519989"/>
            <a:ext cx="5193184" cy="3577847"/>
            <a:chOff x="3240086" y="2072228"/>
            <a:chExt cx="2820013" cy="2723998"/>
          </a:xfrm>
        </p:grpSpPr>
        <p:sp>
          <p:nvSpPr>
            <p:cNvPr id="361" name="Google Shape;361;p10"/>
            <p:cNvSpPr/>
            <p:nvPr/>
          </p:nvSpPr>
          <p:spPr>
            <a:xfrm>
              <a:off x="3240086" y="2072228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0">
                  <a:solidFill>
                    <a:srgbClr val="EEEEEE"/>
                  </a:solidFill>
                  <a:latin typeface="Limelight"/>
                  <a:ea typeface="Limelight"/>
                  <a:cs typeface="Limelight"/>
                  <a:sym typeface="Limelight"/>
                </a:rPr>
                <a:t>2</a:t>
              </a:r>
              <a:endParaRPr sz="4000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1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368" name="Google Shape;368;p11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2" name="Google Shape;372;p11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11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11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75" name="Google Shape;375;p11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376" name="Google Shape;376;p11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 txBox="1"/>
            <p:nvPr/>
          </p:nvSpPr>
          <p:spPr>
            <a:xfrm>
              <a:off x="7812993" y="644197"/>
              <a:ext cx="1099480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Pandas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11"/>
          <p:cNvSpPr/>
          <p:nvPr/>
        </p:nvSpPr>
        <p:spPr>
          <a:xfrm>
            <a:off x="608944" y="285063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程式實作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267632" y="388251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1"/>
          <p:cNvCxnSpPr/>
          <p:nvPr/>
        </p:nvCxnSpPr>
        <p:spPr>
          <a:xfrm flipH="1">
            <a:off x="606982" y="446314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1" name="Google Shape;3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234" y="1005139"/>
            <a:ext cx="6431280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6234" y="2385963"/>
            <a:ext cx="64008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1007" y="3738089"/>
            <a:ext cx="6461760" cy="11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1"/>
          <p:cNvSpPr txBox="1"/>
          <p:nvPr/>
        </p:nvSpPr>
        <p:spPr>
          <a:xfrm>
            <a:off x="97217" y="1452924"/>
            <a:ext cx="2059461" cy="435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匯入keras套件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1" y="2748927"/>
            <a:ext cx="2156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匯入pandas套件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-28888" y="4102881"/>
            <a:ext cx="23357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開啟python編譯器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12"/>
          <p:cNvCxnSpPr/>
          <p:nvPr/>
        </p:nvCxnSpPr>
        <p:spPr>
          <a:xfrm>
            <a:off x="0" y="3489325"/>
            <a:ext cx="221932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92" name="Google Shape;392;p12"/>
          <p:cNvGrpSpPr/>
          <p:nvPr/>
        </p:nvGrpSpPr>
        <p:grpSpPr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393" name="Google Shape;393;p12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" name="Google Shape;394;p12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</p:grpSpPr>
          <p:sp>
            <p:nvSpPr>
              <p:cNvPr id="395" name="Google Shape;395;p12"/>
              <p:cNvSpPr/>
              <p:nvPr/>
            </p:nvSpPr>
            <p:spPr>
              <a:xfrm>
                <a:off x="7393708" y="2217941"/>
                <a:ext cx="1451122" cy="948100"/>
              </a:xfrm>
              <a:custGeom>
                <a:rect b="b" l="l" r="r" t="t"/>
                <a:pathLst>
                  <a:path extrusionOk="0" h="152" w="233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7694986" y="2801623"/>
                <a:ext cx="845390" cy="560957"/>
              </a:xfrm>
              <a:custGeom>
                <a:rect b="b" l="l" r="r" t="t"/>
                <a:pathLst>
                  <a:path extrusionOk="0" h="213" w="321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397;p12"/>
            <p:cNvSpPr txBox="1"/>
            <p:nvPr/>
          </p:nvSpPr>
          <p:spPr>
            <a:xfrm>
              <a:off x="1508977" y="2934634"/>
              <a:ext cx="1495139" cy="622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</p:txBody>
        </p:sp>
      </p:grpSp>
      <p:cxnSp>
        <p:nvCxnSpPr>
          <p:cNvPr id="398" name="Google Shape;398;p12"/>
          <p:cNvCxnSpPr>
            <a:stCxn id="393" idx="4"/>
          </p:cNvCxnSpPr>
          <p:nvPr/>
        </p:nvCxnSpPr>
        <p:spPr>
          <a:xfrm>
            <a:off x="3763169" y="2214563"/>
            <a:ext cx="15900" cy="4368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12"/>
          <p:cNvCxnSpPr/>
          <p:nvPr/>
        </p:nvCxnSpPr>
        <p:spPr>
          <a:xfrm rot="10800000">
            <a:off x="2219325" y="1395413"/>
            <a:ext cx="0" cy="209391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2"/>
          <p:cNvCxnSpPr/>
          <p:nvPr/>
        </p:nvCxnSpPr>
        <p:spPr>
          <a:xfrm>
            <a:off x="2219326" y="1379538"/>
            <a:ext cx="6969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01" name="Google Shape;401;p12"/>
          <p:cNvGrpSpPr/>
          <p:nvPr/>
        </p:nvGrpSpPr>
        <p:grpSpPr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402" name="Google Shape;402;p12"/>
            <p:cNvGrpSpPr/>
            <p:nvPr/>
          </p:nvGrpSpPr>
          <p:grpSpPr>
            <a:xfrm>
              <a:off x="2239622" y="2970643"/>
              <a:ext cx="776455" cy="371384"/>
              <a:chOff x="2259291" y="2970643"/>
              <a:chExt cx="757023" cy="371384"/>
            </a:xfrm>
          </p:grpSpPr>
          <p:sp>
            <p:nvSpPr>
              <p:cNvPr id="403" name="Google Shape;403;p12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4" name="Google Shape;404;p12"/>
              <p:cNvCxnSpPr/>
              <p:nvPr/>
            </p:nvCxnSpPr>
            <p:spPr>
              <a:xfrm>
                <a:off x="2259291" y="315474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05" name="Google Shape;405;p12"/>
            <p:cNvGrpSpPr/>
            <p:nvPr/>
          </p:nvGrpSpPr>
          <p:grpSpPr>
            <a:xfrm>
              <a:off x="2239622" y="4102251"/>
              <a:ext cx="776455" cy="372972"/>
              <a:chOff x="2259291" y="2969924"/>
              <a:chExt cx="757023" cy="372972"/>
            </a:xfrm>
          </p:grpSpPr>
          <p:sp>
            <p:nvSpPr>
              <p:cNvPr id="406" name="Google Shape;406;p12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7" name="Google Shape;407;p12"/>
              <p:cNvCxnSpPr/>
              <p:nvPr/>
            </p:nvCxnSpPr>
            <p:spPr>
              <a:xfrm>
                <a:off x="2259291" y="3154029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08" name="Google Shape;408;p12"/>
            <p:cNvGrpSpPr/>
            <p:nvPr/>
          </p:nvGrpSpPr>
          <p:grpSpPr>
            <a:xfrm>
              <a:off x="2239622" y="5235447"/>
              <a:ext cx="776455" cy="371384"/>
              <a:chOff x="2259291" y="2970793"/>
              <a:chExt cx="757023" cy="371384"/>
            </a:xfrm>
          </p:grpSpPr>
          <p:sp>
            <p:nvSpPr>
              <p:cNvPr id="409" name="Google Shape;409;p12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0" name="Google Shape;410;p12"/>
              <p:cNvCxnSpPr/>
              <p:nvPr/>
            </p:nvCxnSpPr>
            <p:spPr>
              <a:xfrm>
                <a:off x="2259291" y="315489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1" name="Google Shape;411;p12"/>
          <p:cNvGrpSpPr/>
          <p:nvPr/>
        </p:nvGrpSpPr>
        <p:grpSpPr>
          <a:xfrm>
            <a:off x="4667251" y="2741615"/>
            <a:ext cx="4970463" cy="2902589"/>
            <a:chOff x="3143519" y="2742076"/>
            <a:chExt cx="4969970" cy="2902557"/>
          </a:xfrm>
        </p:grpSpPr>
        <p:sp>
          <p:nvSpPr>
            <p:cNvPr id="412" name="Google Shape;412;p12"/>
            <p:cNvSpPr txBox="1"/>
            <p:nvPr/>
          </p:nvSpPr>
          <p:spPr>
            <a:xfrm>
              <a:off x="3143519" y="2742076"/>
              <a:ext cx="4969970" cy="68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Import pandas as pd</a:t>
              </a:r>
              <a:endParaRPr b="1"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導入pandas套件</a:t>
              </a:r>
              <a:endParaRPr b="1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13" name="Google Shape;413;p12"/>
            <p:cNvSpPr txBox="1"/>
            <p:nvPr/>
          </p:nvSpPr>
          <p:spPr>
            <a:xfrm>
              <a:off x="3186378" y="3888238"/>
              <a:ext cx="4854093" cy="68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df = pd.read_csv(“diabetes.csv”)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讀取csv文字檔</a:t>
              </a:r>
              <a:endParaRPr b="1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 txBox="1"/>
            <p:nvPr/>
          </p:nvSpPr>
          <p:spPr>
            <a:xfrm>
              <a:off x="3216537" y="4961376"/>
              <a:ext cx="4854093" cy="68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Print(df.head())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輸出文字檔前五筆資料</a:t>
              </a:r>
              <a:endParaRPr b="1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15" name="Google Shape;415;p12"/>
          <p:cNvCxnSpPr/>
          <p:nvPr/>
        </p:nvCxnSpPr>
        <p:spPr>
          <a:xfrm>
            <a:off x="4589464" y="1379538"/>
            <a:ext cx="422433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12"/>
          <p:cNvCxnSpPr/>
          <p:nvPr/>
        </p:nvCxnSpPr>
        <p:spPr>
          <a:xfrm flipH="1" rot="10800000">
            <a:off x="8813800" y="777876"/>
            <a:ext cx="3378200" cy="47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12"/>
          <p:cNvCxnSpPr/>
          <p:nvPr/>
        </p:nvCxnSpPr>
        <p:spPr>
          <a:xfrm rot="10800000">
            <a:off x="8813800" y="777876"/>
            <a:ext cx="0" cy="601663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13"/>
          <p:cNvCxnSpPr/>
          <p:nvPr/>
        </p:nvCxnSpPr>
        <p:spPr>
          <a:xfrm>
            <a:off x="0" y="3489325"/>
            <a:ext cx="221932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23" name="Google Shape;423;p13"/>
          <p:cNvGrpSpPr/>
          <p:nvPr/>
        </p:nvGrpSpPr>
        <p:grpSpPr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424" name="Google Shape;424;p1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13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</p:grpSpPr>
          <p:sp>
            <p:nvSpPr>
              <p:cNvPr id="426" name="Google Shape;426;p13"/>
              <p:cNvSpPr/>
              <p:nvPr/>
            </p:nvSpPr>
            <p:spPr>
              <a:xfrm>
                <a:off x="7393708" y="2217941"/>
                <a:ext cx="1451122" cy="948100"/>
              </a:xfrm>
              <a:custGeom>
                <a:rect b="b" l="l" r="r" t="t"/>
                <a:pathLst>
                  <a:path extrusionOk="0" h="152" w="233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7694986" y="2801623"/>
                <a:ext cx="845390" cy="560957"/>
              </a:xfrm>
              <a:custGeom>
                <a:rect b="b" l="l" r="r" t="t"/>
                <a:pathLst>
                  <a:path extrusionOk="0" h="213" w="321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" name="Google Shape;428;p13"/>
            <p:cNvSpPr txBox="1"/>
            <p:nvPr/>
          </p:nvSpPr>
          <p:spPr>
            <a:xfrm>
              <a:off x="1508977" y="2934634"/>
              <a:ext cx="1495139" cy="622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</p:txBody>
        </p:sp>
      </p:grpSp>
      <p:cxnSp>
        <p:nvCxnSpPr>
          <p:cNvPr id="429" name="Google Shape;429;p13"/>
          <p:cNvCxnSpPr>
            <a:stCxn id="424" idx="4"/>
          </p:cNvCxnSpPr>
          <p:nvPr/>
        </p:nvCxnSpPr>
        <p:spPr>
          <a:xfrm>
            <a:off x="3763169" y="2214563"/>
            <a:ext cx="15900" cy="4368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13"/>
          <p:cNvCxnSpPr/>
          <p:nvPr/>
        </p:nvCxnSpPr>
        <p:spPr>
          <a:xfrm rot="10800000">
            <a:off x="2219325" y="1395413"/>
            <a:ext cx="0" cy="209391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1" name="Google Shape;431;p13"/>
          <p:cNvCxnSpPr/>
          <p:nvPr/>
        </p:nvCxnSpPr>
        <p:spPr>
          <a:xfrm>
            <a:off x="2219326" y="1379538"/>
            <a:ext cx="6969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32" name="Google Shape;432;p13"/>
          <p:cNvGrpSpPr/>
          <p:nvPr/>
        </p:nvGrpSpPr>
        <p:grpSpPr>
          <a:xfrm>
            <a:off x="3763964" y="2970210"/>
            <a:ext cx="776287" cy="371475"/>
            <a:chOff x="2259291" y="2970643"/>
            <a:chExt cx="757023" cy="371384"/>
          </a:xfrm>
        </p:grpSpPr>
        <p:sp>
          <p:nvSpPr>
            <p:cNvPr id="433" name="Google Shape;433;p13"/>
            <p:cNvSpPr/>
            <p:nvPr/>
          </p:nvSpPr>
          <p:spPr>
            <a:xfrm>
              <a:off x="2957486" y="2970643"/>
              <a:ext cx="58828" cy="371384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Google Shape;434;p13"/>
            <p:cNvCxnSpPr/>
            <p:nvPr/>
          </p:nvCxnSpPr>
          <p:spPr>
            <a:xfrm>
              <a:off x="2259291" y="3154748"/>
              <a:ext cx="696647" cy="0"/>
            </a:xfrm>
            <a:prstGeom prst="straightConnector1">
              <a:avLst/>
            </a:pr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5" name="Google Shape;435;p13"/>
          <p:cNvSpPr txBox="1"/>
          <p:nvPr/>
        </p:nvSpPr>
        <p:spPr>
          <a:xfrm>
            <a:off x="4667251" y="2741617"/>
            <a:ext cx="4970463" cy="6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Print(df.shape)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顯示資料集有幾筆資料和幾個欄位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36" name="Google Shape;436;p13"/>
          <p:cNvCxnSpPr/>
          <p:nvPr/>
        </p:nvCxnSpPr>
        <p:spPr>
          <a:xfrm>
            <a:off x="4589464" y="1379538"/>
            <a:ext cx="422433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13"/>
          <p:cNvCxnSpPr/>
          <p:nvPr/>
        </p:nvCxnSpPr>
        <p:spPr>
          <a:xfrm flipH="1" rot="10800000">
            <a:off x="8813800" y="777876"/>
            <a:ext cx="3378200" cy="47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p13"/>
          <p:cNvCxnSpPr/>
          <p:nvPr/>
        </p:nvCxnSpPr>
        <p:spPr>
          <a:xfrm rot="10800000">
            <a:off x="8813800" y="777876"/>
            <a:ext cx="0" cy="601663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4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444" name="Google Shape;444;p14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8" name="Google Shape;448;p14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51" name="Google Shape;451;p14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452" name="Google Shape;452;p14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5" name="Google Shape;455;p14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4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0" l="45122" r="0" t="0"/>
          <a:stretch/>
        </p:blipFill>
        <p:spPr>
          <a:xfrm rot="-5400000">
            <a:off x="4310606" y="-314976"/>
            <a:ext cx="28213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5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463" name="Google Shape;463;p15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7" name="Google Shape;467;p15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15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p15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70" name="Google Shape;470;p15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471" name="Google Shape;471;p1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15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4" name="Google Shape;474;p15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15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6" name="Google Shape;4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554" y="928198"/>
            <a:ext cx="6383988" cy="428052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5"/>
          <p:cNvSpPr txBox="1"/>
          <p:nvPr/>
        </p:nvSpPr>
        <p:spPr>
          <a:xfrm>
            <a:off x="1984375" y="5978702"/>
            <a:ext cx="7604125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因Tensorflow內建Keras，我們也可以透過Tensorflow匯入Keras模組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6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483" name="Google Shape;483;p16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7" name="Google Shape;487;p16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16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16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90" name="Google Shape;490;p16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491" name="Google Shape;491;p16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16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16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16"/>
          <p:cNvSpPr txBox="1"/>
          <p:nvPr/>
        </p:nvSpPr>
        <p:spPr>
          <a:xfrm>
            <a:off x="1984375" y="5978702"/>
            <a:ext cx="7604125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因Tensorflow內建Keras，我們也可以透過Tensorflow匯入Keras模組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97" name="Google Shape;4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1" y="981927"/>
            <a:ext cx="6078718" cy="473271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6"/>
          <p:cNvSpPr/>
          <p:nvPr/>
        </p:nvSpPr>
        <p:spPr>
          <a:xfrm>
            <a:off x="3156998" y="2054766"/>
            <a:ext cx="393699" cy="8392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156998" y="1138379"/>
            <a:ext cx="393699" cy="8392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3156998" y="3134307"/>
            <a:ext cx="393699" cy="110383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3156998" y="4500684"/>
            <a:ext cx="393699" cy="4571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3150719" y="4913089"/>
            <a:ext cx="393699" cy="13967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3150719" y="5225567"/>
            <a:ext cx="393699" cy="41963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 txBox="1"/>
          <p:nvPr/>
        </p:nvSpPr>
        <p:spPr>
          <a:xfrm>
            <a:off x="475957" y="1327177"/>
            <a:ext cx="2059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匯入需要套件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419839" y="2259210"/>
            <a:ext cx="2059461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資料預處理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419839" y="3464270"/>
            <a:ext cx="2059461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定義模型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419839" y="4317783"/>
            <a:ext cx="2059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編譯模型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419838" y="4765187"/>
            <a:ext cx="2059461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訓練模型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419838" y="5210261"/>
            <a:ext cx="2059461" cy="43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評估模型</a:t>
            </a:r>
            <a:endParaRPr b="1" sz="20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7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15" name="Google Shape;515;p17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7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7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17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17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22" name="Google Shape;522;p17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523" name="Google Shape;523;p17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17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17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17"/>
          <p:cNvSpPr txBox="1"/>
          <p:nvPr/>
        </p:nvSpPr>
        <p:spPr>
          <a:xfrm>
            <a:off x="1984375" y="5978702"/>
            <a:ext cx="76041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模型結果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29" name="Google Shape;5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713" y="1577180"/>
            <a:ext cx="781812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8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35" name="Google Shape;535;p1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9" name="Google Shape;539;p18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18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18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42" name="Google Shape;542;p18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543" name="Google Shape;543;p18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18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18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18"/>
          <p:cNvSpPr txBox="1"/>
          <p:nvPr/>
        </p:nvSpPr>
        <p:spPr>
          <a:xfrm>
            <a:off x="325332" y="1694585"/>
            <a:ext cx="2687109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特徵標準化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49" name="Google Shape;5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141" y="912519"/>
            <a:ext cx="5394960" cy="537972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8"/>
          <p:cNvSpPr/>
          <p:nvPr/>
        </p:nvSpPr>
        <p:spPr>
          <a:xfrm>
            <a:off x="2846895" y="3280528"/>
            <a:ext cx="697583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2846835" y="5427915"/>
            <a:ext cx="697583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9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57" name="Google Shape;557;p19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1" name="Google Shape;561;p19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19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19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64" name="Google Shape;564;p19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565" name="Google Shape;565;p19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7" name="Google Shape;567;p19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19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19"/>
          <p:cNvSpPr txBox="1"/>
          <p:nvPr/>
        </p:nvSpPr>
        <p:spPr>
          <a:xfrm>
            <a:off x="1984375" y="5978702"/>
            <a:ext cx="76041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模型結果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71" name="Google Shape;5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1241900"/>
            <a:ext cx="6896100" cy="406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"/>
          <p:cNvCxnSpPr/>
          <p:nvPr/>
        </p:nvCxnSpPr>
        <p:spPr>
          <a:xfrm>
            <a:off x="0" y="3489325"/>
            <a:ext cx="323339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"/>
          <p:cNvCxnSpPr/>
          <p:nvPr/>
        </p:nvCxnSpPr>
        <p:spPr>
          <a:xfrm>
            <a:off x="8210747" y="3488528"/>
            <a:ext cx="3981253" cy="798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"/>
          <p:cNvSpPr/>
          <p:nvPr/>
        </p:nvSpPr>
        <p:spPr>
          <a:xfrm flipH="1" rot="10800000">
            <a:off x="3233394" y="2078034"/>
            <a:ext cx="4977353" cy="2820987"/>
          </a:xfrm>
          <a:prstGeom prst="arc">
            <a:avLst>
              <a:gd fmla="val 10802346" name="adj1"/>
              <a:gd fmla="val 1363895" name="adj2"/>
            </a:avLst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"/>
          <p:cNvGrpSpPr/>
          <p:nvPr/>
        </p:nvGrpSpPr>
        <p:grpSpPr>
          <a:xfrm>
            <a:off x="3325731" y="1757200"/>
            <a:ext cx="4800174" cy="2988717"/>
            <a:chOff x="3470876" y="2350948"/>
            <a:chExt cx="2275712" cy="2275712"/>
          </a:xfrm>
        </p:grpSpPr>
        <p:sp>
          <p:nvSpPr>
            <p:cNvPr id="178" name="Google Shape;178;p2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2774950" y="1128713"/>
                <a:ext cx="150813" cy="150813"/>
              </a:xfrm>
              <a:custGeom>
                <a:rect b="b" l="l" r="r" t="t"/>
                <a:pathLst>
                  <a:path extrusionOk="0" h="95" w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444750" y="1128713"/>
                <a:ext cx="481013" cy="661988"/>
              </a:xfrm>
              <a:custGeom>
                <a:rect b="b" l="l" r="r" t="t"/>
                <a:pathLst>
                  <a:path extrusionOk="0" h="417" w="303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955925" y="1008063"/>
                <a:ext cx="149225" cy="150813"/>
              </a:xfrm>
              <a:custGeom>
                <a:rect b="b" l="l" r="r" t="t"/>
                <a:pathLst>
                  <a:path extrusionOk="0" h="95" w="94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625725" y="1008063"/>
                <a:ext cx="479425" cy="661988"/>
              </a:xfrm>
              <a:custGeom>
                <a:rect b="b" l="l" r="r" t="t"/>
                <a:pathLst>
                  <a:path extrusionOk="0" h="417" w="302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2"/>
            <p:cNvSpPr txBox="1"/>
            <p:nvPr/>
          </p:nvSpPr>
          <p:spPr>
            <a:xfrm>
              <a:off x="3612117" y="3532476"/>
              <a:ext cx="2044019" cy="435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400" u="none" cap="none" strike="noStrike">
                  <a:solidFill>
                    <a:srgbClr val="EEEEE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使用Keras打造神經網路 </a:t>
              </a:r>
              <a:endParaRPr b="1" i="0" sz="2400" u="none" cap="none" strike="noStrike">
                <a:solidFill>
                  <a:srgbClr val="EEEEE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5" name="Google Shape;185;p2"/>
          <p:cNvGrpSpPr/>
          <p:nvPr/>
        </p:nvGrpSpPr>
        <p:grpSpPr>
          <a:xfrm>
            <a:off x="3017563" y="1519989"/>
            <a:ext cx="5193184" cy="3577847"/>
            <a:chOff x="3240086" y="2072228"/>
            <a:chExt cx="2820013" cy="2723998"/>
          </a:xfrm>
        </p:grpSpPr>
        <p:sp>
          <p:nvSpPr>
            <p:cNvPr id="186" name="Google Shape;186;p2"/>
            <p:cNvSpPr/>
            <p:nvPr/>
          </p:nvSpPr>
          <p:spPr>
            <a:xfrm>
              <a:off x="3240086" y="2072228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4000" u="none" cap="none" strike="noStrike">
                  <a:solidFill>
                    <a:srgbClr val="EEEEEE"/>
                  </a:solidFill>
                  <a:latin typeface="Limelight"/>
                  <a:ea typeface="Limelight"/>
                  <a:cs typeface="Limelight"/>
                  <a:sym typeface="Limelight"/>
                </a:rPr>
                <a:t>1</a:t>
              </a:r>
              <a:endParaRPr b="0" i="0" sz="4000" u="none" cap="none" strike="noStrike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0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577" name="Google Shape;577;p20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1" name="Google Shape;581;p20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20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20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84" name="Google Shape;584;p20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585" name="Google Shape;585;p20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20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8" name="Google Shape;588;p20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0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20"/>
          <p:cNvSpPr txBox="1"/>
          <p:nvPr/>
        </p:nvSpPr>
        <p:spPr>
          <a:xfrm>
            <a:off x="-27626" y="2116885"/>
            <a:ext cx="340836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在輸出層使用softmax啟動函數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91" name="Google Shape;5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0741" y="974684"/>
            <a:ext cx="5394960" cy="537972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0"/>
          <p:cNvSpPr/>
          <p:nvPr/>
        </p:nvSpPr>
        <p:spPr>
          <a:xfrm>
            <a:off x="2720089" y="4157981"/>
            <a:ext cx="787399" cy="8007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2720089" y="3786919"/>
            <a:ext cx="787399" cy="3119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2720088" y="1564005"/>
            <a:ext cx="787399" cy="3119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1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600" name="Google Shape;600;p21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05" name="Google Shape;605;p21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06" name="Google Shape;606;p21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07" name="Google Shape;607;p21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608" name="Google Shape;608;p21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Google Shape;610;p21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21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p21"/>
          <p:cNvSpPr txBox="1"/>
          <p:nvPr/>
        </p:nvSpPr>
        <p:spPr>
          <a:xfrm>
            <a:off x="53955" y="1137420"/>
            <a:ext cx="3940925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在神經層使用權重初始器(Initializers)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14" name="Google Shape;6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549" y="1564005"/>
            <a:ext cx="7162612" cy="28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1"/>
          <p:cNvSpPr txBox="1"/>
          <p:nvPr/>
        </p:nvSpPr>
        <p:spPr>
          <a:xfrm>
            <a:off x="914400" y="4498222"/>
            <a:ext cx="10378911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Kernal_initializer參數：初始神經層的權重矩陣，參數值字串是初始器名稱	  預設值：glorot_uniform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6" name="Google Shape;616;p21"/>
          <p:cNvSpPr txBox="1"/>
          <p:nvPr/>
        </p:nvSpPr>
        <p:spPr>
          <a:xfrm>
            <a:off x="1290437" y="4883852"/>
            <a:ext cx="9318825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bias_initializer參數：初始偏向量的值，參數字串是初始器名稱	預設值：zeros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2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622" name="Google Shape;622;p22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6" name="Google Shape;626;p22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27" name="Google Shape;627;p22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28" name="Google Shape;628;p22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29" name="Google Shape;629;p22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630" name="Google Shape;630;p22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22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3" name="Google Shape;633;p22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22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22"/>
          <p:cNvSpPr txBox="1"/>
          <p:nvPr/>
        </p:nvSpPr>
        <p:spPr>
          <a:xfrm>
            <a:off x="53955" y="1137420"/>
            <a:ext cx="39409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在編譯模型使用adam優化器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6" name="Google Shape;636;p22"/>
          <p:cNvSpPr txBox="1"/>
          <p:nvPr/>
        </p:nvSpPr>
        <p:spPr>
          <a:xfrm>
            <a:off x="914400" y="4498222"/>
            <a:ext cx="10378911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Optimizer參數值是adam字串，除了sgd和adam外，rmsprop優化器是循環神經網路的最佳選擇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37" name="Google Shape;6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373" y="2395614"/>
            <a:ext cx="7934964" cy="82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3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643" name="Google Shape;643;p23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7" name="Google Shape;647;p23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p23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23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50" name="Google Shape;650;p23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651" name="Google Shape;651;p23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23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23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23"/>
          <p:cNvSpPr txBox="1"/>
          <p:nvPr/>
        </p:nvSpPr>
        <p:spPr>
          <a:xfrm>
            <a:off x="53955" y="1137420"/>
            <a:ext cx="39409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減少神經網路的參數量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7" name="Google Shape;657;p23"/>
          <p:cNvSpPr txBox="1"/>
          <p:nvPr/>
        </p:nvSpPr>
        <p:spPr>
          <a:xfrm>
            <a:off x="914400" y="4498222"/>
            <a:ext cx="10378911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減少神經網路的參數量有可能可以改進模型的效能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58" name="Google Shape;6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864" y="2125820"/>
            <a:ext cx="6815645" cy="14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24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664" name="Google Shape;664;p24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4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8" name="Google Shape;668;p24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24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0" name="Google Shape;670;p24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71" name="Google Shape;671;p24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672" name="Google Shape;672;p24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4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p24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24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7" name="Google Shape;6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956263"/>
            <a:ext cx="6398468" cy="3671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4"/>
          <p:cNvSpPr/>
          <p:nvPr/>
        </p:nvSpPr>
        <p:spPr>
          <a:xfrm>
            <a:off x="1515317" y="1101422"/>
            <a:ext cx="633994" cy="4445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1515317" y="3347198"/>
            <a:ext cx="629248" cy="3408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1515317" y="3793947"/>
            <a:ext cx="629248" cy="7185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25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686" name="Google Shape;686;p25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0" name="Google Shape;690;p25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1" name="Google Shape;691;p25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2" name="Google Shape;692;p25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93" name="Google Shape;693;p25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694" name="Google Shape;694;p2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5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97" name="Google Shape;697;p25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25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9" name="Google Shape;699;p25"/>
          <p:cNvSpPr/>
          <p:nvPr/>
        </p:nvSpPr>
        <p:spPr>
          <a:xfrm>
            <a:off x="2118606" y="974283"/>
            <a:ext cx="633994" cy="4445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5"/>
          <p:cNvSpPr/>
          <p:nvPr/>
        </p:nvSpPr>
        <p:spPr>
          <a:xfrm>
            <a:off x="2123352" y="1508901"/>
            <a:ext cx="629248" cy="659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5"/>
          <p:cNvSpPr/>
          <p:nvPr/>
        </p:nvSpPr>
        <p:spPr>
          <a:xfrm>
            <a:off x="2118605" y="2330379"/>
            <a:ext cx="844307" cy="1949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912" y="942046"/>
            <a:ext cx="5654040" cy="51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5"/>
          <p:cNvSpPr txBox="1"/>
          <p:nvPr/>
        </p:nvSpPr>
        <p:spPr>
          <a:xfrm>
            <a:off x="3607860" y="6150974"/>
            <a:ext cx="39409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手動分割資料集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26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709" name="Google Shape;709;p26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6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3" name="Google Shape;713;p26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26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15" name="Google Shape;715;p26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16" name="Google Shape;716;p26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717" name="Google Shape;717;p26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6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26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26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p26"/>
          <p:cNvSpPr txBox="1"/>
          <p:nvPr/>
        </p:nvSpPr>
        <p:spPr>
          <a:xfrm>
            <a:off x="53955" y="1137420"/>
            <a:ext cx="39409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輸出結果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23" name="Google Shape;7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620" y="1669481"/>
            <a:ext cx="4495800" cy="254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7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729" name="Google Shape;729;p27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3" name="Google Shape;733;p27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27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5" name="Google Shape;735;p27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36" name="Google Shape;736;p27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737" name="Google Shape;737;p27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9" name="Google Shape;739;p27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0" name="Google Shape;740;p27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1" name="Google Shape;741;p27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2" name="Google Shape;742;p27"/>
          <p:cNvSpPr txBox="1"/>
          <p:nvPr/>
        </p:nvSpPr>
        <p:spPr>
          <a:xfrm>
            <a:off x="13912" y="1000678"/>
            <a:ext cx="3940925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看出訓練資料集的精確度的趨勢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43" name="Google Shape;7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006" y="1657548"/>
            <a:ext cx="6619795" cy="2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8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749" name="Google Shape;749;p2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3" name="Google Shape;753;p28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28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5" name="Google Shape;755;p28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56" name="Google Shape;756;p28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757" name="Google Shape;757;p28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8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28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28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28"/>
          <p:cNvSpPr txBox="1"/>
          <p:nvPr/>
        </p:nvSpPr>
        <p:spPr>
          <a:xfrm>
            <a:off x="33261" y="1455223"/>
            <a:ext cx="437897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訓練次數改為10，否則有可能overfitting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63" name="Google Shape;7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409" y="1858012"/>
            <a:ext cx="7246100" cy="72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979" y="2635231"/>
            <a:ext cx="4632960" cy="265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9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770" name="Google Shape;770;p29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9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4" name="Google Shape;774;p29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5" name="Google Shape;775;p29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6" name="Google Shape;776;p29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77" name="Google Shape;777;p29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778" name="Google Shape;778;p29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9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29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1" name="Google Shape;781;p29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2" name="Google Shape;782;p29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3" name="Google Shape;783;p29"/>
          <p:cNvSpPr txBox="1"/>
          <p:nvPr/>
        </p:nvSpPr>
        <p:spPr>
          <a:xfrm>
            <a:off x="33261" y="1455223"/>
            <a:ext cx="4887531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使用predict()函式顯示第一筆測試資料的預測值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84" name="Google Shape;7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653" y="2008172"/>
            <a:ext cx="6950227" cy="73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5561" y="3403083"/>
            <a:ext cx="7561944" cy="107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3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193" name="Google Shape;193;p3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b="0" i="0" sz="1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b="0" i="0" sz="1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b="0" i="0" sz="1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7" name="Google Shape;197;p3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0" name="Google Shape;200;p3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01" name="Google Shape;201;p3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3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深度學習模型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1643946" y="1792288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"/>
          <p:cNvCxnSpPr/>
          <p:nvPr/>
        </p:nvCxnSpPr>
        <p:spPr>
          <a:xfrm flipH="1">
            <a:off x="1983296" y="1850351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092" y="2122533"/>
            <a:ext cx="6127751" cy="326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0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791" name="Google Shape;791;p30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0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5" name="Google Shape;795;p30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6" name="Google Shape;796;p30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7" name="Google Shape;797;p30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98" name="Google Shape;798;p30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799" name="Google Shape;799;p30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p30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2" name="Google Shape;802;p30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3" name="Google Shape;803;p30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4" name="Google Shape;804;p30"/>
          <p:cNvSpPr txBox="1"/>
          <p:nvPr/>
        </p:nvSpPr>
        <p:spPr>
          <a:xfrm>
            <a:off x="33261" y="1455223"/>
            <a:ext cx="4887531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只有一個神經元時，predict()函式的執行結果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05" name="Google Shape;8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548" y="2071857"/>
            <a:ext cx="6057179" cy="107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6699" y="4147854"/>
            <a:ext cx="6713220" cy="8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9548" y="3284760"/>
            <a:ext cx="6670041" cy="7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31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813" name="Google Shape;813;p31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7" name="Google Shape;817;p31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31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31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20" name="Google Shape;820;p31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821" name="Google Shape;821;p31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31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使用測試與驗證資料集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4" name="Google Shape;824;p31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31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6" name="Google Shape;826;p31"/>
          <p:cNvSpPr txBox="1"/>
          <p:nvPr/>
        </p:nvSpPr>
        <p:spPr>
          <a:xfrm>
            <a:off x="33261" y="1455223"/>
            <a:ext cx="5585114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函式執行結果的前兩筆，分別是0跟1，即不會得糖尿病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27" name="Google Shape;8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509" y="2339723"/>
            <a:ext cx="6918592" cy="70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809" y="3551353"/>
            <a:ext cx="662940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2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認識線性迴歸Linear Regression</a:t>
            </a: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32"/>
          <p:cNvGrpSpPr/>
          <p:nvPr/>
        </p:nvGrpSpPr>
        <p:grpSpPr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835" name="Google Shape;835;p32"/>
            <p:cNvSpPr/>
            <p:nvPr/>
          </p:nvSpPr>
          <p:spPr>
            <a:xfrm>
              <a:off x="-390319" y="290283"/>
              <a:ext cx="1228519" cy="820066"/>
            </a:xfrm>
            <a:custGeom>
              <a:rect b="b" l="l" r="r" t="t"/>
              <a:pathLst>
                <a:path extrusionOk="0" h="1165329" w="1746884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148521" y="250551"/>
              <a:ext cx="184700" cy="64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837" name="Google Shape;837;p32"/>
          <p:cNvGrpSpPr/>
          <p:nvPr/>
        </p:nvGrpSpPr>
        <p:grpSpPr>
          <a:xfrm>
            <a:off x="1549400" y="5572546"/>
            <a:ext cx="8997950" cy="463452"/>
            <a:chOff x="128806" y="4944931"/>
            <a:chExt cx="8998356" cy="462401"/>
          </a:xfrm>
        </p:grpSpPr>
        <p:sp>
          <p:nvSpPr>
            <p:cNvPr id="838" name="Google Shape;838;p32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fmla="val 3818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fmla="val 36364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fmla="val 33239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2"/>
            <p:cNvSpPr txBox="1"/>
            <p:nvPr/>
          </p:nvSpPr>
          <p:spPr>
            <a:xfrm>
              <a:off x="2111425" y="4944931"/>
              <a:ext cx="184739" cy="46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32"/>
          <p:cNvGrpSpPr/>
          <p:nvPr/>
        </p:nvGrpSpPr>
        <p:grpSpPr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843" name="Google Shape;843;p32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以一條線來預測未知變數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>
                <a:gd fmla="val 25000" name="adj"/>
              </a:avLst>
            </a:prstGeom>
            <a:noFill/>
            <a:ln cap="flat" cmpd="sng" w="19050">
              <a:solidFill>
                <a:srgbClr val="0070C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495123" y="1725090"/>
              <a:ext cx="1454300" cy="55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304800" lvl="0" marL="0" marR="0" rtl="0"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400">
                  <a:solidFill>
                    <a:srgbClr val="EEEEE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迴歸線</a:t>
              </a:r>
              <a:endParaRPr b="1" i="1" sz="2400">
                <a:solidFill>
                  <a:srgbClr val="EEEEE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預測市場走向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使用散布圖來呈現資料點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4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4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33"/>
          <p:cNvPicPr preferRelativeResize="0"/>
          <p:nvPr/>
        </p:nvPicPr>
        <p:blipFill rotWithShape="1">
          <a:blip r:embed="rId3">
            <a:alphaModFix/>
          </a:blip>
          <a:srcRect b="11943" l="18691" r="19701" t="24001"/>
          <a:stretch/>
        </p:blipFill>
        <p:spPr>
          <a:xfrm rot="-5400000">
            <a:off x="7951765" y="2769463"/>
            <a:ext cx="1611477" cy="2771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33"/>
          <p:cNvCxnSpPr/>
          <p:nvPr/>
        </p:nvCxnSpPr>
        <p:spPr>
          <a:xfrm>
            <a:off x="0" y="3489325"/>
            <a:ext cx="221932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55" name="Google Shape;855;p33"/>
          <p:cNvGrpSpPr/>
          <p:nvPr/>
        </p:nvGrpSpPr>
        <p:grpSpPr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856" name="Google Shape;856;p3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7" name="Google Shape;857;p33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7393708" y="2217941"/>
                <a:ext cx="1451122" cy="948100"/>
              </a:xfrm>
              <a:custGeom>
                <a:rect b="b" l="l" r="r" t="t"/>
                <a:pathLst>
                  <a:path extrusionOk="0" h="152" w="233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694986" y="2801623"/>
                <a:ext cx="845390" cy="560957"/>
              </a:xfrm>
              <a:custGeom>
                <a:rect b="b" l="l" r="r" t="t"/>
                <a:pathLst>
                  <a:path extrusionOk="0" h="213" w="321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0" name="Google Shape;860;p33"/>
            <p:cNvSpPr txBox="1"/>
            <p:nvPr/>
          </p:nvSpPr>
          <p:spPr>
            <a:xfrm>
              <a:off x="1290608" y="2934634"/>
              <a:ext cx="1910455" cy="622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線性迴歸</a:t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1" name="Google Shape;861;p33"/>
          <p:cNvCxnSpPr>
            <a:stCxn id="856" idx="4"/>
          </p:cNvCxnSpPr>
          <p:nvPr/>
        </p:nvCxnSpPr>
        <p:spPr>
          <a:xfrm>
            <a:off x="3763169" y="2214563"/>
            <a:ext cx="15900" cy="4368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2" name="Google Shape;862;p33"/>
          <p:cNvCxnSpPr/>
          <p:nvPr/>
        </p:nvCxnSpPr>
        <p:spPr>
          <a:xfrm rot="10800000">
            <a:off x="2219325" y="1395413"/>
            <a:ext cx="0" cy="209391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63" name="Google Shape;863;p33"/>
          <p:cNvCxnSpPr/>
          <p:nvPr/>
        </p:nvCxnSpPr>
        <p:spPr>
          <a:xfrm>
            <a:off x="2219326" y="1379538"/>
            <a:ext cx="6969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64" name="Google Shape;864;p33"/>
          <p:cNvGrpSpPr/>
          <p:nvPr/>
        </p:nvGrpSpPr>
        <p:grpSpPr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2239622" y="2970643"/>
              <a:ext cx="776455" cy="371384"/>
              <a:chOff x="2259291" y="2970643"/>
              <a:chExt cx="757023" cy="371384"/>
            </a:xfrm>
          </p:grpSpPr>
          <p:sp>
            <p:nvSpPr>
              <p:cNvPr id="866" name="Google Shape;866;p33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7" name="Google Shape;867;p33"/>
              <p:cNvCxnSpPr/>
              <p:nvPr/>
            </p:nvCxnSpPr>
            <p:spPr>
              <a:xfrm>
                <a:off x="2259291" y="315474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68" name="Google Shape;868;p33"/>
            <p:cNvGrpSpPr/>
            <p:nvPr/>
          </p:nvGrpSpPr>
          <p:grpSpPr>
            <a:xfrm>
              <a:off x="2239622" y="4102251"/>
              <a:ext cx="776455" cy="372972"/>
              <a:chOff x="2259291" y="2969924"/>
              <a:chExt cx="757023" cy="372972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33"/>
              <p:cNvCxnSpPr/>
              <p:nvPr/>
            </p:nvCxnSpPr>
            <p:spPr>
              <a:xfrm>
                <a:off x="2259291" y="3154029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71" name="Google Shape;871;p33"/>
            <p:cNvGrpSpPr/>
            <p:nvPr/>
          </p:nvGrpSpPr>
          <p:grpSpPr>
            <a:xfrm>
              <a:off x="2239622" y="5235447"/>
              <a:ext cx="776455" cy="371384"/>
              <a:chOff x="2259291" y="2970793"/>
              <a:chExt cx="757023" cy="371384"/>
            </a:xfrm>
          </p:grpSpPr>
          <p:sp>
            <p:nvSpPr>
              <p:cNvPr id="872" name="Google Shape;872;p33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3" name="Google Shape;873;p33"/>
              <p:cNvCxnSpPr/>
              <p:nvPr/>
            </p:nvCxnSpPr>
            <p:spPr>
              <a:xfrm>
                <a:off x="2259291" y="315489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74" name="Google Shape;874;p33"/>
          <p:cNvGrpSpPr/>
          <p:nvPr/>
        </p:nvGrpSpPr>
        <p:grpSpPr>
          <a:xfrm>
            <a:off x="4667251" y="2741615"/>
            <a:ext cx="5475990" cy="2902588"/>
            <a:chOff x="3143519" y="2742076"/>
            <a:chExt cx="5475447" cy="2902556"/>
          </a:xfrm>
        </p:grpSpPr>
        <p:sp>
          <p:nvSpPr>
            <p:cNvPr id="875" name="Google Shape;875;p33"/>
            <p:cNvSpPr txBox="1"/>
            <p:nvPr/>
          </p:nvSpPr>
          <p:spPr>
            <a:xfrm>
              <a:off x="3143519" y="2742076"/>
              <a:ext cx="4969970" cy="430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迴歸線斜率為正值</a:t>
              </a:r>
              <a:endParaRPr b="1"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76" name="Google Shape;876;p33"/>
            <p:cNvSpPr txBox="1"/>
            <p:nvPr/>
          </p:nvSpPr>
          <p:spPr>
            <a:xfrm>
              <a:off x="3186378" y="3888238"/>
              <a:ext cx="4854093" cy="43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迴歸線斜率為負值</a:t>
              </a:r>
              <a:endParaRPr b="1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3"/>
            <p:cNvSpPr txBox="1"/>
            <p:nvPr/>
          </p:nvSpPr>
          <p:spPr>
            <a:xfrm>
              <a:off x="3216537" y="4961376"/>
              <a:ext cx="5402429" cy="683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簡單線性迴歸(simple linear Regression)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y=a+b*X</a:t>
              </a:r>
              <a:endParaRPr b="1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78" name="Google Shape;878;p33"/>
          <p:cNvCxnSpPr/>
          <p:nvPr/>
        </p:nvCxnSpPr>
        <p:spPr>
          <a:xfrm>
            <a:off x="4589464" y="1379538"/>
            <a:ext cx="422433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9" name="Google Shape;879;p33"/>
          <p:cNvCxnSpPr/>
          <p:nvPr/>
        </p:nvCxnSpPr>
        <p:spPr>
          <a:xfrm flipH="1" rot="10800000">
            <a:off x="8813800" y="777876"/>
            <a:ext cx="3378200" cy="47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80" name="Google Shape;880;p33"/>
          <p:cNvCxnSpPr/>
          <p:nvPr/>
        </p:nvCxnSpPr>
        <p:spPr>
          <a:xfrm rot="10800000">
            <a:off x="8813800" y="777876"/>
            <a:ext cx="0" cy="601663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881" name="Google Shape;881;p33"/>
          <p:cNvPicPr preferRelativeResize="0"/>
          <p:nvPr/>
        </p:nvPicPr>
        <p:blipFill rotWithShape="1">
          <a:blip r:embed="rId4">
            <a:alphaModFix/>
          </a:blip>
          <a:srcRect b="13432" l="21622" r="13467" t="17427"/>
          <a:stretch/>
        </p:blipFill>
        <p:spPr>
          <a:xfrm rot="-5400000">
            <a:off x="7782250" y="1008259"/>
            <a:ext cx="1950506" cy="27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4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認識線性迴歸Linear Regression</a:t>
            </a: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888" name="Google Shape;888;p34"/>
            <p:cNvSpPr/>
            <p:nvPr/>
          </p:nvSpPr>
          <p:spPr>
            <a:xfrm>
              <a:off x="-390319" y="290283"/>
              <a:ext cx="1228519" cy="820066"/>
            </a:xfrm>
            <a:custGeom>
              <a:rect b="b" l="l" r="r" t="t"/>
              <a:pathLst>
                <a:path extrusionOk="0" h="1165329" w="1746884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148521" y="250551"/>
              <a:ext cx="184700" cy="64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890" name="Google Shape;890;p34"/>
          <p:cNvGrpSpPr/>
          <p:nvPr/>
        </p:nvGrpSpPr>
        <p:grpSpPr>
          <a:xfrm>
            <a:off x="1549400" y="5572546"/>
            <a:ext cx="8997950" cy="463452"/>
            <a:chOff x="128806" y="4944931"/>
            <a:chExt cx="8998356" cy="462401"/>
          </a:xfrm>
        </p:grpSpPr>
        <p:sp>
          <p:nvSpPr>
            <p:cNvPr id="891" name="Google Shape;891;p34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fmla="val 3818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fmla="val 36364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fmla="val 33239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2111425" y="4944931"/>
              <a:ext cx="184739" cy="46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34"/>
          <p:cNvGrpSpPr/>
          <p:nvPr/>
        </p:nvGrpSpPr>
        <p:grpSpPr>
          <a:xfrm>
            <a:off x="2290764" y="1725613"/>
            <a:ext cx="7591425" cy="2932112"/>
            <a:chOff x="452143" y="1725090"/>
            <a:chExt cx="7591718" cy="2932635"/>
          </a:xfrm>
        </p:grpSpPr>
        <p:sp>
          <p:nvSpPr>
            <p:cNvPr id="896" name="Google Shape;896;p34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有多個解釋變數 X1、X2……Xk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>
                <a:gd fmla="val 25000" name="adj"/>
              </a:avLst>
            </a:prstGeom>
            <a:noFill/>
            <a:ln cap="flat" cmpd="sng" w="19050">
              <a:solidFill>
                <a:srgbClr val="0070C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014205" y="1725090"/>
              <a:ext cx="2416139" cy="55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304800" lvl="0" marL="0" marR="0" rtl="0"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400">
                  <a:solidFill>
                    <a:srgbClr val="EEEEE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多元線性迴歸</a:t>
              </a:r>
              <a:endParaRPr b="1" i="1" sz="2400">
                <a:solidFill>
                  <a:srgbClr val="EEEEE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是簡單線性迴歸的擴充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預測模型的線性方程式不只一個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902" name="Google Shape;9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117" y="1021216"/>
            <a:ext cx="5801131" cy="113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4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4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35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908" name="Google Shape;908;p35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5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2" name="Google Shape;912;p35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3" name="Google Shape;913;p35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4" name="Google Shape;914;p35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915" name="Google Shape;915;p35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916" name="Google Shape;916;p3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5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8" name="Google Shape;918;p35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打造迴歸問題的神經網路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19" name="Google Shape;919;p35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0" name="Google Shape;920;p35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1" name="Google Shape;921;p35"/>
          <p:cNvSpPr txBox="1"/>
          <p:nvPr/>
        </p:nvSpPr>
        <p:spPr>
          <a:xfrm>
            <a:off x="33261" y="1455223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認識波士頓房屋資料集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22" name="Google Shape;9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413" y="1868612"/>
            <a:ext cx="5866418" cy="166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809" y="3631924"/>
            <a:ext cx="6758940" cy="200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6"/>
          <p:cNvSpPr/>
          <p:nvPr/>
        </p:nvSpPr>
        <p:spPr>
          <a:xfrm>
            <a:off x="2033589" y="274638"/>
            <a:ext cx="780097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使用交叉驗證打造迴歸分析的神經網路</a:t>
            </a: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36"/>
          <p:cNvGrpSpPr/>
          <p:nvPr/>
        </p:nvGrpSpPr>
        <p:grpSpPr>
          <a:xfrm>
            <a:off x="1133476" y="250825"/>
            <a:ext cx="1228725" cy="858838"/>
            <a:chOff x="-390319" y="250551"/>
            <a:chExt cx="1228519" cy="859798"/>
          </a:xfrm>
        </p:grpSpPr>
        <p:sp>
          <p:nvSpPr>
            <p:cNvPr id="930" name="Google Shape;930;p36"/>
            <p:cNvSpPr/>
            <p:nvPr/>
          </p:nvSpPr>
          <p:spPr>
            <a:xfrm>
              <a:off x="-390319" y="290283"/>
              <a:ext cx="1228519" cy="820066"/>
            </a:xfrm>
            <a:custGeom>
              <a:rect b="b" l="l" r="r" t="t"/>
              <a:pathLst>
                <a:path extrusionOk="0" h="1165329" w="1746884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 txBox="1"/>
            <p:nvPr/>
          </p:nvSpPr>
          <p:spPr>
            <a:xfrm>
              <a:off x="148521" y="250551"/>
              <a:ext cx="184700" cy="64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EEEEE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1549400" y="5572546"/>
            <a:ext cx="8997950" cy="463452"/>
            <a:chOff x="128806" y="4944931"/>
            <a:chExt cx="8998356" cy="462401"/>
          </a:xfrm>
        </p:grpSpPr>
        <p:sp>
          <p:nvSpPr>
            <p:cNvPr id="933" name="Google Shape;933;p36"/>
            <p:cNvSpPr/>
            <p:nvPr/>
          </p:nvSpPr>
          <p:spPr>
            <a:xfrm>
              <a:off x="128806" y="4958652"/>
              <a:ext cx="8998356" cy="446898"/>
            </a:xfrm>
            <a:prstGeom prst="parallelogram">
              <a:avLst>
                <a:gd fmla="val 3818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925767" y="4956870"/>
              <a:ext cx="7394909" cy="450462"/>
            </a:xfrm>
            <a:prstGeom prst="parallelogram">
              <a:avLst>
                <a:gd fmla="val 36364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773530" y="4956870"/>
              <a:ext cx="5697795" cy="450462"/>
            </a:xfrm>
            <a:prstGeom prst="parallelogram">
              <a:avLst>
                <a:gd fmla="val 33239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 txBox="1"/>
            <p:nvPr/>
          </p:nvSpPr>
          <p:spPr>
            <a:xfrm>
              <a:off x="2111425" y="4944931"/>
              <a:ext cx="184739" cy="46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36"/>
          <p:cNvGrpSpPr/>
          <p:nvPr/>
        </p:nvGrpSpPr>
        <p:grpSpPr>
          <a:xfrm>
            <a:off x="2302670" y="945268"/>
            <a:ext cx="7591425" cy="2932112"/>
            <a:chOff x="452143" y="1725090"/>
            <a:chExt cx="7591718" cy="2932635"/>
          </a:xfrm>
        </p:grpSpPr>
        <p:sp>
          <p:nvSpPr>
            <p:cNvPr id="938" name="Google Shape;938;p36"/>
            <p:cNvSpPr/>
            <p:nvPr/>
          </p:nvSpPr>
          <p:spPr>
            <a:xfrm>
              <a:off x="1112568" y="3892414"/>
              <a:ext cx="5802536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其他的作為訓練資料集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52143" y="2301455"/>
              <a:ext cx="7591718" cy="2356270"/>
            </a:xfrm>
            <a:prstGeom prst="parallelogram">
              <a:avLst>
                <a:gd fmla="val 25000" name="adj"/>
              </a:avLst>
            </a:prstGeom>
            <a:noFill/>
            <a:ln cap="flat" cmpd="sng" w="19050">
              <a:solidFill>
                <a:srgbClr val="0070C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1031602" y="1739380"/>
              <a:ext cx="2817922" cy="562075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334818" y="1725090"/>
              <a:ext cx="1774914" cy="55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304800" lvl="0" marL="0" marR="0" rtl="0"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400">
                  <a:solidFill>
                    <a:srgbClr val="EEEEE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交叉驗證</a:t>
              </a:r>
              <a:endParaRPr b="1" i="1" sz="2400">
                <a:solidFill>
                  <a:srgbClr val="EEEEE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485645" y="2511042"/>
              <a:ext cx="5102422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將資料集分割成2或多個分隔區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1325302" y="3187438"/>
              <a:ext cx="5262765" cy="553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Arimo"/>
                <a:buChar char="ý"/>
              </a:pPr>
              <a:r>
                <a:rPr lang="zh-TW" sz="24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將每個分隔區一一作為驗證資料集</a:t>
              </a:r>
              <a:endParaRPr sz="2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944" name="Google Shape;944;p36"/>
          <p:cNvPicPr preferRelativeResize="0"/>
          <p:nvPr/>
        </p:nvPicPr>
        <p:blipFill rotWithShape="1">
          <a:blip r:embed="rId3">
            <a:alphaModFix/>
          </a:blip>
          <a:srcRect b="5273" l="13402" r="9037" t="8266"/>
          <a:stretch/>
        </p:blipFill>
        <p:spPr>
          <a:xfrm rot="-5400000">
            <a:off x="4895344" y="1479855"/>
            <a:ext cx="2172740" cy="72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4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4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7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950" name="Google Shape;950;p37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7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4" name="Google Shape;954;p37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5" name="Google Shape;955;p37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37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957" name="Google Shape;957;p37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958" name="Google Shape;958;p37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7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37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1" name="Google Shape;961;p37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2" name="Google Shape;962;p37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3" name="Google Shape;963;p37"/>
          <p:cNvSpPr txBox="1"/>
          <p:nvPr/>
        </p:nvSpPr>
        <p:spPr>
          <a:xfrm>
            <a:off x="3508" y="1190205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建立迴歸分析的神經網路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64" name="Google Shape;9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140" y="1632717"/>
            <a:ext cx="5642728" cy="162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509" y="3669955"/>
            <a:ext cx="7658777" cy="129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38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971" name="Google Shape;971;p3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8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5" name="Google Shape;975;p38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6" name="Google Shape;976;p38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7" name="Google Shape;977;p38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978" name="Google Shape;978;p38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979" name="Google Shape;979;p38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8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1" name="Google Shape;981;p38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82" name="Google Shape;982;p38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p38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4" name="Google Shape;984;p38"/>
          <p:cNvSpPr txBox="1"/>
          <p:nvPr/>
        </p:nvSpPr>
        <p:spPr>
          <a:xfrm>
            <a:off x="3508" y="1190205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建立迴歸分析的神經網路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85" name="Google Shape;9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975" y="1628181"/>
            <a:ext cx="5374126" cy="171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8975" y="3489325"/>
            <a:ext cx="6004560" cy="16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9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992" name="Google Shape;992;p39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9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6" name="Google Shape;996;p39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39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8" name="Google Shape;998;p39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999" name="Google Shape;999;p39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000" name="Google Shape;1000;p39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9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2" name="Google Shape;1002;p39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03" name="Google Shape;1003;p39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39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39"/>
          <p:cNvSpPr txBox="1"/>
          <p:nvPr/>
        </p:nvSpPr>
        <p:spPr>
          <a:xfrm>
            <a:off x="3508" y="1190205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建立迴歸分析的神經網路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06" name="Google Shape;10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971" y="1783557"/>
            <a:ext cx="4980337" cy="12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3970" y="3195878"/>
            <a:ext cx="5461105" cy="193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4"/>
          <p:cNvCxnSpPr/>
          <p:nvPr/>
        </p:nvCxnSpPr>
        <p:spPr>
          <a:xfrm>
            <a:off x="0" y="3489325"/>
            <a:ext cx="221932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12" name="Google Shape;212;p4"/>
          <p:cNvGrpSpPr/>
          <p:nvPr/>
        </p:nvGrpSpPr>
        <p:grpSpPr>
          <a:xfrm>
            <a:off x="2219325" y="561975"/>
            <a:ext cx="3681855" cy="1652588"/>
            <a:chOff x="1119044" y="1629637"/>
            <a:chExt cx="2313258" cy="2230016"/>
          </a:xfrm>
        </p:grpSpPr>
        <p:sp>
          <p:nvSpPr>
            <p:cNvPr id="213" name="Google Shape;213;p4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4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7393708" y="2217941"/>
                <a:ext cx="1451122" cy="948100"/>
              </a:xfrm>
              <a:custGeom>
                <a:rect b="b" l="l" r="r" t="t"/>
                <a:pathLst>
                  <a:path extrusionOk="0" h="152" w="233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7694986" y="2801623"/>
                <a:ext cx="845390" cy="560957"/>
              </a:xfrm>
              <a:custGeom>
                <a:rect b="b" l="l" r="r" t="t"/>
                <a:pathLst>
                  <a:path extrusionOk="0" h="213" w="321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4"/>
            <p:cNvSpPr txBox="1"/>
            <p:nvPr/>
          </p:nvSpPr>
          <p:spPr>
            <a:xfrm>
              <a:off x="1384687" y="2845671"/>
              <a:ext cx="2047615" cy="622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Keras深度學習模型</a:t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8" name="Google Shape;218;p4"/>
          <p:cNvCxnSpPr>
            <a:stCxn id="213" idx="4"/>
          </p:cNvCxnSpPr>
          <p:nvPr/>
        </p:nvCxnSpPr>
        <p:spPr>
          <a:xfrm flipH="1">
            <a:off x="3779807" y="2214563"/>
            <a:ext cx="214200" cy="4368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4"/>
          <p:cNvCxnSpPr/>
          <p:nvPr/>
        </p:nvCxnSpPr>
        <p:spPr>
          <a:xfrm rot="10800000">
            <a:off x="2219325" y="1395413"/>
            <a:ext cx="0" cy="209391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4"/>
          <p:cNvCxnSpPr/>
          <p:nvPr/>
        </p:nvCxnSpPr>
        <p:spPr>
          <a:xfrm>
            <a:off x="2219326" y="1379538"/>
            <a:ext cx="6969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4"/>
          <p:cNvGrpSpPr/>
          <p:nvPr/>
        </p:nvGrpSpPr>
        <p:grpSpPr>
          <a:xfrm>
            <a:off x="3763964" y="2970213"/>
            <a:ext cx="776287" cy="1504950"/>
            <a:chOff x="2239622" y="2970643"/>
            <a:chExt cx="776455" cy="1504580"/>
          </a:xfrm>
        </p:grpSpPr>
        <p:grpSp>
          <p:nvGrpSpPr>
            <p:cNvPr id="222" name="Google Shape;222;p4"/>
            <p:cNvGrpSpPr/>
            <p:nvPr/>
          </p:nvGrpSpPr>
          <p:grpSpPr>
            <a:xfrm>
              <a:off x="2239622" y="2970643"/>
              <a:ext cx="776455" cy="371384"/>
              <a:chOff x="2259291" y="2970643"/>
              <a:chExt cx="757023" cy="371384"/>
            </a:xfrm>
          </p:grpSpPr>
          <p:sp>
            <p:nvSpPr>
              <p:cNvPr id="223" name="Google Shape;223;p4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" name="Google Shape;224;p4"/>
              <p:cNvCxnSpPr/>
              <p:nvPr/>
            </p:nvCxnSpPr>
            <p:spPr>
              <a:xfrm>
                <a:off x="2259291" y="315474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5" name="Google Shape;225;p4"/>
            <p:cNvGrpSpPr/>
            <p:nvPr/>
          </p:nvGrpSpPr>
          <p:grpSpPr>
            <a:xfrm>
              <a:off x="2239622" y="4102251"/>
              <a:ext cx="776455" cy="372972"/>
              <a:chOff x="2259291" y="2969924"/>
              <a:chExt cx="757023" cy="372972"/>
            </a:xfrm>
          </p:grpSpPr>
          <p:sp>
            <p:nvSpPr>
              <p:cNvPr id="226" name="Google Shape;226;p4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7" name="Google Shape;227;p4"/>
              <p:cNvCxnSpPr/>
              <p:nvPr/>
            </p:nvCxnSpPr>
            <p:spPr>
              <a:xfrm>
                <a:off x="2259291" y="3154029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8" name="Google Shape;228;p4"/>
          <p:cNvGrpSpPr/>
          <p:nvPr/>
        </p:nvGrpSpPr>
        <p:grpSpPr>
          <a:xfrm>
            <a:off x="4667251" y="2741614"/>
            <a:ext cx="4970463" cy="2649699"/>
            <a:chOff x="3143519" y="2742075"/>
            <a:chExt cx="4969970" cy="2649670"/>
          </a:xfrm>
        </p:grpSpPr>
        <p:sp>
          <p:nvSpPr>
            <p:cNvPr id="229" name="Google Shape;229;p4"/>
            <p:cNvSpPr txBox="1"/>
            <p:nvPr/>
          </p:nvSpPr>
          <p:spPr>
            <a:xfrm>
              <a:off x="3143519" y="2742075"/>
              <a:ext cx="4969970" cy="90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Sequential 模型：</a:t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是一種線性堆疊結構，神經層是單一輸入和單一輸出，每一層接著連接下一層神經層，並不允許跨層連接。</a:t>
              </a:r>
              <a:endParaRPr b="1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3186378" y="3888238"/>
              <a:ext cx="4854093" cy="90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Functional API：</a:t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若屬於複雜的多輸入和多輸出，或擁有共享神經層的深度學習模型，我們就需要使用Functional API來建立Model。</a:t>
              </a:r>
              <a:endParaRPr b="1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3216537" y="4961376"/>
              <a:ext cx="4854093" cy="430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232" name="Google Shape;232;p4"/>
          <p:cNvCxnSpPr/>
          <p:nvPr/>
        </p:nvCxnSpPr>
        <p:spPr>
          <a:xfrm>
            <a:off x="4589464" y="1379538"/>
            <a:ext cx="422433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4"/>
          <p:cNvCxnSpPr/>
          <p:nvPr/>
        </p:nvCxnSpPr>
        <p:spPr>
          <a:xfrm flipH="1" rot="10800000">
            <a:off x="8813800" y="777876"/>
            <a:ext cx="3378200" cy="47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4"/>
          <p:cNvCxnSpPr/>
          <p:nvPr/>
        </p:nvCxnSpPr>
        <p:spPr>
          <a:xfrm rot="10800000">
            <a:off x="8813800" y="777876"/>
            <a:ext cx="0" cy="601663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0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013" name="Google Shape;1013;p40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0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7" name="Google Shape;1017;p40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18" name="Google Shape;1018;p40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19" name="Google Shape;1019;p40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20" name="Google Shape;1020;p40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021" name="Google Shape;1021;p40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0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3" name="Google Shape;1023;p40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4" name="Google Shape;1024;p40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40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6" name="Google Shape;1026;p40"/>
          <p:cNvSpPr txBox="1"/>
          <p:nvPr/>
        </p:nvSpPr>
        <p:spPr>
          <a:xfrm>
            <a:off x="3508" y="1190205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建立迴歸分析的神經網路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27" name="Google Shape;10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478" y="1782846"/>
            <a:ext cx="5421865" cy="135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2206" y="3448886"/>
            <a:ext cx="6317404" cy="17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1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034" name="Google Shape;1034;p41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1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8" name="Google Shape;1038;p41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41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41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41" name="Google Shape;1041;p41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042" name="Google Shape;1042;p41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1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4" name="Google Shape;1044;p41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5" name="Google Shape;1045;p41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6" name="Google Shape;1046;p41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7" name="Google Shape;1047;p41"/>
          <p:cNvSpPr txBox="1"/>
          <p:nvPr/>
        </p:nvSpPr>
        <p:spPr>
          <a:xfrm>
            <a:off x="0" y="1475598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執行結果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48" name="Google Shape;10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574" y="2351606"/>
            <a:ext cx="60198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42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054" name="Google Shape;1054;p42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8" name="Google Shape;1058;p42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9" name="Google Shape;1059;p42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0" name="Google Shape;1060;p42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61" name="Google Shape;1061;p42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062" name="Google Shape;1062;p42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4" name="Google Shape;1064;p42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p42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7" name="Google Shape;1067;p42"/>
          <p:cNvSpPr txBox="1"/>
          <p:nvPr/>
        </p:nvSpPr>
        <p:spPr>
          <a:xfrm>
            <a:off x="0" y="1010039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使用比較深的四層神經網路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68" name="Google Shape;10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809" y="1437681"/>
            <a:ext cx="5996940" cy="170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42"/>
          <p:cNvSpPr txBox="1"/>
          <p:nvPr/>
        </p:nvSpPr>
        <p:spPr>
          <a:xfrm>
            <a:off x="0" y="3256071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執行結果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70" name="Google Shape;10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809" y="3666471"/>
            <a:ext cx="607314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43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076" name="Google Shape;1076;p43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3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0" name="Google Shape;1080;p43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81" name="Google Shape;1081;p43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82" name="Google Shape;1082;p43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83" name="Google Shape;1083;p43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084" name="Google Shape;1084;p43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3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6" name="Google Shape;1086;p43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迴歸分析的神經網路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Google Shape;1088;p43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9" name="Google Shape;1089;p43"/>
          <p:cNvSpPr txBox="1"/>
          <p:nvPr/>
        </p:nvSpPr>
        <p:spPr>
          <a:xfrm>
            <a:off x="0" y="1010039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使用全部訓練資料來訓練模型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90" name="Google Shape;10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891" y="1387822"/>
            <a:ext cx="573024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702" y="2230475"/>
            <a:ext cx="7023099" cy="15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3"/>
          <p:cNvSpPr txBox="1"/>
          <p:nvPr/>
        </p:nvSpPr>
        <p:spPr>
          <a:xfrm>
            <a:off x="-158684" y="3777210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執行結果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93" name="Google Shape;109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1509" y="4263553"/>
            <a:ext cx="8961706" cy="8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4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099" name="Google Shape;1099;p44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4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3" name="Google Shape;1103;p44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4" name="Google Shape;1104;p44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5" name="Google Shape;1105;p44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106" name="Google Shape;1106;p44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107" name="Google Shape;1107;p44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4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9" name="Google Shape;1109;p44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儲存與載入神經網路模型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0" name="Google Shape;1110;p44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1" name="Google Shape;1111;p44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2" name="Google Shape;1112;p44"/>
          <p:cNvSpPr txBox="1"/>
          <p:nvPr/>
        </p:nvSpPr>
        <p:spPr>
          <a:xfrm>
            <a:off x="0" y="1010039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方法一：儲存神經網路模型結構與權重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3" name="Google Shape;1113;p44"/>
          <p:cNvSpPr txBox="1"/>
          <p:nvPr/>
        </p:nvSpPr>
        <p:spPr>
          <a:xfrm>
            <a:off x="-177538" y="3307929"/>
            <a:ext cx="5585114" cy="36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方法二：同時儲存模型結構與權重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14" name="Google Shape;11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754" y="1370375"/>
            <a:ext cx="6339236" cy="157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7754" y="3729379"/>
            <a:ext cx="6339236" cy="112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45"/>
          <p:cNvGrpSpPr/>
          <p:nvPr/>
        </p:nvGrpSpPr>
        <p:grpSpPr>
          <a:xfrm>
            <a:off x="1683847" y="5404885"/>
            <a:ext cx="8972550" cy="456842"/>
            <a:chOff x="-68899" y="4712907"/>
            <a:chExt cx="9146224" cy="466194"/>
          </a:xfrm>
        </p:grpSpPr>
        <p:sp>
          <p:nvSpPr>
            <p:cNvPr id="1121" name="Google Shape;1121;p45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5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5" name="Google Shape;1125;p45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26" name="Google Shape;1126;p45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27" name="Google Shape;1127;p45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128" name="Google Shape;1128;p45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1129" name="Google Shape;1129;p4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5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1" name="Google Shape;1131;p45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載入神經網路模型結構與權重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2" name="Google Shape;1132;p45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3" name="Google Shape;1133;p45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4" name="Google Shape;1134;p45"/>
          <p:cNvSpPr txBox="1"/>
          <p:nvPr/>
        </p:nvSpPr>
        <p:spPr>
          <a:xfrm>
            <a:off x="0" y="1010039"/>
            <a:ext cx="5585114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方法一：分開載入神經網路模型結構與權重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5" name="Google Shape;1135;p45"/>
          <p:cNvSpPr txBox="1"/>
          <p:nvPr/>
        </p:nvSpPr>
        <p:spPr>
          <a:xfrm>
            <a:off x="-177538" y="3307929"/>
            <a:ext cx="5585114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方法二：同時載入神經網路模型結構與權重</a:t>
            </a:r>
            <a:endParaRPr b="1" sz="16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36" name="Google Shape;11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847" y="1397837"/>
            <a:ext cx="6740227" cy="177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3846" y="3891886"/>
            <a:ext cx="6740227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5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240" name="Google Shape;240;p5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5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5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5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47" name="Google Shape;247;p5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48" name="Google Shape;248;p5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5"/>
          <p:cNvSpPr/>
          <p:nvPr/>
        </p:nvSpPr>
        <p:spPr>
          <a:xfrm>
            <a:off x="1985258" y="1689100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深度學習模型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643946" y="1792288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 flipH="1">
            <a:off x="1983296" y="1850351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2" r="33963" t="0"/>
          <a:stretch/>
        </p:blipFill>
        <p:spPr>
          <a:xfrm>
            <a:off x="3313091" y="2215898"/>
            <a:ext cx="5272108" cy="313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6"/>
          <p:cNvCxnSpPr/>
          <p:nvPr/>
        </p:nvCxnSpPr>
        <p:spPr>
          <a:xfrm>
            <a:off x="0" y="3489325"/>
            <a:ext cx="221932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59" name="Google Shape;259;p6"/>
          <p:cNvGrpSpPr/>
          <p:nvPr/>
        </p:nvGrpSpPr>
        <p:grpSpPr>
          <a:xfrm>
            <a:off x="2219324" y="561975"/>
            <a:ext cx="3512173" cy="1652588"/>
            <a:chOff x="1119044" y="1629637"/>
            <a:chExt cx="2230016" cy="2230016"/>
          </a:xfrm>
        </p:grpSpPr>
        <p:sp>
          <p:nvSpPr>
            <p:cNvPr id="260" name="Google Shape;260;p6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" name="Google Shape;261;p6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7393708" y="2217941"/>
                <a:ext cx="1451122" cy="948100"/>
              </a:xfrm>
              <a:custGeom>
                <a:rect b="b" l="l" r="r" t="t"/>
                <a:pathLst>
                  <a:path extrusionOk="0" h="152" w="233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694986" y="2801623"/>
                <a:ext cx="845390" cy="560957"/>
              </a:xfrm>
              <a:custGeom>
                <a:rect b="b" l="l" r="r" t="t"/>
                <a:pathLst>
                  <a:path extrusionOk="0" h="213" w="321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" name="Google Shape;264;p6"/>
            <p:cNvSpPr txBox="1"/>
            <p:nvPr/>
          </p:nvSpPr>
          <p:spPr>
            <a:xfrm>
              <a:off x="1247184" y="2806669"/>
              <a:ext cx="1973736" cy="622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Keras預建神經層類型</a:t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5" name="Google Shape;265;p6"/>
          <p:cNvCxnSpPr>
            <a:stCxn id="260" idx="4"/>
          </p:cNvCxnSpPr>
          <p:nvPr/>
        </p:nvCxnSpPr>
        <p:spPr>
          <a:xfrm flipH="1">
            <a:off x="3779810" y="2214563"/>
            <a:ext cx="195600" cy="4368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6"/>
          <p:cNvCxnSpPr/>
          <p:nvPr/>
        </p:nvCxnSpPr>
        <p:spPr>
          <a:xfrm rot="10800000">
            <a:off x="2219325" y="1395413"/>
            <a:ext cx="0" cy="209391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6"/>
          <p:cNvCxnSpPr/>
          <p:nvPr/>
        </p:nvCxnSpPr>
        <p:spPr>
          <a:xfrm>
            <a:off x="2219326" y="1379538"/>
            <a:ext cx="6969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68" name="Google Shape;268;p6"/>
          <p:cNvGrpSpPr/>
          <p:nvPr/>
        </p:nvGrpSpPr>
        <p:grpSpPr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2239622" y="2970643"/>
              <a:ext cx="776455" cy="371384"/>
              <a:chOff x="2259291" y="2970643"/>
              <a:chExt cx="757023" cy="371384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Google Shape;271;p6"/>
              <p:cNvCxnSpPr/>
              <p:nvPr/>
            </p:nvCxnSpPr>
            <p:spPr>
              <a:xfrm>
                <a:off x="2259291" y="315474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6"/>
            <p:cNvGrpSpPr/>
            <p:nvPr/>
          </p:nvGrpSpPr>
          <p:grpSpPr>
            <a:xfrm>
              <a:off x="2239622" y="4102251"/>
              <a:ext cx="776455" cy="372972"/>
              <a:chOff x="2259291" y="2969924"/>
              <a:chExt cx="757023" cy="372972"/>
            </a:xfrm>
          </p:grpSpPr>
          <p:sp>
            <p:nvSpPr>
              <p:cNvPr id="273" name="Google Shape;273;p6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4" name="Google Shape;274;p6"/>
              <p:cNvCxnSpPr/>
              <p:nvPr/>
            </p:nvCxnSpPr>
            <p:spPr>
              <a:xfrm>
                <a:off x="2259291" y="3154029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5" name="Google Shape;275;p6"/>
            <p:cNvGrpSpPr/>
            <p:nvPr/>
          </p:nvGrpSpPr>
          <p:grpSpPr>
            <a:xfrm>
              <a:off x="2239622" y="5235447"/>
              <a:ext cx="776455" cy="371384"/>
              <a:chOff x="2259291" y="2970793"/>
              <a:chExt cx="757023" cy="371384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" name="Google Shape;277;p6"/>
              <p:cNvCxnSpPr/>
              <p:nvPr/>
            </p:nvCxnSpPr>
            <p:spPr>
              <a:xfrm>
                <a:off x="2259291" y="3154898"/>
                <a:ext cx="69664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8" name="Google Shape;278;p6"/>
          <p:cNvGrpSpPr/>
          <p:nvPr/>
        </p:nvGrpSpPr>
        <p:grpSpPr>
          <a:xfrm>
            <a:off x="4667251" y="2741614"/>
            <a:ext cx="4970463" cy="3124188"/>
            <a:chOff x="3143519" y="2742075"/>
            <a:chExt cx="4969970" cy="3124154"/>
          </a:xfrm>
        </p:grpSpPr>
        <p:sp>
          <p:nvSpPr>
            <p:cNvPr id="279" name="Google Shape;279;p6"/>
            <p:cNvSpPr txBox="1"/>
            <p:nvPr/>
          </p:nvSpPr>
          <p:spPr>
            <a:xfrm>
              <a:off x="3143519" y="2742075"/>
              <a:ext cx="4969970" cy="68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多層感知器 MLP：</a:t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新增1至多個Dense層來建立多層感知器。</a:t>
              </a:r>
              <a:endParaRPr b="1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 txBox="1"/>
            <p:nvPr/>
          </p:nvSpPr>
          <p:spPr>
            <a:xfrm>
              <a:off x="3186378" y="3888238"/>
              <a:ext cx="4854093" cy="683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卷積神經網路 CNN：</a:t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依序新增1至多個Dense層來建立多層感知器。</a:t>
              </a:r>
              <a:endParaRPr b="1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3216537" y="4961376"/>
              <a:ext cx="4854093" cy="90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循環神經網路 RNN ：</a:t>
              </a:r>
              <a:endParaRPr sz="20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我們可以分別使用SimpleRNN、LSTM或GRU層來建立循環神經網路。</a:t>
              </a:r>
              <a:endParaRPr b="1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282" name="Google Shape;282;p6"/>
          <p:cNvCxnSpPr/>
          <p:nvPr/>
        </p:nvCxnSpPr>
        <p:spPr>
          <a:xfrm>
            <a:off x="4589464" y="1379538"/>
            <a:ext cx="422433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6"/>
          <p:cNvCxnSpPr/>
          <p:nvPr/>
        </p:nvCxnSpPr>
        <p:spPr>
          <a:xfrm flipH="1" rot="10800000">
            <a:off x="8813800" y="777876"/>
            <a:ext cx="3378200" cy="47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6"/>
          <p:cNvCxnSpPr/>
          <p:nvPr/>
        </p:nvCxnSpPr>
        <p:spPr>
          <a:xfrm rot="10800000">
            <a:off x="8813800" y="777876"/>
            <a:ext cx="0" cy="601663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290" name="Google Shape;290;p7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4" name="Google Shape;294;p7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7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7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97" name="Google Shape;297;p7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298" name="Google Shape;298;p7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7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Keras預建神經層類型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7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1129062"/>
            <a:ext cx="7098384" cy="398385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"/>
          <p:cNvSpPr txBox="1"/>
          <p:nvPr/>
        </p:nvSpPr>
        <p:spPr>
          <a:xfrm>
            <a:off x="222218" y="1482116"/>
            <a:ext cx="2059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多層感知器MLP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8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310" name="Google Shape;310;p8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" name="Google Shape;314;p8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8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8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17" name="Google Shape;317;p8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318" name="Google Shape;318;p8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Keras預建神經層類型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8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437" y="1275160"/>
            <a:ext cx="7987072" cy="404005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 txBox="1"/>
          <p:nvPr/>
        </p:nvSpPr>
        <p:spPr>
          <a:xfrm>
            <a:off x="128357" y="1425555"/>
            <a:ext cx="2294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卷積神經網路CNN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9"/>
          <p:cNvGrpSpPr/>
          <p:nvPr/>
        </p:nvGrpSpPr>
        <p:grpSpPr>
          <a:xfrm>
            <a:off x="1636713" y="5428337"/>
            <a:ext cx="8972550" cy="456842"/>
            <a:chOff x="-68899" y="4712907"/>
            <a:chExt cx="9146224" cy="466194"/>
          </a:xfrm>
        </p:grpSpPr>
        <p:sp>
          <p:nvSpPr>
            <p:cNvPr id="330" name="Google Shape;330;p9"/>
            <p:cNvSpPr/>
            <p:nvPr/>
          </p:nvSpPr>
          <p:spPr>
            <a:xfrm>
              <a:off x="-68899" y="4712907"/>
              <a:ext cx="9146224" cy="457082"/>
            </a:xfrm>
            <a:prstGeom prst="parallelogram">
              <a:avLst>
                <a:gd fmla="val 3390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85492" y="4717767"/>
              <a:ext cx="8437440" cy="457082"/>
            </a:xfrm>
            <a:prstGeom prst="parallelogram">
              <a:avLst>
                <a:gd fmla="val 33902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660921" y="4718374"/>
              <a:ext cx="7680110" cy="460727"/>
            </a:xfrm>
            <a:prstGeom prst="parallelogram">
              <a:avLst>
                <a:gd fmla="val 33902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 txBox="1"/>
            <p:nvPr/>
          </p:nvSpPr>
          <p:spPr>
            <a:xfrm>
              <a:off x="2063446" y="4733672"/>
              <a:ext cx="188307" cy="439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4" name="Google Shape;334;p9"/>
          <p:cNvCxnSpPr/>
          <p:nvPr/>
        </p:nvCxnSpPr>
        <p:spPr>
          <a:xfrm>
            <a:off x="9588501" y="3489325"/>
            <a:ext cx="2603499" cy="1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9"/>
          <p:cNvCxnSpPr/>
          <p:nvPr/>
        </p:nvCxnSpPr>
        <p:spPr>
          <a:xfrm>
            <a:off x="9588500" y="877889"/>
            <a:ext cx="0" cy="261143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9"/>
          <p:cNvCxnSpPr/>
          <p:nvPr/>
        </p:nvCxnSpPr>
        <p:spPr>
          <a:xfrm rot="10800000">
            <a:off x="0" y="877889"/>
            <a:ext cx="9588500" cy="6349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37" name="Google Shape;337;p9"/>
          <p:cNvGrpSpPr/>
          <p:nvPr/>
        </p:nvGrpSpPr>
        <p:grpSpPr>
          <a:xfrm>
            <a:off x="8801102" y="640436"/>
            <a:ext cx="2118479" cy="476488"/>
            <a:chOff x="7277758" y="639960"/>
            <a:chExt cx="2116774" cy="476306"/>
          </a:xfrm>
        </p:grpSpPr>
        <p:sp>
          <p:nvSpPr>
            <p:cNvPr id="338" name="Google Shape;338;p9"/>
            <p:cNvSpPr/>
            <p:nvPr/>
          </p:nvSpPr>
          <p:spPr>
            <a:xfrm>
              <a:off x="7277758" y="639960"/>
              <a:ext cx="2116774" cy="476306"/>
            </a:xfrm>
            <a:prstGeom prst="parallelogram">
              <a:avLst>
                <a:gd fmla="val 25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mo"/>
                <a:buNone/>
              </a:pPr>
              <a:r>
                <a:t/>
              </a:r>
              <a:endParaRPr sz="18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 txBox="1"/>
            <p:nvPr/>
          </p:nvSpPr>
          <p:spPr>
            <a:xfrm>
              <a:off x="7922646" y="644197"/>
              <a:ext cx="880173" cy="46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1" sz="24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9"/>
          <p:cNvSpPr/>
          <p:nvPr/>
        </p:nvSpPr>
        <p:spPr>
          <a:xfrm>
            <a:off x="765905" y="275636"/>
            <a:ext cx="6457950" cy="5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Keras預建神經層類型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424593" y="378824"/>
            <a:ext cx="184854" cy="4086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sz="18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9"/>
          <p:cNvCxnSpPr/>
          <p:nvPr/>
        </p:nvCxnSpPr>
        <p:spPr>
          <a:xfrm flipH="1">
            <a:off x="763943" y="436887"/>
            <a:ext cx="1079" cy="27218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3" name="Google Shape;3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36" y="1968878"/>
            <a:ext cx="7161273" cy="23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9"/>
          <p:cNvSpPr txBox="1"/>
          <p:nvPr/>
        </p:nvSpPr>
        <p:spPr>
          <a:xfrm>
            <a:off x="222218" y="1482116"/>
            <a:ext cx="2294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循環神經網路RNN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主题1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2014-11-11T03:30:50Z</dcterms:created>
  <dc:creator>优品PPT</dc:creator>
</cp:coreProperties>
</file>