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53" r:id="rId6"/>
    <p:sldId id="349" r:id="rId7"/>
    <p:sldId id="317" r:id="rId8"/>
    <p:sldId id="343" r:id="rId9"/>
    <p:sldId id="340" r:id="rId10"/>
    <p:sldId id="344" r:id="rId11"/>
    <p:sldId id="342" r:id="rId12"/>
    <p:sldId id="341" r:id="rId13"/>
    <p:sldId id="346" r:id="rId14"/>
    <p:sldId id="278" r:id="rId15"/>
    <p:sldId id="347" r:id="rId16"/>
    <p:sldId id="348" r:id="rId17"/>
    <p:sldId id="351" r:id="rId18"/>
    <p:sldId id="305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52" y="4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309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misra/news-category-dataset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74" y="2115772"/>
            <a:ext cx="5008441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新聞內容分類</a:t>
            </a:r>
            <a:endParaRPr lang="en-US" altLang="zh-TW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r"/>
            <a:r>
              <a:rPr lang="zh-TW" altLang="en-US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自然語言分析應用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402417"/>
            <a:ext cx="500838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109002066</a:t>
            </a:r>
            <a:r>
              <a:rPr lang="zh-TW" altLang="en-US" sz="1867" dirty="0">
                <a:solidFill>
                  <a:schemeClr val="bg1"/>
                </a:solidFill>
                <a:cs typeface="Arial" pitchFamily="34" charset="0"/>
              </a:rPr>
              <a:t> 鄒宏明</a:t>
            </a:r>
            <a:endParaRPr lang="en-US" altLang="zh-TW" sz="1867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109002067 </a:t>
            </a:r>
            <a:r>
              <a:rPr lang="zh-TW" altLang="en-US" sz="1867" dirty="0">
                <a:solidFill>
                  <a:schemeClr val="bg1"/>
                </a:solidFill>
                <a:cs typeface="Arial" pitchFamily="34" charset="0"/>
              </a:rPr>
              <a:t>林映佑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TW" altLang="en-US" b="1" dirty="0"/>
              <a:t>自然語言處理應用</a:t>
            </a:r>
            <a:endParaRPr lang="en-US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3763711" y="1986068"/>
            <a:ext cx="4673128" cy="3429348"/>
            <a:chOff x="4256258" y="2335977"/>
            <a:chExt cx="3706228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B971E8-5846-4CA3-9152-015CCA55CEEC}"/>
                </a:ext>
              </a:extLst>
            </p:cNvPr>
            <p:cNvGrpSpPr/>
            <p:nvPr/>
          </p:nvGrpSpPr>
          <p:grpSpPr>
            <a:xfrm>
              <a:off x="7382939" y="4199052"/>
              <a:ext cx="579547" cy="856720"/>
              <a:chOff x="7382939" y="4199052"/>
              <a:chExt cx="579547" cy="8567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F061A48-8FF2-4A96-8D5E-87819CAF7204}"/>
                  </a:ext>
                </a:extLst>
              </p:cNvPr>
              <p:cNvSpPr/>
              <p:nvPr/>
            </p:nvSpPr>
            <p:spPr>
              <a:xfrm>
                <a:off x="7383990" y="4269727"/>
                <a:ext cx="578233" cy="238302"/>
              </a:xfrm>
              <a:custGeom>
                <a:avLst/>
                <a:gdLst>
                  <a:gd name="connsiteX0" fmla="*/ 0 w 578232"/>
                  <a:gd name="connsiteY0" fmla="*/ 0 h 238301"/>
                  <a:gd name="connsiteX1" fmla="*/ 245661 w 578232"/>
                  <a:gd name="connsiteY1" fmla="*/ 37498 h 238301"/>
                  <a:gd name="connsiteX2" fmla="*/ 452423 w 578232"/>
                  <a:gd name="connsiteY2" fmla="*/ 29437 h 238301"/>
                  <a:gd name="connsiteX3" fmla="*/ 516554 w 578232"/>
                  <a:gd name="connsiteY3" fmla="*/ 18924 h 238301"/>
                  <a:gd name="connsiteX4" fmla="*/ 578583 w 578232"/>
                  <a:gd name="connsiteY4" fmla="*/ 1051 h 238301"/>
                  <a:gd name="connsiteX5" fmla="*/ 578583 w 578232"/>
                  <a:gd name="connsiteY5" fmla="*/ 11915 h 238301"/>
                  <a:gd name="connsiteX6" fmla="*/ 578933 w 578232"/>
                  <a:gd name="connsiteY6" fmla="*/ 182231 h 238301"/>
                  <a:gd name="connsiteX7" fmla="*/ 561762 w 578232"/>
                  <a:gd name="connsiteY7" fmla="*/ 207813 h 238301"/>
                  <a:gd name="connsiteX8" fmla="*/ 462586 w 578232"/>
                  <a:gd name="connsiteY8" fmla="*/ 230592 h 238301"/>
                  <a:gd name="connsiteX9" fmla="*/ 247063 w 578232"/>
                  <a:gd name="connsiteY9" fmla="*/ 240755 h 238301"/>
                  <a:gd name="connsiteX10" fmla="*/ 40651 w 578232"/>
                  <a:gd name="connsiteY10" fmla="*/ 215874 h 238301"/>
                  <a:gd name="connsiteX11" fmla="*/ 0 w 578232"/>
                  <a:gd name="connsiteY11" fmla="*/ 163307 h 238301"/>
                  <a:gd name="connsiteX12" fmla="*/ 0 w 578232"/>
                  <a:gd name="connsiteY12" fmla="*/ 12266 h 238301"/>
                  <a:gd name="connsiteX13" fmla="*/ 0 w 578232"/>
                  <a:gd name="connsiteY13" fmla="*/ 0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38301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EF3B43-0055-4836-8E48-5E5108B48286}"/>
                  </a:ext>
                </a:extLst>
              </p:cNvPr>
              <p:cNvSpPr/>
              <p:nvPr/>
            </p:nvSpPr>
            <p:spPr>
              <a:xfrm>
                <a:off x="7384253" y="4813966"/>
                <a:ext cx="578233" cy="241806"/>
              </a:xfrm>
              <a:custGeom>
                <a:avLst/>
                <a:gdLst>
                  <a:gd name="connsiteX0" fmla="*/ 88 w 578232"/>
                  <a:gd name="connsiteY0" fmla="*/ 0 h 241806"/>
                  <a:gd name="connsiteX1" fmla="*/ 152180 w 578232"/>
                  <a:gd name="connsiteY1" fmla="*/ 32942 h 241806"/>
                  <a:gd name="connsiteX2" fmla="*/ 356489 w 578232"/>
                  <a:gd name="connsiteY2" fmla="*/ 37848 h 241806"/>
                  <a:gd name="connsiteX3" fmla="*/ 553439 w 578232"/>
                  <a:gd name="connsiteY3" fmla="*/ 10513 h 241806"/>
                  <a:gd name="connsiteX4" fmla="*/ 579021 w 578232"/>
                  <a:gd name="connsiteY4" fmla="*/ 701 h 241806"/>
                  <a:gd name="connsiteX5" fmla="*/ 578320 w 578232"/>
                  <a:gd name="connsiteY5" fmla="*/ 192394 h 241806"/>
                  <a:gd name="connsiteX6" fmla="*/ 565704 w 578232"/>
                  <a:gd name="connsiteY6" fmla="*/ 207463 h 241806"/>
                  <a:gd name="connsiteX7" fmla="*/ 491059 w 578232"/>
                  <a:gd name="connsiteY7" fmla="*/ 227789 h 241806"/>
                  <a:gd name="connsiteX8" fmla="*/ 325650 w 578232"/>
                  <a:gd name="connsiteY8" fmla="*/ 241806 h 241806"/>
                  <a:gd name="connsiteX9" fmla="*/ 61065 w 578232"/>
                  <a:gd name="connsiteY9" fmla="*/ 222882 h 241806"/>
                  <a:gd name="connsiteX10" fmla="*/ 11652 w 578232"/>
                  <a:gd name="connsiteY10" fmla="*/ 206412 h 241806"/>
                  <a:gd name="connsiteX11" fmla="*/ 438 w 578232"/>
                  <a:gd name="connsiteY11" fmla="*/ 191343 h 241806"/>
                  <a:gd name="connsiteX12" fmla="*/ 88 w 578232"/>
                  <a:gd name="connsiteY12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0EE1C4-7EC7-45E8-8B4F-C5DF18E2D184}"/>
                  </a:ext>
                </a:extLst>
              </p:cNvPr>
              <p:cNvSpPr/>
              <p:nvPr/>
            </p:nvSpPr>
            <p:spPr>
              <a:xfrm>
                <a:off x="7383640" y="4548680"/>
                <a:ext cx="578233" cy="238302"/>
              </a:xfrm>
              <a:custGeom>
                <a:avLst/>
                <a:gdLst>
                  <a:gd name="connsiteX0" fmla="*/ 579634 w 578232"/>
                  <a:gd name="connsiteY0" fmla="*/ 1752 h 238301"/>
                  <a:gd name="connsiteX1" fmla="*/ 578933 w 578232"/>
                  <a:gd name="connsiteY1" fmla="*/ 189590 h 238301"/>
                  <a:gd name="connsiteX2" fmla="*/ 565967 w 578232"/>
                  <a:gd name="connsiteY2" fmla="*/ 205710 h 238301"/>
                  <a:gd name="connsiteX3" fmla="*/ 488519 w 578232"/>
                  <a:gd name="connsiteY3" fmla="*/ 226387 h 238301"/>
                  <a:gd name="connsiteX4" fmla="*/ 325562 w 578232"/>
                  <a:gd name="connsiteY4" fmla="*/ 240054 h 238301"/>
                  <a:gd name="connsiteX5" fmla="*/ 76046 w 578232"/>
                  <a:gd name="connsiteY5" fmla="*/ 224284 h 238301"/>
                  <a:gd name="connsiteX6" fmla="*/ 14718 w 578232"/>
                  <a:gd name="connsiteY6" fmla="*/ 206411 h 238301"/>
                  <a:gd name="connsiteX7" fmla="*/ 0 w 578232"/>
                  <a:gd name="connsiteY7" fmla="*/ 183983 h 238301"/>
                  <a:gd name="connsiteX8" fmla="*/ 350 w 578232"/>
                  <a:gd name="connsiteY8" fmla="*/ 0 h 238301"/>
                  <a:gd name="connsiteX9" fmla="*/ 304536 w 578232"/>
                  <a:gd name="connsiteY9" fmla="*/ 37848 h 238301"/>
                  <a:gd name="connsiteX10" fmla="*/ 496579 w 578232"/>
                  <a:gd name="connsiteY10" fmla="*/ 22428 h 238301"/>
                  <a:gd name="connsiteX11" fmla="*/ 579634 w 578232"/>
                  <a:gd name="connsiteY11" fmla="*/ 1752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238301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D8C34D5-CEE2-44C1-A36D-8669B3A78325}"/>
                  </a:ext>
                </a:extLst>
              </p:cNvPr>
              <p:cNvSpPr/>
              <p:nvPr/>
            </p:nvSpPr>
            <p:spPr>
              <a:xfrm>
                <a:off x="7382939" y="4199052"/>
                <a:ext cx="578233" cy="91115"/>
              </a:xfrm>
              <a:custGeom>
                <a:avLst/>
                <a:gdLst>
                  <a:gd name="connsiteX0" fmla="*/ 581386 w 578232"/>
                  <a:gd name="connsiteY0" fmla="*/ 49999 h 91115"/>
                  <a:gd name="connsiteX1" fmla="*/ 545291 w 578232"/>
                  <a:gd name="connsiteY1" fmla="*/ 66119 h 91115"/>
                  <a:gd name="connsiteX2" fmla="*/ 405464 w 578232"/>
                  <a:gd name="connsiteY2" fmla="*/ 88898 h 91115"/>
                  <a:gd name="connsiteX3" fmla="*/ 274047 w 578232"/>
                  <a:gd name="connsiteY3" fmla="*/ 93454 h 91115"/>
                  <a:gd name="connsiteX4" fmla="*/ 43455 w 578232"/>
                  <a:gd name="connsiteY4" fmla="*/ 68923 h 91115"/>
                  <a:gd name="connsiteX5" fmla="*/ 0 w 578232"/>
                  <a:gd name="connsiteY5" fmla="*/ 44041 h 91115"/>
                  <a:gd name="connsiteX6" fmla="*/ 30138 w 578232"/>
                  <a:gd name="connsiteY6" fmla="*/ 29323 h 91115"/>
                  <a:gd name="connsiteX7" fmla="*/ 135271 w 578232"/>
                  <a:gd name="connsiteY7" fmla="*/ 8646 h 91115"/>
                  <a:gd name="connsiteX8" fmla="*/ 348341 w 578232"/>
                  <a:gd name="connsiteY8" fmla="*/ 1287 h 91115"/>
                  <a:gd name="connsiteX9" fmla="*/ 533025 w 578232"/>
                  <a:gd name="connsiteY9" fmla="*/ 23716 h 91115"/>
                  <a:gd name="connsiteX10" fmla="*/ 564215 w 578232"/>
                  <a:gd name="connsiteY10" fmla="*/ 34579 h 91115"/>
                  <a:gd name="connsiteX11" fmla="*/ 580686 w 578232"/>
                  <a:gd name="connsiteY11" fmla="*/ 45443 h 91115"/>
                  <a:gd name="connsiteX12" fmla="*/ 581386 w 578232"/>
                  <a:gd name="connsiteY12" fmla="*/ 49999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91115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1344764-2D4B-40D1-A506-B65188F98A62}"/>
                  </a:ext>
                </a:extLst>
              </p:cNvPr>
              <p:cNvSpPr/>
              <p:nvPr/>
            </p:nvSpPr>
            <p:spPr>
              <a:xfrm>
                <a:off x="7383990" y="4504507"/>
                <a:ext cx="578233" cy="63080"/>
              </a:xfrm>
              <a:custGeom>
                <a:avLst/>
                <a:gdLst>
                  <a:gd name="connsiteX0" fmla="*/ 1051 w 578232"/>
                  <a:gd name="connsiteY0" fmla="*/ 17188 h 63079"/>
                  <a:gd name="connsiteX1" fmla="*/ 53968 w 578232"/>
                  <a:gd name="connsiteY1" fmla="*/ 1068 h 63079"/>
                  <a:gd name="connsiteX2" fmla="*/ 205711 w 578232"/>
                  <a:gd name="connsiteY2" fmla="*/ 19992 h 63079"/>
                  <a:gd name="connsiteX3" fmla="*/ 384437 w 578232"/>
                  <a:gd name="connsiteY3" fmla="*/ 19642 h 63079"/>
                  <a:gd name="connsiteX4" fmla="*/ 528470 w 578232"/>
                  <a:gd name="connsiteY4" fmla="*/ 718 h 63079"/>
                  <a:gd name="connsiteX5" fmla="*/ 575780 w 578232"/>
                  <a:gd name="connsiteY5" fmla="*/ 14735 h 63079"/>
                  <a:gd name="connsiteX6" fmla="*/ 572976 w 578232"/>
                  <a:gd name="connsiteY6" fmla="*/ 27351 h 63079"/>
                  <a:gd name="connsiteX7" fmla="*/ 532675 w 578232"/>
                  <a:gd name="connsiteY7" fmla="*/ 43121 h 63079"/>
                  <a:gd name="connsiteX8" fmla="*/ 365864 w 578232"/>
                  <a:gd name="connsiteY8" fmla="*/ 64148 h 63079"/>
                  <a:gd name="connsiteX9" fmla="*/ 157700 w 578232"/>
                  <a:gd name="connsiteY9" fmla="*/ 59943 h 63079"/>
                  <a:gd name="connsiteX10" fmla="*/ 29788 w 578232"/>
                  <a:gd name="connsiteY10" fmla="*/ 37164 h 63079"/>
                  <a:gd name="connsiteX11" fmla="*/ 0 w 578232"/>
                  <a:gd name="connsiteY11" fmla="*/ 22445 h 63079"/>
                  <a:gd name="connsiteX12" fmla="*/ 1051 w 578232"/>
                  <a:gd name="connsiteY12" fmla="*/ 17188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63079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852533-0901-47B8-BE2B-E013D9DEEE5E}"/>
                  </a:ext>
                </a:extLst>
              </p:cNvPr>
              <p:cNvSpPr/>
              <p:nvPr/>
            </p:nvSpPr>
            <p:spPr>
              <a:xfrm>
                <a:off x="7383640" y="4776200"/>
                <a:ext cx="578233" cy="59575"/>
              </a:xfrm>
              <a:custGeom>
                <a:avLst/>
                <a:gdLst>
                  <a:gd name="connsiteX0" fmla="*/ 0 w 578232"/>
                  <a:gd name="connsiteY0" fmla="*/ 17440 h 59575"/>
                  <a:gd name="connsiteX1" fmla="*/ 34343 w 578232"/>
                  <a:gd name="connsiteY1" fmla="*/ 2371 h 59575"/>
                  <a:gd name="connsiteX2" fmla="*/ 192043 w 578232"/>
                  <a:gd name="connsiteY2" fmla="*/ 25851 h 59575"/>
                  <a:gd name="connsiteX3" fmla="*/ 457680 w 578232"/>
                  <a:gd name="connsiteY3" fmla="*/ 19543 h 59575"/>
                  <a:gd name="connsiteX4" fmla="*/ 547744 w 578232"/>
                  <a:gd name="connsiteY4" fmla="*/ 2021 h 59575"/>
                  <a:gd name="connsiteX5" fmla="*/ 561061 w 578232"/>
                  <a:gd name="connsiteY5" fmla="*/ 619 h 59575"/>
                  <a:gd name="connsiteX6" fmla="*/ 579985 w 578232"/>
                  <a:gd name="connsiteY6" fmla="*/ 14637 h 59575"/>
                  <a:gd name="connsiteX7" fmla="*/ 563514 w 578232"/>
                  <a:gd name="connsiteY7" fmla="*/ 27603 h 59575"/>
                  <a:gd name="connsiteX8" fmla="*/ 450320 w 578232"/>
                  <a:gd name="connsiteY8" fmla="*/ 52835 h 59575"/>
                  <a:gd name="connsiteX9" fmla="*/ 216574 w 578232"/>
                  <a:gd name="connsiteY9" fmla="*/ 59844 h 59575"/>
                  <a:gd name="connsiteX10" fmla="*/ 30138 w 578232"/>
                  <a:gd name="connsiteY10" fmla="*/ 32509 h 59575"/>
                  <a:gd name="connsiteX11" fmla="*/ 0 w 578232"/>
                  <a:gd name="connsiteY11" fmla="*/ 17440 h 5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59575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1" name="TextBox 15">
            <a:extLst>
              <a:ext uri="{FF2B5EF4-FFF2-40B4-BE49-F238E27FC236}">
                <a16:creationId xmlns:a16="http://schemas.microsoft.com/office/drawing/2014/main" id="{FFD3DCEE-306C-48C6-9735-47B211B2B412}"/>
              </a:ext>
            </a:extLst>
          </p:cNvPr>
          <p:cNvSpPr txBox="1"/>
          <p:nvPr/>
        </p:nvSpPr>
        <p:spPr>
          <a:xfrm>
            <a:off x="1822691" y="2934845"/>
            <a:ext cx="204471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TW" altLang="en-US" sz="3600" dirty="0">
                <a:solidFill>
                  <a:schemeClr val="tx2">
                    <a:lumMod val="75000"/>
                  </a:schemeClr>
                </a:solidFill>
              </a:rPr>
              <a:t>智能助理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2" name="TextBox 15">
            <a:extLst>
              <a:ext uri="{FF2B5EF4-FFF2-40B4-BE49-F238E27FC236}">
                <a16:creationId xmlns:a16="http://schemas.microsoft.com/office/drawing/2014/main" id="{7C4FFFBF-9572-448B-A19D-BEFB3FB2C245}"/>
              </a:ext>
            </a:extLst>
          </p:cNvPr>
          <p:cNvSpPr txBox="1"/>
          <p:nvPr/>
        </p:nvSpPr>
        <p:spPr>
          <a:xfrm>
            <a:off x="1216060" y="4567457"/>
            <a:ext cx="2547651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TW" altLang="en-US" sz="3600" dirty="0">
                <a:solidFill>
                  <a:schemeClr val="tx2">
                    <a:lumMod val="75000"/>
                  </a:schemeClr>
                </a:solidFill>
              </a:rPr>
              <a:t>聊天機器人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4B331306-D651-423F-91C4-DB26ED599C2B}"/>
              </a:ext>
            </a:extLst>
          </p:cNvPr>
          <p:cNvSpPr txBox="1"/>
          <p:nvPr/>
        </p:nvSpPr>
        <p:spPr>
          <a:xfrm>
            <a:off x="8405935" y="2930783"/>
            <a:ext cx="204471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TW" altLang="en-US" sz="3600" dirty="0">
                <a:solidFill>
                  <a:schemeClr val="tx2">
                    <a:lumMod val="75000"/>
                  </a:schemeClr>
                </a:solidFill>
              </a:rPr>
              <a:t>情感分析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id="{AB119FD6-A877-4CD9-AC7A-3B1B64C5525A}"/>
              </a:ext>
            </a:extLst>
          </p:cNvPr>
          <p:cNvSpPr txBox="1"/>
          <p:nvPr/>
        </p:nvSpPr>
        <p:spPr>
          <a:xfrm>
            <a:off x="8504582" y="4543058"/>
            <a:ext cx="309476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TW" altLang="en-US" sz="3600" dirty="0">
                <a:solidFill>
                  <a:schemeClr val="tx2">
                    <a:lumMod val="75000"/>
                  </a:schemeClr>
                </a:solidFill>
              </a:rPr>
              <a:t>文件內容處理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3ECC10F2-1B7D-4B27-A695-375559C06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43" y="2829012"/>
            <a:ext cx="966218" cy="87173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4511F2B6-B546-404E-9547-46AFF9A55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4444375"/>
            <a:ext cx="843699" cy="8436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BA85EBB-0910-4BE0-90A5-F820E4F48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2378" y="4368106"/>
            <a:ext cx="971686" cy="971686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CB57790E-BEB9-4026-B958-653B8911D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2218" y="2664045"/>
            <a:ext cx="1105850" cy="11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3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293314" y="294555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預計完成項目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3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TW" altLang="en-US" b="1" dirty="0"/>
              <a:t>專案處理流程</a:t>
            </a:r>
            <a:endParaRPr lang="en-US" b="1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738785" y="254782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5147907" y="290970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853855" y="254594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3161957" y="449746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6741289" y="4489993"/>
            <a:ext cx="2517962" cy="644220"/>
          </a:xfrm>
          <a:prstGeom prst="bentConnector2">
            <a:avLst/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6414355" y="887617"/>
            <a:ext cx="720617" cy="2247815"/>
          </a:xfrm>
          <a:prstGeom prst="bentConnector2">
            <a:avLst/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3959642" y="3966773"/>
            <a:ext cx="1267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cs typeface="Arial" pitchFamily="34" charset="0"/>
              </a:rPr>
              <a:t>第一步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6093635" y="3966773"/>
            <a:ext cx="125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4"/>
                </a:solidFill>
                <a:cs typeface="Arial" pitchFamily="34" charset="0"/>
              </a:rPr>
              <a:t>第三步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5017178" y="2371832"/>
            <a:ext cx="1267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cs typeface="Arial" pitchFamily="34" charset="0"/>
              </a:rPr>
              <a:t>第二步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2" name="TextBox 15">
            <a:extLst>
              <a:ext uri="{FF2B5EF4-FFF2-40B4-BE49-F238E27FC236}">
                <a16:creationId xmlns:a16="http://schemas.microsoft.com/office/drawing/2014/main" id="{8A0C33E6-FC95-4D36-958D-A23113DE6B1F}"/>
              </a:ext>
            </a:extLst>
          </p:cNvPr>
          <p:cNvSpPr txBox="1"/>
          <p:nvPr/>
        </p:nvSpPr>
        <p:spPr>
          <a:xfrm>
            <a:off x="3306231" y="4505395"/>
            <a:ext cx="2044715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斷詞斷句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FDB1FF91-D99E-4D65-90FD-7A61A175DC2B}"/>
              </a:ext>
            </a:extLst>
          </p:cNvPr>
          <p:cNvSpPr txBox="1"/>
          <p:nvPr/>
        </p:nvSpPr>
        <p:spPr>
          <a:xfrm>
            <a:off x="5752305" y="1721911"/>
            <a:ext cx="2044715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語意分析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15">
            <a:extLst>
              <a:ext uri="{FF2B5EF4-FFF2-40B4-BE49-F238E27FC236}">
                <a16:creationId xmlns:a16="http://schemas.microsoft.com/office/drawing/2014/main" id="{520A3264-2C53-4B4C-ABA1-D8BA2AEE9EEB}"/>
              </a:ext>
            </a:extLst>
          </p:cNvPr>
          <p:cNvSpPr txBox="1"/>
          <p:nvPr/>
        </p:nvSpPr>
        <p:spPr>
          <a:xfrm>
            <a:off x="6977912" y="4458161"/>
            <a:ext cx="2044715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分類結果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TW" altLang="en-US" b="1" dirty="0"/>
              <a:t>專案資料集選用</a:t>
            </a:r>
            <a:endParaRPr lang="en-US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4EFCE47-4472-4D3F-8B8A-7AB3CFC6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6" y="1781994"/>
            <a:ext cx="11673087" cy="2582617"/>
          </a:xfrm>
          <a:prstGeom prst="rect">
            <a:avLst/>
          </a:prstGeom>
        </p:spPr>
      </p:pic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4D93080C-8E8A-4CEF-93D8-4D2D5B27B408}"/>
              </a:ext>
            </a:extLst>
          </p:cNvPr>
          <p:cNvSpPr txBox="1">
            <a:spLocks/>
          </p:cNvSpPr>
          <p:nvPr/>
        </p:nvSpPr>
        <p:spPr>
          <a:xfrm>
            <a:off x="309400" y="579424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網站連結：</a:t>
            </a:r>
            <a:r>
              <a:rPr lang="en-US" altLang="zh-TW" sz="2800" dirty="0">
                <a:hlinkClick r:id="rId3"/>
              </a:rPr>
              <a:t>https://www.kaggle.com/rmisra/news-category-dataset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740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6778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TW" altLang="en-US" b="1" dirty="0"/>
              <a:t>資料集資料介紹</a:t>
            </a:r>
            <a:endParaRPr lang="en-US" altLang="zh-T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811964-6460-46EF-8682-BFD0BDFA1715}"/>
              </a:ext>
            </a:extLst>
          </p:cNvPr>
          <p:cNvSpPr txBox="1"/>
          <p:nvPr/>
        </p:nvSpPr>
        <p:spPr>
          <a:xfrm>
            <a:off x="1606213" y="1223909"/>
            <a:ext cx="6246315" cy="441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：分類名稱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Headline</a:t>
            </a:r>
            <a:r>
              <a:rPr lang="zh-TW" altLang="en-US" sz="2400" dirty="0"/>
              <a:t>：新聞標題</a:t>
            </a:r>
            <a:endParaRPr lang="en-US" altLang="zh-TW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Authors</a:t>
            </a:r>
            <a:r>
              <a:rPr lang="zh-TW" altLang="en-US" sz="2400" dirty="0"/>
              <a:t>：新聞之作者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Link</a:t>
            </a:r>
            <a:r>
              <a:rPr lang="zh-TW" altLang="en-US" sz="2400" dirty="0"/>
              <a:t>：新聞網站連結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Date</a:t>
            </a:r>
            <a:r>
              <a:rPr lang="zh-TW" altLang="en-US" sz="2400" dirty="0"/>
              <a:t>：新聞發布日期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/>
              <a:t>Short_Description</a:t>
            </a:r>
            <a:r>
              <a:rPr lang="zh-TW" altLang="en-US" sz="2400" dirty="0"/>
              <a:t>：新聞內容簡短描述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4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D12B2E4-7C81-4309-8E05-9B5BED3F4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6" t="11647" r="28401" b="66186"/>
          <a:stretch/>
        </p:blipFill>
        <p:spPr>
          <a:xfrm>
            <a:off x="490192" y="2149310"/>
            <a:ext cx="11472996" cy="2187019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5548B03-5297-4CA4-96FE-B1EA5C330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6778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TW" altLang="en-US" b="1" dirty="0"/>
              <a:t>資料集資料介紹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7839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TW" altLang="en-US" b="1" dirty="0"/>
              <a:t>預期完成項目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33360-0433-4AF3-A64E-A88A5635CE2E}"/>
              </a:ext>
            </a:extLst>
          </p:cNvPr>
          <p:cNvSpPr/>
          <p:nvPr/>
        </p:nvSpPr>
        <p:spPr>
          <a:xfrm>
            <a:off x="5618753" y="1794327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81734-3D78-4BCA-9444-78DA5A28371E}"/>
              </a:ext>
            </a:extLst>
          </p:cNvPr>
          <p:cNvSpPr/>
          <p:nvPr/>
        </p:nvSpPr>
        <p:spPr>
          <a:xfrm>
            <a:off x="903622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5F007-3D0A-4148-8906-B28DFD68B8FC}"/>
              </a:ext>
            </a:extLst>
          </p:cNvPr>
          <p:cNvSpPr/>
          <p:nvPr/>
        </p:nvSpPr>
        <p:spPr>
          <a:xfrm>
            <a:off x="1965358" y="5031013"/>
            <a:ext cx="8268434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DB0DC9-5EAB-4BD4-9316-7A777A0DD76E}"/>
              </a:ext>
            </a:extLst>
          </p:cNvPr>
          <p:cNvSpPr/>
          <p:nvPr/>
        </p:nvSpPr>
        <p:spPr>
          <a:xfrm>
            <a:off x="10313338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622F4-714F-481E-9006-2413544A99CF}"/>
              </a:ext>
            </a:extLst>
          </p:cNvPr>
          <p:cNvSpPr/>
          <p:nvPr/>
        </p:nvSpPr>
        <p:spPr>
          <a:xfrm>
            <a:off x="1065359" y="5255405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22E29-20D8-4946-BD08-FC672D3E1266}"/>
              </a:ext>
            </a:extLst>
          </p:cNvPr>
          <p:cNvSpPr/>
          <p:nvPr/>
        </p:nvSpPr>
        <p:spPr>
          <a:xfrm>
            <a:off x="1875971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DCC6D-DC86-46A2-8ED5-DCCE56C025A4}"/>
              </a:ext>
            </a:extLst>
          </p:cNvPr>
          <p:cNvSpPr/>
          <p:nvPr/>
        </p:nvSpPr>
        <p:spPr>
          <a:xfrm>
            <a:off x="2937707" y="3952117"/>
            <a:ext cx="6323736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D4970-ADD3-40DC-BAEC-2F612DEC7435}"/>
              </a:ext>
            </a:extLst>
          </p:cNvPr>
          <p:cNvSpPr/>
          <p:nvPr/>
        </p:nvSpPr>
        <p:spPr>
          <a:xfrm>
            <a:off x="9340988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9B40F-49C4-43A1-B1C4-1AF3B2501193}"/>
              </a:ext>
            </a:extLst>
          </p:cNvPr>
          <p:cNvSpPr/>
          <p:nvPr/>
        </p:nvSpPr>
        <p:spPr>
          <a:xfrm>
            <a:off x="2037708" y="4176509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C08CA-B006-49EB-9998-8956F4517B95}"/>
              </a:ext>
            </a:extLst>
          </p:cNvPr>
          <p:cNvSpPr txBox="1"/>
          <p:nvPr/>
        </p:nvSpPr>
        <p:spPr>
          <a:xfrm>
            <a:off x="3129844" y="4069111"/>
            <a:ext cx="5952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cs typeface="Arial" pitchFamily="34" charset="0"/>
              </a:rPr>
              <a:t>簡短新聞內容大意</a:t>
            </a:r>
            <a:endParaRPr lang="en-US" altLang="ko-KR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B02AC-22AE-40A6-B401-A9801DADDAF5}"/>
              </a:ext>
            </a:extLst>
          </p:cNvPr>
          <p:cNvSpPr/>
          <p:nvPr/>
        </p:nvSpPr>
        <p:spPr>
          <a:xfrm>
            <a:off x="2865971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95D53-A289-49C1-8444-6FC8EE3D5068}"/>
              </a:ext>
            </a:extLst>
          </p:cNvPr>
          <p:cNvSpPr/>
          <p:nvPr/>
        </p:nvSpPr>
        <p:spPr>
          <a:xfrm>
            <a:off x="3939850" y="2873222"/>
            <a:ext cx="431945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EE314B-8419-4CA5-BCB0-03852763E672}"/>
              </a:ext>
            </a:extLst>
          </p:cNvPr>
          <p:cNvSpPr/>
          <p:nvPr/>
        </p:nvSpPr>
        <p:spPr>
          <a:xfrm>
            <a:off x="8350988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BF3C6F-3682-4EF3-8F6E-6A64421E53C4}"/>
              </a:ext>
            </a:extLst>
          </p:cNvPr>
          <p:cNvSpPr/>
          <p:nvPr/>
        </p:nvSpPr>
        <p:spPr>
          <a:xfrm>
            <a:off x="3027708" y="3097613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110FA3-C504-4A9D-969E-767F4DB127E4}"/>
              </a:ext>
            </a:extLst>
          </p:cNvPr>
          <p:cNvSpPr txBox="1"/>
          <p:nvPr/>
        </p:nvSpPr>
        <p:spPr>
          <a:xfrm>
            <a:off x="4362431" y="3075057"/>
            <a:ext cx="3630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cs typeface="Arial" pitchFamily="34" charset="0"/>
              </a:rPr>
              <a:t>新聞分類</a:t>
            </a:r>
            <a:endParaRPr lang="en-US" altLang="ko-KR" sz="40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9DA89D9B-17D4-4ABF-A06D-A68CC220E612}"/>
              </a:ext>
            </a:extLst>
          </p:cNvPr>
          <p:cNvCxnSpPr/>
          <p:nvPr/>
        </p:nvCxnSpPr>
        <p:spPr>
          <a:xfrm flipV="1">
            <a:off x="1359269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2">
            <a:extLst>
              <a:ext uri="{FF2B5EF4-FFF2-40B4-BE49-F238E27FC236}">
                <a16:creationId xmlns:a16="http://schemas.microsoft.com/office/drawing/2014/main" id="{84F7426D-6267-43CA-9B7C-7B263AD043AD}"/>
              </a:ext>
            </a:extLst>
          </p:cNvPr>
          <p:cNvCxnSpPr/>
          <p:nvPr/>
        </p:nvCxnSpPr>
        <p:spPr>
          <a:xfrm flipV="1">
            <a:off x="236058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E3F6BB6A-1B6A-4369-9754-9ABD1CDD40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1065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64">
            <a:extLst>
              <a:ext uri="{FF2B5EF4-FFF2-40B4-BE49-F238E27FC236}">
                <a16:creationId xmlns:a16="http://schemas.microsoft.com/office/drawing/2014/main" id="{8251829D-F188-47DF-ABA4-86743C63ECF2}"/>
              </a:ext>
            </a:extLst>
          </p:cNvPr>
          <p:cNvCxnSpPr/>
          <p:nvPr/>
        </p:nvCxnSpPr>
        <p:spPr>
          <a:xfrm flipH="1" flipV="1">
            <a:off x="10352261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5">
            <a:extLst>
              <a:ext uri="{FF2B5EF4-FFF2-40B4-BE49-F238E27FC236}">
                <a16:creationId xmlns:a16="http://schemas.microsoft.com/office/drawing/2014/main" id="{231F709F-3D5E-464A-AAE9-22DBDD8F8607}"/>
              </a:ext>
            </a:extLst>
          </p:cNvPr>
          <p:cNvCxnSpPr/>
          <p:nvPr/>
        </p:nvCxnSpPr>
        <p:spPr>
          <a:xfrm flipH="1" flipV="1">
            <a:off x="933462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6">
            <a:extLst>
              <a:ext uri="{FF2B5EF4-FFF2-40B4-BE49-F238E27FC236}">
                <a16:creationId xmlns:a16="http://schemas.microsoft.com/office/drawing/2014/main" id="{EEA45C16-8978-4655-A217-37D0250D1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8936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6">
            <a:extLst>
              <a:ext uri="{FF2B5EF4-FFF2-40B4-BE49-F238E27FC236}">
                <a16:creationId xmlns:a16="http://schemas.microsoft.com/office/drawing/2014/main" id="{30E4E21C-EEF5-489E-BFC9-AAA2C41EB383}"/>
              </a:ext>
            </a:extLst>
          </p:cNvPr>
          <p:cNvSpPr/>
          <p:nvPr/>
        </p:nvSpPr>
        <p:spPr>
          <a:xfrm rot="2700000">
            <a:off x="8674110" y="3094092"/>
            <a:ext cx="294439" cy="5278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C81D472F-FAC4-422C-AF6B-2DFBCDF05567}"/>
              </a:ext>
            </a:extLst>
          </p:cNvPr>
          <p:cNvSpPr/>
          <p:nvPr/>
        </p:nvSpPr>
        <p:spPr>
          <a:xfrm>
            <a:off x="9622860" y="4242860"/>
            <a:ext cx="431129" cy="36038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248C7865-4E36-4B8A-8315-797C339C3E6A}"/>
              </a:ext>
            </a:extLst>
          </p:cNvPr>
          <p:cNvSpPr/>
          <p:nvPr/>
        </p:nvSpPr>
        <p:spPr>
          <a:xfrm>
            <a:off x="10598232" y="5380289"/>
            <a:ext cx="436386" cy="27344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id="{421B3BCA-480F-4181-9BCF-75BAFC1A3240}"/>
              </a:ext>
            </a:extLst>
          </p:cNvPr>
          <p:cNvSpPr txBox="1"/>
          <p:nvPr/>
        </p:nvSpPr>
        <p:spPr>
          <a:xfrm>
            <a:off x="2169145" y="5148509"/>
            <a:ext cx="7893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cs typeface="Arial" pitchFamily="34" charset="0"/>
              </a:rPr>
              <a:t>判斷新聞內容為正面還是負面消息</a:t>
            </a:r>
            <a:endParaRPr lang="en-US" altLang="ko-KR" sz="4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300178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6000" dirty="0">
                <a:solidFill>
                  <a:schemeClr val="bg1"/>
                </a:solidFill>
                <a:cs typeface="Arial" pitchFamily="34" charset="0"/>
              </a:rPr>
              <a:t>感謝各位的聆聽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293314" y="294555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動機與目的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90178AA2-E7D4-4FD0-93D7-5F88C818002E}"/>
              </a:ext>
            </a:extLst>
          </p:cNvPr>
          <p:cNvSpPr/>
          <p:nvPr/>
        </p:nvSpPr>
        <p:spPr>
          <a:xfrm>
            <a:off x="5594555" y="293611"/>
            <a:ext cx="6481180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40197" y="432897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動機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1BA0CB3-0855-4AD8-8FDC-10014D6A60E6}"/>
              </a:ext>
            </a:extLst>
          </p:cNvPr>
          <p:cNvSpPr txBox="1"/>
          <p:nvPr/>
        </p:nvSpPr>
        <p:spPr>
          <a:xfrm>
            <a:off x="6672497" y="1495513"/>
            <a:ext cx="3929281" cy="14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chemeClr val="bg1"/>
                </a:solidFill>
              </a:rPr>
              <a:t>運用國際新聞輿論</a:t>
            </a:r>
            <a:endParaRPr lang="en-US" altLang="zh-TW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chemeClr val="bg1"/>
                </a:solidFill>
              </a:rPr>
              <a:t>預測比特幣漲跌</a:t>
            </a:r>
          </a:p>
        </p:txBody>
      </p:sp>
    </p:spTree>
    <p:extLst>
      <p:ext uri="{BB962C8B-B14F-4D97-AF65-F5344CB8AC3E}">
        <p14:creationId xmlns:p14="http://schemas.microsoft.com/office/powerpoint/2010/main" val="16221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3337088" y="293611"/>
            <a:ext cx="8738647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5317927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前情提要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1EC596-52B8-4B0D-9739-F6257670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55" y="2006511"/>
            <a:ext cx="8419111" cy="446029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062D39F-E425-4BAB-87DE-3C6B546C5176}"/>
              </a:ext>
            </a:extLst>
          </p:cNvPr>
          <p:cNvSpPr/>
          <p:nvPr/>
        </p:nvSpPr>
        <p:spPr>
          <a:xfrm>
            <a:off x="5194168" y="4326903"/>
            <a:ext cx="3582185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07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0" y="196032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cs typeface="Arial" pitchFamily="34" charset="0"/>
                </a:rPr>
                <a:t>新聞網內容眾多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37242" cy="777510"/>
            <a:chOff x="6102442" y="1483456"/>
            <a:chExt cx="5437242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77844" y="1683745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cs typeface="Arial" pitchFamily="34" charset="0"/>
                </a:rPr>
                <a:t>新聞標題不一定是內容大意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44668"/>
            <a:ext cx="5437242" cy="923330"/>
            <a:chOff x="6102442" y="1468545"/>
            <a:chExt cx="5437242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77844" y="1468545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cs typeface="Arial" pitchFamily="34" charset="0"/>
                </a:rPr>
                <a:t>若要找到相關文章必須詳細閱讀內文</a:t>
              </a:r>
              <a:r>
                <a:rPr lang="en-US" altLang="zh-TW" sz="2700" b="1" dirty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zh-TW" altLang="en-US" sz="2700" b="1" dirty="0">
                  <a:solidFill>
                    <a:schemeClr val="bg1"/>
                  </a:solidFill>
                  <a:cs typeface="Arial" pitchFamily="34" charset="0"/>
                </a:rPr>
                <a:t>非常耗時</a:t>
              </a:r>
              <a:r>
                <a:rPr lang="en-US" altLang="zh-TW" sz="2700" b="1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動機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cs typeface="Arial" pitchFamily="34" charset="0"/>
                </a:rPr>
                <a:t>自動歸類新聞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37242" cy="777510"/>
            <a:chOff x="6102442" y="1483456"/>
            <a:chExt cx="5437242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77844" y="1683745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cs typeface="Arial" pitchFamily="34" charset="0"/>
                </a:rPr>
                <a:t>縮短新聞尋找時間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cs typeface="Arial" pitchFamily="34" charset="0"/>
                </a:rPr>
                <a:t>自動導出新聞重點短句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目的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1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293314" y="294555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簡介與流程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0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TW" altLang="en-US" b="1" dirty="0"/>
              <a:t>自然語言分析</a:t>
            </a:r>
            <a:r>
              <a:rPr lang="en-US" altLang="zh-TW" b="1" dirty="0"/>
              <a:t>NLP</a:t>
            </a:r>
            <a:r>
              <a:rPr lang="zh-TW" altLang="en-US" b="1" dirty="0"/>
              <a:t>是什麼</a:t>
            </a:r>
            <a:r>
              <a:rPr lang="en-US" altLang="zh-TW" b="1" dirty="0"/>
              <a:t>?</a:t>
            </a:r>
            <a:endParaRPr lang="en-US" b="1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50A8A5A-5724-43DC-8879-C1B673859B70}"/>
              </a:ext>
            </a:extLst>
          </p:cNvPr>
          <p:cNvSpPr/>
          <p:nvPr/>
        </p:nvSpPr>
        <p:spPr>
          <a:xfrm>
            <a:off x="1921747" y="3042847"/>
            <a:ext cx="8325188" cy="961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21EC4B1B-1B18-4739-9A1F-5B5317EA918A}"/>
              </a:ext>
            </a:extLst>
          </p:cNvPr>
          <p:cNvSpPr/>
          <p:nvPr/>
        </p:nvSpPr>
        <p:spPr>
          <a:xfrm>
            <a:off x="2873856" y="1873017"/>
            <a:ext cx="6703716" cy="97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C6D852F9-9125-4273-B05A-3E90E3CB342E}"/>
              </a:ext>
            </a:extLst>
          </p:cNvPr>
          <p:cNvSpPr/>
          <p:nvPr/>
        </p:nvSpPr>
        <p:spPr>
          <a:xfrm>
            <a:off x="4107221" y="4201723"/>
            <a:ext cx="4067546" cy="97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BD120B-34A0-4FF3-BCEA-46CD92852BDB}"/>
              </a:ext>
            </a:extLst>
          </p:cNvPr>
          <p:cNvSpPr txBox="1"/>
          <p:nvPr/>
        </p:nvSpPr>
        <p:spPr>
          <a:xfrm>
            <a:off x="1940786" y="3279648"/>
            <a:ext cx="84004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讓電腦把輸入的語言變成有意思的符號和關係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C99F91-44AD-467D-ADA3-BD283CDA3DBF}"/>
              </a:ext>
            </a:extLst>
          </p:cNvPr>
          <p:cNvSpPr txBox="1"/>
          <p:nvPr/>
        </p:nvSpPr>
        <p:spPr>
          <a:xfrm>
            <a:off x="4229742" y="4395335"/>
            <a:ext cx="394502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然後根據目的再處理</a:t>
            </a:r>
            <a:endParaRPr lang="en-US" altLang="ko-KR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B2E7A-E378-4EFA-B2A7-736852E383E7}"/>
              </a:ext>
            </a:extLst>
          </p:cNvPr>
          <p:cNvSpPr txBox="1"/>
          <p:nvPr/>
        </p:nvSpPr>
        <p:spPr>
          <a:xfrm>
            <a:off x="2873856" y="2087282"/>
            <a:ext cx="67037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是人工智慧和語言學領域的分支學科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677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TW" altLang="en-US" b="1" dirty="0"/>
              <a:t>自然語言處理</a:t>
            </a:r>
            <a:r>
              <a:rPr lang="en-US" altLang="zh-TW" b="1" dirty="0"/>
              <a:t>-</a:t>
            </a:r>
            <a:r>
              <a:rPr lang="zh-TW" altLang="en-US" b="1" dirty="0"/>
              <a:t>處理方式</a:t>
            </a:r>
            <a:endParaRPr lang="en-US" altLang="zh-TW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7465CC-0161-4533-8019-C7D70DA0596B}"/>
              </a:ext>
            </a:extLst>
          </p:cNvPr>
          <p:cNvGrpSpPr/>
          <p:nvPr/>
        </p:nvGrpSpPr>
        <p:grpSpPr>
          <a:xfrm>
            <a:off x="5453438" y="1776627"/>
            <a:ext cx="1289518" cy="4225084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CDA3BFF-F8A3-4918-B507-D99B5F7A418E}"/>
                </a:ext>
              </a:extLst>
            </p:cNvPr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AD12E1-61D4-41DF-ABF9-C67842F0493F}"/>
                </a:ext>
              </a:extLst>
            </p:cNvPr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4101B9-F5D3-4407-B084-367B45709379}"/>
                </a:ext>
              </a:extLst>
            </p:cNvPr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6A2E478-D09D-49BD-AF51-D6C94A5C82AE}"/>
                </a:ext>
              </a:extLst>
            </p:cNvPr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2058B0B-91E3-4C78-B113-6B2A89311811}"/>
                </a:ext>
              </a:extLst>
            </p:cNvPr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E17BBB-F95F-471B-9324-9CECBC49283B}"/>
              </a:ext>
            </a:extLst>
          </p:cNvPr>
          <p:cNvSpPr txBox="1"/>
          <p:nvPr/>
        </p:nvSpPr>
        <p:spPr>
          <a:xfrm>
            <a:off x="853877" y="191965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57F9C-C58E-4B69-AF17-A9B30000B765}"/>
              </a:ext>
            </a:extLst>
          </p:cNvPr>
          <p:cNvSpPr txBox="1"/>
          <p:nvPr/>
        </p:nvSpPr>
        <p:spPr>
          <a:xfrm>
            <a:off x="1675633" y="2088935"/>
            <a:ext cx="363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關鍵詞擷取（</a:t>
            </a:r>
            <a:r>
              <a:rPr lang="en-US" altLang="zh-TW" dirty="0"/>
              <a:t>Keyword Extraction</a:t>
            </a:r>
            <a:r>
              <a:rPr lang="zh-TW" altLang="en-US" dirty="0"/>
              <a:t>）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01CA91-6479-4CD5-A78E-9378685D7E0B}"/>
              </a:ext>
            </a:extLst>
          </p:cNvPr>
          <p:cNvSpPr txBox="1"/>
          <p:nvPr/>
        </p:nvSpPr>
        <p:spPr>
          <a:xfrm>
            <a:off x="853877" y="355911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811964-6460-46EF-8682-BFD0BDFA1715}"/>
              </a:ext>
            </a:extLst>
          </p:cNvPr>
          <p:cNvSpPr txBox="1"/>
          <p:nvPr/>
        </p:nvSpPr>
        <p:spPr>
          <a:xfrm>
            <a:off x="1675633" y="3728387"/>
            <a:ext cx="363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文本分群（</a:t>
            </a:r>
            <a:r>
              <a:rPr lang="en-US" altLang="zh-TW" dirty="0"/>
              <a:t>Text Clustering</a:t>
            </a:r>
            <a:r>
              <a:rPr lang="zh-TW" altLang="en-US" dirty="0"/>
              <a:t>）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EDB098-BB29-4275-801B-168778A794BB}"/>
              </a:ext>
            </a:extLst>
          </p:cNvPr>
          <p:cNvSpPr txBox="1"/>
          <p:nvPr/>
        </p:nvSpPr>
        <p:spPr>
          <a:xfrm>
            <a:off x="853877" y="519856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558E12-85F2-47A8-B453-51E1F8DB0BFE}"/>
              </a:ext>
            </a:extLst>
          </p:cNvPr>
          <p:cNvSpPr txBox="1"/>
          <p:nvPr/>
        </p:nvSpPr>
        <p:spPr>
          <a:xfrm>
            <a:off x="1619071" y="5367838"/>
            <a:ext cx="377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語意關係擷取（</a:t>
            </a:r>
            <a:r>
              <a:rPr lang="en-US" altLang="zh-TW" dirty="0"/>
              <a:t>Relation Extraction</a:t>
            </a:r>
            <a:r>
              <a:rPr lang="zh-TW" altLang="en-US" dirty="0"/>
              <a:t>）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CA01C-4BFE-43A5-B002-82CA7BE7751D}"/>
              </a:ext>
            </a:extLst>
          </p:cNvPr>
          <p:cNvSpPr txBox="1"/>
          <p:nvPr/>
        </p:nvSpPr>
        <p:spPr>
          <a:xfrm>
            <a:off x="10609726" y="2739384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62235-9212-475D-83FF-A9A193200D3F}"/>
              </a:ext>
            </a:extLst>
          </p:cNvPr>
          <p:cNvSpPr txBox="1"/>
          <p:nvPr/>
        </p:nvSpPr>
        <p:spPr>
          <a:xfrm>
            <a:off x="6924288" y="2908661"/>
            <a:ext cx="362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自動文本分類（</a:t>
            </a:r>
            <a:r>
              <a:rPr lang="en-US" altLang="zh-TW" dirty="0"/>
              <a:t>Text Classification</a:t>
            </a:r>
            <a:r>
              <a:rPr lang="zh-TW" altLang="en-US" dirty="0"/>
              <a:t>）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897B2B-234A-42A4-89E8-0DE023B8F96F}"/>
              </a:ext>
            </a:extLst>
          </p:cNvPr>
          <p:cNvSpPr txBox="1"/>
          <p:nvPr/>
        </p:nvSpPr>
        <p:spPr>
          <a:xfrm>
            <a:off x="10609726" y="437883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BD997-F020-4652-9999-F6140C428386}"/>
              </a:ext>
            </a:extLst>
          </p:cNvPr>
          <p:cNvSpPr txBox="1"/>
          <p:nvPr/>
        </p:nvSpPr>
        <p:spPr>
          <a:xfrm>
            <a:off x="6924288" y="4548113"/>
            <a:ext cx="362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語言模組（</a:t>
            </a:r>
            <a:r>
              <a:rPr lang="en-US" altLang="zh-TW" dirty="0"/>
              <a:t>Language Model</a:t>
            </a:r>
            <a:r>
              <a:rPr lang="zh-TW" altLang="en-US" dirty="0"/>
              <a:t>）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427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257</Words>
  <Application>Microsoft Office PowerPoint</Application>
  <PresentationFormat>寬螢幕</PresentationFormat>
  <Paragraphs>70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 Unicode MS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_Joe</cp:lastModifiedBy>
  <cp:revision>142</cp:revision>
  <dcterms:created xsi:type="dcterms:W3CDTF">2019-01-14T06:35:35Z</dcterms:created>
  <dcterms:modified xsi:type="dcterms:W3CDTF">2021-04-20T03:10:05Z</dcterms:modified>
</cp:coreProperties>
</file>