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71" r:id="rId3"/>
    <p:sldId id="262" r:id="rId4"/>
    <p:sldId id="263" r:id="rId5"/>
    <p:sldId id="264" r:id="rId6"/>
    <p:sldId id="259" r:id="rId7"/>
    <p:sldId id="266" r:id="rId8"/>
    <p:sldId id="267" r:id="rId9"/>
    <p:sldId id="260" r:id="rId10"/>
    <p:sldId id="272" r:id="rId11"/>
    <p:sldId id="273" r:id="rId12"/>
    <p:sldId id="261" r:id="rId13"/>
    <p:sldId id="265" r:id="rId14"/>
    <p:sldId id="269" r:id="rId15"/>
    <p:sldId id="268" r:id="rId16"/>
    <p:sldId id="270" r:id="rId17"/>
    <p:sldId id="274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00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8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011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759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2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22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78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08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95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43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6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47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5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01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5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4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75EF9D-446A-4BA9-9A8F-8795C824CFA3}" type="datetimeFigureOut">
              <a:rPr lang="zh-TW" altLang="en-US" smtClean="0"/>
              <a:t>2018/6/13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59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0716" y="1764219"/>
            <a:ext cx="9144000" cy="2254328"/>
          </a:xfrm>
        </p:spPr>
        <p:txBody>
          <a:bodyPr/>
          <a:lstStyle/>
          <a:p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成熟經濟的下修壓力</a:t>
            </a:r>
          </a:p>
          <a:p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產品創新</a:t>
            </a: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41585" y="3260557"/>
            <a:ext cx="9144000" cy="222777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第十六組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資工一B 406410562 李嘉文</a:t>
            </a:r>
          </a:p>
          <a:p>
            <a:pPr>
              <a:lnSpc>
                <a:spcPct val="110000"/>
              </a:lnSpc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 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406410026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許世禎</a:t>
            </a:r>
          </a:p>
          <a:p>
            <a:pPr>
              <a:lnSpc>
                <a:spcPct val="110000"/>
              </a:lnSpc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資工一B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406410232 翁新橋</a:t>
            </a:r>
          </a:p>
          <a:p>
            <a:pPr>
              <a:lnSpc>
                <a:spcPct val="110000"/>
              </a:lnSpc>
            </a:pP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資工一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406410612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陳孟萱</a:t>
            </a:r>
          </a:p>
          <a:p>
            <a:pPr>
              <a:lnSpc>
                <a:spcPct val="110000"/>
              </a:lnSpc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航太三B           張惟凱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A42FEC0-FC17-4876-898D-A063AA4E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80" y="1177534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產品創新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BA9FC7-556E-4515-B065-7BCF382B7CBC}"/>
              </a:ext>
            </a:extLst>
          </p:cNvPr>
          <p:cNvSpPr txBox="1"/>
          <p:nvPr/>
        </p:nvSpPr>
        <p:spPr>
          <a:xfrm>
            <a:off x="1460738" y="2503097"/>
            <a:ext cx="9155501" cy="286232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假如對於既有產品需求已達到飽和，且產品不做任何變化的情狀下，整體的經濟成長必然被迫逐漸萎縮，以至變成零成長的局面。面對成長率的下降壓力，創造經濟成長的泉源當然是「</a:t>
            </a:r>
            <a:r>
              <a:rPr lang="zh-TW" altLang="en-US" sz="36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產品創新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」。</a:t>
            </a:r>
          </a:p>
        </p:txBody>
      </p:sp>
    </p:spTree>
    <p:extLst>
      <p:ext uri="{BB962C8B-B14F-4D97-AF65-F5344CB8AC3E}">
        <p14:creationId xmlns:p14="http://schemas.microsoft.com/office/powerpoint/2010/main" val="3762060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64D1F2-3F02-4570-A4D7-CE1577EAE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91" y="1772926"/>
            <a:ext cx="9451731" cy="52696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>
              <a:buNone/>
            </a:pP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凱因斯與熊彼得則是有不同的主張</a:t>
            </a:r>
          </a:p>
          <a:p>
            <a:pPr marL="0" indent="0">
              <a:buNone/>
            </a:pPr>
            <a:endParaRPr lang="zh-TW" altLang="en-US" dirty="0">
              <a:latin typeface="新細明體"/>
              <a:ea typeface="新細明體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6AE40A-E853-4AE5-9555-F329244977CA}"/>
              </a:ext>
            </a:extLst>
          </p:cNvPr>
          <p:cNvSpPr txBox="1"/>
          <p:nvPr/>
        </p:nvSpPr>
        <p:spPr>
          <a:xfrm>
            <a:off x="2570864" y="2690777"/>
            <a:ext cx="7070784" cy="360098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凱因斯認為，應該以政府的</a:t>
            </a:r>
            <a:r>
              <a:rPr lang="zh-TW" altLang="en-US" sz="32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公共投資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32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低利率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來克服因需求不足而衍生的不景氣。</a:t>
            </a:r>
            <a:endParaRPr 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熊彼得卻認為，唯有</a:t>
            </a:r>
            <a:r>
              <a:rPr lang="zh-TW" altLang="en-US" sz="3200" dirty="0">
                <a:solidFill>
                  <a:srgbClr val="7FB1DE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創新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才能擺脫此窘境。</a:t>
            </a:r>
          </a:p>
          <a:p>
            <a:endParaRPr lang="zh-TW" altLang="en-US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5086754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31E9ED-6E28-4687-8F1E-F7CD7872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95" y="1253065"/>
            <a:ext cx="9601196" cy="1303867"/>
          </a:xfrm>
        </p:spPr>
        <p:txBody>
          <a:bodyPr/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產品創新例子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208AFF-A724-400C-8107-D1F1ABAA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日本汽車產業創新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特快車</a:t>
            </a:r>
          </a:p>
          <a:p>
            <a:r>
              <a:rPr 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紙尿褲</a:t>
            </a:r>
            <a:endParaRPr lang="zh-TW" altLang="en-US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950" y="2435908"/>
            <a:ext cx="1112098" cy="82979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42" y="3265704"/>
            <a:ext cx="851196" cy="6609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35" y="4231853"/>
            <a:ext cx="807103" cy="8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43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DACFF-758B-4B2C-9F4B-69C0D824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日本汽車產業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B6B6CF-A0CB-4D9A-A0A3-38149C48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目前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，包含日本在內，帶動全世界汽車產業成長的是油電混合車、電動汽車、智慧車等。而日本汽車產業確立世界級領導地位，是因為1970年代時節約能源與提升燃油效率已成為全球課題。日本汽車產業為了因應這些課題而致力於創新，於是挺進了世界的領先群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315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1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7E340-93A0-4F17-B1DE-795077EE8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特快列車轉型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3CF-AA60-4C6F-B10A-45E4C8FE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有些鐵路公司使最初開往遊樂區的特快列車也為長途通勤族服務。與其長時間乘坐人滿為患的電車，有些乘客希望能坐在指定座位通勤而寧願支出特快車車資。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79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30469-9D39-4E9F-9A26-FFDF204A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紙尿布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85C9B-FBA6-4672-980E-09B90A66D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93796"/>
            <a:ext cx="9601196" cy="33498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紙尿布通常是嬰兒用品，但由於少子化的衝擊，使需求成長達到極限。所幸，有人想到了成人紙尿布的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概念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高齡化進展之下，出貨量已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超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越嬰幼童幼童紙尿布。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76936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接點 2"/>
          <p:cNvCxnSpPr/>
          <p:nvPr/>
        </p:nvCxnSpPr>
        <p:spPr>
          <a:xfrm>
            <a:off x="1383631" y="2418348"/>
            <a:ext cx="94688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圖片 8">
            <a:extLst>
              <a:ext uri="{FF2B5EF4-FFF2-40B4-BE49-F238E27FC236}">
                <a16:creationId xmlns:a16="http://schemas.microsoft.com/office/drawing/2014/main" id="{C4D5DA67-0F93-45A0-9952-F9D8F6A3A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817" y="929924"/>
            <a:ext cx="6079851" cy="52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6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AC9E2-0E79-4056-8882-41908575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257" y="2418348"/>
            <a:ext cx="10515600" cy="2115586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這裡所舉的幾個例子都是因應社會需求的產品創新，每一個案例不僅僅侷限於「人口」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用不同的角度去創造新的成長。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1383631" y="2418348"/>
            <a:ext cx="94688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86332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0CC13-AB7F-4E03-97EA-8098A436E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994" y="250613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新細明體"/>
                <a:ea typeface="新細明體"/>
              </a:rPr>
              <a:t>END</a:t>
            </a:r>
          </a:p>
        </p:txBody>
      </p:sp>
      <p:cxnSp>
        <p:nvCxnSpPr>
          <p:cNvPr id="6" name="直線接點 5"/>
          <p:cNvCxnSpPr/>
          <p:nvPr/>
        </p:nvCxnSpPr>
        <p:spPr>
          <a:xfrm>
            <a:off x="1383631" y="2418348"/>
            <a:ext cx="94688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0206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526" y="2703878"/>
            <a:ext cx="4300268" cy="330919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58A5E8-ABBA-4B73-8141-F7CC3EEC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0" y="1464163"/>
            <a:ext cx="10515600" cy="1325563"/>
          </a:xfrm>
        </p:spPr>
        <p:txBody>
          <a:bodyPr/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成熟經濟的下修壓力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00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A245E0-9E96-48E5-9319-866928D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為什麼造成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熟經濟的下修壓力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0825A1-EAE7-47BE-9195-9877DF54B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555" y="2636674"/>
            <a:ext cx="10184919" cy="1950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zh-TW" sz="4000" dirty="0">
                <a:latin typeface="Trebuchet MS"/>
                <a:ea typeface="新細明體"/>
              </a:rPr>
              <a:t>  </a:t>
            </a: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成熟經濟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下，需求的增加量會逐漸減緩，但產量已達到平衡甚至可</a:t>
            </a: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不斷提高，而造成「</a:t>
            </a:r>
            <a:r>
              <a:rPr lang="zh-TW" altLang="en-US" sz="40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需求飽和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」。</a:t>
            </a:r>
            <a:endParaRPr 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519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D0DD9C-28F2-4872-BB61-0ECDCE43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866" y="2105526"/>
            <a:ext cx="10080382" cy="2878317"/>
          </a:xfrm>
        </p:spPr>
        <p:txBody>
          <a:bodyPr>
            <a:normAutofit/>
          </a:bodyPr>
          <a:lstStyle/>
          <a:p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恩格爾所發現的糧食的「</a:t>
            </a:r>
            <a:r>
              <a:rPr lang="zh-TW" sz="40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需求飽和定律</a:t>
            </a:r>
            <a:r>
              <a:rPr 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」，絕非關於糧食才能成立。如同費雪/普萊或弘岡的發現，對於所有產品的需求必有達到飽和的時候。</a:t>
            </a:r>
          </a:p>
        </p:txBody>
      </p:sp>
      <p:cxnSp>
        <p:nvCxnSpPr>
          <p:cNvPr id="3" name="直線接點 2"/>
          <p:cNvCxnSpPr/>
          <p:nvPr/>
        </p:nvCxnSpPr>
        <p:spPr>
          <a:xfrm>
            <a:off x="1383631" y="2418348"/>
            <a:ext cx="946885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15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A9F3B-D1CA-4A76-AB62-259D18C72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645" y="2908200"/>
            <a:ext cx="5948029" cy="20797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1930年著名的劍橋大學經濟學教授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—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羅伯遜認為經濟大蕭條的原因是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sz="32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需求飽和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。這也是最根本的問題，不僅如此，也是最難分析、最難解決的問題。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51CA47-AEA1-4897-9356-5254D7A1E2BF}"/>
              </a:ext>
            </a:extLst>
          </p:cNvPr>
          <p:cNvSpPr txBox="1"/>
          <p:nvPr/>
        </p:nvSpPr>
        <p:spPr>
          <a:xfrm>
            <a:off x="3246506" y="1461650"/>
            <a:ext cx="559656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經濟大蕭條</a:t>
            </a:r>
          </a:p>
          <a:p>
            <a:endParaRPr lang="zh-TW" altLang="en-US" sz="4400" dirty="0">
              <a:latin typeface="新細明體"/>
              <a:ea typeface="新細明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92" y="2829069"/>
            <a:ext cx="1980918" cy="28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792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849371F-8388-471E-84B7-80EF5728B5A7}"/>
              </a:ext>
            </a:extLst>
          </p:cNvPr>
          <p:cNvSpPr txBox="1"/>
          <p:nvPr/>
        </p:nvSpPr>
        <p:spPr>
          <a:xfrm>
            <a:off x="3097037" y="1492276"/>
            <a:ext cx="559656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經濟大蕭條的起因</a:t>
            </a:r>
            <a:endParaRPr 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400" dirty="0">
              <a:latin typeface="新細明體"/>
              <a:ea typeface="新細明體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19DB508-2F03-4DB4-986D-43C93B20F58B}"/>
              </a:ext>
            </a:extLst>
          </p:cNvPr>
          <p:cNvSpPr txBox="1"/>
          <p:nvPr/>
        </p:nvSpPr>
        <p:spPr>
          <a:xfrm>
            <a:off x="1600526" y="2215551"/>
            <a:ext cx="9169877" cy="424731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需求飽和：戰後各國景氣良好，多數企業因而擴大生產造成生產飽和甚至生產過剩。</a:t>
            </a:r>
          </a:p>
          <a:p>
            <a:pPr marL="342900" indent="-342900">
              <a:buAutoNum type="arabicPeriod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關稅壁壘：美國在孤立主義影響下提高關稅保護國內產業，各國競相傚法，造成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國際貿易日漸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萎縮。</a:t>
            </a:r>
            <a:endParaRPr 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股市崩盤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 ：工業開始停擺，貨幣貶值、通貨膨脹，導致金融業無法運作。</a:t>
            </a:r>
            <a:endParaRPr 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dirty="0">
              <a:latin typeface="新細明體"/>
              <a:ea typeface="新細明體"/>
            </a:endParaRPr>
          </a:p>
          <a:p>
            <a:endParaRPr lang="zh-TW" dirty="0">
              <a:latin typeface="新細明體"/>
              <a:ea typeface="新細明體"/>
            </a:endParaRPr>
          </a:p>
          <a:p>
            <a:endParaRPr lang="zh-TW" altLang="en-US" dirty="0">
              <a:latin typeface="新細明體"/>
              <a:ea typeface="新細明體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91" y="796243"/>
            <a:ext cx="1733933" cy="14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0D8BD-6CC6-49D7-B580-9CA3EE916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如何克服需求飽和的問題?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BF080-4503-4722-91EC-96F55CCE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98" y="2635174"/>
            <a:ext cx="10462004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若要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解決飽和需求的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問題「</a:t>
            </a:r>
            <a:r>
              <a:rPr lang="zh-TW" sz="32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唯有不斷刺激新的慾望</a:t>
            </a:r>
            <a:r>
              <a:rPr lang="zh-TW" sz="3200" dirty="0" smtClean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產生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None/>
            </a:pP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因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有需求才會有生產。</a:t>
            </a:r>
          </a:p>
          <a:p>
            <a:pPr>
              <a:buNone/>
            </a:pPr>
            <a:r>
              <a:rPr lang="zh-TW" sz="3200" dirty="0">
                <a:latin typeface="新細明體"/>
                <a:ea typeface="新細明體"/>
              </a:rPr>
              <a:t>   </a:t>
            </a:r>
            <a:r>
              <a:rPr lang="zh-TW" altLang="en-US" sz="3200" dirty="0">
                <a:latin typeface="新細明體"/>
                <a:ea typeface="新細明體"/>
              </a:rPr>
              <a:t> </a:t>
            </a:r>
          </a:p>
          <a:p>
            <a:pPr>
              <a:buNone/>
            </a:pP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但羅伯遜認為即使持續刺激新慾望產生，經濟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最終敵不過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「需求飽和」，這只是「</a:t>
            </a:r>
            <a:r>
              <a:rPr lang="zh-TW" sz="3200" dirty="0">
                <a:solidFill>
                  <a:srgbClr val="5B9BD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延後</a:t>
            </a:r>
            <a:r>
              <a:rPr 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」經濟大蕭條而已</a:t>
            </a:r>
            <a:r>
              <a:rPr 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80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DF606-2491-4B0E-8FB3-C72B69D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9531"/>
            <a:ext cx="10573109" cy="1325563"/>
          </a:xfrm>
        </p:spPr>
        <p:txBody>
          <a:bodyPr/>
          <a:lstStyle/>
          <a:p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凱因斯在《通論》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針對需求飽和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陳述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BEF3C-9AA6-4E94-ADAB-0105183F9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54" y="2566860"/>
            <a:ext cx="10515600" cy="10157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凱因斯</a:t>
            </a:r>
            <a:r>
              <a:rPr 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認為古埃及的繁榮是建立在，金字塔的建設與貴金屬的</a:t>
            </a:r>
            <a:r>
              <a:rPr 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開</a:t>
            </a:r>
            <a:r>
              <a:rPr lang="zh-TW" altLang="en-US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採</a:t>
            </a:r>
            <a:r>
              <a:rPr 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所賜。</a:t>
            </a:r>
            <a:r>
              <a:rPr 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因為對於人來說</a:t>
            </a:r>
            <a:r>
              <a:rPr lang="zh-TW" sz="19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這些不論</a:t>
            </a:r>
            <a:r>
              <a:rPr 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擁有多少都不會厭膩。但對於現代的我們來說，深深沾染銀行家的習氣。在興建住宅之前都會先慎重思考會不會債留子孫。</a:t>
            </a:r>
          </a:p>
          <a:p>
            <a:pPr>
              <a:buNone/>
            </a:pPr>
            <a:r>
              <a:rPr 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  </a:t>
            </a:r>
          </a:p>
          <a:p>
            <a:pPr>
              <a:buNone/>
            </a:pPr>
            <a:endParaRPr lang="zh-TW" altLang="en-US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BCC22F-E5BC-492C-A881-D838058AE49B}"/>
              </a:ext>
            </a:extLst>
          </p:cNvPr>
          <p:cNvSpPr txBox="1"/>
          <p:nvPr/>
        </p:nvSpPr>
        <p:spPr>
          <a:xfrm>
            <a:off x="763381" y="4983249"/>
            <a:ext cx="941811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 造成生產的商品賣不出去，使得企業不生產，不雇人，導致失業率增加。這也在闡述，凱因斯經濟學「一國經濟活動的水準取決於需求」的背後，同樣存在需求會飽和的這項事實。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6EDD251-4343-4030-83EB-A4C89BECB0B4}"/>
              </a:ext>
            </a:extLst>
          </p:cNvPr>
          <p:cNvSpPr txBox="1"/>
          <p:nvPr/>
        </p:nvSpPr>
        <p:spPr>
          <a:xfrm>
            <a:off x="2971800" y="3959785"/>
            <a:ext cx="784478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古</a:t>
            </a:r>
            <a:r>
              <a:rPr 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埃及的金字塔蓋得再多，需求也都不會飽和。但現代先進國家的經濟環境中，既有產品的需求必定會飽和，所以經濟會因為慢性需求的不足而苦惱。</a:t>
            </a:r>
          </a:p>
        </p:txBody>
      </p:sp>
    </p:spTree>
    <p:extLst>
      <p:ext uri="{BB962C8B-B14F-4D97-AF65-F5344CB8AC3E}">
        <p14:creationId xmlns:p14="http://schemas.microsoft.com/office/powerpoint/2010/main" val="26505605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AE18BE-8197-4B6F-A169-E5FB0EA1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28889" y="1086703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產品創新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7" t="6834" r="8437" b="8058"/>
          <a:stretch/>
        </p:blipFill>
        <p:spPr>
          <a:xfrm>
            <a:off x="5355771" y="2931885"/>
            <a:ext cx="2946400" cy="20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03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624</Words>
  <Application>Microsoft Office PowerPoint</Application>
  <PresentationFormat>寬螢幕</PresentationFormat>
  <Paragraphs>51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Garamond</vt:lpstr>
      <vt:lpstr>Trebuchet MS</vt:lpstr>
      <vt:lpstr>有機</vt:lpstr>
      <vt:lpstr>成熟經濟的下修壓力 產品創新 </vt:lpstr>
      <vt:lpstr>成熟經濟的下修壓力 </vt:lpstr>
      <vt:lpstr>為什麼造成成熟經濟的下修壓力?</vt:lpstr>
      <vt:lpstr>恩格爾所發現的糧食的「需求飽和定律」，絕非關於糧食才能成立。如同費雪/普萊或弘岡的發現，對於所有產品的需求必有達到飽和的時候。</vt:lpstr>
      <vt:lpstr>PowerPoint 簡報</vt:lpstr>
      <vt:lpstr>PowerPoint 簡報</vt:lpstr>
      <vt:lpstr>如何克服需求飽和的問題?</vt:lpstr>
      <vt:lpstr>凱因斯在《通論》中針對需求飽和的陳述</vt:lpstr>
      <vt:lpstr>產品創新</vt:lpstr>
      <vt:lpstr>產品創新</vt:lpstr>
      <vt:lpstr>PowerPoint 簡報</vt:lpstr>
      <vt:lpstr>產品創新例子</vt:lpstr>
      <vt:lpstr>日本汽車產業</vt:lpstr>
      <vt:lpstr>特快列車轉型</vt:lpstr>
      <vt:lpstr>紙尿布</vt:lpstr>
      <vt:lpstr>PowerPoint 簡報</vt:lpstr>
      <vt:lpstr>這裡所舉的幾個例子都是因應社會需求的產品創新，每一個案例不僅僅侷限於「人口」， 而是用不同的角度去創造新的成長。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成熟經濟的下修壓力 產品創新</dc:title>
  <dc:creator/>
  <cp:lastModifiedBy/>
  <cp:revision>9</cp:revision>
  <dcterms:created xsi:type="dcterms:W3CDTF">2012-07-30T21:28:29Z</dcterms:created>
  <dcterms:modified xsi:type="dcterms:W3CDTF">2018-06-13T04:52:38Z</dcterms:modified>
</cp:coreProperties>
</file>