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6"/>
  </p:notesMasterIdLst>
  <p:handoutMasterIdLst>
    <p:handoutMasterId r:id="rId27"/>
  </p:handoutMasterIdLst>
  <p:sldIdLst>
    <p:sldId id="272" r:id="rId2"/>
    <p:sldId id="279" r:id="rId3"/>
    <p:sldId id="267" r:id="rId4"/>
    <p:sldId id="300" r:id="rId5"/>
    <p:sldId id="270" r:id="rId6"/>
    <p:sldId id="274" r:id="rId7"/>
    <p:sldId id="305" r:id="rId8"/>
    <p:sldId id="299" r:id="rId9"/>
    <p:sldId id="271" r:id="rId10"/>
    <p:sldId id="275" r:id="rId11"/>
    <p:sldId id="282" r:id="rId12"/>
    <p:sldId id="283" r:id="rId13"/>
    <p:sldId id="284" r:id="rId14"/>
    <p:sldId id="287" r:id="rId15"/>
    <p:sldId id="285" r:id="rId16"/>
    <p:sldId id="290" r:id="rId17"/>
    <p:sldId id="302" r:id="rId18"/>
    <p:sldId id="303" r:id="rId19"/>
    <p:sldId id="304" r:id="rId20"/>
    <p:sldId id="293" r:id="rId21"/>
    <p:sldId id="294" r:id="rId22"/>
    <p:sldId id="280" r:id="rId23"/>
    <p:sldId id="298" r:id="rId24"/>
    <p:sldId id="289" r:id="rId25"/>
  </p:sldIdLst>
  <p:sldSz cx="9144000" cy="6858000" type="screen4x3"/>
  <p:notesSz cx="6850063" cy="9982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7400"/>
    <a:srgbClr val="EE8E00"/>
    <a:srgbClr val="4E863A"/>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58" autoAdjust="0"/>
  </p:normalViewPr>
  <p:slideViewPr>
    <p:cSldViewPr>
      <p:cViewPr varScale="1">
        <p:scale>
          <a:sx n="72" d="100"/>
          <a:sy n="72" d="100"/>
        </p:scale>
        <p:origin x="122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68361" cy="500842"/>
          </a:xfrm>
          <a:prstGeom prst="rect">
            <a:avLst/>
          </a:prstGeom>
        </p:spPr>
        <p:txBody>
          <a:bodyPr vert="horz" lIns="96161" tIns="48080" rIns="96161" bIns="48080" rtlCol="0"/>
          <a:lstStyle>
            <a:lvl1pPr algn="l">
              <a:defRPr sz="1300"/>
            </a:lvl1pPr>
          </a:lstStyle>
          <a:p>
            <a:endParaRPr lang="id-ID"/>
          </a:p>
        </p:txBody>
      </p:sp>
      <p:sp>
        <p:nvSpPr>
          <p:cNvPr id="3" name="Date Placeholder 2"/>
          <p:cNvSpPr>
            <a:spLocks noGrp="1"/>
          </p:cNvSpPr>
          <p:nvPr>
            <p:ph type="dt" sz="quarter" idx="1"/>
          </p:nvPr>
        </p:nvSpPr>
        <p:spPr>
          <a:xfrm>
            <a:off x="3880117" y="2"/>
            <a:ext cx="2968361" cy="500842"/>
          </a:xfrm>
          <a:prstGeom prst="rect">
            <a:avLst/>
          </a:prstGeom>
        </p:spPr>
        <p:txBody>
          <a:bodyPr vert="horz" lIns="96161" tIns="48080" rIns="96161" bIns="48080" rtlCol="0"/>
          <a:lstStyle>
            <a:lvl1pPr algn="r">
              <a:defRPr sz="1300"/>
            </a:lvl1pPr>
          </a:lstStyle>
          <a:p>
            <a:fld id="{72838ADD-1183-49C8-A1C4-B2E496125E5B}" type="datetimeFigureOut">
              <a:rPr lang="id-ID" smtClean="0"/>
              <a:t>27/06/2016</a:t>
            </a:fld>
            <a:endParaRPr lang="id-ID"/>
          </a:p>
        </p:txBody>
      </p:sp>
      <p:sp>
        <p:nvSpPr>
          <p:cNvPr id="4" name="Footer Placeholder 3"/>
          <p:cNvSpPr>
            <a:spLocks noGrp="1"/>
          </p:cNvSpPr>
          <p:nvPr>
            <p:ph type="ftr" sz="quarter" idx="2"/>
          </p:nvPr>
        </p:nvSpPr>
        <p:spPr>
          <a:xfrm>
            <a:off x="0" y="9481364"/>
            <a:ext cx="2968361" cy="500841"/>
          </a:xfrm>
          <a:prstGeom prst="rect">
            <a:avLst/>
          </a:prstGeom>
        </p:spPr>
        <p:txBody>
          <a:bodyPr vert="horz" lIns="96161" tIns="48080" rIns="96161" bIns="48080" rtlCol="0" anchor="b"/>
          <a:lstStyle>
            <a:lvl1pPr algn="l">
              <a:defRPr sz="1300"/>
            </a:lvl1pPr>
          </a:lstStyle>
          <a:p>
            <a:endParaRPr lang="id-ID"/>
          </a:p>
        </p:txBody>
      </p:sp>
      <p:sp>
        <p:nvSpPr>
          <p:cNvPr id="5" name="Slide Number Placeholder 4"/>
          <p:cNvSpPr>
            <a:spLocks noGrp="1"/>
          </p:cNvSpPr>
          <p:nvPr>
            <p:ph type="sldNum" sz="quarter" idx="3"/>
          </p:nvPr>
        </p:nvSpPr>
        <p:spPr>
          <a:xfrm>
            <a:off x="3880117" y="9481364"/>
            <a:ext cx="2968361" cy="500841"/>
          </a:xfrm>
          <a:prstGeom prst="rect">
            <a:avLst/>
          </a:prstGeom>
        </p:spPr>
        <p:txBody>
          <a:bodyPr vert="horz" lIns="96161" tIns="48080" rIns="96161" bIns="48080" rtlCol="0" anchor="b"/>
          <a:lstStyle>
            <a:lvl1pPr algn="r">
              <a:defRPr sz="1300"/>
            </a:lvl1pPr>
          </a:lstStyle>
          <a:p>
            <a:fld id="{A2762A78-294A-4DE7-8CF8-ADFBC85FDA9C}" type="slidenum">
              <a:rPr lang="id-ID" smtClean="0"/>
              <a:t>‹#›</a:t>
            </a:fld>
            <a:endParaRPr lang="id-ID"/>
          </a:p>
        </p:txBody>
      </p:sp>
    </p:spTree>
    <p:extLst>
      <p:ext uri="{BB962C8B-B14F-4D97-AF65-F5344CB8AC3E}">
        <p14:creationId xmlns:p14="http://schemas.microsoft.com/office/powerpoint/2010/main" val="27451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5"/>
            <a:ext cx="2968361" cy="499110"/>
          </a:xfrm>
          <a:prstGeom prst="rect">
            <a:avLst/>
          </a:prstGeom>
        </p:spPr>
        <p:txBody>
          <a:bodyPr vert="horz" lIns="96161" tIns="48080" rIns="96161" bIns="48080" rtlCol="0"/>
          <a:lstStyle>
            <a:lvl1pPr algn="l">
              <a:defRPr sz="1300"/>
            </a:lvl1pPr>
          </a:lstStyle>
          <a:p>
            <a:endParaRPr lang="en-US"/>
          </a:p>
        </p:txBody>
      </p:sp>
      <p:sp>
        <p:nvSpPr>
          <p:cNvPr id="3" name="Date Placeholder 2"/>
          <p:cNvSpPr>
            <a:spLocks noGrp="1"/>
          </p:cNvSpPr>
          <p:nvPr>
            <p:ph type="dt" idx="1"/>
          </p:nvPr>
        </p:nvSpPr>
        <p:spPr>
          <a:xfrm>
            <a:off x="3880117" y="5"/>
            <a:ext cx="2968361" cy="499110"/>
          </a:xfrm>
          <a:prstGeom prst="rect">
            <a:avLst/>
          </a:prstGeom>
        </p:spPr>
        <p:txBody>
          <a:bodyPr vert="horz" lIns="96161" tIns="48080" rIns="96161" bIns="48080" rtlCol="0"/>
          <a:lstStyle>
            <a:lvl1pPr algn="r">
              <a:defRPr sz="1300"/>
            </a:lvl1pPr>
          </a:lstStyle>
          <a:p>
            <a:fld id="{C754A549-FFD1-4C2E-890E-F2E1B843CD54}" type="datetimeFigureOut">
              <a:rPr lang="en-US" smtClean="0"/>
              <a:pPr/>
              <a:t>6/27/2016</a:t>
            </a:fld>
            <a:endParaRPr lang="en-US"/>
          </a:p>
        </p:txBody>
      </p:sp>
      <p:sp>
        <p:nvSpPr>
          <p:cNvPr id="4" name="Slide Image Placeholder 3"/>
          <p:cNvSpPr>
            <a:spLocks noGrp="1" noRot="1" noChangeAspect="1"/>
          </p:cNvSpPr>
          <p:nvPr>
            <p:ph type="sldImg" idx="2"/>
          </p:nvPr>
        </p:nvSpPr>
        <p:spPr>
          <a:xfrm>
            <a:off x="930275" y="747713"/>
            <a:ext cx="4991100" cy="3744912"/>
          </a:xfrm>
          <a:prstGeom prst="rect">
            <a:avLst/>
          </a:prstGeom>
          <a:noFill/>
          <a:ln w="12700">
            <a:solidFill>
              <a:prstClr val="black"/>
            </a:solidFill>
          </a:ln>
        </p:spPr>
        <p:txBody>
          <a:bodyPr vert="horz" lIns="96161" tIns="48080" rIns="96161" bIns="48080" rtlCol="0" anchor="ctr"/>
          <a:lstStyle/>
          <a:p>
            <a:endParaRPr lang="en-US"/>
          </a:p>
        </p:txBody>
      </p:sp>
      <p:sp>
        <p:nvSpPr>
          <p:cNvPr id="5" name="Notes Placeholder 4"/>
          <p:cNvSpPr>
            <a:spLocks noGrp="1"/>
          </p:cNvSpPr>
          <p:nvPr>
            <p:ph type="body" sz="quarter" idx="3"/>
          </p:nvPr>
        </p:nvSpPr>
        <p:spPr>
          <a:xfrm>
            <a:off x="685007" y="4741548"/>
            <a:ext cx="5480050" cy="4491989"/>
          </a:xfrm>
          <a:prstGeom prst="rect">
            <a:avLst/>
          </a:prstGeom>
        </p:spPr>
        <p:txBody>
          <a:bodyPr vert="horz" lIns="96161" tIns="48080" rIns="96161" bIns="480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81364"/>
            <a:ext cx="2968361" cy="499110"/>
          </a:xfrm>
          <a:prstGeom prst="rect">
            <a:avLst/>
          </a:prstGeom>
        </p:spPr>
        <p:txBody>
          <a:bodyPr vert="horz" lIns="96161" tIns="48080" rIns="96161" bIns="48080" rtlCol="0" anchor="b"/>
          <a:lstStyle>
            <a:lvl1pPr algn="l">
              <a:defRPr sz="1300"/>
            </a:lvl1pPr>
          </a:lstStyle>
          <a:p>
            <a:endParaRPr lang="en-US"/>
          </a:p>
        </p:txBody>
      </p:sp>
      <p:sp>
        <p:nvSpPr>
          <p:cNvPr id="7" name="Slide Number Placeholder 6"/>
          <p:cNvSpPr>
            <a:spLocks noGrp="1"/>
          </p:cNvSpPr>
          <p:nvPr>
            <p:ph type="sldNum" sz="quarter" idx="5"/>
          </p:nvPr>
        </p:nvSpPr>
        <p:spPr>
          <a:xfrm>
            <a:off x="3880117" y="9481364"/>
            <a:ext cx="2968361" cy="499110"/>
          </a:xfrm>
          <a:prstGeom prst="rect">
            <a:avLst/>
          </a:prstGeom>
        </p:spPr>
        <p:txBody>
          <a:bodyPr vert="horz" lIns="96161" tIns="48080" rIns="96161" bIns="48080" rtlCol="0" anchor="b"/>
          <a:lstStyle>
            <a:lvl1pPr algn="r">
              <a:defRPr sz="1300"/>
            </a:lvl1pPr>
          </a:lstStyle>
          <a:p>
            <a:fld id="{BB4E8093-F1D2-4669-9578-F47BD883D787}" type="slidenum">
              <a:rPr lang="en-US" smtClean="0"/>
              <a:pPr/>
              <a:t>‹#›</a:t>
            </a:fld>
            <a:endParaRPr lang="en-US"/>
          </a:p>
        </p:txBody>
      </p:sp>
    </p:spTree>
    <p:extLst>
      <p:ext uri="{BB962C8B-B14F-4D97-AF65-F5344CB8AC3E}">
        <p14:creationId xmlns:p14="http://schemas.microsoft.com/office/powerpoint/2010/main" val="82518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B4E8093-F1D2-4669-9578-F47BD883D787}" type="slidenum">
              <a:rPr lang="en-US" smtClean="0"/>
              <a:pPr/>
              <a:t>1</a:t>
            </a:fld>
            <a:endParaRPr lang="en-US"/>
          </a:p>
        </p:txBody>
      </p:sp>
    </p:spTree>
    <p:extLst>
      <p:ext uri="{BB962C8B-B14F-4D97-AF65-F5344CB8AC3E}">
        <p14:creationId xmlns:p14="http://schemas.microsoft.com/office/powerpoint/2010/main" val="282427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4E8093-F1D2-4669-9578-F47BD883D787}" type="slidenum">
              <a:rPr lang="en-US" smtClean="0"/>
              <a:pPr/>
              <a:t>12</a:t>
            </a:fld>
            <a:endParaRPr lang="en-US"/>
          </a:p>
        </p:txBody>
      </p:sp>
    </p:spTree>
    <p:extLst>
      <p:ext uri="{BB962C8B-B14F-4D97-AF65-F5344CB8AC3E}">
        <p14:creationId xmlns:p14="http://schemas.microsoft.com/office/powerpoint/2010/main" val="298625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4E8093-F1D2-4669-9578-F47BD883D787}" type="slidenum">
              <a:rPr lang="en-US" smtClean="0"/>
              <a:pPr/>
              <a:t>13</a:t>
            </a:fld>
            <a:endParaRPr lang="en-US"/>
          </a:p>
        </p:txBody>
      </p:sp>
    </p:spTree>
    <p:extLst>
      <p:ext uri="{BB962C8B-B14F-4D97-AF65-F5344CB8AC3E}">
        <p14:creationId xmlns:p14="http://schemas.microsoft.com/office/powerpoint/2010/main" val="69578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4E8093-F1D2-4669-9578-F47BD883D787}" type="slidenum">
              <a:rPr lang="en-US" smtClean="0"/>
              <a:pPr/>
              <a:t>15</a:t>
            </a:fld>
            <a:endParaRPr lang="en-US"/>
          </a:p>
        </p:txBody>
      </p:sp>
    </p:spTree>
    <p:extLst>
      <p:ext uri="{BB962C8B-B14F-4D97-AF65-F5344CB8AC3E}">
        <p14:creationId xmlns:p14="http://schemas.microsoft.com/office/powerpoint/2010/main" val="88910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2595" y="2512770"/>
            <a:ext cx="7772400" cy="1679755"/>
          </a:xfrm>
        </p:spPr>
        <p:txBody>
          <a:bodyPr>
            <a:normAutofit/>
          </a:bodyPr>
          <a:lstStyle>
            <a:lvl1pPr algn="r">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446940" y="4345230"/>
            <a:ext cx="6400800" cy="1527050"/>
          </a:xfrm>
        </p:spPr>
        <p:txBody>
          <a:bodyPr>
            <a:normAutofit/>
          </a:bodyPr>
          <a:lstStyle>
            <a:lvl1pPr marL="0" indent="0" algn="r">
              <a:buNone/>
              <a:defRPr sz="2800">
                <a:solidFill>
                  <a:schemeClr val="accent6">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C56D4D33-74D6-463F-90D0-ABA9C1153758}" type="datetime1">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57A89-16E2-4610-A491-4DE37BF685E9}" type="datetime1">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61556-F744-4FBD-AE06-2147D37DD5FA}" type="datetime1">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E2EB0-587D-4F3A-AF87-A7C33162E95A}" type="datetime1">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443835"/>
            <a:ext cx="8229600" cy="4525963"/>
          </a:xfrm>
        </p:spPr>
        <p:txBody>
          <a:bodyPr/>
          <a:lstStyle>
            <a:lvl1pPr>
              <a:defRPr sz="2800">
                <a:solidFill>
                  <a:schemeClr val="accent6">
                    <a:lumMod val="50000"/>
                  </a:schemeClr>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267FAEC-7A21-435E-A552-F918AB524427}" type="datetime1">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7900" y="274638"/>
            <a:ext cx="6710784" cy="1143000"/>
          </a:xfrm>
        </p:spPr>
        <p:txBody>
          <a:bodyPr>
            <a:normAutofit/>
          </a:bodyPr>
          <a:lstStyle>
            <a:lvl1pPr algn="l">
              <a:defRPr sz="3600">
                <a:solidFill>
                  <a:srgbClr val="EE8E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17900" y="1443836"/>
            <a:ext cx="6710784" cy="4275740"/>
          </a:xfrm>
        </p:spPr>
        <p:txBody>
          <a:bodyPr/>
          <a:lstStyle>
            <a:lvl1pPr>
              <a:defRPr sz="2800">
                <a:solidFill>
                  <a:schemeClr val="accent6">
                    <a:lumMod val="50000"/>
                  </a:schemeClr>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2B36A7D-BACF-49F2-9262-0783BBBA17D4}" type="datetime1">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3C92C-F0E9-42FD-B332-BBC41FED4458}" type="datetime1">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76637-6F15-4275-A457-95B2AA7CDBC5}" type="datetime1">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solidFill>
                  <a:srgbClr val="EE8E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solidFill>
                  <a:schemeClr val="accent6">
                    <a:lumMod val="50000"/>
                  </a:schemeClr>
                </a:solidFill>
              </a:defRPr>
            </a:lvl1pPr>
            <a:lvl2pPr>
              <a:defRPr sz="2000">
                <a:solidFill>
                  <a:schemeClr val="accent6">
                    <a:lumMod val="50000"/>
                  </a:schemeClr>
                </a:solidFill>
              </a:defRPr>
            </a:lvl2pPr>
            <a:lvl3pPr>
              <a:defRPr sz="18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solidFill>
                  <a:srgbClr val="EE8E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solidFill>
                  <a:schemeClr val="accent6">
                    <a:lumMod val="50000"/>
                  </a:schemeClr>
                </a:solidFill>
              </a:defRPr>
            </a:lvl1pPr>
            <a:lvl2pPr>
              <a:defRPr sz="2000">
                <a:solidFill>
                  <a:schemeClr val="accent6">
                    <a:lumMod val="50000"/>
                  </a:schemeClr>
                </a:solidFill>
              </a:defRPr>
            </a:lvl2pPr>
            <a:lvl3pPr>
              <a:defRPr sz="18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934C4FB9-58D8-4F50-890C-2638FB6B4232}" type="datetime1">
              <a:rPr lang="en-US" smtClean="0"/>
              <a:t>6/27/2016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E29176-8918-47B7-822F-DA4F51DFA3EF}" type="datetime1">
              <a:rPr lang="en-US" smtClean="0"/>
              <a:t>6/27/2016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0FF08-4C3B-46BC-9C10-006A75A3FCBC}" type="datetime1">
              <a:rPr lang="en-US" smtClean="0"/>
              <a:t>6/27/2016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8CA7C-C3FF-4529-869F-876F8F802819}" type="datetime1">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B3453-54AA-4ACC-BC92-5DEE84B77621}" type="datetime1">
              <a:rPr lang="en-US" smtClean="0"/>
              <a:t>6/27/2016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id.wikipedia.org/wiki/Jasa"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 y="296751"/>
            <a:ext cx="9143999" cy="2585323"/>
          </a:xfrm>
          <a:prstGeom prst="rect">
            <a:avLst/>
          </a:prstGeom>
          <a:noFill/>
        </p:spPr>
        <p:txBody>
          <a:bodyPr wrap="square" rtlCol="0">
            <a:spAutoFit/>
            <a:scene3d>
              <a:camera prst="orthographicFront"/>
              <a:lightRig rig="soft" dir="tl">
                <a:rot lat="0" lon="0" rev="0"/>
              </a:lightRig>
            </a:scene3d>
            <a:sp3d extrusionH="57150" contourW="25400" prstMaterial="matte">
              <a:bevelT w="25400" h="55880" prst="slope"/>
              <a:contourClr>
                <a:schemeClr val="accent2">
                  <a:tint val="20000"/>
                </a:schemeClr>
              </a:contourClr>
            </a:sp3d>
          </a:bodyPr>
          <a:lstStyle/>
          <a:p>
            <a:pPr algn="ctr"/>
            <a:r>
              <a:rPr lang="id-ID" sz="5400" b="1" spc="50" dirty="0" smtClean="0">
                <a:ln w="11430"/>
                <a:solidFill>
                  <a:srgbClr val="C00000"/>
                </a:solidFill>
                <a:effectLst>
                  <a:outerShdw blurRad="76200" dist="50800" dir="5400000" algn="tl" rotWithShape="0">
                    <a:srgbClr val="000000">
                      <a:alpha val="65000"/>
                    </a:srgbClr>
                  </a:outerShdw>
                </a:effectLst>
                <a:latin typeface="Baskerville Old Face" pitchFamily="18" charset="0"/>
              </a:rPr>
              <a:t>Program Beasiswa Mandiri</a:t>
            </a:r>
            <a:r>
              <a:rPr lang="en-US" sz="5400" b="1" spc="50" dirty="0" smtClean="0">
                <a:ln w="11430"/>
                <a:solidFill>
                  <a:srgbClr val="C00000"/>
                </a:solidFill>
                <a:effectLst>
                  <a:outerShdw blurRad="76200" dist="50800" dir="5400000" algn="tl" rotWithShape="0">
                    <a:srgbClr val="000000">
                      <a:alpha val="65000"/>
                    </a:srgbClr>
                  </a:outerShdw>
                </a:effectLst>
                <a:latin typeface="Baskerville Old Face" pitchFamily="18" charset="0"/>
              </a:rPr>
              <a:t> </a:t>
            </a:r>
          </a:p>
          <a:p>
            <a:pPr algn="ctr"/>
            <a:r>
              <a:rPr lang="id-ID" sz="5400" b="1" spc="50" dirty="0" smtClean="0">
                <a:ln w="11430"/>
                <a:solidFill>
                  <a:srgbClr val="C00000"/>
                </a:solidFill>
                <a:effectLst>
                  <a:outerShdw blurRad="76200" dist="50800" dir="5400000" algn="tl" rotWithShape="0">
                    <a:srgbClr val="000000">
                      <a:alpha val="65000"/>
                    </a:srgbClr>
                  </a:outerShdw>
                </a:effectLst>
                <a:latin typeface="Baskerville Old Face" pitchFamily="18" charset="0"/>
              </a:rPr>
              <a:t>Ter BARU dan Pertama di Indonesia !!!</a:t>
            </a:r>
            <a:endParaRPr lang="id-ID" sz="5400" b="1" spc="50" dirty="0">
              <a:ln w="11430"/>
              <a:solidFill>
                <a:srgbClr val="C00000"/>
              </a:solidFill>
              <a:effectLst>
                <a:outerShdw blurRad="76200" dist="50800" dir="5400000" algn="tl" rotWithShape="0">
                  <a:srgbClr val="000000">
                    <a:alpha val="65000"/>
                  </a:srgbClr>
                </a:outerShdw>
              </a:effectLst>
              <a:latin typeface="Baskerville Old Face" pitchFamily="18" charset="0"/>
            </a:endParaRPr>
          </a:p>
        </p:txBody>
      </p:sp>
      <p:sp>
        <p:nvSpPr>
          <p:cNvPr id="10" name="Rounded Rectangle 9"/>
          <p:cNvSpPr/>
          <p:nvPr/>
        </p:nvSpPr>
        <p:spPr>
          <a:xfrm>
            <a:off x="8458200" y="6633412"/>
            <a:ext cx="685800" cy="224587"/>
          </a:xfrm>
          <a:prstGeom prst="round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B82CCC60-E8CD-4174-8B1A-7DF615B22EEF}" type="slidenum">
              <a:rPr lang="en-US" smtClean="0"/>
              <a:pPr/>
              <a:t>1</a:t>
            </a:fld>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3736714"/>
            <a:ext cx="3499002" cy="28021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Effect transition="in" filter="fade">
                                      <p:cBhvr>
                                        <p:cTn id="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52400"/>
            <a:ext cx="7696200" cy="769441"/>
          </a:xfrm>
          <a:prstGeom prst="rect">
            <a:avLst/>
          </a:prstGeom>
        </p:spPr>
        <p:txBody>
          <a:bodyPr wrap="square">
            <a:spAutoFit/>
          </a:bodyPr>
          <a:lstStyle/>
          <a:p>
            <a:r>
              <a:rPr lang="id-ID" sz="4400" b="1" dirty="0" smtClean="0">
                <a:ln w="11430"/>
                <a:effectLst>
                  <a:outerShdw blurRad="38100" dist="38100" dir="2700000" algn="tl">
                    <a:srgbClr val="000000">
                      <a:alpha val="43137"/>
                    </a:srgbClr>
                  </a:outerShdw>
                </a:effectLst>
                <a:latin typeface="Calibri" pitchFamily="34" charset="0"/>
                <a:cs typeface="Calibri" pitchFamily="34" charset="0"/>
              </a:rPr>
              <a:t>2. </a:t>
            </a:r>
            <a:r>
              <a:rPr lang="en-US" sz="4400" b="1" dirty="0" smtClean="0">
                <a:ln w="11430"/>
                <a:effectLst>
                  <a:outerShdw blurRad="38100" dist="38100" dir="2700000" algn="tl">
                    <a:srgbClr val="000000">
                      <a:alpha val="43137"/>
                    </a:srgbClr>
                  </a:outerShdw>
                </a:effectLst>
                <a:latin typeface="Calibri" pitchFamily="34" charset="0"/>
                <a:cs typeface="Calibri" pitchFamily="34" charset="0"/>
              </a:rPr>
              <a:t>Fee </a:t>
            </a:r>
            <a:r>
              <a:rPr lang="en-US" sz="4400" b="1" dirty="0" smtClean="0">
                <a:ln w="11430"/>
                <a:effectLst>
                  <a:outerShdw blurRad="38100" dist="38100" dir="2700000" algn="tl">
                    <a:srgbClr val="000000">
                      <a:alpha val="43137"/>
                    </a:srgbClr>
                  </a:outerShdw>
                </a:effectLst>
                <a:latin typeface="Calibri" pitchFamily="34" charset="0"/>
                <a:cs typeface="Calibri" pitchFamily="34" charset="0"/>
              </a:rPr>
              <a:t>leveling agency</a:t>
            </a:r>
            <a:endParaRPr lang="en-US" sz="4400" dirty="0">
              <a:effectLst>
                <a:outerShdw blurRad="38100" dist="38100" dir="2700000" algn="tl">
                  <a:srgbClr val="000000">
                    <a:alpha val="43137"/>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1676855217"/>
              </p:ext>
            </p:extLst>
          </p:nvPr>
        </p:nvGraphicFramePr>
        <p:xfrm>
          <a:off x="1181100" y="2057400"/>
          <a:ext cx="7048500" cy="4173855"/>
        </p:xfrm>
        <a:graphic>
          <a:graphicData uri="http://schemas.openxmlformats.org/drawingml/2006/table">
            <a:tbl>
              <a:tblPr firstRow="1" bandRow="1">
                <a:tableStyleId>{7DF18680-E054-41AD-8BC1-D1AEF772440D}</a:tableStyleId>
              </a:tblPr>
              <a:tblGrid>
                <a:gridCol w="1181100"/>
                <a:gridCol w="1524000"/>
                <a:gridCol w="1981200"/>
                <a:gridCol w="2362200"/>
              </a:tblGrid>
              <a:tr h="504825">
                <a:tc>
                  <a:txBody>
                    <a:bodyPr/>
                    <a:lstStyle/>
                    <a:p>
                      <a:pPr algn="ctr"/>
                      <a:r>
                        <a:rPr lang="id-ID" dirty="0" smtClean="0"/>
                        <a:t>Tingkat</a:t>
                      </a:r>
                      <a:r>
                        <a:rPr lang="en-US" baseline="0" dirty="0" smtClean="0"/>
                        <a:t> </a:t>
                      </a:r>
                      <a:endParaRPr lang="en-US" dirty="0"/>
                    </a:p>
                  </a:txBody>
                  <a:tcPr/>
                </a:tc>
                <a:tc>
                  <a:txBody>
                    <a:bodyPr/>
                    <a:lstStyle/>
                    <a:p>
                      <a:pPr algn="ctr"/>
                      <a:r>
                        <a:rPr lang="en-US" dirty="0" smtClean="0"/>
                        <a:t>nominal</a:t>
                      </a:r>
                      <a:endParaRPr lang="en-US" dirty="0"/>
                    </a:p>
                  </a:txBody>
                  <a:tcPr/>
                </a:tc>
                <a:tc>
                  <a:txBody>
                    <a:bodyPr/>
                    <a:lstStyle/>
                    <a:p>
                      <a:pPr algn="ctr"/>
                      <a:r>
                        <a:rPr lang="en-US" dirty="0" smtClean="0"/>
                        <a:t>J</a:t>
                      </a:r>
                      <a:r>
                        <a:rPr lang="id-ID" dirty="0" smtClean="0"/>
                        <a:t>umlah agen/mahasiswa</a:t>
                      </a:r>
                      <a:endParaRPr lang="en-US" dirty="0"/>
                    </a:p>
                  </a:txBody>
                  <a:tcPr/>
                </a:tc>
                <a:tc>
                  <a:txBody>
                    <a:bodyPr/>
                    <a:lstStyle/>
                    <a:p>
                      <a:pPr algn="ctr"/>
                      <a:r>
                        <a:rPr lang="en-US" dirty="0" err="1" smtClean="0"/>
                        <a:t>Potensi</a:t>
                      </a:r>
                      <a:r>
                        <a:rPr lang="en-US" baseline="0" dirty="0" smtClean="0"/>
                        <a:t> Fee</a:t>
                      </a:r>
                      <a:endParaRPr lang="en-US" dirty="0"/>
                    </a:p>
                  </a:txBody>
                  <a:tcPr/>
                </a:tc>
              </a:tr>
              <a:tr h="504825">
                <a:tc>
                  <a:txBody>
                    <a:bodyPr/>
                    <a:lstStyle/>
                    <a:p>
                      <a:pPr algn="ctr"/>
                      <a:r>
                        <a:rPr lang="en-US" dirty="0" smtClean="0"/>
                        <a:t>1</a:t>
                      </a:r>
                      <a:endParaRPr lang="en-US" dirty="0"/>
                    </a:p>
                  </a:txBody>
                  <a:tcPr/>
                </a:tc>
                <a:tc>
                  <a:txBody>
                    <a:bodyPr/>
                    <a:lstStyle/>
                    <a:p>
                      <a:pPr algn="ctr"/>
                      <a:r>
                        <a:rPr lang="en-US" dirty="0" smtClean="0"/>
                        <a:t>100.000</a:t>
                      </a:r>
                      <a:endParaRPr lang="en-US" dirty="0"/>
                    </a:p>
                  </a:txBody>
                  <a:tcPr/>
                </a:tc>
                <a:tc>
                  <a:txBody>
                    <a:bodyPr/>
                    <a:lstStyle/>
                    <a:p>
                      <a:pPr algn="ctr"/>
                      <a:r>
                        <a:rPr lang="en-US" dirty="0" smtClean="0"/>
                        <a:t>5</a:t>
                      </a:r>
                      <a:endParaRPr lang="en-US" dirty="0"/>
                    </a:p>
                  </a:txBody>
                  <a:tcPr/>
                </a:tc>
                <a:tc>
                  <a:txBody>
                    <a:bodyPr/>
                    <a:lstStyle/>
                    <a:p>
                      <a:pPr algn="ctr"/>
                      <a:r>
                        <a:rPr lang="en-US" dirty="0" smtClean="0"/>
                        <a:t>500.000</a:t>
                      </a:r>
                      <a:endParaRPr lang="en-US" dirty="0"/>
                    </a:p>
                  </a:txBody>
                  <a:tcPr/>
                </a:tc>
              </a:tr>
              <a:tr h="504825">
                <a:tc>
                  <a:txBody>
                    <a:bodyPr/>
                    <a:lstStyle/>
                    <a:p>
                      <a:pPr algn="ctr"/>
                      <a:r>
                        <a:rPr lang="en-US" dirty="0" smtClean="0"/>
                        <a:t>2</a:t>
                      </a:r>
                      <a:endParaRPr lang="en-US" dirty="0"/>
                    </a:p>
                  </a:txBody>
                  <a:tcPr/>
                </a:tc>
                <a:tc>
                  <a:txBody>
                    <a:bodyPr/>
                    <a:lstStyle/>
                    <a:p>
                      <a:pPr algn="ctr"/>
                      <a:r>
                        <a:rPr lang="en-US" dirty="0" smtClean="0"/>
                        <a:t>75.000</a:t>
                      </a:r>
                      <a:endParaRPr lang="en-US" dirty="0"/>
                    </a:p>
                  </a:txBody>
                  <a:tcPr/>
                </a:tc>
                <a:tc>
                  <a:txBody>
                    <a:bodyPr/>
                    <a:lstStyle/>
                    <a:p>
                      <a:pPr algn="ctr"/>
                      <a:r>
                        <a:rPr lang="en-US" dirty="0" smtClean="0"/>
                        <a:t>25</a:t>
                      </a:r>
                      <a:endParaRPr lang="en-US" dirty="0"/>
                    </a:p>
                  </a:txBody>
                  <a:tcPr/>
                </a:tc>
                <a:tc>
                  <a:txBody>
                    <a:bodyPr/>
                    <a:lstStyle/>
                    <a:p>
                      <a:pPr algn="ctr"/>
                      <a:r>
                        <a:rPr lang="en-US" dirty="0" smtClean="0"/>
                        <a:t>1.875.000</a:t>
                      </a:r>
                      <a:endParaRPr lang="en-US" dirty="0"/>
                    </a:p>
                  </a:txBody>
                  <a:tcPr/>
                </a:tc>
              </a:tr>
              <a:tr h="504825">
                <a:tc>
                  <a:txBody>
                    <a:bodyPr/>
                    <a:lstStyle/>
                    <a:p>
                      <a:pPr algn="ctr"/>
                      <a:r>
                        <a:rPr lang="en-US" dirty="0" smtClean="0"/>
                        <a:t>3</a:t>
                      </a:r>
                      <a:endParaRPr lang="en-US" dirty="0"/>
                    </a:p>
                  </a:txBody>
                  <a:tcPr/>
                </a:tc>
                <a:tc>
                  <a:txBody>
                    <a:bodyPr/>
                    <a:lstStyle/>
                    <a:p>
                      <a:pPr algn="ctr"/>
                      <a:r>
                        <a:rPr lang="en-US" dirty="0" smtClean="0"/>
                        <a:t>50.000</a:t>
                      </a:r>
                      <a:endParaRPr lang="en-US" dirty="0"/>
                    </a:p>
                  </a:txBody>
                  <a:tcPr/>
                </a:tc>
                <a:tc>
                  <a:txBody>
                    <a:bodyPr/>
                    <a:lstStyle/>
                    <a:p>
                      <a:pPr algn="ctr"/>
                      <a:r>
                        <a:rPr lang="en-US" dirty="0" smtClean="0"/>
                        <a:t>125</a:t>
                      </a:r>
                      <a:endParaRPr lang="en-US" dirty="0"/>
                    </a:p>
                  </a:txBody>
                  <a:tcPr/>
                </a:tc>
                <a:tc>
                  <a:txBody>
                    <a:bodyPr/>
                    <a:lstStyle/>
                    <a:p>
                      <a:pPr algn="ctr"/>
                      <a:r>
                        <a:rPr lang="en-US" dirty="0" smtClean="0"/>
                        <a:t>6.250.000</a:t>
                      </a:r>
                      <a:endParaRPr lang="en-US" dirty="0"/>
                    </a:p>
                  </a:txBody>
                  <a:tcPr/>
                </a:tc>
              </a:tr>
              <a:tr h="504825">
                <a:tc>
                  <a:txBody>
                    <a:bodyPr/>
                    <a:lstStyle/>
                    <a:p>
                      <a:pPr algn="ctr"/>
                      <a:r>
                        <a:rPr lang="en-US" dirty="0" smtClean="0"/>
                        <a:t>4</a:t>
                      </a:r>
                      <a:endParaRPr lang="en-US" dirty="0"/>
                    </a:p>
                  </a:txBody>
                  <a:tcPr/>
                </a:tc>
                <a:tc>
                  <a:txBody>
                    <a:bodyPr/>
                    <a:lstStyle/>
                    <a:p>
                      <a:pPr algn="ctr"/>
                      <a:r>
                        <a:rPr lang="en-US" dirty="0" smtClean="0"/>
                        <a:t>50.000</a:t>
                      </a:r>
                      <a:endParaRPr lang="en-US" dirty="0"/>
                    </a:p>
                  </a:txBody>
                  <a:tcPr/>
                </a:tc>
                <a:tc>
                  <a:txBody>
                    <a:bodyPr/>
                    <a:lstStyle/>
                    <a:p>
                      <a:pPr algn="ctr"/>
                      <a:r>
                        <a:rPr lang="en-US" dirty="0" smtClean="0"/>
                        <a:t>625</a:t>
                      </a:r>
                      <a:endParaRPr lang="en-US" dirty="0"/>
                    </a:p>
                  </a:txBody>
                  <a:tcPr/>
                </a:tc>
                <a:tc>
                  <a:txBody>
                    <a:bodyPr/>
                    <a:lstStyle/>
                    <a:p>
                      <a:pPr algn="ctr"/>
                      <a:r>
                        <a:rPr lang="en-US" dirty="0" smtClean="0"/>
                        <a:t>31.250.000</a:t>
                      </a:r>
                      <a:endParaRPr lang="en-US" dirty="0"/>
                    </a:p>
                  </a:txBody>
                  <a:tcPr/>
                </a:tc>
              </a:tr>
              <a:tr h="504825">
                <a:tc>
                  <a:txBody>
                    <a:bodyPr/>
                    <a:lstStyle/>
                    <a:p>
                      <a:pPr algn="ctr"/>
                      <a:r>
                        <a:rPr lang="en-US" dirty="0" smtClean="0"/>
                        <a:t>5</a:t>
                      </a:r>
                      <a:endParaRPr lang="en-US" dirty="0"/>
                    </a:p>
                  </a:txBody>
                  <a:tcPr/>
                </a:tc>
                <a:tc>
                  <a:txBody>
                    <a:bodyPr/>
                    <a:lstStyle/>
                    <a:p>
                      <a:pPr algn="ctr"/>
                      <a:r>
                        <a:rPr lang="en-US" dirty="0" smtClean="0"/>
                        <a:t>25.000</a:t>
                      </a:r>
                      <a:endParaRPr lang="en-US" dirty="0"/>
                    </a:p>
                  </a:txBody>
                  <a:tcPr/>
                </a:tc>
                <a:tc>
                  <a:txBody>
                    <a:bodyPr/>
                    <a:lstStyle/>
                    <a:p>
                      <a:pPr algn="ctr"/>
                      <a:r>
                        <a:rPr lang="en-US" dirty="0" smtClean="0"/>
                        <a:t>3125</a:t>
                      </a:r>
                      <a:endParaRPr lang="en-US" dirty="0"/>
                    </a:p>
                  </a:txBody>
                  <a:tcPr/>
                </a:tc>
                <a:tc>
                  <a:txBody>
                    <a:bodyPr/>
                    <a:lstStyle/>
                    <a:p>
                      <a:pPr algn="ctr"/>
                      <a:r>
                        <a:rPr lang="en-US" dirty="0" smtClean="0"/>
                        <a:t>78.125.000</a:t>
                      </a:r>
                      <a:endParaRPr lang="en-US" dirty="0"/>
                    </a:p>
                  </a:txBody>
                  <a:tcPr/>
                </a:tc>
              </a:tr>
              <a:tr h="504825">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25.000</a:t>
                      </a:r>
                      <a:endParaRPr lang="en-US" dirty="0"/>
                    </a:p>
                  </a:txBody>
                  <a:tcPr/>
                </a:tc>
                <a:tc>
                  <a:txBody>
                    <a:bodyPr/>
                    <a:lstStyle/>
                    <a:p>
                      <a:pPr algn="ctr"/>
                      <a:r>
                        <a:rPr lang="en-US" dirty="0" smtClean="0"/>
                        <a:t>15625</a:t>
                      </a:r>
                      <a:endParaRPr lang="en-US" dirty="0"/>
                    </a:p>
                  </a:txBody>
                  <a:tcPr/>
                </a:tc>
                <a:tc>
                  <a:txBody>
                    <a:bodyPr/>
                    <a:lstStyle/>
                    <a:p>
                      <a:pPr algn="ctr"/>
                      <a:r>
                        <a:rPr lang="en-US" dirty="0" smtClean="0"/>
                        <a:t>390.625.000</a:t>
                      </a:r>
                      <a:endParaRPr lang="en-US" dirty="0"/>
                    </a:p>
                  </a:txBody>
                  <a:tcPr/>
                </a:tc>
              </a:tr>
              <a:tr h="504825">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25.000</a:t>
                      </a:r>
                      <a:endParaRPr lang="en-US" dirty="0"/>
                    </a:p>
                  </a:txBody>
                  <a:tcPr/>
                </a:tc>
                <a:tc>
                  <a:txBody>
                    <a:bodyPr/>
                    <a:lstStyle/>
                    <a:p>
                      <a:pPr algn="ctr"/>
                      <a:r>
                        <a:rPr lang="en-US" dirty="0" smtClean="0"/>
                        <a:t>78125</a:t>
                      </a:r>
                      <a:endParaRPr lang="en-US" dirty="0"/>
                    </a:p>
                  </a:txBody>
                  <a:tcPr/>
                </a:tc>
                <a:tc>
                  <a:txBody>
                    <a:bodyPr/>
                    <a:lstStyle/>
                    <a:p>
                      <a:pPr algn="ctr"/>
                      <a:r>
                        <a:rPr lang="en-US" dirty="0" smtClean="0"/>
                        <a:t>1.953.125.000</a:t>
                      </a:r>
                      <a:endParaRPr lang="en-US" dirty="0"/>
                    </a:p>
                  </a:txBody>
                  <a:tcPr/>
                </a:tc>
              </a:tr>
            </a:tbl>
          </a:graphicData>
        </a:graphic>
      </p:graphicFrame>
      <p:sp>
        <p:nvSpPr>
          <p:cNvPr id="6" name="Rectangle 5"/>
          <p:cNvSpPr/>
          <p:nvPr/>
        </p:nvSpPr>
        <p:spPr>
          <a:xfrm>
            <a:off x="914400" y="1206817"/>
            <a:ext cx="8229600" cy="1015663"/>
          </a:xfrm>
          <a:prstGeom prst="rect">
            <a:avLst/>
          </a:prstGeom>
        </p:spPr>
        <p:txBody>
          <a:bodyPr wrap="square">
            <a:spAutoFit/>
          </a:bodyPr>
          <a:lstStyle/>
          <a:p>
            <a:r>
              <a:rPr lang="en-US" sz="2000" dirty="0" err="1" smtClean="0">
                <a:solidFill>
                  <a:srgbClr val="002060"/>
                </a:solidFill>
              </a:rPr>
              <a:t>Adalah</a:t>
            </a:r>
            <a:r>
              <a:rPr lang="en-US" sz="2000" dirty="0" smtClean="0">
                <a:solidFill>
                  <a:srgbClr val="002060"/>
                </a:solidFill>
              </a:rPr>
              <a:t> </a:t>
            </a:r>
            <a:r>
              <a:rPr lang="id-ID" sz="2000" dirty="0" smtClean="0">
                <a:solidFill>
                  <a:srgbClr val="002060"/>
                </a:solidFill>
              </a:rPr>
              <a:t>fee</a:t>
            </a:r>
            <a:r>
              <a:rPr lang="en-US" sz="2000" dirty="0" smtClean="0">
                <a:solidFill>
                  <a:srgbClr val="002060"/>
                </a:solidFill>
              </a:rPr>
              <a:t> yang </a:t>
            </a:r>
            <a:r>
              <a:rPr lang="en-US" sz="2000" dirty="0" err="1" smtClean="0">
                <a:solidFill>
                  <a:srgbClr val="002060"/>
                </a:solidFill>
              </a:rPr>
              <a:t>diterima</a:t>
            </a:r>
            <a:r>
              <a:rPr lang="en-US" sz="2000" dirty="0" smtClean="0">
                <a:solidFill>
                  <a:srgbClr val="002060"/>
                </a:solidFill>
              </a:rPr>
              <a:t> </a:t>
            </a:r>
            <a:r>
              <a:rPr lang="en-US" sz="2000" dirty="0" err="1" smtClean="0">
                <a:solidFill>
                  <a:srgbClr val="002060"/>
                </a:solidFill>
              </a:rPr>
              <a:t>agen</a:t>
            </a:r>
            <a:r>
              <a:rPr lang="en-US" sz="2000" dirty="0" smtClean="0">
                <a:solidFill>
                  <a:srgbClr val="002060"/>
                </a:solidFill>
              </a:rPr>
              <a:t> </a:t>
            </a:r>
            <a:r>
              <a:rPr lang="en-US" sz="2000" dirty="0" err="1" smtClean="0">
                <a:solidFill>
                  <a:srgbClr val="002060"/>
                </a:solidFill>
              </a:rPr>
              <a:t>karena</a:t>
            </a:r>
            <a:r>
              <a:rPr lang="en-US" sz="2000" dirty="0" smtClean="0">
                <a:solidFill>
                  <a:srgbClr val="002060"/>
                </a:solidFill>
              </a:rPr>
              <a:t> </a:t>
            </a:r>
            <a:r>
              <a:rPr lang="en-US" sz="2000" dirty="0" err="1" smtClean="0">
                <a:solidFill>
                  <a:srgbClr val="002060"/>
                </a:solidFill>
              </a:rPr>
              <a:t>adanya</a:t>
            </a:r>
            <a:r>
              <a:rPr lang="en-US" sz="2000" dirty="0" smtClean="0">
                <a:solidFill>
                  <a:srgbClr val="002060"/>
                </a:solidFill>
              </a:rPr>
              <a:t> </a:t>
            </a:r>
            <a:r>
              <a:rPr lang="en-US" sz="2000" dirty="0" err="1" smtClean="0">
                <a:solidFill>
                  <a:srgbClr val="002060"/>
                </a:solidFill>
              </a:rPr>
              <a:t>penambahan</a:t>
            </a:r>
            <a:r>
              <a:rPr lang="en-US" sz="2000" dirty="0" smtClean="0">
                <a:solidFill>
                  <a:srgbClr val="002060"/>
                </a:solidFill>
              </a:rPr>
              <a:t> </a:t>
            </a:r>
            <a:r>
              <a:rPr lang="en-US" sz="2000" dirty="0" err="1" smtClean="0">
                <a:solidFill>
                  <a:srgbClr val="002060"/>
                </a:solidFill>
              </a:rPr>
              <a:t>agen</a:t>
            </a:r>
            <a:r>
              <a:rPr lang="en-US" sz="2000" dirty="0" smtClean="0">
                <a:solidFill>
                  <a:srgbClr val="002060"/>
                </a:solidFill>
              </a:rPr>
              <a:t> </a:t>
            </a:r>
            <a:r>
              <a:rPr lang="en-US" sz="2000" dirty="0" err="1" smtClean="0">
                <a:solidFill>
                  <a:srgbClr val="002060"/>
                </a:solidFill>
              </a:rPr>
              <a:t>atau</a:t>
            </a:r>
            <a:r>
              <a:rPr lang="en-US" sz="2000" dirty="0" smtClean="0">
                <a:solidFill>
                  <a:srgbClr val="002060"/>
                </a:solidFill>
              </a:rPr>
              <a:t> </a:t>
            </a:r>
            <a:r>
              <a:rPr lang="en-US" sz="2000" dirty="0" err="1" smtClean="0">
                <a:solidFill>
                  <a:srgbClr val="002060"/>
                </a:solidFill>
              </a:rPr>
              <a:t>mahasiswa</a:t>
            </a:r>
            <a:r>
              <a:rPr lang="en-US" sz="2000" dirty="0" smtClean="0">
                <a:solidFill>
                  <a:srgbClr val="002060"/>
                </a:solidFill>
              </a:rPr>
              <a:t> </a:t>
            </a:r>
            <a:r>
              <a:rPr lang="en-US" sz="2000" dirty="0" err="1" smtClean="0">
                <a:solidFill>
                  <a:srgbClr val="002060"/>
                </a:solidFill>
              </a:rPr>
              <a:t>baru</a:t>
            </a:r>
            <a:r>
              <a:rPr lang="en-US" sz="2000" dirty="0" smtClean="0">
                <a:solidFill>
                  <a:srgbClr val="002060"/>
                </a:solidFill>
              </a:rPr>
              <a:t> </a:t>
            </a:r>
            <a:r>
              <a:rPr lang="id-ID" sz="2000" dirty="0" smtClean="0">
                <a:solidFill>
                  <a:srgbClr val="002060"/>
                </a:solidFill>
              </a:rPr>
              <a:t>dibawah jaringannya yang terisi oleh sistem secara otomatis</a:t>
            </a:r>
            <a:r>
              <a:rPr lang="en-US" sz="2000" dirty="0" smtClean="0">
                <a:solidFill>
                  <a:srgbClr val="002060"/>
                </a:solidFill>
              </a:rPr>
              <a:t>.</a:t>
            </a:r>
          </a:p>
          <a:p>
            <a:endParaRPr lang="id-ID" sz="2000" dirty="0">
              <a:solidFill>
                <a:srgbClr val="002060"/>
              </a:solidFill>
            </a:endParaRPr>
          </a:p>
        </p:txBody>
      </p:sp>
      <p:sp>
        <p:nvSpPr>
          <p:cNvPr id="7" name="Rectangle 6"/>
          <p:cNvSpPr/>
          <p:nvPr/>
        </p:nvSpPr>
        <p:spPr>
          <a:xfrm>
            <a:off x="8610600" y="6396335"/>
            <a:ext cx="685800" cy="461665"/>
          </a:xfrm>
          <a:prstGeom prst="rect">
            <a:avLst/>
          </a:prstGeom>
        </p:spPr>
        <p:txBody>
          <a:bodyPr wrap="square">
            <a:spAutoFit/>
          </a:bodyPr>
          <a:lstStyle/>
          <a:p>
            <a:r>
              <a:rPr lang="en-US" sz="2400" b="1" dirty="0" smtClean="0">
                <a:solidFill>
                  <a:srgbClr val="002060"/>
                </a:solidFill>
                <a:effectLst>
                  <a:outerShdw blurRad="38100" dist="38100" dir="2700000" algn="tl">
                    <a:srgbClr val="000000">
                      <a:alpha val="43137"/>
                    </a:srgbClr>
                  </a:outerShdw>
                </a:effectLst>
              </a:rPr>
              <a:t>10</a:t>
            </a:r>
            <a:endParaRPr lang="en-US" sz="2400" dirty="0"/>
          </a:p>
        </p:txBody>
      </p:sp>
      <p:sp>
        <p:nvSpPr>
          <p:cNvPr id="8" name="Rounded Rectangle 7"/>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000" fill="hold"/>
                                        <p:tgtEl>
                                          <p:spTgt spid="5"/>
                                        </p:tgtEl>
                                        <p:attrNameLst>
                                          <p:attrName>ppt_w</p:attrName>
                                        </p:attrNameLst>
                                      </p:cBhvr>
                                      <p:tavLst>
                                        <p:tav tm="0">
                                          <p:val>
                                            <p:fltVal val="0"/>
                                          </p:val>
                                        </p:tav>
                                        <p:tav tm="100000">
                                          <p:val>
                                            <p:strVal val="#ppt_w"/>
                                          </p:val>
                                        </p:tav>
                                      </p:tavLst>
                                    </p:anim>
                                    <p:anim calcmode="lin" valueType="num">
                                      <p:cBhvr>
                                        <p:cTn id="16" dur="2000" fill="hold"/>
                                        <p:tgtEl>
                                          <p:spTgt spid="5"/>
                                        </p:tgtEl>
                                        <p:attrNameLst>
                                          <p:attrName>ppt_h</p:attrName>
                                        </p:attrNameLst>
                                      </p:cBhvr>
                                      <p:tavLst>
                                        <p:tav tm="0">
                                          <p:val>
                                            <p:fltVal val="0"/>
                                          </p:val>
                                        </p:tav>
                                        <p:tav tm="100000">
                                          <p:val>
                                            <p:strVal val="#ppt_h"/>
                                          </p:val>
                                        </p:tav>
                                      </p:tavLst>
                                    </p:anim>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752600" y="228600"/>
            <a:ext cx="5638800" cy="762000"/>
          </a:xfrm>
          <a:prstGeom prst="ellips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3"/>
          <p:cNvSpPr txBox="1">
            <a:spLocks/>
          </p:cNvSpPr>
          <p:nvPr/>
        </p:nvSpPr>
        <p:spPr>
          <a:xfrm>
            <a:off x="3048000" y="1219200"/>
            <a:ext cx="4343400" cy="609600"/>
          </a:xfrm>
          <a:prstGeom prst="rect">
            <a:avLst/>
          </a:prstGeom>
        </p:spPr>
        <p:txBody>
          <a:bodyPr vert="horz" anchor="ctr">
            <a:noAutofit/>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id-ID" sz="3600" b="1" dirty="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ea typeface="+mj-ea"/>
                <a:cs typeface="Calibri" pitchFamily="34" charset="0"/>
              </a:rPr>
              <a:t>3</a:t>
            </a:r>
            <a:r>
              <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 </a:t>
            </a:r>
            <a:r>
              <a:rPr lang="en-US"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ea typeface="+mj-ea"/>
                <a:cs typeface="Calibri" pitchFamily="34" charset="0"/>
              </a:rPr>
              <a:t>Bonus </a:t>
            </a:r>
            <a:r>
              <a:rPr lang="en-US" sz="3600" b="1" dirty="0" err="1"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ea typeface="+mj-ea"/>
                <a:cs typeface="Calibri" pitchFamily="34" charset="0"/>
              </a:rPr>
              <a:t>Pasangan</a:t>
            </a:r>
            <a:endParaRPr kumimoji="0" lang="id-ID" sz="3600" b="1" i="0" u="none" strike="noStrike" kern="1200" cap="none" spc="0" normalizeH="0" baseline="0" noProof="0" dirty="0">
              <a:ln w="11430"/>
              <a:solidFill>
                <a:schemeClr val="tx2">
                  <a:lumMod val="50000"/>
                </a:schemeClr>
              </a:solidFill>
              <a:effectLst/>
              <a:uLnTx/>
              <a:uFillTx/>
              <a:latin typeface="Baskerville Old Face" panose="02020602080505020303" pitchFamily="18" charset="0"/>
              <a:ea typeface="+mj-ea"/>
              <a:cs typeface="Calibri" pitchFamily="34" charset="0"/>
            </a:endParaRPr>
          </a:p>
        </p:txBody>
      </p:sp>
      <p:sp>
        <p:nvSpPr>
          <p:cNvPr id="27" name="TextBox 26"/>
          <p:cNvSpPr txBox="1"/>
          <p:nvPr/>
        </p:nvSpPr>
        <p:spPr>
          <a:xfrm>
            <a:off x="1066800" y="1868269"/>
            <a:ext cx="8229600" cy="646331"/>
          </a:xfrm>
          <a:prstGeom prst="rect">
            <a:avLst/>
          </a:prstGeom>
          <a:noFill/>
        </p:spPr>
        <p:txBody>
          <a:bodyPr wrap="square" rtlCol="0">
            <a:spAutoFit/>
          </a:bodyPr>
          <a:lstStyle/>
          <a:p>
            <a:r>
              <a:rPr lang="id-ID" dirty="0" smtClean="0"/>
              <a:t>bonus yang akan diterima oleh agen apabila terjadi pasangan pada jaringan dibawahnya.</a:t>
            </a:r>
            <a:endParaRPr lang="en-US" dirty="0">
              <a:solidFill>
                <a:schemeClr val="tx2">
                  <a:lumMod val="50000"/>
                </a:schemeClr>
              </a:solidFill>
            </a:endParaRPr>
          </a:p>
        </p:txBody>
      </p:sp>
      <p:sp>
        <p:nvSpPr>
          <p:cNvPr id="9" name="TextBox 8"/>
          <p:cNvSpPr txBox="1"/>
          <p:nvPr/>
        </p:nvSpPr>
        <p:spPr>
          <a:xfrm>
            <a:off x="914400" y="6096000"/>
            <a:ext cx="7848600" cy="584775"/>
          </a:xfrm>
          <a:prstGeom prst="rect">
            <a:avLst/>
          </a:prstGeom>
          <a:noFill/>
        </p:spPr>
        <p:txBody>
          <a:bodyPr wrap="square" rtlCol="0">
            <a:spAutoFit/>
          </a:bodyPr>
          <a:lstStyle/>
          <a:p>
            <a:r>
              <a:rPr lang="en-US" sz="1600" dirty="0" smtClean="0">
                <a:solidFill>
                  <a:schemeClr val="tx2">
                    <a:lumMod val="50000"/>
                  </a:schemeClr>
                </a:solidFill>
              </a:rPr>
              <a:t>** </a:t>
            </a:r>
            <a:r>
              <a:rPr lang="id-ID" sz="1600" dirty="0" smtClean="0"/>
              <a:t>Maksimal bonus yang diberikan adalah 20 pasang per level </a:t>
            </a:r>
            <a:r>
              <a:rPr lang="en-US" sz="1600" dirty="0" smtClean="0"/>
              <a:t> </a:t>
            </a:r>
            <a:r>
              <a:rPr lang="en-US" sz="1600" dirty="0" err="1" smtClean="0"/>
              <a:t>dengan</a:t>
            </a:r>
            <a:r>
              <a:rPr lang="en-US" sz="1600" dirty="0" smtClean="0"/>
              <a:t> </a:t>
            </a:r>
            <a:r>
              <a:rPr lang="en-US" sz="1600" dirty="0" err="1" smtClean="0"/>
              <a:t>sistem</a:t>
            </a:r>
            <a:r>
              <a:rPr lang="en-US" sz="1600" dirty="0" smtClean="0"/>
              <a:t> side volume</a:t>
            </a:r>
          </a:p>
          <a:p>
            <a:r>
              <a:rPr lang="en-US" sz="1600" dirty="0" smtClean="0">
                <a:solidFill>
                  <a:schemeClr val="tx2">
                    <a:lumMod val="50000"/>
                  </a:schemeClr>
                </a:solidFill>
              </a:rPr>
              <a:t>      </a:t>
            </a:r>
            <a:endParaRPr lang="en-US" sz="1600" dirty="0">
              <a:solidFill>
                <a:schemeClr val="tx2">
                  <a:lumMod val="50000"/>
                </a:schemeClr>
              </a:solidFill>
            </a:endParaRPr>
          </a:p>
        </p:txBody>
      </p:sp>
      <p:sp>
        <p:nvSpPr>
          <p:cNvPr id="14" name="Rectangle 13"/>
          <p:cNvSpPr/>
          <p:nvPr/>
        </p:nvSpPr>
        <p:spPr>
          <a:xfrm>
            <a:off x="2846266" y="4067036"/>
            <a:ext cx="301686"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1</a:t>
            </a:r>
            <a:endParaRPr lang="en-US" dirty="0"/>
          </a:p>
        </p:txBody>
      </p:sp>
      <p:sp>
        <p:nvSpPr>
          <p:cNvPr id="33" name="Rounded Rectangle 32"/>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4" name="TextBox 33"/>
          <p:cNvSpPr txBox="1"/>
          <p:nvPr/>
        </p:nvSpPr>
        <p:spPr>
          <a:xfrm>
            <a:off x="990600" y="314980"/>
            <a:ext cx="7086600" cy="523220"/>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Bonus</a:t>
            </a:r>
            <a:r>
              <a:rPr lang="id-ID" sz="28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tambahan </a:t>
            </a:r>
            <a:r>
              <a:rPr lang="en-US" sz="28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A</a:t>
            </a:r>
            <a:r>
              <a:rPr lang="id-ID" sz="28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gen</a:t>
            </a:r>
            <a:r>
              <a:rPr lang="en-US" sz="28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K-IVET</a:t>
            </a:r>
            <a:endParaRPr lang="en-US" sz="2000" b="1" dirty="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06494076"/>
              </p:ext>
            </p:extLst>
          </p:nvPr>
        </p:nvGraphicFramePr>
        <p:xfrm>
          <a:off x="1461061" y="2697480"/>
          <a:ext cx="6096000" cy="25603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Level</a:t>
                      </a:r>
                    </a:p>
                    <a:p>
                      <a:endParaRPr lang="id-ID" dirty="0"/>
                    </a:p>
                  </a:txBody>
                  <a:tcPr/>
                </a:tc>
                <a:tc>
                  <a:txBody>
                    <a:bodyPr/>
                    <a:lstStyle/>
                    <a:p>
                      <a:r>
                        <a:rPr lang="en-US" dirty="0" smtClean="0"/>
                        <a:t>Nominal</a:t>
                      </a:r>
                      <a:endParaRPr lang="id-ID" dirty="0"/>
                    </a:p>
                  </a:txBody>
                  <a:tcPr/>
                </a:tc>
                <a:tc>
                  <a:txBody>
                    <a:bodyPr/>
                    <a:lstStyle/>
                    <a:p>
                      <a:r>
                        <a:rPr lang="id-ID" dirty="0" smtClean="0"/>
                        <a:t>Potensi bonus</a:t>
                      </a:r>
                      <a:endParaRPr lang="id-ID"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5</a:t>
                      </a:r>
                      <a:endParaRPr lang="en-US" dirty="0" smtClean="0"/>
                    </a:p>
                    <a:p>
                      <a:endParaRPr lang="id-ID" dirty="0"/>
                    </a:p>
                  </a:txBody>
                  <a:tcPr/>
                </a:tc>
                <a:tc>
                  <a:txBody>
                    <a:bodyPr/>
                    <a:lstStyle/>
                    <a:p>
                      <a:r>
                        <a:rPr lang="id-ID" dirty="0" smtClean="0"/>
                        <a:t>20,000</a:t>
                      </a:r>
                      <a:endParaRPr lang="id-ID" dirty="0"/>
                    </a:p>
                  </a:txBody>
                  <a:tcPr/>
                </a:tc>
                <a:tc>
                  <a:txBody>
                    <a:bodyPr/>
                    <a:lstStyle/>
                    <a:p>
                      <a:r>
                        <a:rPr lang="id-ID" dirty="0" smtClean="0"/>
                        <a:t>20,000</a:t>
                      </a:r>
                      <a:r>
                        <a:rPr lang="id-ID" baseline="0" dirty="0" smtClean="0"/>
                        <a:t> – 320,000</a:t>
                      </a:r>
                      <a:endParaRPr lang="id-ID"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 10</a:t>
                      </a:r>
                    </a:p>
                    <a:p>
                      <a:endParaRPr lang="id-ID" dirty="0"/>
                    </a:p>
                  </a:txBody>
                  <a:tcPr/>
                </a:tc>
                <a:tc>
                  <a:txBody>
                    <a:bodyPr/>
                    <a:lstStyle/>
                    <a:p>
                      <a:r>
                        <a:rPr lang="id-ID" dirty="0" smtClean="0"/>
                        <a:t>15,000</a:t>
                      </a:r>
                      <a:endParaRPr lang="id-ID" dirty="0"/>
                    </a:p>
                  </a:txBody>
                  <a:tcPr/>
                </a:tc>
                <a:tc>
                  <a:txBody>
                    <a:bodyPr/>
                    <a:lstStyle/>
                    <a:p>
                      <a:r>
                        <a:rPr lang="id-ID" dirty="0" smtClean="0"/>
                        <a:t>300,000</a:t>
                      </a:r>
                      <a:endParaRPr lang="id-ID"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 – </a:t>
                      </a:r>
                      <a:r>
                        <a:rPr lang="en-US" dirty="0" err="1" smtClean="0"/>
                        <a:t>tak</a:t>
                      </a:r>
                      <a:r>
                        <a:rPr lang="en-US" baseline="0" dirty="0" smtClean="0"/>
                        <a:t> </a:t>
                      </a:r>
                      <a:r>
                        <a:rPr lang="en-US" baseline="0" dirty="0" err="1" smtClean="0"/>
                        <a:t>terbatas</a:t>
                      </a:r>
                      <a:endParaRPr lang="en-US" dirty="0" smtClean="0"/>
                    </a:p>
                    <a:p>
                      <a:endParaRPr lang="id-ID" dirty="0"/>
                    </a:p>
                  </a:txBody>
                  <a:tcPr/>
                </a:tc>
                <a:tc>
                  <a:txBody>
                    <a:bodyPr/>
                    <a:lstStyle/>
                    <a:p>
                      <a:r>
                        <a:rPr lang="id-ID" dirty="0" smtClean="0"/>
                        <a:t>10,000</a:t>
                      </a:r>
                      <a:endParaRPr lang="id-ID" dirty="0"/>
                    </a:p>
                  </a:txBody>
                  <a:tcPr/>
                </a:tc>
                <a:tc>
                  <a:txBody>
                    <a:bodyPr/>
                    <a:lstStyle/>
                    <a:p>
                      <a:r>
                        <a:rPr lang="id-ID" dirty="0" smtClean="0"/>
                        <a:t>200,000 </a:t>
                      </a:r>
                      <a:endParaRPr lang="id-ID" dirty="0"/>
                    </a:p>
                  </a:txBody>
                  <a:tcPr/>
                </a:tc>
              </a:tr>
            </a:tbl>
          </a:graphicData>
        </a:graphic>
      </p:graphicFrame>
      <p:sp>
        <p:nvSpPr>
          <p:cNvPr id="2" name="Slide Number Placeholder 1"/>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2265591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ppt_w*2.5"/>
                                          </p:val>
                                        </p:tav>
                                        <p:tav tm="100000">
                                          <p:val>
                                            <p:strVal val="#ppt_w"/>
                                          </p:val>
                                        </p:tav>
                                      </p:tavLst>
                                    </p:anim>
                                    <p:anim calcmode="lin" valueType="num">
                                      <p:cBhvr>
                                        <p:cTn id="8" dur="500" fill="hold"/>
                                        <p:tgtEl>
                                          <p:spTgt spid="26"/>
                                        </p:tgtEl>
                                        <p:attrNameLst>
                                          <p:attrName>ppt_h</p:attrName>
                                        </p:attrNameLst>
                                      </p:cBhvr>
                                      <p:tavLst>
                                        <p:tav tm="0">
                                          <p:val>
                                            <p:strVal val="#ppt_h*0.01"/>
                                          </p:val>
                                        </p:tav>
                                        <p:tav tm="100000">
                                          <p:val>
                                            <p:strVal val="#ppt_h"/>
                                          </p:val>
                                        </p:tav>
                                      </p:tavLst>
                                    </p:anim>
                                    <p:anim calcmode="lin" valueType="num">
                                      <p:cBhvr>
                                        <p:cTn id="9" dur="500" fill="hold"/>
                                        <p:tgtEl>
                                          <p:spTgt spid="26"/>
                                        </p:tgtEl>
                                        <p:attrNameLst>
                                          <p:attrName>ppt_x</p:attrName>
                                        </p:attrNameLst>
                                      </p:cBhvr>
                                      <p:tavLst>
                                        <p:tav tm="0">
                                          <p:val>
                                            <p:strVal val="#ppt_x"/>
                                          </p:val>
                                        </p:tav>
                                        <p:tav tm="100000">
                                          <p:val>
                                            <p:strVal val="#ppt_x"/>
                                          </p:val>
                                        </p:tav>
                                      </p:tavLst>
                                    </p:anim>
                                    <p:anim calcmode="lin" valueType="num">
                                      <p:cBhvr>
                                        <p:cTn id="10" dur="500" fill="hold"/>
                                        <p:tgtEl>
                                          <p:spTgt spid="26"/>
                                        </p:tgtEl>
                                        <p:attrNameLst>
                                          <p:attrName>ppt_y</p:attrName>
                                        </p:attrNameLst>
                                      </p:cBhvr>
                                      <p:tavLst>
                                        <p:tav tm="0">
                                          <p:val>
                                            <p:strVal val="#ppt_h+1"/>
                                          </p:val>
                                        </p:tav>
                                        <p:tav tm="100000">
                                          <p:val>
                                            <p:strVal val="#ppt_y"/>
                                          </p:val>
                                        </p:tav>
                                      </p:tavLst>
                                    </p:anim>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ppt_w</p:attrName>
                                        </p:attrNameLst>
                                      </p:cBhvr>
                                      <p:tavLst>
                                        <p:tav tm="0">
                                          <p:val>
                                            <p:strVal val="#ppt_w*2.5"/>
                                          </p:val>
                                        </p:tav>
                                        <p:tav tm="100000">
                                          <p:val>
                                            <p:strVal val="#ppt_w"/>
                                          </p:val>
                                        </p:tav>
                                      </p:tavLst>
                                    </p:anim>
                                    <p:anim calcmode="lin" valueType="num">
                                      <p:cBhvr>
                                        <p:cTn id="17" dur="500" fill="hold"/>
                                        <p:tgtEl>
                                          <p:spTgt spid="27"/>
                                        </p:tgtEl>
                                        <p:attrNameLst>
                                          <p:attrName>ppt_h</p:attrName>
                                        </p:attrNameLst>
                                      </p:cBhvr>
                                      <p:tavLst>
                                        <p:tav tm="0">
                                          <p:val>
                                            <p:strVal val="#ppt_h*0.01"/>
                                          </p:val>
                                        </p:tav>
                                        <p:tav tm="100000">
                                          <p:val>
                                            <p:strVal val="#ppt_h"/>
                                          </p:val>
                                        </p:tav>
                                      </p:tavLst>
                                    </p:anim>
                                    <p:anim calcmode="lin" valueType="num">
                                      <p:cBhvr>
                                        <p:cTn id="18" dur="500" fill="hold"/>
                                        <p:tgtEl>
                                          <p:spTgt spid="27"/>
                                        </p:tgtEl>
                                        <p:attrNameLst>
                                          <p:attrName>ppt_x</p:attrName>
                                        </p:attrNameLst>
                                      </p:cBhvr>
                                      <p:tavLst>
                                        <p:tav tm="0">
                                          <p:val>
                                            <p:strVal val="#ppt_x"/>
                                          </p:val>
                                        </p:tav>
                                        <p:tav tm="100000">
                                          <p:val>
                                            <p:strVal val="#ppt_x"/>
                                          </p:val>
                                        </p:tav>
                                      </p:tavLst>
                                    </p:anim>
                                    <p:anim calcmode="lin" valueType="num">
                                      <p:cBhvr>
                                        <p:cTn id="19" dur="500" fill="hold"/>
                                        <p:tgtEl>
                                          <p:spTgt spid="27"/>
                                        </p:tgtEl>
                                        <p:attrNameLst>
                                          <p:attrName>ppt_y</p:attrName>
                                        </p:attrNameLst>
                                      </p:cBhvr>
                                      <p:tavLst>
                                        <p:tav tm="0">
                                          <p:val>
                                            <p:strVal val="#ppt_h+1"/>
                                          </p:val>
                                        </p:tav>
                                        <p:tav tm="100000">
                                          <p:val>
                                            <p:strVal val="#ppt_y"/>
                                          </p:val>
                                        </p:tav>
                                      </p:tavLst>
                                    </p:anim>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strVal val="#ppt_w*2.5"/>
                                          </p:val>
                                        </p:tav>
                                        <p:tav tm="100000">
                                          <p:val>
                                            <p:strVal val="#ppt_w"/>
                                          </p:val>
                                        </p:tav>
                                      </p:tavLst>
                                    </p:anim>
                                    <p:anim calcmode="lin" valueType="num">
                                      <p:cBhvr>
                                        <p:cTn id="26" dur="500" fill="hold"/>
                                        <p:tgtEl>
                                          <p:spTgt spid="9"/>
                                        </p:tgtEl>
                                        <p:attrNameLst>
                                          <p:attrName>ppt_h</p:attrName>
                                        </p:attrNameLst>
                                      </p:cBhvr>
                                      <p:tavLst>
                                        <p:tav tm="0">
                                          <p:val>
                                            <p:strVal val="#ppt_h*0.01"/>
                                          </p:val>
                                        </p:tav>
                                        <p:tav tm="100000">
                                          <p:val>
                                            <p:strVal val="#ppt_h"/>
                                          </p:val>
                                        </p:tav>
                                      </p:tavLst>
                                    </p:anim>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h+1"/>
                                          </p:val>
                                        </p:tav>
                                        <p:tav tm="100000">
                                          <p:val>
                                            <p:strVal val="#ppt_y"/>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1000" fill="hold"/>
                                        <p:tgtEl>
                                          <p:spTgt spid="34"/>
                                        </p:tgtEl>
                                        <p:attrNameLst>
                                          <p:attrName>ppt_w</p:attrName>
                                        </p:attrNameLst>
                                      </p:cBhvr>
                                      <p:tavLst>
                                        <p:tav tm="0">
                                          <p:val>
                                            <p:fltVal val="0"/>
                                          </p:val>
                                        </p:tav>
                                        <p:tav tm="100000">
                                          <p:val>
                                            <p:strVal val="#ppt_w"/>
                                          </p:val>
                                        </p:tav>
                                      </p:tavLst>
                                    </p:anim>
                                    <p:anim calcmode="lin" valueType="num">
                                      <p:cBhvr>
                                        <p:cTn id="35" dur="1000" fill="hold"/>
                                        <p:tgtEl>
                                          <p:spTgt spid="34"/>
                                        </p:tgtEl>
                                        <p:attrNameLst>
                                          <p:attrName>ppt_h</p:attrName>
                                        </p:attrNameLst>
                                      </p:cBhvr>
                                      <p:tavLst>
                                        <p:tav tm="0">
                                          <p:val>
                                            <p:fltVal val="0"/>
                                          </p:val>
                                        </p:tav>
                                        <p:tav tm="100000">
                                          <p:val>
                                            <p:strVal val="#ppt_h"/>
                                          </p:val>
                                        </p:tav>
                                      </p:tavLst>
                                    </p:anim>
                                    <p:animEffect transition="in" filter="fade">
                                      <p:cBhvr>
                                        <p:cTn id="3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9"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447800" y="139337"/>
            <a:ext cx="5943600" cy="838200"/>
          </a:xfrm>
          <a:prstGeom prst="ellips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3"/>
          <p:cNvSpPr txBox="1">
            <a:spLocks/>
          </p:cNvSpPr>
          <p:nvPr/>
        </p:nvSpPr>
        <p:spPr>
          <a:xfrm>
            <a:off x="3048000" y="1066800"/>
            <a:ext cx="3505200" cy="609600"/>
          </a:xfrm>
          <a:prstGeom prst="rect">
            <a:avLst/>
          </a:prstGeom>
        </p:spPr>
        <p:txBody>
          <a:bodyPr vert="horz" anchor="ctr">
            <a:noAutofit/>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d-ID"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4</a:t>
            </a:r>
            <a:r>
              <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 </a:t>
            </a:r>
            <a:r>
              <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Reward</a:t>
            </a:r>
            <a:endParaRPr kumimoji="0" lang="id-ID" sz="3600" b="1" i="0" u="none" strike="noStrike" kern="1200" cap="none" spc="0" normalizeH="0" baseline="0" noProof="0" dirty="0">
              <a:ln w="11430"/>
              <a:solidFill>
                <a:schemeClr val="tx2">
                  <a:lumMod val="50000"/>
                </a:schemeClr>
              </a:solidFill>
              <a:effectLst/>
              <a:uLnTx/>
              <a:uFillTx/>
              <a:latin typeface="Baskerville Old Face" panose="02020602080505020303" pitchFamily="18" charset="0"/>
              <a:ea typeface="+mj-ea"/>
              <a:cs typeface="Calibri" pitchFamily="34" charset="0"/>
            </a:endParaRPr>
          </a:p>
        </p:txBody>
      </p:sp>
      <p:sp>
        <p:nvSpPr>
          <p:cNvPr id="27" name="TextBox 26"/>
          <p:cNvSpPr txBox="1"/>
          <p:nvPr/>
        </p:nvSpPr>
        <p:spPr>
          <a:xfrm>
            <a:off x="685800" y="1715869"/>
            <a:ext cx="8229600" cy="1477328"/>
          </a:xfrm>
          <a:prstGeom prst="rect">
            <a:avLst/>
          </a:prstGeom>
          <a:noFill/>
        </p:spPr>
        <p:txBody>
          <a:bodyPr wrap="square" rtlCol="0">
            <a:spAutoFit/>
          </a:bodyPr>
          <a:lstStyle/>
          <a:p>
            <a:pPr algn="just"/>
            <a:r>
              <a:rPr lang="id-ID" dirty="0">
                <a:solidFill>
                  <a:schemeClr val="tx2">
                    <a:lumMod val="50000"/>
                  </a:schemeClr>
                </a:solidFill>
              </a:rPr>
              <a:t>A</a:t>
            </a:r>
            <a:r>
              <a:rPr lang="en-US" dirty="0" err="1" smtClean="0">
                <a:solidFill>
                  <a:schemeClr val="tx2">
                    <a:lumMod val="50000"/>
                  </a:schemeClr>
                </a:solidFill>
              </a:rPr>
              <a:t>dalah</a:t>
            </a:r>
            <a:r>
              <a:rPr lang="en-US" dirty="0" smtClean="0">
                <a:solidFill>
                  <a:schemeClr val="tx2">
                    <a:lumMod val="50000"/>
                  </a:schemeClr>
                </a:solidFill>
              </a:rPr>
              <a:t> </a:t>
            </a:r>
            <a:r>
              <a:rPr lang="id-ID" dirty="0" smtClean="0"/>
              <a:t>bentuk penghargaan atas prestasi agen yang aktif </a:t>
            </a:r>
            <a:r>
              <a:rPr lang="en-US" dirty="0" err="1" smtClean="0"/>
              <a:t>melakukan</a:t>
            </a:r>
            <a:r>
              <a:rPr lang="en-US" dirty="0" smtClean="0"/>
              <a:t> </a:t>
            </a:r>
            <a:r>
              <a:rPr lang="en-US" dirty="0" err="1" smtClean="0"/>
              <a:t>duplikasi</a:t>
            </a:r>
            <a:r>
              <a:rPr lang="en-US" dirty="0" smtClean="0"/>
              <a:t> </a:t>
            </a:r>
            <a:r>
              <a:rPr lang="en-US" dirty="0" err="1" smtClean="0"/>
              <a:t>sehingga</a:t>
            </a:r>
            <a:r>
              <a:rPr lang="en-US" dirty="0" smtClean="0"/>
              <a:t> </a:t>
            </a:r>
            <a:r>
              <a:rPr lang="en-US" dirty="0" err="1" smtClean="0"/>
              <a:t>terbentuk</a:t>
            </a:r>
            <a:r>
              <a:rPr lang="en-US" dirty="0" smtClean="0"/>
              <a:t> </a:t>
            </a:r>
            <a:r>
              <a:rPr lang="en-US" dirty="0" err="1" smtClean="0"/>
              <a:t>jaringan</a:t>
            </a:r>
            <a:r>
              <a:rPr lang="en-US" dirty="0" smtClean="0"/>
              <a:t> </a:t>
            </a:r>
            <a:r>
              <a:rPr lang="en-US" dirty="0" err="1" smtClean="0"/>
              <a:t>dibawahnya</a:t>
            </a:r>
            <a:r>
              <a:rPr lang="id-ID" dirty="0" smtClean="0"/>
              <a:t>. Reward akan diberikan apabila terjadi keseimbangan pada jaringan kiri dan kanan agen. Besarnya reward yang diberikan adalah :</a:t>
            </a:r>
            <a:endParaRPr lang="en-US" dirty="0" smtClean="0"/>
          </a:p>
          <a:p>
            <a:r>
              <a:rPr lang="en-US" dirty="0" smtClean="0"/>
              <a:t> </a:t>
            </a:r>
            <a:endParaRPr lang="en-US" dirty="0">
              <a:solidFill>
                <a:schemeClr val="tx2">
                  <a:lumMod val="50000"/>
                </a:schemeClr>
              </a:solidFill>
            </a:endParaRPr>
          </a:p>
        </p:txBody>
      </p:sp>
      <p:sp>
        <p:nvSpPr>
          <p:cNvPr id="9" name="TextBox 8"/>
          <p:cNvSpPr txBox="1"/>
          <p:nvPr/>
        </p:nvSpPr>
        <p:spPr>
          <a:xfrm>
            <a:off x="838200" y="5782270"/>
            <a:ext cx="7924800" cy="923330"/>
          </a:xfrm>
          <a:prstGeom prst="rect">
            <a:avLst/>
          </a:prstGeom>
          <a:noFill/>
        </p:spPr>
        <p:txBody>
          <a:bodyPr wrap="square" rtlCol="0">
            <a:spAutoFit/>
          </a:bodyPr>
          <a:lstStyle/>
          <a:p>
            <a:r>
              <a:rPr lang="en-US" dirty="0" smtClean="0">
                <a:solidFill>
                  <a:schemeClr val="tx2">
                    <a:lumMod val="50000"/>
                  </a:schemeClr>
                </a:solidFill>
              </a:rPr>
              <a:t>** reward yang </a:t>
            </a:r>
            <a:r>
              <a:rPr lang="en-US" dirty="0" err="1" smtClean="0">
                <a:solidFill>
                  <a:schemeClr val="tx2">
                    <a:lumMod val="50000"/>
                  </a:schemeClr>
                </a:solidFill>
              </a:rPr>
              <a:t>telah</a:t>
            </a:r>
            <a:r>
              <a:rPr lang="en-US" dirty="0" smtClean="0">
                <a:solidFill>
                  <a:schemeClr val="tx2">
                    <a:lumMod val="50000"/>
                  </a:schemeClr>
                </a:solidFill>
              </a:rPr>
              <a:t> </a:t>
            </a:r>
            <a:r>
              <a:rPr lang="en-US" dirty="0" err="1" smtClean="0">
                <a:solidFill>
                  <a:schemeClr val="tx2">
                    <a:lumMod val="50000"/>
                  </a:schemeClr>
                </a:solidFill>
              </a:rPr>
              <a:t>dicairkan</a:t>
            </a:r>
            <a:r>
              <a:rPr lang="en-US" dirty="0" smtClean="0">
                <a:solidFill>
                  <a:schemeClr val="tx2">
                    <a:lumMod val="50000"/>
                  </a:schemeClr>
                </a:solidFill>
              </a:rPr>
              <a:t> </a:t>
            </a:r>
            <a:r>
              <a:rPr lang="en-US" dirty="0" err="1" smtClean="0">
                <a:solidFill>
                  <a:schemeClr val="tx2">
                    <a:lumMod val="50000"/>
                  </a:schemeClr>
                </a:solidFill>
              </a:rPr>
              <a:t>baik</a:t>
            </a:r>
            <a:r>
              <a:rPr lang="en-US" dirty="0" smtClean="0">
                <a:solidFill>
                  <a:schemeClr val="tx2">
                    <a:lumMod val="50000"/>
                  </a:schemeClr>
                </a:solidFill>
              </a:rPr>
              <a:t> </a:t>
            </a:r>
            <a:r>
              <a:rPr lang="en-US" dirty="0" err="1" smtClean="0">
                <a:solidFill>
                  <a:schemeClr val="tx2">
                    <a:lumMod val="50000"/>
                  </a:schemeClr>
                </a:solidFill>
              </a:rPr>
              <a:t>dalam</a:t>
            </a:r>
            <a:r>
              <a:rPr lang="en-US" dirty="0" smtClean="0">
                <a:solidFill>
                  <a:schemeClr val="tx2">
                    <a:lumMod val="50000"/>
                  </a:schemeClr>
                </a:solidFill>
              </a:rPr>
              <a:t> </a:t>
            </a:r>
            <a:r>
              <a:rPr lang="en-US" dirty="0" err="1" smtClean="0">
                <a:solidFill>
                  <a:schemeClr val="tx2">
                    <a:lumMod val="50000"/>
                  </a:schemeClr>
                </a:solidFill>
              </a:rPr>
              <a:t>bentuk</a:t>
            </a:r>
            <a:r>
              <a:rPr lang="en-US" dirty="0" smtClean="0">
                <a:solidFill>
                  <a:schemeClr val="tx2">
                    <a:lumMod val="50000"/>
                  </a:schemeClr>
                </a:solidFill>
              </a:rPr>
              <a:t> </a:t>
            </a:r>
            <a:r>
              <a:rPr lang="en-US" dirty="0" err="1" smtClean="0">
                <a:solidFill>
                  <a:schemeClr val="tx2">
                    <a:lumMod val="50000"/>
                  </a:schemeClr>
                </a:solidFill>
              </a:rPr>
              <a:t>barang</a:t>
            </a:r>
            <a:r>
              <a:rPr lang="en-US" dirty="0" smtClean="0">
                <a:solidFill>
                  <a:schemeClr val="tx2">
                    <a:lumMod val="50000"/>
                  </a:schemeClr>
                </a:solidFill>
              </a:rPr>
              <a:t> </a:t>
            </a:r>
            <a:r>
              <a:rPr lang="en-US" dirty="0" err="1" smtClean="0">
                <a:solidFill>
                  <a:schemeClr val="tx2">
                    <a:lumMod val="50000"/>
                  </a:schemeClr>
                </a:solidFill>
              </a:rPr>
              <a:t>ataupun</a:t>
            </a:r>
            <a:r>
              <a:rPr lang="en-US" dirty="0" smtClean="0">
                <a:solidFill>
                  <a:schemeClr val="tx2">
                    <a:lumMod val="50000"/>
                  </a:schemeClr>
                </a:solidFill>
              </a:rPr>
              <a:t> </a:t>
            </a:r>
            <a:r>
              <a:rPr lang="en-US" dirty="0" err="1" smtClean="0">
                <a:solidFill>
                  <a:schemeClr val="tx2">
                    <a:lumMod val="50000"/>
                  </a:schemeClr>
                </a:solidFill>
              </a:rPr>
              <a:t>uang</a:t>
            </a:r>
            <a:r>
              <a:rPr lang="en-US" dirty="0" smtClean="0">
                <a:solidFill>
                  <a:schemeClr val="tx2">
                    <a:lumMod val="50000"/>
                  </a:schemeClr>
                </a:solidFill>
              </a:rPr>
              <a:t> cash, </a:t>
            </a:r>
            <a:r>
              <a:rPr lang="en-US" dirty="0" err="1" smtClean="0">
                <a:solidFill>
                  <a:schemeClr val="tx2">
                    <a:lumMod val="50000"/>
                  </a:schemeClr>
                </a:solidFill>
              </a:rPr>
              <a:t>maka</a:t>
            </a:r>
            <a:r>
              <a:rPr lang="en-US" dirty="0" smtClean="0">
                <a:solidFill>
                  <a:schemeClr val="tx2">
                    <a:lumMod val="50000"/>
                  </a:schemeClr>
                </a:solidFill>
              </a:rPr>
              <a:t> </a:t>
            </a:r>
            <a:r>
              <a:rPr lang="en-US" dirty="0" err="1" smtClean="0">
                <a:solidFill>
                  <a:schemeClr val="tx2">
                    <a:lumMod val="50000"/>
                  </a:schemeClr>
                </a:solidFill>
              </a:rPr>
              <a:t>penghitungan</a:t>
            </a:r>
            <a:r>
              <a:rPr lang="en-US" dirty="0" smtClean="0">
                <a:solidFill>
                  <a:schemeClr val="tx2">
                    <a:lumMod val="50000"/>
                  </a:schemeClr>
                </a:solidFill>
              </a:rPr>
              <a:t> </a:t>
            </a:r>
            <a:r>
              <a:rPr lang="en-US" dirty="0" err="1" smtClean="0">
                <a:solidFill>
                  <a:schemeClr val="tx2">
                    <a:lumMod val="50000"/>
                  </a:schemeClr>
                </a:solidFill>
              </a:rPr>
              <a:t>dimulai</a:t>
            </a:r>
            <a:r>
              <a:rPr lang="en-US" dirty="0" smtClean="0">
                <a:solidFill>
                  <a:schemeClr val="tx2">
                    <a:lumMod val="50000"/>
                  </a:schemeClr>
                </a:solidFill>
              </a:rPr>
              <a:t> </a:t>
            </a:r>
            <a:r>
              <a:rPr lang="en-US" dirty="0" err="1" smtClean="0">
                <a:solidFill>
                  <a:schemeClr val="tx2">
                    <a:lumMod val="50000"/>
                  </a:schemeClr>
                </a:solidFill>
              </a:rPr>
              <a:t>dari</a:t>
            </a:r>
            <a:r>
              <a:rPr lang="en-US" dirty="0" smtClean="0">
                <a:solidFill>
                  <a:schemeClr val="tx2">
                    <a:lumMod val="50000"/>
                  </a:schemeClr>
                </a:solidFill>
              </a:rPr>
              <a:t> </a:t>
            </a:r>
            <a:r>
              <a:rPr lang="en-US" dirty="0" err="1" smtClean="0">
                <a:solidFill>
                  <a:schemeClr val="tx2">
                    <a:lumMod val="50000"/>
                  </a:schemeClr>
                </a:solidFill>
              </a:rPr>
              <a:t>nol</a:t>
            </a:r>
            <a:r>
              <a:rPr lang="en-US" dirty="0" smtClean="0">
                <a:solidFill>
                  <a:schemeClr val="tx2">
                    <a:lumMod val="50000"/>
                  </a:schemeClr>
                </a:solidFill>
              </a:rPr>
              <a:t> </a:t>
            </a:r>
            <a:r>
              <a:rPr lang="en-US" dirty="0" err="1" smtClean="0">
                <a:solidFill>
                  <a:schemeClr val="tx2">
                    <a:lumMod val="50000"/>
                  </a:schemeClr>
                </a:solidFill>
              </a:rPr>
              <a:t>kembali</a:t>
            </a:r>
            <a:r>
              <a:rPr lang="en-US" dirty="0" smtClean="0">
                <a:solidFill>
                  <a:schemeClr val="tx2">
                    <a:lumMod val="50000"/>
                  </a:schemeClr>
                </a:solidFill>
              </a:rPr>
              <a:t>.</a:t>
            </a:r>
            <a:endParaRPr lang="en-US" dirty="0" smtClean="0"/>
          </a:p>
          <a:p>
            <a:r>
              <a:rPr lang="en-US" dirty="0" smtClean="0">
                <a:solidFill>
                  <a:schemeClr val="tx2">
                    <a:lumMod val="50000"/>
                  </a:schemeClr>
                </a:solidFill>
              </a:rPr>
              <a:t>      </a:t>
            </a:r>
            <a:endParaRPr lang="en-US" dirty="0">
              <a:solidFill>
                <a:schemeClr val="tx2">
                  <a:lumMod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387359967"/>
              </p:ext>
            </p:extLst>
          </p:nvPr>
        </p:nvGraphicFramePr>
        <p:xfrm>
          <a:off x="1447800" y="2971800"/>
          <a:ext cx="6400799" cy="2677160"/>
        </p:xfrm>
        <a:graphic>
          <a:graphicData uri="http://schemas.openxmlformats.org/drawingml/2006/table">
            <a:tbl>
              <a:tblPr firstRow="1" bandRow="1">
                <a:tableStyleId>{93296810-A885-4BE3-A3E7-6D5BEEA58F35}</a:tableStyleId>
              </a:tblPr>
              <a:tblGrid>
                <a:gridCol w="1447799"/>
                <a:gridCol w="1447800"/>
                <a:gridCol w="1600200"/>
                <a:gridCol w="1905000"/>
              </a:tblGrid>
              <a:tr h="370840">
                <a:tc>
                  <a:txBody>
                    <a:bodyPr/>
                    <a:lstStyle/>
                    <a:p>
                      <a:pPr algn="ctr"/>
                      <a:r>
                        <a:rPr lang="en-US" sz="2400" b="1" dirty="0" err="1" smtClean="0">
                          <a:solidFill>
                            <a:srgbClr val="002060"/>
                          </a:solidFill>
                        </a:rPr>
                        <a:t>Jaringan</a:t>
                      </a:r>
                      <a:r>
                        <a:rPr lang="en-US" sz="2400" b="1" dirty="0" smtClean="0">
                          <a:solidFill>
                            <a:srgbClr val="002060"/>
                          </a:solidFill>
                        </a:rPr>
                        <a:t> </a:t>
                      </a:r>
                      <a:r>
                        <a:rPr lang="en-US" sz="2400" b="1" dirty="0" err="1" smtClean="0">
                          <a:solidFill>
                            <a:srgbClr val="002060"/>
                          </a:solidFill>
                        </a:rPr>
                        <a:t>kiri</a:t>
                      </a:r>
                      <a:endParaRPr lang="en-US" sz="2400" b="1" dirty="0">
                        <a:solidFill>
                          <a:srgbClr val="002060"/>
                        </a:solidFill>
                      </a:endParaRPr>
                    </a:p>
                  </a:txBody>
                  <a:tcPr/>
                </a:tc>
                <a:tc>
                  <a:txBody>
                    <a:bodyPr/>
                    <a:lstStyle/>
                    <a:p>
                      <a:pPr algn="ctr"/>
                      <a:r>
                        <a:rPr lang="en-US" sz="2400" b="1" dirty="0" err="1" smtClean="0">
                          <a:solidFill>
                            <a:srgbClr val="002060"/>
                          </a:solidFill>
                        </a:rPr>
                        <a:t>Jaringan</a:t>
                      </a:r>
                      <a:r>
                        <a:rPr lang="en-US" sz="2400" b="1" dirty="0" smtClean="0">
                          <a:solidFill>
                            <a:srgbClr val="002060"/>
                          </a:solidFill>
                        </a:rPr>
                        <a:t> </a:t>
                      </a:r>
                      <a:r>
                        <a:rPr lang="en-US" sz="2400" b="1" dirty="0" err="1" smtClean="0">
                          <a:solidFill>
                            <a:srgbClr val="002060"/>
                          </a:solidFill>
                        </a:rPr>
                        <a:t>kanan</a:t>
                      </a:r>
                      <a:endParaRPr lang="en-US" sz="2400" b="1" dirty="0">
                        <a:solidFill>
                          <a:srgbClr val="002060"/>
                        </a:solidFill>
                      </a:endParaRPr>
                    </a:p>
                  </a:txBody>
                  <a:tcPr/>
                </a:tc>
                <a:tc>
                  <a:txBody>
                    <a:bodyPr/>
                    <a:lstStyle/>
                    <a:p>
                      <a:pPr algn="ctr"/>
                      <a:r>
                        <a:rPr lang="id-ID" sz="2400" b="1" dirty="0" smtClean="0">
                          <a:solidFill>
                            <a:srgbClr val="002060"/>
                          </a:solidFill>
                        </a:rPr>
                        <a:t>Jenis </a:t>
                      </a:r>
                      <a:r>
                        <a:rPr lang="en-US" sz="2400" b="1" dirty="0" smtClean="0">
                          <a:solidFill>
                            <a:srgbClr val="002060"/>
                          </a:solidFill>
                        </a:rPr>
                        <a:t>reward</a:t>
                      </a:r>
                      <a:endParaRPr lang="en-US" sz="2400" b="1" dirty="0">
                        <a:solidFill>
                          <a:srgbClr val="002060"/>
                        </a:solidFill>
                      </a:endParaRPr>
                    </a:p>
                  </a:txBody>
                  <a:tcPr/>
                </a:tc>
                <a:tc>
                  <a:txBody>
                    <a:bodyPr/>
                    <a:lstStyle/>
                    <a:p>
                      <a:pPr algn="ctr"/>
                      <a:r>
                        <a:rPr lang="en-US" sz="2400" b="1" dirty="0" err="1" smtClean="0">
                          <a:solidFill>
                            <a:srgbClr val="002060"/>
                          </a:solidFill>
                        </a:rPr>
                        <a:t>Nilai</a:t>
                      </a:r>
                      <a:r>
                        <a:rPr lang="en-US" sz="2400" b="1" dirty="0" smtClean="0">
                          <a:solidFill>
                            <a:srgbClr val="002060"/>
                          </a:solidFill>
                        </a:rPr>
                        <a:t> cash</a:t>
                      </a:r>
                      <a:endParaRPr lang="en-US" sz="2400" b="1" dirty="0">
                        <a:solidFill>
                          <a:srgbClr val="002060"/>
                        </a:solidFill>
                      </a:endParaRPr>
                    </a:p>
                  </a:txBody>
                  <a:tcPr/>
                </a:tc>
              </a:tr>
              <a:tr h="370840">
                <a:tc>
                  <a:txBody>
                    <a:bodyPr/>
                    <a:lstStyle/>
                    <a:p>
                      <a:pPr algn="r"/>
                      <a:r>
                        <a:rPr lang="en-US" dirty="0" smtClean="0"/>
                        <a:t>160</a:t>
                      </a:r>
                      <a:endParaRPr lang="en-US" dirty="0">
                        <a:solidFill>
                          <a:sysClr val="windowText" lastClr="000000"/>
                        </a:solidFill>
                      </a:endParaRPr>
                    </a:p>
                  </a:txBody>
                  <a:tcPr/>
                </a:tc>
                <a:tc>
                  <a:txBody>
                    <a:bodyPr/>
                    <a:lstStyle/>
                    <a:p>
                      <a:pPr algn="r"/>
                      <a:r>
                        <a:rPr lang="en-US" dirty="0" smtClean="0"/>
                        <a:t>160</a:t>
                      </a:r>
                      <a:endParaRPr lang="en-US" dirty="0">
                        <a:solidFill>
                          <a:sysClr val="windowText" lastClr="000000"/>
                        </a:solidFill>
                      </a:endParaRPr>
                    </a:p>
                  </a:txBody>
                  <a:tcPr/>
                </a:tc>
                <a:tc>
                  <a:txBody>
                    <a:bodyPr/>
                    <a:lstStyle/>
                    <a:p>
                      <a:pPr algn="ctr"/>
                      <a:r>
                        <a:rPr lang="en-US" dirty="0" smtClean="0"/>
                        <a:t>HP</a:t>
                      </a:r>
                      <a:endParaRPr lang="en-US" dirty="0">
                        <a:solidFill>
                          <a:sysClr val="windowText" lastClr="000000"/>
                        </a:solidFill>
                      </a:endParaRPr>
                    </a:p>
                  </a:txBody>
                  <a:tcPr/>
                </a:tc>
                <a:tc>
                  <a:txBody>
                    <a:bodyPr/>
                    <a:lstStyle/>
                    <a:p>
                      <a:pPr algn="r"/>
                      <a:r>
                        <a:rPr lang="en-US" dirty="0" smtClean="0"/>
                        <a:t>1.000.000</a:t>
                      </a:r>
                      <a:endParaRPr lang="en-US" dirty="0">
                        <a:solidFill>
                          <a:sysClr val="windowText" lastClr="000000"/>
                        </a:solidFill>
                      </a:endParaRPr>
                    </a:p>
                  </a:txBody>
                  <a:tcPr/>
                </a:tc>
              </a:tr>
              <a:tr h="370840">
                <a:tc>
                  <a:txBody>
                    <a:bodyPr/>
                    <a:lstStyle/>
                    <a:p>
                      <a:pPr algn="r"/>
                      <a:r>
                        <a:rPr lang="en-US" dirty="0" smtClean="0"/>
                        <a:t>760</a:t>
                      </a:r>
                      <a:endParaRPr lang="en-US" dirty="0">
                        <a:solidFill>
                          <a:sysClr val="windowText" lastClr="000000"/>
                        </a:solidFill>
                      </a:endParaRPr>
                    </a:p>
                  </a:txBody>
                  <a:tcPr/>
                </a:tc>
                <a:tc>
                  <a:txBody>
                    <a:bodyPr/>
                    <a:lstStyle/>
                    <a:p>
                      <a:pPr algn="r"/>
                      <a:r>
                        <a:rPr lang="en-US" dirty="0" smtClean="0"/>
                        <a:t>760</a:t>
                      </a:r>
                      <a:endParaRPr lang="en-US" dirty="0">
                        <a:solidFill>
                          <a:sysClr val="windowText" lastClr="000000"/>
                        </a:solidFill>
                      </a:endParaRPr>
                    </a:p>
                  </a:txBody>
                  <a:tcPr/>
                </a:tc>
                <a:tc>
                  <a:txBody>
                    <a:bodyPr/>
                    <a:lstStyle/>
                    <a:p>
                      <a:pPr algn="ctr"/>
                      <a:r>
                        <a:rPr lang="en-US" dirty="0" smtClean="0"/>
                        <a:t>laptop</a:t>
                      </a:r>
                      <a:endParaRPr lang="en-US" dirty="0">
                        <a:solidFill>
                          <a:sysClr val="windowText" lastClr="000000"/>
                        </a:solidFill>
                      </a:endParaRPr>
                    </a:p>
                  </a:txBody>
                  <a:tcPr/>
                </a:tc>
                <a:tc>
                  <a:txBody>
                    <a:bodyPr/>
                    <a:lstStyle/>
                    <a:p>
                      <a:pPr algn="r"/>
                      <a:r>
                        <a:rPr lang="en-US" dirty="0" smtClean="0"/>
                        <a:t>5.000.000</a:t>
                      </a:r>
                      <a:endParaRPr lang="en-US" dirty="0">
                        <a:solidFill>
                          <a:sysClr val="windowText" lastClr="000000"/>
                        </a:solidFill>
                      </a:endParaRPr>
                    </a:p>
                  </a:txBody>
                  <a:tcPr/>
                </a:tc>
              </a:tr>
              <a:tr h="370840">
                <a:tc>
                  <a:txBody>
                    <a:bodyPr/>
                    <a:lstStyle/>
                    <a:p>
                      <a:pPr algn="r"/>
                      <a:r>
                        <a:rPr lang="en-US" dirty="0" smtClean="0"/>
                        <a:t>3.660</a:t>
                      </a:r>
                      <a:endParaRPr lang="en-US" dirty="0">
                        <a:solidFill>
                          <a:sysClr val="windowText" lastClr="000000"/>
                        </a:solidFill>
                      </a:endParaRPr>
                    </a:p>
                  </a:txBody>
                  <a:tcPr/>
                </a:tc>
                <a:tc>
                  <a:txBody>
                    <a:bodyPr/>
                    <a:lstStyle/>
                    <a:p>
                      <a:pPr algn="r"/>
                      <a:r>
                        <a:rPr lang="en-US" dirty="0" smtClean="0"/>
                        <a:t>3.660</a:t>
                      </a:r>
                      <a:endParaRPr lang="en-US" dirty="0">
                        <a:solidFill>
                          <a:sysClr val="windowText" lastClr="000000"/>
                        </a:solidFill>
                      </a:endParaRPr>
                    </a:p>
                  </a:txBody>
                  <a:tcPr/>
                </a:tc>
                <a:tc>
                  <a:txBody>
                    <a:bodyPr/>
                    <a:lstStyle/>
                    <a:p>
                      <a:pPr algn="ctr"/>
                      <a:r>
                        <a:rPr lang="en-US" dirty="0" smtClean="0"/>
                        <a:t>motor</a:t>
                      </a:r>
                      <a:endParaRPr lang="en-US" dirty="0">
                        <a:solidFill>
                          <a:sysClr val="windowText" lastClr="000000"/>
                        </a:solidFill>
                      </a:endParaRPr>
                    </a:p>
                  </a:txBody>
                  <a:tcPr/>
                </a:tc>
                <a:tc>
                  <a:txBody>
                    <a:bodyPr/>
                    <a:lstStyle/>
                    <a:p>
                      <a:pPr algn="r"/>
                      <a:r>
                        <a:rPr lang="en-US" dirty="0" smtClean="0"/>
                        <a:t>15.000.000</a:t>
                      </a:r>
                      <a:endParaRPr lang="en-US" dirty="0">
                        <a:solidFill>
                          <a:sysClr val="windowText" lastClr="000000"/>
                        </a:solidFill>
                      </a:endParaRPr>
                    </a:p>
                  </a:txBody>
                  <a:tcPr/>
                </a:tc>
              </a:tr>
              <a:tr h="370840">
                <a:tc>
                  <a:txBody>
                    <a:bodyPr/>
                    <a:lstStyle/>
                    <a:p>
                      <a:pPr algn="r"/>
                      <a:r>
                        <a:rPr lang="en-US" dirty="0" smtClean="0"/>
                        <a:t>20.660</a:t>
                      </a:r>
                      <a:endParaRPr lang="en-US" dirty="0">
                        <a:solidFill>
                          <a:sysClr val="windowText" lastClr="000000"/>
                        </a:solidFill>
                      </a:endParaRPr>
                    </a:p>
                  </a:txBody>
                  <a:tcPr/>
                </a:tc>
                <a:tc>
                  <a:txBody>
                    <a:bodyPr/>
                    <a:lstStyle/>
                    <a:p>
                      <a:pPr algn="r"/>
                      <a:r>
                        <a:rPr lang="en-US" dirty="0" smtClean="0"/>
                        <a:t>20.660</a:t>
                      </a:r>
                      <a:endParaRPr lang="en-US" dirty="0">
                        <a:solidFill>
                          <a:sysClr val="windowText" lastClr="000000"/>
                        </a:solidFill>
                      </a:endParaRPr>
                    </a:p>
                  </a:txBody>
                  <a:tcPr/>
                </a:tc>
                <a:tc>
                  <a:txBody>
                    <a:bodyPr/>
                    <a:lstStyle/>
                    <a:p>
                      <a:pPr algn="ctr"/>
                      <a:r>
                        <a:rPr lang="en-US" dirty="0" err="1" smtClean="0"/>
                        <a:t>mobil</a:t>
                      </a:r>
                      <a:endParaRPr lang="en-US" dirty="0">
                        <a:solidFill>
                          <a:sysClr val="windowText" lastClr="000000"/>
                        </a:solidFill>
                      </a:endParaRPr>
                    </a:p>
                  </a:txBody>
                  <a:tcPr/>
                </a:tc>
                <a:tc>
                  <a:txBody>
                    <a:bodyPr/>
                    <a:lstStyle/>
                    <a:p>
                      <a:pPr algn="r"/>
                      <a:r>
                        <a:rPr lang="en-US" dirty="0" smtClean="0"/>
                        <a:t>100.000.000</a:t>
                      </a:r>
                      <a:endParaRPr lang="en-US" dirty="0">
                        <a:solidFill>
                          <a:sysClr val="windowText" lastClr="000000"/>
                        </a:solidFill>
                      </a:endParaRPr>
                    </a:p>
                  </a:txBody>
                  <a:tcPr/>
                </a:tc>
              </a:tr>
              <a:tr h="370840">
                <a:tc>
                  <a:txBody>
                    <a:bodyPr/>
                    <a:lstStyle/>
                    <a:p>
                      <a:pPr algn="r"/>
                      <a:r>
                        <a:rPr lang="en-US" dirty="0" smtClean="0"/>
                        <a:t>100.660</a:t>
                      </a:r>
                      <a:endParaRPr lang="en-US" dirty="0">
                        <a:solidFill>
                          <a:sysClr val="windowText" lastClr="000000"/>
                        </a:solidFill>
                      </a:endParaRPr>
                    </a:p>
                  </a:txBody>
                  <a:tcPr/>
                </a:tc>
                <a:tc>
                  <a:txBody>
                    <a:bodyPr/>
                    <a:lstStyle/>
                    <a:p>
                      <a:pPr algn="r"/>
                      <a:r>
                        <a:rPr lang="en-US" dirty="0" smtClean="0"/>
                        <a:t>100.660</a:t>
                      </a:r>
                      <a:endParaRPr lang="en-US" dirty="0">
                        <a:solidFill>
                          <a:sysClr val="windowText" lastClr="000000"/>
                        </a:solidFill>
                      </a:endParaRPr>
                    </a:p>
                  </a:txBody>
                  <a:tcPr/>
                </a:tc>
                <a:tc>
                  <a:txBody>
                    <a:bodyPr/>
                    <a:lstStyle/>
                    <a:p>
                      <a:pPr algn="ctr"/>
                      <a:r>
                        <a:rPr lang="en-US" dirty="0" err="1" smtClean="0"/>
                        <a:t>rumah</a:t>
                      </a:r>
                      <a:endParaRPr lang="en-US" dirty="0">
                        <a:solidFill>
                          <a:sysClr val="windowText" lastClr="000000"/>
                        </a:solidFill>
                      </a:endParaRPr>
                    </a:p>
                  </a:txBody>
                  <a:tcPr/>
                </a:tc>
                <a:tc>
                  <a:txBody>
                    <a:bodyPr/>
                    <a:lstStyle/>
                    <a:p>
                      <a:pPr algn="r"/>
                      <a:r>
                        <a:rPr lang="en-US" dirty="0" smtClean="0"/>
                        <a:t>500.000.000</a:t>
                      </a:r>
                      <a:endParaRPr lang="en-US" dirty="0">
                        <a:solidFill>
                          <a:sysClr val="windowText" lastClr="000000"/>
                        </a:solidFill>
                      </a:endParaRPr>
                    </a:p>
                  </a:txBody>
                  <a:tcPr/>
                </a:tc>
              </a:tr>
            </a:tbl>
          </a:graphicData>
        </a:graphic>
      </p:graphicFrame>
      <p:sp>
        <p:nvSpPr>
          <p:cNvPr id="8" name="TextBox 7"/>
          <p:cNvSpPr txBox="1"/>
          <p:nvPr/>
        </p:nvSpPr>
        <p:spPr>
          <a:xfrm>
            <a:off x="838200" y="253425"/>
            <a:ext cx="7086600" cy="584775"/>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Bonus</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Tambahan </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A</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gen</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K-IVET</a:t>
            </a:r>
            <a:endParaRPr lang="en-US" sz="2400" b="1" dirty="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endParaRPr>
          </a:p>
        </p:txBody>
      </p:sp>
      <p:sp>
        <p:nvSpPr>
          <p:cNvPr id="11" name="Rounded Rectangle 10"/>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2265591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000" fill="hold"/>
                                        <p:tgtEl>
                                          <p:spTgt spid="26"/>
                                        </p:tgtEl>
                                        <p:attrNameLst>
                                          <p:attrName>ppt_w</p:attrName>
                                        </p:attrNameLst>
                                      </p:cBhvr>
                                      <p:tavLst>
                                        <p:tav tm="0">
                                          <p:val>
                                            <p:strVal val="#ppt_w*2.5"/>
                                          </p:val>
                                        </p:tav>
                                        <p:tav tm="100000">
                                          <p:val>
                                            <p:strVal val="#ppt_w"/>
                                          </p:val>
                                        </p:tav>
                                      </p:tavLst>
                                    </p:anim>
                                    <p:anim calcmode="lin" valueType="num">
                                      <p:cBhvr>
                                        <p:cTn id="8" dur="2000" fill="hold"/>
                                        <p:tgtEl>
                                          <p:spTgt spid="26"/>
                                        </p:tgtEl>
                                        <p:attrNameLst>
                                          <p:attrName>ppt_h</p:attrName>
                                        </p:attrNameLst>
                                      </p:cBhvr>
                                      <p:tavLst>
                                        <p:tav tm="0">
                                          <p:val>
                                            <p:strVal val="#ppt_h*0.01"/>
                                          </p:val>
                                        </p:tav>
                                        <p:tav tm="100000">
                                          <p:val>
                                            <p:strVal val="#ppt_h"/>
                                          </p:val>
                                        </p:tav>
                                      </p:tavLst>
                                    </p:anim>
                                    <p:anim calcmode="lin" valueType="num">
                                      <p:cBhvr>
                                        <p:cTn id="9" dur="2000" fill="hold"/>
                                        <p:tgtEl>
                                          <p:spTgt spid="26"/>
                                        </p:tgtEl>
                                        <p:attrNameLst>
                                          <p:attrName>ppt_x</p:attrName>
                                        </p:attrNameLst>
                                      </p:cBhvr>
                                      <p:tavLst>
                                        <p:tav tm="0">
                                          <p:val>
                                            <p:strVal val="#ppt_x"/>
                                          </p:val>
                                        </p:tav>
                                        <p:tav tm="100000">
                                          <p:val>
                                            <p:strVal val="#ppt_x"/>
                                          </p:val>
                                        </p:tav>
                                      </p:tavLst>
                                    </p:anim>
                                    <p:anim calcmode="lin" valueType="num">
                                      <p:cBhvr>
                                        <p:cTn id="10" dur="2000" fill="hold"/>
                                        <p:tgtEl>
                                          <p:spTgt spid="26"/>
                                        </p:tgtEl>
                                        <p:attrNameLst>
                                          <p:attrName>ppt_y</p:attrName>
                                        </p:attrNameLst>
                                      </p:cBhvr>
                                      <p:tavLst>
                                        <p:tav tm="0">
                                          <p:val>
                                            <p:strVal val="#ppt_h+1"/>
                                          </p:val>
                                        </p:tav>
                                        <p:tav tm="100000">
                                          <p:val>
                                            <p:strVal val="#ppt_y"/>
                                          </p:val>
                                        </p:tav>
                                      </p:tavLst>
                                    </p:anim>
                                    <p:animEffect transition="in" filter="fade">
                                      <p:cBhvr>
                                        <p:cTn id="11" dur="20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2000" fill="hold"/>
                                        <p:tgtEl>
                                          <p:spTgt spid="27"/>
                                        </p:tgtEl>
                                        <p:attrNameLst>
                                          <p:attrName>ppt_w</p:attrName>
                                        </p:attrNameLst>
                                      </p:cBhvr>
                                      <p:tavLst>
                                        <p:tav tm="0">
                                          <p:val>
                                            <p:fltVal val="0"/>
                                          </p:val>
                                        </p:tav>
                                        <p:tav tm="100000">
                                          <p:val>
                                            <p:strVal val="#ppt_w"/>
                                          </p:val>
                                        </p:tav>
                                      </p:tavLst>
                                    </p:anim>
                                    <p:anim calcmode="lin" valueType="num">
                                      <p:cBhvr>
                                        <p:cTn id="17" dur="2000" fill="hold"/>
                                        <p:tgtEl>
                                          <p:spTgt spid="27"/>
                                        </p:tgtEl>
                                        <p:attrNameLst>
                                          <p:attrName>ppt_h</p:attrName>
                                        </p:attrNameLst>
                                      </p:cBhvr>
                                      <p:tavLst>
                                        <p:tav tm="0">
                                          <p:val>
                                            <p:fltVal val="0"/>
                                          </p:val>
                                        </p:tav>
                                        <p:tav tm="100000">
                                          <p:val>
                                            <p:strVal val="#ppt_h"/>
                                          </p:val>
                                        </p:tav>
                                      </p:tavLst>
                                    </p:anim>
                                    <p:animEffect transition="in" filter="fade">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000" fill="hold"/>
                                        <p:tgtEl>
                                          <p:spTgt spid="10"/>
                                        </p:tgtEl>
                                        <p:attrNameLst>
                                          <p:attrName>ppt_x</p:attrName>
                                        </p:attrNameLst>
                                      </p:cBhvr>
                                      <p:tavLst>
                                        <p:tav tm="0">
                                          <p:val>
                                            <p:strVal val="0-#ppt_w/2"/>
                                          </p:val>
                                        </p:tav>
                                        <p:tav tm="100000">
                                          <p:val>
                                            <p:strVal val="#ppt_x"/>
                                          </p:val>
                                        </p:tav>
                                      </p:tavLst>
                                    </p:anim>
                                    <p:anim calcmode="lin" valueType="num">
                                      <p:cBhvr additive="base">
                                        <p:cTn id="2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8" presetClass="entr" presetSubtype="0" accel="10000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strVal val="#ppt_w*2.5"/>
                                          </p:val>
                                        </p:tav>
                                        <p:tav tm="100000">
                                          <p:val>
                                            <p:strVal val="#ppt_w"/>
                                          </p:val>
                                        </p:tav>
                                      </p:tavLst>
                                    </p:anim>
                                    <p:anim calcmode="lin" valueType="num">
                                      <p:cBhvr>
                                        <p:cTn id="30" dur="1000" fill="hold"/>
                                        <p:tgtEl>
                                          <p:spTgt spid="9"/>
                                        </p:tgtEl>
                                        <p:attrNameLst>
                                          <p:attrName>ppt_h</p:attrName>
                                        </p:attrNameLst>
                                      </p:cBhvr>
                                      <p:tavLst>
                                        <p:tav tm="0">
                                          <p:val>
                                            <p:strVal val="#ppt_h*0.01"/>
                                          </p:val>
                                        </p:tav>
                                        <p:tav tm="100000">
                                          <p:val>
                                            <p:strVal val="#ppt_h"/>
                                          </p:val>
                                        </p:tav>
                                      </p:tavLst>
                                    </p:anim>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h+1"/>
                                          </p:val>
                                        </p:tav>
                                        <p:tav tm="100000">
                                          <p:val>
                                            <p:strVal val="#ppt_y"/>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752600" y="188844"/>
            <a:ext cx="5638800" cy="762000"/>
          </a:xfrm>
          <a:prstGeom prst="ellips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3"/>
          <p:cNvSpPr txBox="1">
            <a:spLocks/>
          </p:cNvSpPr>
          <p:nvPr/>
        </p:nvSpPr>
        <p:spPr>
          <a:xfrm>
            <a:off x="3124200" y="1066800"/>
            <a:ext cx="4419600" cy="533400"/>
          </a:xfrm>
          <a:prstGeom prst="rect">
            <a:avLst/>
          </a:prstGeom>
        </p:spPr>
        <p:txBody>
          <a:bodyPr vert="horz" anchor="ctr">
            <a:noAutofit/>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id-ID"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ea typeface="+mj-ea"/>
                <a:cs typeface="Calibri" pitchFamily="34" charset="0"/>
              </a:rPr>
              <a:t>5</a:t>
            </a:r>
            <a:r>
              <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 </a:t>
            </a:r>
            <a:r>
              <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Re</a:t>
            </a:r>
            <a:r>
              <a:rPr kumimoji="0" lang="en-US" sz="3600" b="1" i="0" u="none" strike="noStrike" kern="1200" cap="none" spc="0" normalizeH="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 Entry </a:t>
            </a:r>
            <a:endParaRPr kumimoji="0" lang="id-ID" sz="3600" b="1" i="0" u="none" strike="noStrike" kern="1200" cap="none" spc="0" normalizeH="0" baseline="0" noProof="0" dirty="0">
              <a:ln w="11430"/>
              <a:solidFill>
                <a:schemeClr val="tx2">
                  <a:lumMod val="50000"/>
                </a:schemeClr>
              </a:solidFill>
              <a:effectLst/>
              <a:uLnTx/>
              <a:uFillTx/>
              <a:latin typeface="Baskerville Old Face" panose="02020602080505020303" pitchFamily="18" charset="0"/>
              <a:ea typeface="+mj-ea"/>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90918577"/>
              </p:ext>
            </p:extLst>
          </p:nvPr>
        </p:nvGraphicFramePr>
        <p:xfrm>
          <a:off x="1447801" y="2819397"/>
          <a:ext cx="5714999" cy="3657600"/>
        </p:xfrm>
        <a:graphic>
          <a:graphicData uri="http://schemas.openxmlformats.org/drawingml/2006/table">
            <a:tbl>
              <a:tblPr firstRow="1" bandRow="1">
                <a:tableStyleId>{5C22544A-7EE6-4342-B048-85BDC9FD1C3A}</a:tableStyleId>
              </a:tblPr>
              <a:tblGrid>
                <a:gridCol w="914399"/>
                <a:gridCol w="1295400"/>
                <a:gridCol w="1143000"/>
                <a:gridCol w="2362200"/>
              </a:tblGrid>
              <a:tr h="406400">
                <a:tc>
                  <a:txBody>
                    <a:bodyPr/>
                    <a:lstStyle/>
                    <a:p>
                      <a:r>
                        <a:rPr lang="en-US" dirty="0" smtClean="0"/>
                        <a:t>LEVEL</a:t>
                      </a:r>
                      <a:endParaRPr lang="en-US" dirty="0"/>
                    </a:p>
                  </a:txBody>
                  <a:tcPr/>
                </a:tc>
                <a:tc>
                  <a:txBody>
                    <a:bodyPr/>
                    <a:lstStyle/>
                    <a:p>
                      <a:r>
                        <a:rPr lang="id-ID" dirty="0" smtClean="0"/>
                        <a:t>AGEN</a:t>
                      </a:r>
                      <a:endParaRPr lang="en-US" dirty="0"/>
                    </a:p>
                  </a:txBody>
                  <a:tcPr/>
                </a:tc>
                <a:tc>
                  <a:txBody>
                    <a:bodyPr/>
                    <a:lstStyle/>
                    <a:p>
                      <a:r>
                        <a:rPr lang="en-US" dirty="0" smtClean="0"/>
                        <a:t>NILAI</a:t>
                      </a:r>
                      <a:endParaRPr lang="en-US" dirty="0"/>
                    </a:p>
                  </a:txBody>
                  <a:tcPr/>
                </a:tc>
                <a:tc>
                  <a:txBody>
                    <a:bodyPr/>
                    <a:lstStyle/>
                    <a:p>
                      <a:r>
                        <a:rPr lang="en-US" dirty="0" smtClean="0"/>
                        <a:t>POTENSI BONUS</a:t>
                      </a:r>
                      <a:endParaRPr lang="en-US" dirty="0"/>
                    </a:p>
                  </a:txBody>
                  <a:tcPr/>
                </a:tc>
              </a:tr>
              <a:tr h="40640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pPr algn="r"/>
                      <a:r>
                        <a:rPr lang="en-US" dirty="0" smtClean="0"/>
                        <a:t>200.000</a:t>
                      </a:r>
                      <a:endParaRPr lang="en-US" dirty="0"/>
                    </a:p>
                  </a:txBody>
                  <a:tcPr/>
                </a:tc>
                <a:tc>
                  <a:txBody>
                    <a:bodyPr/>
                    <a:lstStyle/>
                    <a:p>
                      <a:pPr algn="r"/>
                      <a:r>
                        <a:rPr lang="en-US" dirty="0" smtClean="0"/>
                        <a:t>1.000.000</a:t>
                      </a:r>
                      <a:endParaRPr lang="en-US" dirty="0"/>
                    </a:p>
                  </a:txBody>
                  <a:tcPr/>
                </a:tc>
              </a:tr>
              <a:tr h="406400">
                <a:tc>
                  <a:txBody>
                    <a:bodyPr/>
                    <a:lstStyle/>
                    <a:p>
                      <a:r>
                        <a:rPr lang="en-US" dirty="0" smtClean="0"/>
                        <a:t>2</a:t>
                      </a:r>
                      <a:endParaRPr lang="en-US" dirty="0"/>
                    </a:p>
                  </a:txBody>
                  <a:tcPr/>
                </a:tc>
                <a:tc>
                  <a:txBody>
                    <a:bodyPr/>
                    <a:lstStyle/>
                    <a:p>
                      <a:r>
                        <a:rPr lang="en-US" dirty="0" smtClean="0"/>
                        <a:t>25</a:t>
                      </a:r>
                      <a:endParaRPr lang="en-US" dirty="0"/>
                    </a:p>
                  </a:txBody>
                  <a:tcPr/>
                </a:tc>
                <a:tc>
                  <a:txBody>
                    <a:bodyPr/>
                    <a:lstStyle/>
                    <a:p>
                      <a:pPr algn="r"/>
                      <a:r>
                        <a:rPr lang="en-US" dirty="0" smtClean="0"/>
                        <a:t>75.000</a:t>
                      </a:r>
                      <a:endParaRPr lang="en-US" dirty="0"/>
                    </a:p>
                  </a:txBody>
                  <a:tcPr/>
                </a:tc>
                <a:tc>
                  <a:txBody>
                    <a:bodyPr/>
                    <a:lstStyle/>
                    <a:p>
                      <a:pPr algn="r"/>
                      <a:r>
                        <a:rPr lang="en-US" dirty="0" smtClean="0"/>
                        <a:t>1.875.000</a:t>
                      </a:r>
                      <a:endParaRPr lang="en-US" dirty="0"/>
                    </a:p>
                  </a:txBody>
                  <a:tcPr/>
                </a:tc>
              </a:tr>
              <a:tr h="406400">
                <a:tc>
                  <a:txBody>
                    <a:bodyPr/>
                    <a:lstStyle/>
                    <a:p>
                      <a:r>
                        <a:rPr lang="en-US" dirty="0" smtClean="0"/>
                        <a:t>3</a:t>
                      </a:r>
                      <a:endParaRPr lang="en-US" dirty="0"/>
                    </a:p>
                  </a:txBody>
                  <a:tcPr/>
                </a:tc>
                <a:tc>
                  <a:txBody>
                    <a:bodyPr/>
                    <a:lstStyle/>
                    <a:p>
                      <a:r>
                        <a:rPr lang="en-US" dirty="0" smtClean="0"/>
                        <a:t>125</a:t>
                      </a:r>
                      <a:endParaRPr lang="en-US" dirty="0"/>
                    </a:p>
                  </a:txBody>
                  <a:tcPr/>
                </a:tc>
                <a:tc>
                  <a:txBody>
                    <a:bodyPr/>
                    <a:lstStyle/>
                    <a:p>
                      <a:pPr algn="r"/>
                      <a:r>
                        <a:rPr lang="en-US" dirty="0" smtClean="0"/>
                        <a:t>20.000</a:t>
                      </a:r>
                      <a:endParaRPr lang="en-US" dirty="0"/>
                    </a:p>
                  </a:txBody>
                  <a:tcPr/>
                </a:tc>
                <a:tc>
                  <a:txBody>
                    <a:bodyPr/>
                    <a:lstStyle/>
                    <a:p>
                      <a:pPr algn="r"/>
                      <a:r>
                        <a:rPr lang="en-US" dirty="0" smtClean="0"/>
                        <a:t>2.500.000</a:t>
                      </a:r>
                      <a:endParaRPr lang="en-US" dirty="0"/>
                    </a:p>
                  </a:txBody>
                  <a:tcPr/>
                </a:tc>
              </a:tr>
              <a:tr h="406400">
                <a:tc>
                  <a:txBody>
                    <a:bodyPr/>
                    <a:lstStyle/>
                    <a:p>
                      <a:r>
                        <a:rPr lang="en-US" dirty="0" smtClean="0"/>
                        <a:t>4</a:t>
                      </a:r>
                      <a:endParaRPr lang="en-US" dirty="0"/>
                    </a:p>
                  </a:txBody>
                  <a:tcPr/>
                </a:tc>
                <a:tc>
                  <a:txBody>
                    <a:bodyPr/>
                    <a:lstStyle/>
                    <a:p>
                      <a:r>
                        <a:rPr lang="en-US" dirty="0" smtClean="0"/>
                        <a:t>625</a:t>
                      </a:r>
                      <a:endParaRPr lang="en-US" dirty="0"/>
                    </a:p>
                  </a:txBody>
                  <a:tcPr/>
                </a:tc>
                <a:tc>
                  <a:txBody>
                    <a:bodyPr/>
                    <a:lstStyle/>
                    <a:p>
                      <a:pPr algn="r"/>
                      <a:r>
                        <a:rPr lang="en-US" dirty="0" smtClean="0"/>
                        <a:t>20.000</a:t>
                      </a:r>
                      <a:endParaRPr lang="en-US" dirty="0"/>
                    </a:p>
                  </a:txBody>
                  <a:tcPr/>
                </a:tc>
                <a:tc>
                  <a:txBody>
                    <a:bodyPr/>
                    <a:lstStyle/>
                    <a:p>
                      <a:pPr algn="r"/>
                      <a:r>
                        <a:rPr lang="en-US" dirty="0" smtClean="0"/>
                        <a:t>12.500.000</a:t>
                      </a:r>
                      <a:endParaRPr lang="en-US" dirty="0"/>
                    </a:p>
                  </a:txBody>
                  <a:tcPr/>
                </a:tc>
              </a:tr>
              <a:tr h="406400">
                <a:tc>
                  <a:txBody>
                    <a:bodyPr/>
                    <a:lstStyle/>
                    <a:p>
                      <a:r>
                        <a:rPr lang="en-US" dirty="0" smtClean="0"/>
                        <a:t>5</a:t>
                      </a:r>
                      <a:endParaRPr lang="en-US" dirty="0"/>
                    </a:p>
                  </a:txBody>
                  <a:tcPr/>
                </a:tc>
                <a:tc>
                  <a:txBody>
                    <a:bodyPr/>
                    <a:lstStyle/>
                    <a:p>
                      <a:r>
                        <a:rPr lang="en-US" dirty="0" smtClean="0"/>
                        <a:t>3125</a:t>
                      </a:r>
                      <a:endParaRPr lang="en-US" dirty="0"/>
                    </a:p>
                  </a:txBody>
                  <a:tcPr/>
                </a:tc>
                <a:tc>
                  <a:txBody>
                    <a:bodyPr/>
                    <a:lstStyle/>
                    <a:p>
                      <a:pPr algn="r"/>
                      <a:r>
                        <a:rPr lang="en-US" dirty="0" smtClean="0"/>
                        <a:t>10.000</a:t>
                      </a:r>
                      <a:endParaRPr lang="en-US" dirty="0"/>
                    </a:p>
                  </a:txBody>
                  <a:tcPr/>
                </a:tc>
                <a:tc>
                  <a:txBody>
                    <a:bodyPr/>
                    <a:lstStyle/>
                    <a:p>
                      <a:pPr algn="r"/>
                      <a:r>
                        <a:rPr lang="en-US" dirty="0" smtClean="0"/>
                        <a:t>31.250.000</a:t>
                      </a:r>
                      <a:endParaRPr lang="en-US" dirty="0"/>
                    </a:p>
                  </a:txBody>
                  <a:tcPr/>
                </a:tc>
              </a:tr>
              <a:tr h="406400">
                <a:tc>
                  <a:txBody>
                    <a:bodyPr/>
                    <a:lstStyle/>
                    <a:p>
                      <a:r>
                        <a:rPr lang="en-US" dirty="0" smtClean="0"/>
                        <a:t>6</a:t>
                      </a:r>
                      <a:endParaRPr lang="en-US" dirty="0"/>
                    </a:p>
                  </a:txBody>
                  <a:tcPr/>
                </a:tc>
                <a:tc>
                  <a:txBody>
                    <a:bodyPr/>
                    <a:lstStyle/>
                    <a:p>
                      <a:r>
                        <a:rPr lang="en-US" dirty="0" smtClean="0"/>
                        <a:t>15.625</a:t>
                      </a:r>
                      <a:endParaRPr lang="en-US" dirty="0"/>
                    </a:p>
                  </a:txBody>
                  <a:tcPr/>
                </a:tc>
                <a:tc>
                  <a:txBody>
                    <a:bodyPr/>
                    <a:lstStyle/>
                    <a:p>
                      <a:pPr algn="r"/>
                      <a:r>
                        <a:rPr lang="en-US" dirty="0" smtClean="0"/>
                        <a:t>5.000</a:t>
                      </a:r>
                      <a:endParaRPr lang="en-US" dirty="0"/>
                    </a:p>
                  </a:txBody>
                  <a:tcPr/>
                </a:tc>
                <a:tc>
                  <a:txBody>
                    <a:bodyPr/>
                    <a:lstStyle/>
                    <a:p>
                      <a:pPr algn="r"/>
                      <a:r>
                        <a:rPr lang="en-US" dirty="0" smtClean="0"/>
                        <a:t>78.125.000</a:t>
                      </a:r>
                      <a:endParaRPr lang="en-US" dirty="0"/>
                    </a:p>
                  </a:txBody>
                  <a:tcPr/>
                </a:tc>
              </a:tr>
              <a:tr h="406400">
                <a:tc>
                  <a:txBody>
                    <a:bodyPr/>
                    <a:lstStyle/>
                    <a:p>
                      <a:r>
                        <a:rPr lang="en-US" dirty="0" smtClean="0"/>
                        <a:t>7</a:t>
                      </a:r>
                      <a:endParaRPr lang="en-US" dirty="0"/>
                    </a:p>
                  </a:txBody>
                  <a:tcPr/>
                </a:tc>
                <a:tc>
                  <a:txBody>
                    <a:bodyPr/>
                    <a:lstStyle/>
                    <a:p>
                      <a:r>
                        <a:rPr lang="en-US" dirty="0" smtClean="0"/>
                        <a:t>78.125</a:t>
                      </a:r>
                      <a:endParaRPr lang="en-US" dirty="0"/>
                    </a:p>
                  </a:txBody>
                  <a:tcPr/>
                </a:tc>
                <a:tc>
                  <a:txBody>
                    <a:bodyPr/>
                    <a:lstStyle/>
                    <a:p>
                      <a:pPr algn="r"/>
                      <a:r>
                        <a:rPr lang="en-US" dirty="0" smtClean="0"/>
                        <a:t>5.000</a:t>
                      </a:r>
                      <a:endParaRPr lang="en-US" dirty="0"/>
                    </a:p>
                  </a:txBody>
                  <a:tcPr/>
                </a:tc>
                <a:tc>
                  <a:txBody>
                    <a:bodyPr/>
                    <a:lstStyle/>
                    <a:p>
                      <a:pPr algn="r"/>
                      <a:r>
                        <a:rPr lang="en-US" dirty="0" smtClean="0"/>
                        <a:t>390.625.000</a:t>
                      </a:r>
                      <a:endParaRPr lang="en-US" dirty="0"/>
                    </a:p>
                  </a:txBody>
                  <a:tcPr/>
                </a:tc>
              </a:tr>
              <a:tr h="406400">
                <a:tc>
                  <a:txBody>
                    <a:bodyPr/>
                    <a:lstStyle/>
                    <a:p>
                      <a:r>
                        <a:rPr lang="en-US" dirty="0" smtClean="0"/>
                        <a:t>8</a:t>
                      </a:r>
                      <a:endParaRPr lang="en-US" dirty="0"/>
                    </a:p>
                  </a:txBody>
                  <a:tcPr/>
                </a:tc>
                <a:tc>
                  <a:txBody>
                    <a:bodyPr/>
                    <a:lstStyle/>
                    <a:p>
                      <a:r>
                        <a:rPr lang="en-US" dirty="0" smtClean="0"/>
                        <a:t>390.625</a:t>
                      </a:r>
                      <a:endParaRPr lang="en-US" dirty="0"/>
                    </a:p>
                  </a:txBody>
                  <a:tcPr/>
                </a:tc>
                <a:tc>
                  <a:txBody>
                    <a:bodyPr/>
                    <a:lstStyle/>
                    <a:p>
                      <a:pPr algn="r"/>
                      <a:r>
                        <a:rPr lang="en-US" dirty="0" smtClean="0"/>
                        <a:t>5.000</a:t>
                      </a:r>
                      <a:endParaRPr lang="en-US" dirty="0"/>
                    </a:p>
                  </a:txBody>
                  <a:tcPr/>
                </a:tc>
                <a:tc>
                  <a:txBody>
                    <a:bodyPr/>
                    <a:lstStyle/>
                    <a:p>
                      <a:pPr algn="r"/>
                      <a:r>
                        <a:rPr lang="en-US" dirty="0" smtClean="0"/>
                        <a:t>1.953.125.000</a:t>
                      </a:r>
                      <a:endParaRPr lang="en-US" dirty="0"/>
                    </a:p>
                  </a:txBody>
                  <a:tcPr/>
                </a:tc>
              </a:tr>
            </a:tbl>
          </a:graphicData>
        </a:graphic>
      </p:graphicFrame>
      <p:sp>
        <p:nvSpPr>
          <p:cNvPr id="7" name="TextBox 6"/>
          <p:cNvSpPr txBox="1"/>
          <p:nvPr/>
        </p:nvSpPr>
        <p:spPr>
          <a:xfrm>
            <a:off x="990600" y="251484"/>
            <a:ext cx="7086600" cy="584775"/>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Bonus</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tambahan </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A</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gen</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K-IVET</a:t>
            </a:r>
            <a:endParaRPr lang="en-US" sz="2400" b="1" dirty="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endParaRPr>
          </a:p>
        </p:txBody>
      </p:sp>
      <p:sp>
        <p:nvSpPr>
          <p:cNvPr id="10" name="Rectangle 1"/>
          <p:cNvSpPr>
            <a:spLocks noChangeArrowheads="1"/>
          </p:cNvSpPr>
          <p:nvPr/>
        </p:nvSpPr>
        <p:spPr bwMode="auto">
          <a:xfrm>
            <a:off x="685799" y="1642902"/>
            <a:ext cx="8153401"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Bonus 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-Entry akan menjamin semua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a:t>
            </a:r>
            <a:r>
              <a:rPr lang="id-ID" dirty="0" smtClean="0">
                <a:latin typeface="Calibri" pitchFamily="34" charset="0"/>
                <a:ea typeface="Times New Roman" pitchFamily="18" charset="0"/>
                <a:cs typeface="Times New Roman" pitchFamily="18" charset="0"/>
              </a:rPr>
              <a:t>gen</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K-IVET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akan mendapat Bonus besar secara adil dan merata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k</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arena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si</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stem ini akan secara otomatis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menyusun</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gen</a:t>
            </a:r>
            <a:r>
              <a:rPr lang="en-US" dirty="0" smtClean="0">
                <a:latin typeface="Calibri" pitchFamily="34" charset="0"/>
                <a:ea typeface="Times New Roman" pitchFamily="18" charset="0"/>
                <a:cs typeface="Times New Roman" pitchFamily="18" charset="0"/>
              </a:rPr>
              <a:t> K-IVET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kedalam jaringan baru</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secara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tanam</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padi</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id-ID" sz="2800" b="0" i="0" u="none" strike="noStrike" cap="none" normalizeH="0" baseline="0" dirty="0" smtClean="0">
              <a:ln>
                <a:noFill/>
              </a:ln>
              <a:solidFill>
                <a:schemeClr val="tx1"/>
              </a:solidFill>
              <a:effectLst/>
              <a:latin typeface="Arial" pitchFamily="34" charset="0"/>
            </a:endParaRPr>
          </a:p>
        </p:txBody>
      </p:sp>
      <p:sp>
        <p:nvSpPr>
          <p:cNvPr id="9" name="Rounded Rectangle 8"/>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2265591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ppt_w*2.5"/>
                                          </p:val>
                                        </p:tav>
                                        <p:tav tm="100000">
                                          <p:val>
                                            <p:strVal val="#ppt_w"/>
                                          </p:val>
                                        </p:tav>
                                      </p:tavLst>
                                    </p:anim>
                                    <p:anim calcmode="lin" valueType="num">
                                      <p:cBhvr>
                                        <p:cTn id="8" dur="500" fill="hold"/>
                                        <p:tgtEl>
                                          <p:spTgt spid="26"/>
                                        </p:tgtEl>
                                        <p:attrNameLst>
                                          <p:attrName>ppt_h</p:attrName>
                                        </p:attrNameLst>
                                      </p:cBhvr>
                                      <p:tavLst>
                                        <p:tav tm="0">
                                          <p:val>
                                            <p:strVal val="#ppt_h*0.01"/>
                                          </p:val>
                                        </p:tav>
                                        <p:tav tm="100000">
                                          <p:val>
                                            <p:strVal val="#ppt_h"/>
                                          </p:val>
                                        </p:tav>
                                      </p:tavLst>
                                    </p:anim>
                                    <p:anim calcmode="lin" valueType="num">
                                      <p:cBhvr>
                                        <p:cTn id="9" dur="500" fill="hold"/>
                                        <p:tgtEl>
                                          <p:spTgt spid="26"/>
                                        </p:tgtEl>
                                        <p:attrNameLst>
                                          <p:attrName>ppt_x</p:attrName>
                                        </p:attrNameLst>
                                      </p:cBhvr>
                                      <p:tavLst>
                                        <p:tav tm="0">
                                          <p:val>
                                            <p:strVal val="#ppt_x"/>
                                          </p:val>
                                        </p:tav>
                                        <p:tav tm="100000">
                                          <p:val>
                                            <p:strVal val="#ppt_x"/>
                                          </p:val>
                                        </p:tav>
                                      </p:tavLst>
                                    </p:anim>
                                    <p:anim calcmode="lin" valueType="num">
                                      <p:cBhvr>
                                        <p:cTn id="10" dur="500" fill="hold"/>
                                        <p:tgtEl>
                                          <p:spTgt spid="26"/>
                                        </p:tgtEl>
                                        <p:attrNameLst>
                                          <p:attrName>ppt_y</p:attrName>
                                        </p:attrNameLst>
                                      </p:cBhvr>
                                      <p:tavLst>
                                        <p:tav tm="0">
                                          <p:val>
                                            <p:strVal val="#ppt_h+1"/>
                                          </p:val>
                                        </p:tav>
                                        <p:tav tm="100000">
                                          <p:val>
                                            <p:strVal val="#ppt_y"/>
                                          </p:val>
                                        </p:tav>
                                      </p:tavLst>
                                    </p:anim>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000" fill="hold"/>
                                        <p:tgtEl>
                                          <p:spTgt spid="10"/>
                                        </p:tgtEl>
                                        <p:attrNameLst>
                                          <p:attrName>ppt_w</p:attrName>
                                        </p:attrNameLst>
                                      </p:cBhvr>
                                      <p:tavLst>
                                        <p:tav tm="0">
                                          <p:val>
                                            <p:fltVal val="0"/>
                                          </p:val>
                                        </p:tav>
                                        <p:tav tm="100000">
                                          <p:val>
                                            <p:strVal val="#ppt_w"/>
                                          </p:val>
                                        </p:tav>
                                      </p:tavLst>
                                    </p:anim>
                                    <p:anim calcmode="lin" valueType="num">
                                      <p:cBhvr>
                                        <p:cTn id="17" dur="2000" fill="hold"/>
                                        <p:tgtEl>
                                          <p:spTgt spid="10"/>
                                        </p:tgtEl>
                                        <p:attrNameLst>
                                          <p:attrName>ppt_h</p:attrName>
                                        </p:attrNameLst>
                                      </p:cBhvr>
                                      <p:tavLst>
                                        <p:tav tm="0">
                                          <p:val>
                                            <p:fltVal val="0"/>
                                          </p:val>
                                        </p:tav>
                                        <p:tav tm="100000">
                                          <p:val>
                                            <p:strVal val="#ppt_h"/>
                                          </p:val>
                                        </p:tav>
                                      </p:tavLst>
                                    </p:anim>
                                    <p:animEffect transition="in" filter="fade">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2000" fill="hold"/>
                                        <p:tgtEl>
                                          <p:spTgt spid="8"/>
                                        </p:tgtEl>
                                        <p:attrNameLst>
                                          <p:attrName>ppt_w</p:attrName>
                                        </p:attrNameLst>
                                      </p:cBhvr>
                                      <p:tavLst>
                                        <p:tav tm="0">
                                          <p:val>
                                            <p:fltVal val="0"/>
                                          </p:val>
                                        </p:tav>
                                        <p:tav tm="100000">
                                          <p:val>
                                            <p:strVal val="#ppt_w"/>
                                          </p:val>
                                        </p:tav>
                                      </p:tavLst>
                                    </p:anim>
                                    <p:anim calcmode="lin" valueType="num">
                                      <p:cBhvr>
                                        <p:cTn id="24" dur="2000" fill="hold"/>
                                        <p:tgtEl>
                                          <p:spTgt spid="8"/>
                                        </p:tgtEl>
                                        <p:attrNameLst>
                                          <p:attrName>ppt_h</p:attrName>
                                        </p:attrNameLst>
                                      </p:cBhvr>
                                      <p:tavLst>
                                        <p:tav tm="0">
                                          <p:val>
                                            <p:fltVal val="0"/>
                                          </p:val>
                                        </p:tav>
                                        <p:tav tm="100000">
                                          <p:val>
                                            <p:strVal val="#ppt_h"/>
                                          </p:val>
                                        </p:tav>
                                      </p:tavLst>
                                    </p:anim>
                                    <p:animEffect transition="in" filter="fade">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762000" y="1447800"/>
            <a:ext cx="8153400" cy="46012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sz="1100" dirty="0" smtClean="0">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dirty="0" smtClean="0">
                <a:latin typeface="Calibri" pitchFamily="34" charset="0"/>
                <a:ea typeface="Times New Roman" pitchFamily="18" charset="0"/>
                <a:cs typeface="Times New Roman" pitchFamily="18" charset="0"/>
              </a:rPr>
              <a:t>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Agen</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yang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sudah</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mendaftarkan</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minimal 2 orang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agen</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mahasiswa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p>
          <a:p>
            <a:pPr marL="342900" lvl="0" indent="-342900" algn="just" eaLnBrk="0" fontAlgn="base" hangingPunct="0">
              <a:lnSpc>
                <a:spcPct val="150000"/>
              </a:lnSpc>
              <a:spcBef>
                <a:spcPct val="0"/>
              </a:spcBef>
              <a:spcAft>
                <a:spcPct val="0"/>
              </a:spcAft>
              <a:buFont typeface="+mj-lt"/>
              <a:buAutoNum type="arabicPeriod"/>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lang="id-ID" dirty="0">
                <a:latin typeface="Calibri" pitchFamily="34" charset="0"/>
                <a:ea typeface="Times New Roman" pitchFamily="18" charset="0"/>
                <a:cs typeface="Times New Roman" pitchFamily="18" charset="0"/>
              </a:rPr>
              <a:t>Agen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yang sudah masuk dalam jaringan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baru</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lang="en-US" dirty="0" smtClean="0">
                <a:latin typeface="Calibri" pitchFamily="34" charset="0"/>
                <a:ea typeface="Times New Roman" pitchFamily="18" charset="0"/>
                <a:cs typeface="Times New Roman" pitchFamily="18" charset="0"/>
              </a:rPr>
              <a:t>re entry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maka diwajibkan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melakukan</a:t>
            </a:r>
            <a:r>
              <a:rPr kumimoji="0" lang="en-US"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daftar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ulang</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dengan</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biaya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sebesar Rp. 500.000,-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endParaRPr>
          </a:p>
          <a:p>
            <a:pPr marL="342900" lvl="0" indent="-342900" algn="just" eaLnBrk="0" fontAlgn="base" hangingPunct="0">
              <a:lnSpc>
                <a:spcPct val="150000"/>
              </a:lnSpc>
              <a:spcBef>
                <a:spcPct val="0"/>
              </a:spcBef>
              <a:spcAft>
                <a:spcPct val="0"/>
              </a:spcAft>
              <a:buFont typeface="+mj-lt"/>
              <a:buAutoNum type="arabicPeriod"/>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lang="id-ID" dirty="0">
                <a:latin typeface="Calibri" pitchFamily="34" charset="0"/>
                <a:ea typeface="Times New Roman" pitchFamily="18" charset="0"/>
                <a:cs typeface="Times New Roman" pitchFamily="18" charset="0"/>
              </a:rPr>
              <a:t>Agen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diberi waktu 3 bulan untuk melakukan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daftar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ulang</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endParaRPr>
          </a:p>
          <a:p>
            <a:pPr marL="342900" lvl="0" indent="-342900" algn="just" eaLnBrk="0" fontAlgn="base" hangingPunct="0">
              <a:lnSpc>
                <a:spcPct val="150000"/>
              </a:lnSpc>
              <a:spcBef>
                <a:spcPct val="0"/>
              </a:spcBef>
              <a:spcAft>
                <a:spcPct val="0"/>
              </a:spcAft>
              <a:buFont typeface="+mj-lt"/>
              <a:buAutoNum type="arabicPeriod"/>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Apab</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ila</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setelah 3 bulan belum melakukan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daftar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ulang</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maka nama </a:t>
            </a:r>
            <a:r>
              <a:rPr lang="id-ID" dirty="0">
                <a:latin typeface="Calibri" pitchFamily="34" charset="0"/>
                <a:ea typeface="Times New Roman" pitchFamily="18" charset="0"/>
                <a:cs typeface="Times New Roman" pitchFamily="18" charset="0"/>
              </a:rPr>
              <a:t>Agen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tersebut akan di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hapus dalam jaringan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e-entry</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endParaRPr>
          </a:p>
          <a:p>
            <a:pPr marL="342900" lvl="0" indent="-342900" algn="just" eaLnBrk="0" fontAlgn="base" hangingPunct="0">
              <a:lnSpc>
                <a:spcPct val="150000"/>
              </a:lnSpc>
              <a:spcBef>
                <a:spcPct val="0"/>
              </a:spcBef>
              <a:spcAft>
                <a:spcPct val="0"/>
              </a:spcAft>
              <a:buFont typeface="+mj-lt"/>
              <a:buAutoNum type="arabicPeriod"/>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Bagi  </a:t>
            </a:r>
            <a:r>
              <a:rPr lang="id-ID" dirty="0">
                <a:latin typeface="Calibri" pitchFamily="34" charset="0"/>
                <a:ea typeface="Times New Roman" pitchFamily="18" charset="0"/>
                <a:cs typeface="Times New Roman" pitchFamily="18" charset="0"/>
              </a:rPr>
              <a:t>Agen </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yang sudah memiliki bonus di Re-entry namun belum melakukan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daftar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ulang</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maka  bonus</a:t>
            </a:r>
            <a:r>
              <a:rPr kumimoji="0" lang="en-US"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dirty="0" err="1" smtClean="0">
                <a:ln>
                  <a:noFill/>
                </a:ln>
                <a:solidFill>
                  <a:schemeClr val="tx1"/>
                </a:solidFill>
                <a:effectLst/>
                <a:latin typeface="Calibri" pitchFamily="34" charset="0"/>
                <a:ea typeface="Times New Roman" pitchFamily="18" charset="0"/>
                <a:cs typeface="Times New Roman" pitchFamily="18" charset="0"/>
              </a:rPr>
              <a:t>pada</a:t>
            </a:r>
            <a:r>
              <a:rPr kumimoji="0" lang="en-US"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dirty="0" err="1" smtClean="0">
                <a:ln>
                  <a:noFill/>
                </a:ln>
                <a:solidFill>
                  <a:schemeClr val="tx1"/>
                </a:solidFill>
                <a:effectLst/>
                <a:latin typeface="Calibri" pitchFamily="34" charset="0"/>
                <a:ea typeface="Times New Roman" pitchFamily="18" charset="0"/>
                <a:cs typeface="Times New Roman" pitchFamily="18" charset="0"/>
              </a:rPr>
              <a:t>bulan</a:t>
            </a:r>
            <a:r>
              <a:rPr kumimoji="0" lang="en-US"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dirty="0" err="1" smtClean="0">
                <a:ln>
                  <a:noFill/>
                </a:ln>
                <a:solidFill>
                  <a:schemeClr val="tx1"/>
                </a:solidFill>
                <a:effectLst/>
                <a:latin typeface="Calibri" pitchFamily="34" charset="0"/>
                <a:ea typeface="Times New Roman" pitchFamily="18" charset="0"/>
                <a:cs typeface="Times New Roman" pitchFamily="18" charset="0"/>
              </a:rPr>
              <a:t>tersebut</a:t>
            </a:r>
            <a:r>
              <a:rPr kumimoji="0" lang="id-ID"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akan hangus</a:t>
            </a:r>
            <a:r>
              <a:rPr kumimoji="0" lang="en-US"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dirty="0" smtClean="0">
                <a:latin typeface="Calibri" pitchFamily="34" charset="0"/>
                <a:ea typeface="Times New Roman" pitchFamily="18" charset="0"/>
                <a:cs typeface="Times New Roman" pitchFamily="18" charset="0"/>
              </a:rPr>
              <a:t> </a:t>
            </a:r>
            <a:r>
              <a:rPr lang="en-US" dirty="0" err="1" smtClean="0">
                <a:latin typeface="Calibri" pitchFamily="34" charset="0"/>
                <a:ea typeface="Times New Roman" pitchFamily="18" charset="0"/>
                <a:cs typeface="Times New Roman" pitchFamily="18" charset="0"/>
              </a:rPr>
              <a:t>Mahasiswa</a:t>
            </a:r>
            <a:r>
              <a:rPr lang="en-US" dirty="0" smtClean="0">
                <a:latin typeface="Calibri" pitchFamily="34" charset="0"/>
                <a:ea typeface="Times New Roman" pitchFamily="18" charset="0"/>
                <a:cs typeface="Times New Roman" pitchFamily="18" charset="0"/>
              </a:rPr>
              <a:t>  </a:t>
            </a:r>
            <a:r>
              <a:rPr lang="en-US" dirty="0" err="1" smtClean="0">
                <a:latin typeface="Calibri" pitchFamily="34" charset="0"/>
                <a:ea typeface="Times New Roman" pitchFamily="18" charset="0"/>
                <a:cs typeface="Times New Roman" pitchFamily="18" charset="0"/>
              </a:rPr>
              <a:t>biaya</a:t>
            </a:r>
            <a:r>
              <a:rPr lang="en-US" dirty="0" smtClean="0">
                <a:latin typeface="Calibri" pitchFamily="34" charset="0"/>
                <a:ea typeface="Times New Roman" pitchFamily="18" charset="0"/>
                <a:cs typeface="Times New Roman" pitchFamily="18" charset="0"/>
              </a:rPr>
              <a:t> </a:t>
            </a:r>
            <a:r>
              <a:rPr lang="en-US" dirty="0" err="1" smtClean="0">
                <a:latin typeface="Calibri" pitchFamily="34" charset="0"/>
                <a:ea typeface="Times New Roman" pitchFamily="18" charset="0"/>
                <a:cs typeface="Times New Roman" pitchFamily="18" charset="0"/>
              </a:rPr>
              <a:t>daftar</a:t>
            </a:r>
            <a:r>
              <a:rPr lang="en-US" dirty="0" smtClean="0">
                <a:latin typeface="Calibri" pitchFamily="34" charset="0"/>
                <a:ea typeface="Times New Roman" pitchFamily="18" charset="0"/>
                <a:cs typeface="Times New Roman" pitchFamily="18" charset="0"/>
              </a:rPr>
              <a:t> </a:t>
            </a:r>
            <a:r>
              <a:rPr lang="en-US" dirty="0" err="1" smtClean="0">
                <a:latin typeface="Calibri" pitchFamily="34" charset="0"/>
                <a:ea typeface="Times New Roman" pitchFamily="18" charset="0"/>
                <a:cs typeface="Times New Roman" pitchFamily="18" charset="0"/>
              </a:rPr>
              <a:t>ulang</a:t>
            </a:r>
            <a:r>
              <a:rPr lang="en-US" dirty="0" smtClean="0">
                <a:latin typeface="Calibri" pitchFamily="34" charset="0"/>
                <a:ea typeface="Times New Roman" pitchFamily="18" charset="0"/>
                <a:cs typeface="Times New Roman" pitchFamily="18" charset="0"/>
              </a:rPr>
              <a:t> </a:t>
            </a:r>
            <a:r>
              <a:rPr lang="en-US" dirty="0" err="1" smtClean="0">
                <a:latin typeface="Calibri" pitchFamily="34" charset="0"/>
                <a:ea typeface="Times New Roman" pitchFamily="18" charset="0"/>
                <a:cs typeface="Times New Roman" pitchFamily="18" charset="0"/>
              </a:rPr>
              <a:t>dengan</a:t>
            </a:r>
            <a:r>
              <a:rPr lang="en-US" dirty="0" smtClean="0">
                <a:latin typeface="Calibri" pitchFamily="34" charset="0"/>
                <a:ea typeface="Times New Roman" pitchFamily="18" charset="0"/>
                <a:cs typeface="Times New Roman" pitchFamily="18" charset="0"/>
              </a:rPr>
              <a:t> </a:t>
            </a:r>
            <a:r>
              <a:rPr lang="en-US" dirty="0" err="1" smtClean="0">
                <a:latin typeface="Calibri" pitchFamily="34" charset="0"/>
                <a:ea typeface="Times New Roman" pitchFamily="18" charset="0"/>
                <a:cs typeface="Times New Roman" pitchFamily="18" charset="0"/>
              </a:rPr>
              <a:t>sistem</a:t>
            </a:r>
            <a:r>
              <a:rPr lang="en-US" dirty="0" smtClean="0">
                <a:latin typeface="Calibri" pitchFamily="34" charset="0"/>
                <a:ea typeface="Times New Roman" pitchFamily="18" charset="0"/>
                <a:cs typeface="Times New Roman" pitchFamily="18" charset="0"/>
              </a:rPr>
              <a:t> maintenance.</a:t>
            </a:r>
            <a:endParaRPr kumimoji="0" lang="en-US"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id-ID" sz="2800" b="0" i="0" u="none" strike="noStrike" cap="none" normalizeH="0" baseline="0" dirty="0" smtClean="0">
              <a:ln>
                <a:noFill/>
              </a:ln>
              <a:solidFill>
                <a:schemeClr val="tx1"/>
              </a:solidFill>
              <a:effectLst/>
              <a:latin typeface="Arial" pitchFamily="34" charset="0"/>
            </a:endParaRPr>
          </a:p>
        </p:txBody>
      </p:sp>
      <p:sp>
        <p:nvSpPr>
          <p:cNvPr id="6" name="Title 5"/>
          <p:cNvSpPr>
            <a:spLocks noGrp="1"/>
          </p:cNvSpPr>
          <p:nvPr>
            <p:ph type="title"/>
          </p:nvPr>
        </p:nvSpPr>
        <p:spPr/>
        <p:txBody>
          <a:bodyPr>
            <a:normAutofit fontScale="90000"/>
          </a:bodyPr>
          <a:lstStyle/>
          <a:p>
            <a:pPr lvl="0"/>
            <a:r>
              <a:rPr lang="id-ID" dirty="0" smtClean="0">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Syarat mendapatkan bonus </a:t>
            </a:r>
            <a:r>
              <a:rPr lang="id-ID" b="1" dirty="0" smtClean="0">
                <a:effectLst>
                  <a:outerShdw blurRad="38100" dist="38100" dir="2700000" algn="tl">
                    <a:srgbClr val="000000">
                      <a:alpha val="43137"/>
                    </a:srgbClr>
                  </a:outerShdw>
                </a:effectLst>
                <a:latin typeface="Baskerville Old Face" panose="02020602080505020303" pitchFamily="18" charset="0"/>
                <a:ea typeface="Times New Roman" pitchFamily="18" charset="0"/>
                <a:cs typeface="Times New Roman" pitchFamily="18" charset="0"/>
              </a:rPr>
              <a:t>Re Entry </a:t>
            </a:r>
            <a:r>
              <a:rPr lang="en-US" dirty="0" smtClean="0">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br>
            <a:endParaRPr lang="en-US" dirty="0">
              <a:effectLst>
                <a:outerShdw blurRad="38100" dist="38100" dir="2700000" algn="tl">
                  <a:srgbClr val="000000">
                    <a:alpha val="43137"/>
                  </a:srgbClr>
                </a:outerShdw>
              </a:effectLst>
            </a:endParaRPr>
          </a:p>
        </p:txBody>
      </p:sp>
      <p:sp>
        <p:nvSpPr>
          <p:cNvPr id="4" name="Rounded Rectangle 3"/>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752600" y="228600"/>
            <a:ext cx="5638800" cy="762000"/>
          </a:xfrm>
          <a:prstGeom prst="ellips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846219" y="298522"/>
            <a:ext cx="5410200" cy="584775"/>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Bonus</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Tambahan </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A</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gen</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K-IVET</a:t>
            </a:r>
            <a:endParaRPr lang="en-US" sz="2400" b="1" dirty="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endParaRPr>
          </a:p>
        </p:txBody>
      </p:sp>
      <p:sp>
        <p:nvSpPr>
          <p:cNvPr id="26" name="Title 3"/>
          <p:cNvSpPr txBox="1">
            <a:spLocks/>
          </p:cNvSpPr>
          <p:nvPr/>
        </p:nvSpPr>
        <p:spPr>
          <a:xfrm>
            <a:off x="3200400" y="1065851"/>
            <a:ext cx="4419600" cy="685800"/>
          </a:xfrm>
          <a:prstGeom prst="rect">
            <a:avLst/>
          </a:prstGeom>
        </p:spPr>
        <p:txBody>
          <a:bodyPr vert="horz" anchor="ctr">
            <a:normAutofit/>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id-ID"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ea typeface="+mj-ea"/>
                <a:cs typeface="Calibri" pitchFamily="34" charset="0"/>
              </a:rPr>
              <a:t>6</a:t>
            </a:r>
            <a:r>
              <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 </a:t>
            </a:r>
            <a:r>
              <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Dana </a:t>
            </a:r>
            <a:r>
              <a:rPr kumimoji="0" lang="id-ID"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P</a:t>
            </a:r>
            <a:r>
              <a:rPr kumimoji="0" lang="en-US" sz="3600" b="1" i="0" u="none" strike="noStrike" kern="1200" cap="none" spc="0" normalizeH="0" baseline="0" noProof="0" dirty="0" err="1"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rPr>
              <a:t>ensiun</a:t>
            </a:r>
            <a:endParaRPr kumimoji="0" lang="en-US" sz="3600" b="1" i="0" u="none" strike="noStrike" kern="1200" cap="none" spc="0" normalizeH="0" baseline="0" noProof="0" dirty="0" smtClean="0">
              <a:ln w="11430"/>
              <a:solidFill>
                <a:schemeClr val="tx2">
                  <a:lumMod val="50000"/>
                </a:schemeClr>
              </a:solidFill>
              <a:effectLst>
                <a:outerShdw blurRad="80000" dist="40000" dir="5040000" algn="tl">
                  <a:srgbClr val="000000">
                    <a:alpha val="30000"/>
                  </a:srgbClr>
                </a:outerShdw>
              </a:effectLst>
              <a:uLnTx/>
              <a:uFillTx/>
              <a:latin typeface="Baskerville Old Face" panose="02020602080505020303" pitchFamily="18" charset="0"/>
              <a:ea typeface="+mj-ea"/>
              <a:cs typeface="Calibri" pitchFamily="34" charset="0"/>
            </a:endParaRPr>
          </a:p>
        </p:txBody>
      </p:sp>
      <p:sp>
        <p:nvSpPr>
          <p:cNvPr id="5" name="Rectangle 1"/>
          <p:cNvSpPr>
            <a:spLocks noChangeArrowheads="1"/>
          </p:cNvSpPr>
          <p:nvPr/>
        </p:nvSpPr>
        <p:spPr bwMode="auto">
          <a:xfrm>
            <a:off x="838200" y="1635033"/>
            <a:ext cx="7924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dirty="0" err="1" smtClean="0"/>
              <a:t>Adalah</a:t>
            </a:r>
            <a:r>
              <a:rPr lang="en-US" dirty="0" smtClean="0"/>
              <a:t> </a:t>
            </a:r>
            <a:r>
              <a:rPr lang="id-ID" dirty="0" smtClean="0"/>
              <a:t>Bonus yang diberikan dalam bentuk pembagian keuntungan komunitas </a:t>
            </a:r>
            <a:r>
              <a:rPr lang="en-US" dirty="0" smtClean="0"/>
              <a:t>IVET </a:t>
            </a:r>
            <a:r>
              <a:rPr lang="id-ID" dirty="0" smtClean="0"/>
              <a:t>yang diambil dari omset per bulan dan diberikan  kepada </a:t>
            </a:r>
            <a:r>
              <a:rPr lang="id-ID" dirty="0">
                <a:latin typeface="Calibri" pitchFamily="34" charset="0"/>
                <a:ea typeface="Times New Roman" pitchFamily="18" charset="0"/>
                <a:cs typeface="Times New Roman" pitchFamily="18" charset="0"/>
              </a:rPr>
              <a:t>Agen</a:t>
            </a:r>
            <a:r>
              <a:rPr lang="en-US" dirty="0" smtClean="0"/>
              <a:t> </a:t>
            </a:r>
            <a:r>
              <a:rPr lang="id-ID" dirty="0" smtClean="0"/>
              <a:t>yang qualified</a:t>
            </a:r>
            <a:r>
              <a:rPr lang="en-US" dirty="0" smtClean="0"/>
              <a:t> SETIAP BULAN, </a:t>
            </a:r>
            <a:r>
              <a:rPr lang="en-US" dirty="0" err="1" smtClean="0"/>
              <a:t>dengan</a:t>
            </a:r>
            <a:r>
              <a:rPr lang="en-US" dirty="0" smtClean="0"/>
              <a:t> </a:t>
            </a:r>
            <a:r>
              <a:rPr lang="en-US" dirty="0" err="1" smtClean="0"/>
              <a:t>rumus</a:t>
            </a:r>
            <a:r>
              <a:rPr lang="en-US" dirty="0" smtClean="0"/>
              <a:t> </a:t>
            </a:r>
            <a:r>
              <a:rPr lang="en-US" dirty="0" err="1" smtClean="0"/>
              <a:t>sebagai</a:t>
            </a:r>
            <a:r>
              <a:rPr lang="en-US" dirty="0" smtClean="0"/>
              <a:t> </a:t>
            </a:r>
            <a:r>
              <a:rPr lang="en-US" dirty="0" err="1" smtClean="0"/>
              <a:t>berikut</a:t>
            </a:r>
            <a:r>
              <a:rPr lang="en-US" dirty="0" smtClean="0"/>
              <a:t>:</a:t>
            </a:r>
            <a:endParaRPr kumimoji="0" lang="id-ID" sz="2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a:xfrm>
            <a:off x="838200" y="2554069"/>
            <a:ext cx="7620000" cy="646331"/>
          </a:xfrm>
          <a:prstGeom prst="rect">
            <a:avLst/>
          </a:prstGeom>
        </p:spPr>
        <p:txBody>
          <a:bodyPr wrap="square">
            <a:spAutoFit/>
          </a:bodyPr>
          <a:lstStyle/>
          <a:p>
            <a:pPr algn="ctr"/>
            <a:r>
              <a:rPr lang="en-US" dirty="0" err="1" smtClean="0"/>
              <a:t>Jumlah</a:t>
            </a:r>
            <a:r>
              <a:rPr lang="en-US" dirty="0" smtClean="0"/>
              <a:t> </a:t>
            </a:r>
            <a:r>
              <a:rPr lang="en-US" dirty="0" err="1" smtClean="0"/>
              <a:t>pendaftaran</a:t>
            </a:r>
            <a:r>
              <a:rPr lang="en-US" dirty="0" smtClean="0"/>
              <a:t> </a:t>
            </a:r>
            <a:r>
              <a:rPr lang="en-US" dirty="0" err="1" smtClean="0"/>
              <a:t>agen</a:t>
            </a:r>
            <a:r>
              <a:rPr lang="id-ID" dirty="0" smtClean="0"/>
              <a:t> atau </a:t>
            </a:r>
            <a:r>
              <a:rPr lang="en-US" dirty="0" err="1" smtClean="0"/>
              <a:t>mahasiswa</a:t>
            </a:r>
            <a:r>
              <a:rPr lang="en-US" dirty="0" smtClean="0"/>
              <a:t> </a:t>
            </a:r>
            <a:r>
              <a:rPr lang="en-US" dirty="0" err="1" smtClean="0"/>
              <a:t>baru</a:t>
            </a:r>
            <a:r>
              <a:rPr lang="en-US" dirty="0" smtClean="0"/>
              <a:t> per </a:t>
            </a:r>
            <a:r>
              <a:rPr lang="en-US" dirty="0" err="1" smtClean="0"/>
              <a:t>bulan</a:t>
            </a:r>
            <a:r>
              <a:rPr lang="en-US" dirty="0" smtClean="0"/>
              <a:t> x  </a:t>
            </a:r>
            <a:r>
              <a:rPr lang="en-US" dirty="0" err="1" smtClean="0"/>
              <a:t>nilai</a:t>
            </a:r>
            <a:endParaRPr lang="en-US" dirty="0" smtClean="0"/>
          </a:p>
          <a:p>
            <a:pPr algn="ctr"/>
            <a:r>
              <a:rPr lang="id-ID" dirty="0">
                <a:latin typeface="Calibri" pitchFamily="34" charset="0"/>
                <a:ea typeface="Times New Roman" pitchFamily="18" charset="0"/>
                <a:cs typeface="Times New Roman" pitchFamily="18" charset="0"/>
              </a:rPr>
              <a:t>Agen</a:t>
            </a:r>
            <a:r>
              <a:rPr lang="en-US" dirty="0" smtClean="0"/>
              <a:t> yang qualified</a:t>
            </a:r>
            <a:endParaRPr lang="en-US" dirty="0"/>
          </a:p>
        </p:txBody>
      </p:sp>
      <p:cxnSp>
        <p:nvCxnSpPr>
          <p:cNvPr id="8" name="Straight Connector 7"/>
          <p:cNvCxnSpPr/>
          <p:nvPr/>
        </p:nvCxnSpPr>
        <p:spPr>
          <a:xfrm>
            <a:off x="1905000" y="2894012"/>
            <a:ext cx="5562600" cy="158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681440542"/>
              </p:ext>
            </p:extLst>
          </p:nvPr>
        </p:nvGraphicFramePr>
        <p:xfrm>
          <a:off x="990600" y="3581400"/>
          <a:ext cx="7772400" cy="2799080"/>
        </p:xfrm>
        <a:graphic>
          <a:graphicData uri="http://schemas.openxmlformats.org/drawingml/2006/table">
            <a:tbl>
              <a:tblPr firstRow="1" bandRow="1">
                <a:tableStyleId>{5C22544A-7EE6-4342-B048-85BDC9FD1C3A}</a:tableStyleId>
              </a:tblPr>
              <a:tblGrid>
                <a:gridCol w="838200"/>
                <a:gridCol w="914400"/>
                <a:gridCol w="1676400"/>
                <a:gridCol w="914400"/>
                <a:gridCol w="1219200"/>
                <a:gridCol w="914400"/>
                <a:gridCol w="1295400"/>
              </a:tblGrid>
              <a:tr h="370840">
                <a:tc rowSpan="2">
                  <a:txBody>
                    <a:bodyPr/>
                    <a:lstStyle/>
                    <a:p>
                      <a:r>
                        <a:rPr lang="id-ID" sz="1400" dirty="0" smtClean="0"/>
                        <a:t>prestasi</a:t>
                      </a:r>
                      <a:endParaRPr lang="en-US" sz="1400" dirty="0"/>
                    </a:p>
                  </a:txBody>
                  <a:tcPr/>
                </a:tc>
                <a:tc gridSpan="2">
                  <a:txBody>
                    <a:bodyPr/>
                    <a:lstStyle/>
                    <a:p>
                      <a:pPr algn="ctr"/>
                      <a:r>
                        <a:rPr lang="id-ID" sz="1400" dirty="0" smtClean="0"/>
                        <a:t>Syarat dan ketentuan</a:t>
                      </a:r>
                      <a:endParaRPr lang="en-US" sz="1400" dirty="0"/>
                    </a:p>
                  </a:txBody>
                  <a:tcPr/>
                </a:tc>
                <a:tc hMerge="1">
                  <a:txBody>
                    <a:bodyPr/>
                    <a:lstStyle/>
                    <a:p>
                      <a:endParaRPr lang="en-US" sz="1400" dirty="0"/>
                    </a:p>
                  </a:txBody>
                  <a:tcPr/>
                </a:tc>
                <a:tc rowSpan="2">
                  <a:txBody>
                    <a:bodyPr/>
                    <a:lstStyle/>
                    <a:p>
                      <a:pPr algn="ctr"/>
                      <a:r>
                        <a:rPr lang="en-US" sz="1400" dirty="0" err="1" smtClean="0"/>
                        <a:t>nilai</a:t>
                      </a:r>
                      <a:endParaRPr lang="en-US" sz="1400" dirty="0"/>
                    </a:p>
                  </a:txBody>
                  <a:tcPr/>
                </a:tc>
                <a:tc rowSpan="2">
                  <a:txBody>
                    <a:bodyPr/>
                    <a:lstStyle/>
                    <a:p>
                      <a:pPr algn="ctr"/>
                      <a:r>
                        <a:rPr lang="en-US" sz="1400" dirty="0" err="1" smtClean="0"/>
                        <a:t>Asumsi</a:t>
                      </a:r>
                      <a:r>
                        <a:rPr lang="en-US" sz="1400" dirty="0" smtClean="0"/>
                        <a:t> </a:t>
                      </a:r>
                      <a:r>
                        <a:rPr lang="en-US" sz="1400" dirty="0" err="1" smtClean="0"/>
                        <a:t>Jumlah</a:t>
                      </a:r>
                      <a:r>
                        <a:rPr lang="en-US" sz="1400" dirty="0" smtClean="0"/>
                        <a:t> </a:t>
                      </a:r>
                      <a:r>
                        <a:rPr lang="en-US" sz="1400" dirty="0" err="1" smtClean="0"/>
                        <a:t>pendaftaran</a:t>
                      </a:r>
                      <a:r>
                        <a:rPr lang="en-US" sz="1400" dirty="0" smtClean="0"/>
                        <a:t>/</a:t>
                      </a:r>
                      <a:r>
                        <a:rPr lang="en-US" sz="1400" dirty="0" err="1" smtClean="0"/>
                        <a:t>bulan</a:t>
                      </a:r>
                      <a:endParaRPr lang="en-US" sz="1400" dirty="0"/>
                    </a:p>
                  </a:txBody>
                  <a:tcPr/>
                </a:tc>
                <a:tc rowSpan="2">
                  <a:txBody>
                    <a:bodyPr/>
                    <a:lstStyle/>
                    <a:p>
                      <a:pPr algn="ctr"/>
                      <a:r>
                        <a:rPr lang="en-US" sz="1400" dirty="0" err="1" smtClean="0"/>
                        <a:t>Asumsi</a:t>
                      </a:r>
                      <a:r>
                        <a:rPr lang="en-US" sz="1400" dirty="0" smtClean="0"/>
                        <a:t> </a:t>
                      </a:r>
                      <a:r>
                        <a:rPr lang="en-US" sz="1400" dirty="0" err="1" smtClean="0"/>
                        <a:t>Jumlah</a:t>
                      </a:r>
                      <a:r>
                        <a:rPr lang="en-US" sz="1400" dirty="0" smtClean="0"/>
                        <a:t> </a:t>
                      </a:r>
                      <a:r>
                        <a:rPr kumimoji="0" lang="id-ID" sz="14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t>Agen</a:t>
                      </a:r>
                      <a:r>
                        <a:rPr lang="en-US" sz="1400" dirty="0" smtClean="0"/>
                        <a:t> qualified</a:t>
                      </a:r>
                      <a:endParaRPr lang="en-US" sz="1400" dirty="0"/>
                    </a:p>
                  </a:txBody>
                  <a:tcPr/>
                </a:tc>
                <a:tc rowSpan="2">
                  <a:txBody>
                    <a:bodyPr/>
                    <a:lstStyle/>
                    <a:p>
                      <a:pPr algn="ctr"/>
                      <a:r>
                        <a:rPr lang="en-US" sz="1400" dirty="0" err="1" smtClean="0"/>
                        <a:t>Potensi</a:t>
                      </a:r>
                      <a:r>
                        <a:rPr lang="en-US" sz="1400" dirty="0" smtClean="0"/>
                        <a:t> </a:t>
                      </a:r>
                      <a:r>
                        <a:rPr lang="en-US" sz="1400" dirty="0" err="1" smtClean="0"/>
                        <a:t>dana</a:t>
                      </a:r>
                      <a:r>
                        <a:rPr lang="en-US" sz="1400" dirty="0" smtClean="0"/>
                        <a:t> </a:t>
                      </a:r>
                      <a:r>
                        <a:rPr lang="en-US" sz="1400" dirty="0" err="1" smtClean="0"/>
                        <a:t>pensiun</a:t>
                      </a:r>
                      <a:r>
                        <a:rPr lang="en-US" sz="1400" dirty="0" smtClean="0"/>
                        <a:t>/</a:t>
                      </a:r>
                      <a:r>
                        <a:rPr lang="en-US" sz="1400" dirty="0" err="1" smtClean="0"/>
                        <a:t>bulan</a:t>
                      </a:r>
                      <a:endParaRPr lang="en-US" sz="1400" dirty="0"/>
                    </a:p>
                  </a:txBody>
                  <a:tcPr/>
                </a:tc>
              </a:tr>
              <a:tr h="370840">
                <a:tc vMerge="1">
                  <a:txBody>
                    <a:bodyPr/>
                    <a:lstStyle/>
                    <a:p>
                      <a:endParaRPr lang="en-US" sz="1400" dirty="0"/>
                    </a:p>
                  </a:txBody>
                  <a:tcPr/>
                </a:tc>
                <a:tc>
                  <a:txBody>
                    <a:bodyPr/>
                    <a:lstStyle/>
                    <a:p>
                      <a:r>
                        <a:rPr lang="en-US" sz="1400" dirty="0" err="1" smtClean="0"/>
                        <a:t>Referensi</a:t>
                      </a:r>
                      <a:r>
                        <a:rPr lang="en-US" sz="1400" dirty="0" smtClean="0"/>
                        <a:t> </a:t>
                      </a:r>
                      <a:r>
                        <a:rPr lang="en-US" sz="1400" dirty="0" err="1" smtClean="0"/>
                        <a:t>langsung</a:t>
                      </a:r>
                      <a:endParaRPr lang="en-US" sz="1400" dirty="0"/>
                    </a:p>
                  </a:txBody>
                  <a:tcPr/>
                </a:tc>
                <a:tc>
                  <a:txBody>
                    <a:bodyPr/>
                    <a:lstStyle/>
                    <a:p>
                      <a:r>
                        <a:rPr lang="en-US" sz="1400" dirty="0" err="1" smtClean="0"/>
                        <a:t>Jumlah</a:t>
                      </a:r>
                      <a:r>
                        <a:rPr lang="en-US" sz="1400" baseline="0" dirty="0" smtClean="0"/>
                        <a:t> </a:t>
                      </a:r>
                      <a:r>
                        <a:rPr lang="en-US" sz="1400" baseline="0" dirty="0" err="1" smtClean="0"/>
                        <a:t>tim</a:t>
                      </a:r>
                      <a:r>
                        <a:rPr lang="en-US" sz="1400" baseline="0" dirty="0" smtClean="0"/>
                        <a:t>  </a:t>
                      </a:r>
                      <a:r>
                        <a:rPr lang="en-US" sz="1400" baseline="0" dirty="0" err="1" smtClean="0"/>
                        <a:t>kiri</a:t>
                      </a:r>
                      <a:r>
                        <a:rPr lang="en-US" sz="1400" baseline="0" dirty="0" smtClean="0"/>
                        <a:t> </a:t>
                      </a:r>
                      <a:r>
                        <a:rPr lang="en-US" sz="1400" baseline="0" dirty="0" err="1" smtClean="0"/>
                        <a:t>dan</a:t>
                      </a:r>
                      <a:r>
                        <a:rPr lang="en-US" sz="1400" baseline="0" dirty="0" smtClean="0"/>
                        <a:t> </a:t>
                      </a:r>
                      <a:r>
                        <a:rPr lang="en-US" sz="1400" baseline="0" dirty="0" err="1" smtClean="0"/>
                        <a:t>kanan</a:t>
                      </a:r>
                      <a:endParaRPr lang="en-US" sz="1400" dirty="0"/>
                    </a:p>
                  </a:txBody>
                  <a:tcPr/>
                </a:tc>
                <a:tc vMerge="1">
                  <a:txBody>
                    <a:bodyPr/>
                    <a:lstStyle/>
                    <a:p>
                      <a:endParaRPr lang="en-US" sz="1400" dirty="0"/>
                    </a:p>
                  </a:txBody>
                  <a:tcPr/>
                </a:tc>
                <a:tc vMerge="1">
                  <a:txBody>
                    <a:bodyPr/>
                    <a:lstStyle/>
                    <a:p>
                      <a:endParaRPr lang="en-US" sz="1400" dirty="0"/>
                    </a:p>
                  </a:txBody>
                  <a:tcPr/>
                </a:tc>
                <a:tc vMerge="1">
                  <a:txBody>
                    <a:bodyPr/>
                    <a:lstStyle/>
                    <a:p>
                      <a:endParaRPr lang="en-US" sz="1400" dirty="0"/>
                    </a:p>
                  </a:txBody>
                  <a:tcPr/>
                </a:tc>
                <a:tc vMerge="1">
                  <a:txBody>
                    <a:bodyPr/>
                    <a:lstStyle/>
                    <a:p>
                      <a:endParaRPr lang="en-US" sz="1400" dirty="0"/>
                    </a:p>
                  </a:txBody>
                  <a:tcPr/>
                </a:tc>
              </a:tr>
              <a:tr h="370840">
                <a:tc>
                  <a:txBody>
                    <a:bodyPr/>
                    <a:lstStyle/>
                    <a:p>
                      <a:r>
                        <a:rPr lang="en-US" dirty="0" smtClean="0"/>
                        <a:t>Star</a:t>
                      </a:r>
                      <a:r>
                        <a:rPr lang="en-US" baseline="0" dirty="0" smtClean="0"/>
                        <a:t> 1</a:t>
                      </a:r>
                      <a:endParaRPr lang="en-US" dirty="0"/>
                    </a:p>
                  </a:txBody>
                  <a:tcPr/>
                </a:tc>
                <a:tc>
                  <a:txBody>
                    <a:bodyPr/>
                    <a:lstStyle/>
                    <a:p>
                      <a:pPr algn="r"/>
                      <a:r>
                        <a:rPr lang="en-US" dirty="0" smtClean="0"/>
                        <a:t>2</a:t>
                      </a:r>
                      <a:endParaRPr lang="en-US" dirty="0"/>
                    </a:p>
                  </a:txBody>
                  <a:tcPr/>
                </a:tc>
                <a:tc>
                  <a:txBody>
                    <a:bodyPr/>
                    <a:lstStyle/>
                    <a:p>
                      <a:pPr algn="r"/>
                      <a:r>
                        <a:rPr lang="en-US" dirty="0" smtClean="0"/>
                        <a:t>1</a:t>
                      </a:r>
                      <a:r>
                        <a:rPr lang="en-US" baseline="0" dirty="0" smtClean="0"/>
                        <a:t> : 1</a:t>
                      </a:r>
                      <a:endParaRPr lang="en-US" dirty="0"/>
                    </a:p>
                  </a:txBody>
                  <a:tcPr/>
                </a:tc>
                <a:tc>
                  <a:txBody>
                    <a:bodyPr/>
                    <a:lstStyle/>
                    <a:p>
                      <a:pPr algn="r"/>
                      <a:r>
                        <a:rPr lang="id-ID" dirty="0" smtClean="0"/>
                        <a:t>10</a:t>
                      </a:r>
                      <a:r>
                        <a:rPr lang="en-US" dirty="0" smtClean="0"/>
                        <a:t>.000</a:t>
                      </a:r>
                      <a:endParaRPr lang="en-US" dirty="0"/>
                    </a:p>
                  </a:txBody>
                  <a:tcPr/>
                </a:tc>
                <a:tc>
                  <a:txBody>
                    <a:bodyPr/>
                    <a:lstStyle/>
                    <a:p>
                      <a:pPr algn="ctr"/>
                      <a:r>
                        <a:rPr lang="id-ID" dirty="0" smtClean="0"/>
                        <a:t>5.000</a:t>
                      </a:r>
                      <a:endParaRPr lang="en-US" dirty="0"/>
                    </a:p>
                  </a:txBody>
                  <a:tcPr/>
                </a:tc>
                <a:tc>
                  <a:txBody>
                    <a:bodyPr/>
                    <a:lstStyle/>
                    <a:p>
                      <a:pPr algn="r"/>
                      <a:r>
                        <a:rPr lang="en-US" dirty="0" smtClean="0"/>
                        <a:t>2</a:t>
                      </a:r>
                      <a:r>
                        <a:rPr lang="id-ID" dirty="0" smtClean="0"/>
                        <a:t>.00</a:t>
                      </a:r>
                      <a:r>
                        <a:rPr lang="en-US" dirty="0" smtClean="0"/>
                        <a:t>0</a:t>
                      </a:r>
                      <a:endParaRPr lang="en-US" dirty="0"/>
                    </a:p>
                  </a:txBody>
                  <a:tcPr/>
                </a:tc>
                <a:tc>
                  <a:txBody>
                    <a:bodyPr/>
                    <a:lstStyle/>
                    <a:p>
                      <a:pPr algn="r"/>
                      <a:r>
                        <a:rPr lang="id-ID" dirty="0" smtClean="0"/>
                        <a:t>2</a:t>
                      </a:r>
                      <a:r>
                        <a:rPr lang="en-US" dirty="0" smtClean="0"/>
                        <a:t>5.000</a:t>
                      </a:r>
                      <a:endParaRPr lang="en-US" dirty="0"/>
                    </a:p>
                  </a:txBody>
                  <a:tcPr/>
                </a:tc>
              </a:tr>
              <a:tr h="370840">
                <a:tc>
                  <a:txBody>
                    <a:bodyPr/>
                    <a:lstStyle/>
                    <a:p>
                      <a:r>
                        <a:rPr lang="en-US" dirty="0" smtClean="0"/>
                        <a:t>Star 2</a:t>
                      </a:r>
                      <a:endParaRPr lang="en-US" dirty="0"/>
                    </a:p>
                  </a:txBody>
                  <a:tcPr/>
                </a:tc>
                <a:tc>
                  <a:txBody>
                    <a:bodyPr/>
                    <a:lstStyle/>
                    <a:p>
                      <a:pPr algn="r"/>
                      <a:r>
                        <a:rPr lang="en-US" dirty="0" smtClean="0"/>
                        <a:t>25</a:t>
                      </a:r>
                      <a:endParaRPr lang="en-US" dirty="0"/>
                    </a:p>
                  </a:txBody>
                  <a:tcPr/>
                </a:tc>
                <a:tc>
                  <a:txBody>
                    <a:bodyPr/>
                    <a:lstStyle/>
                    <a:p>
                      <a:pPr algn="r"/>
                      <a:r>
                        <a:rPr lang="en-US" dirty="0" smtClean="0"/>
                        <a:t>250 : 250</a:t>
                      </a:r>
                      <a:endParaRPr lang="en-US" dirty="0"/>
                    </a:p>
                  </a:txBody>
                  <a:tcPr/>
                </a:tc>
                <a:tc>
                  <a:txBody>
                    <a:bodyPr/>
                    <a:lstStyle/>
                    <a:p>
                      <a:pPr algn="r"/>
                      <a:r>
                        <a:rPr lang="id-ID" dirty="0" smtClean="0"/>
                        <a:t>5</a:t>
                      </a:r>
                      <a:r>
                        <a:rPr lang="en-US" dirty="0" smtClean="0"/>
                        <a:t>.000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5.000</a:t>
                      </a:r>
                      <a:endParaRPr lang="en-US" dirty="0"/>
                    </a:p>
                  </a:txBody>
                  <a:tcPr/>
                </a:tc>
                <a:tc>
                  <a:txBody>
                    <a:bodyPr/>
                    <a:lstStyle/>
                    <a:p>
                      <a:pPr algn="r"/>
                      <a:r>
                        <a:rPr lang="en-US" dirty="0" smtClean="0"/>
                        <a:t>8</a:t>
                      </a:r>
                      <a:r>
                        <a:rPr lang="id-ID" dirty="0" smtClean="0"/>
                        <a:t>0</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id-ID" dirty="0" smtClean="0"/>
                        <a:t>312.5</a:t>
                      </a:r>
                      <a:r>
                        <a:rPr lang="en-US" dirty="0" smtClean="0"/>
                        <a:t>00</a:t>
                      </a:r>
                      <a:endParaRPr lang="en-US" dirty="0"/>
                    </a:p>
                  </a:txBody>
                  <a:tcPr/>
                </a:tc>
              </a:tr>
              <a:tr h="370840">
                <a:tc>
                  <a:txBody>
                    <a:bodyPr/>
                    <a:lstStyle/>
                    <a:p>
                      <a:r>
                        <a:rPr lang="en-US" dirty="0" smtClean="0"/>
                        <a:t>Star 3</a:t>
                      </a:r>
                      <a:endParaRPr lang="en-US" dirty="0"/>
                    </a:p>
                  </a:txBody>
                  <a:tcPr/>
                </a:tc>
                <a:tc>
                  <a:txBody>
                    <a:bodyPr/>
                    <a:lstStyle/>
                    <a:p>
                      <a:pPr algn="r"/>
                      <a:r>
                        <a:rPr lang="en-US" dirty="0" smtClean="0"/>
                        <a:t>75</a:t>
                      </a:r>
                      <a:endParaRPr lang="en-US" dirty="0"/>
                    </a:p>
                  </a:txBody>
                  <a:tcPr/>
                </a:tc>
                <a:tc>
                  <a:txBody>
                    <a:bodyPr/>
                    <a:lstStyle/>
                    <a:p>
                      <a:pPr algn="r"/>
                      <a:r>
                        <a:rPr lang="en-US" dirty="0" smtClean="0"/>
                        <a:t>750 : 750</a:t>
                      </a:r>
                      <a:endParaRPr lang="en-US" dirty="0"/>
                    </a:p>
                  </a:txBody>
                  <a:tcPr/>
                </a:tc>
                <a:tc>
                  <a:txBody>
                    <a:bodyPr/>
                    <a:lstStyle/>
                    <a:p>
                      <a:pPr algn="r"/>
                      <a:r>
                        <a:rPr lang="en-US" dirty="0" smtClean="0"/>
                        <a:t>5.000</a:t>
                      </a:r>
                      <a:endParaRPr lang="en-US" dirty="0"/>
                    </a:p>
                  </a:txBody>
                  <a:tcPr/>
                </a:tc>
                <a:tc>
                  <a:txBody>
                    <a:bodyPr/>
                    <a:lstStyle/>
                    <a:p>
                      <a:pPr algn="ctr"/>
                      <a:r>
                        <a:rPr lang="id-ID" dirty="0" smtClean="0"/>
                        <a:t>5.000</a:t>
                      </a:r>
                      <a:endParaRPr lang="en-US" dirty="0"/>
                    </a:p>
                  </a:txBody>
                  <a:tcPr/>
                </a:tc>
                <a:tc>
                  <a:txBody>
                    <a:bodyPr/>
                    <a:lstStyle/>
                    <a:p>
                      <a:pPr algn="r"/>
                      <a:r>
                        <a:rPr lang="id-ID" dirty="0" smtClean="0"/>
                        <a:t>1</a:t>
                      </a:r>
                      <a:r>
                        <a:rPr lang="en-US" dirty="0" smtClean="0"/>
                        <a:t>4</a:t>
                      </a:r>
                      <a:endParaRPr lang="en-US" dirty="0"/>
                    </a:p>
                  </a:txBody>
                  <a:tcPr/>
                </a:tc>
                <a:tc>
                  <a:txBody>
                    <a:bodyPr/>
                    <a:lstStyle/>
                    <a:p>
                      <a:pPr algn="r"/>
                      <a:r>
                        <a:rPr lang="id-ID" dirty="0" smtClean="0"/>
                        <a:t>1.785</a:t>
                      </a:r>
                      <a:r>
                        <a:rPr lang="en-US" dirty="0" smtClean="0"/>
                        <a:t>.000</a:t>
                      </a:r>
                      <a:endParaRPr lang="en-US" dirty="0"/>
                    </a:p>
                  </a:txBody>
                  <a:tcPr/>
                </a:tc>
              </a:tr>
              <a:tr h="370840">
                <a:tc>
                  <a:txBody>
                    <a:bodyPr/>
                    <a:lstStyle/>
                    <a:p>
                      <a:r>
                        <a:rPr lang="en-US" dirty="0" smtClean="0"/>
                        <a:t>Star 4</a:t>
                      </a:r>
                      <a:endParaRPr lang="en-US" dirty="0"/>
                    </a:p>
                  </a:txBody>
                  <a:tcPr/>
                </a:tc>
                <a:tc>
                  <a:txBody>
                    <a:bodyPr/>
                    <a:lstStyle/>
                    <a:p>
                      <a:pPr algn="r"/>
                      <a:r>
                        <a:rPr lang="en-US" dirty="0" smtClean="0"/>
                        <a:t>100</a:t>
                      </a:r>
                      <a:endParaRPr lang="en-US" dirty="0"/>
                    </a:p>
                  </a:txBody>
                  <a:tcPr/>
                </a:tc>
                <a:tc>
                  <a:txBody>
                    <a:bodyPr/>
                    <a:lstStyle/>
                    <a:p>
                      <a:pPr algn="r"/>
                      <a:r>
                        <a:rPr lang="en-US" dirty="0" smtClean="0"/>
                        <a:t>3000 : 3000</a:t>
                      </a:r>
                      <a:endParaRPr lang="en-US" dirty="0"/>
                    </a:p>
                  </a:txBody>
                  <a:tcPr/>
                </a:tc>
                <a:tc>
                  <a:txBody>
                    <a:bodyPr/>
                    <a:lstStyle/>
                    <a:p>
                      <a:pPr algn="r"/>
                      <a:r>
                        <a:rPr lang="id-ID" dirty="0" smtClean="0"/>
                        <a:t>3</a:t>
                      </a:r>
                      <a:r>
                        <a:rPr lang="en-US" dirty="0" smtClean="0"/>
                        <a:t>.000</a:t>
                      </a:r>
                      <a:endParaRPr lang="en-US" dirty="0"/>
                    </a:p>
                  </a:txBody>
                  <a:tcPr/>
                </a:tc>
                <a:tc>
                  <a:txBody>
                    <a:bodyPr/>
                    <a:lstStyle/>
                    <a:p>
                      <a:pPr algn="ctr"/>
                      <a:r>
                        <a:rPr lang="id-ID" dirty="0" smtClean="0"/>
                        <a:t>5.000</a:t>
                      </a:r>
                      <a:endParaRPr lang="en-US" dirty="0"/>
                    </a:p>
                  </a:txBody>
                  <a:tcPr/>
                </a:tc>
                <a:tc>
                  <a:txBody>
                    <a:bodyPr/>
                    <a:lstStyle/>
                    <a:p>
                      <a:pPr algn="r"/>
                      <a:r>
                        <a:rPr lang="en-US" dirty="0" smtClean="0"/>
                        <a:t>3</a:t>
                      </a:r>
                      <a:endParaRPr lang="en-US" dirty="0"/>
                    </a:p>
                  </a:txBody>
                  <a:tcPr/>
                </a:tc>
                <a:tc>
                  <a:txBody>
                    <a:bodyPr/>
                    <a:lstStyle/>
                    <a:p>
                      <a:pPr algn="r"/>
                      <a:r>
                        <a:rPr lang="en-US" dirty="0" smtClean="0"/>
                        <a:t>5</a:t>
                      </a:r>
                      <a:r>
                        <a:rPr lang="id-ID" dirty="0" smtClean="0"/>
                        <a:t>.0</a:t>
                      </a:r>
                      <a:r>
                        <a:rPr lang="en-US" dirty="0" smtClean="0"/>
                        <a:t>00.000</a:t>
                      </a:r>
                      <a:endParaRPr lang="en-US" dirty="0"/>
                    </a:p>
                  </a:txBody>
                  <a:tcPr/>
                </a:tc>
              </a:tr>
              <a:tr h="370840">
                <a:tc>
                  <a:txBody>
                    <a:bodyPr/>
                    <a:lstStyle/>
                    <a:p>
                      <a:r>
                        <a:rPr lang="en-US" dirty="0" smtClean="0"/>
                        <a:t>Star 5</a:t>
                      </a:r>
                      <a:endParaRPr lang="en-US" dirty="0"/>
                    </a:p>
                  </a:txBody>
                  <a:tcPr/>
                </a:tc>
                <a:tc>
                  <a:txBody>
                    <a:bodyPr/>
                    <a:lstStyle/>
                    <a:p>
                      <a:pPr algn="r"/>
                      <a:r>
                        <a:rPr lang="en-US" dirty="0" smtClean="0"/>
                        <a:t>200</a:t>
                      </a:r>
                      <a:endParaRPr lang="en-US" dirty="0"/>
                    </a:p>
                  </a:txBody>
                  <a:tcPr/>
                </a:tc>
                <a:tc>
                  <a:txBody>
                    <a:bodyPr/>
                    <a:lstStyle/>
                    <a:p>
                      <a:pPr algn="r"/>
                      <a:r>
                        <a:rPr lang="en-US" dirty="0" smtClean="0"/>
                        <a:t>20.000 : 20.000</a:t>
                      </a:r>
                      <a:endParaRPr lang="en-US" dirty="0"/>
                    </a:p>
                  </a:txBody>
                  <a:tcPr/>
                </a:tc>
                <a:tc>
                  <a:txBody>
                    <a:bodyPr/>
                    <a:lstStyle/>
                    <a:p>
                      <a:pPr algn="r"/>
                      <a:r>
                        <a:rPr lang="id-ID" dirty="0" smtClean="0"/>
                        <a:t>2</a:t>
                      </a:r>
                      <a:r>
                        <a:rPr lang="en-US" dirty="0" smtClean="0"/>
                        <a:t>.000</a:t>
                      </a:r>
                      <a:endParaRPr lang="en-US" dirty="0"/>
                    </a:p>
                  </a:txBody>
                  <a:tcPr/>
                </a:tc>
                <a:tc>
                  <a:txBody>
                    <a:bodyPr/>
                    <a:lstStyle/>
                    <a:p>
                      <a:pPr algn="ctr"/>
                      <a:r>
                        <a:rPr lang="id-ID" dirty="0" smtClean="0"/>
                        <a:t>5.000</a:t>
                      </a:r>
                      <a:endParaRPr lang="en-US" dirty="0"/>
                    </a:p>
                  </a:txBody>
                  <a:tcPr/>
                </a:tc>
                <a:tc>
                  <a:txBody>
                    <a:bodyPr/>
                    <a:lstStyle/>
                    <a:p>
                      <a:pPr algn="r"/>
                      <a:r>
                        <a:rPr lang="id-ID" dirty="0" smtClean="0"/>
                        <a:t>2</a:t>
                      </a:r>
                      <a:endParaRPr lang="en-US" dirty="0"/>
                    </a:p>
                  </a:txBody>
                  <a:tcPr/>
                </a:tc>
                <a:tc>
                  <a:txBody>
                    <a:bodyPr/>
                    <a:lstStyle/>
                    <a:p>
                      <a:pPr algn="r"/>
                      <a:r>
                        <a:rPr lang="en-US" dirty="0" smtClean="0"/>
                        <a:t>5.000.000</a:t>
                      </a:r>
                      <a:endParaRPr lang="en-US" dirty="0"/>
                    </a:p>
                  </a:txBody>
                  <a:tcPr/>
                </a:tc>
              </a:tr>
            </a:tbl>
          </a:graphicData>
        </a:graphic>
      </p:graphicFrame>
      <p:sp>
        <p:nvSpPr>
          <p:cNvPr id="10" name="Rectangle 9"/>
          <p:cNvSpPr/>
          <p:nvPr/>
        </p:nvSpPr>
        <p:spPr>
          <a:xfrm>
            <a:off x="838200" y="3200400"/>
            <a:ext cx="1021562" cy="369332"/>
          </a:xfrm>
          <a:prstGeom prst="rect">
            <a:avLst/>
          </a:prstGeom>
        </p:spPr>
        <p:txBody>
          <a:bodyPr wrap="none">
            <a:spAutoFit/>
          </a:bodyPr>
          <a:lstStyle/>
          <a:p>
            <a:r>
              <a:rPr lang="en-US" b="1" dirty="0" smtClean="0">
                <a:ln w="11430"/>
                <a:solidFill>
                  <a:schemeClr val="tx2">
                    <a:lumMod val="50000"/>
                  </a:schemeClr>
                </a:solidFill>
                <a:effectLst>
                  <a:outerShdw blurRad="80000" dist="40000" dir="5040000" algn="tl">
                    <a:srgbClr val="000000">
                      <a:alpha val="30000"/>
                    </a:srgbClr>
                  </a:outerShdw>
                </a:effectLst>
                <a:latin typeface="Calibri" pitchFamily="34" charset="0"/>
                <a:cs typeface="Calibri" pitchFamily="34" charset="0"/>
              </a:rPr>
              <a:t>CONTOH</a:t>
            </a:r>
            <a:endParaRPr lang="en-US" dirty="0"/>
          </a:p>
        </p:txBody>
      </p:sp>
      <p:sp>
        <p:nvSpPr>
          <p:cNvPr id="11" name="Rounded Rectangle 10"/>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265591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2.5"/>
                                          </p:val>
                                        </p:tav>
                                        <p:tav tm="100000">
                                          <p:val>
                                            <p:strVal val="#ppt_w"/>
                                          </p:val>
                                        </p:tav>
                                      </p:tavLst>
                                    </p:anim>
                                    <p:anim calcmode="lin" valueType="num">
                                      <p:cBhvr>
                                        <p:cTn id="8" dur="1000" fill="hold"/>
                                        <p:tgtEl>
                                          <p:spTgt spid="26"/>
                                        </p:tgtEl>
                                        <p:attrNameLst>
                                          <p:attrName>ppt_h</p:attrName>
                                        </p:attrNameLst>
                                      </p:cBhvr>
                                      <p:tavLst>
                                        <p:tav tm="0">
                                          <p:val>
                                            <p:strVal val="#ppt_h*0.01"/>
                                          </p:val>
                                        </p:tav>
                                        <p:tav tm="100000">
                                          <p:val>
                                            <p:strVal val="#ppt_h"/>
                                          </p:val>
                                        </p:tav>
                                      </p:tavLst>
                                    </p:anim>
                                    <p:anim calcmode="lin" valueType="num">
                                      <p:cBhvr>
                                        <p:cTn id="9" dur="1000" fill="hold"/>
                                        <p:tgtEl>
                                          <p:spTgt spid="26"/>
                                        </p:tgtEl>
                                        <p:attrNameLst>
                                          <p:attrName>ppt_x</p:attrName>
                                        </p:attrNameLst>
                                      </p:cBhvr>
                                      <p:tavLst>
                                        <p:tav tm="0">
                                          <p:val>
                                            <p:strVal val="#ppt_x"/>
                                          </p:val>
                                        </p:tav>
                                        <p:tav tm="100000">
                                          <p:val>
                                            <p:strVal val="#ppt_x"/>
                                          </p:val>
                                        </p:tav>
                                      </p:tavLst>
                                    </p:anim>
                                    <p:anim calcmode="lin" valueType="num">
                                      <p:cBhvr>
                                        <p:cTn id="10" dur="1000" fill="hold"/>
                                        <p:tgtEl>
                                          <p:spTgt spid="26"/>
                                        </p:tgtEl>
                                        <p:attrNameLst>
                                          <p:attrName>ppt_y</p:attrName>
                                        </p:attrNameLst>
                                      </p:cBhvr>
                                      <p:tavLst>
                                        <p:tav tm="0">
                                          <p:val>
                                            <p:strVal val="#ppt_h+1"/>
                                          </p:val>
                                        </p:tav>
                                        <p:tav tm="100000">
                                          <p:val>
                                            <p:strVal val="#ppt_y"/>
                                          </p:val>
                                        </p:tav>
                                      </p:tavLst>
                                    </p:anim>
                                    <p:animEffect transition="in" filter="fade">
                                      <p:cBhvr>
                                        <p:cTn id="11" dur="10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upRight)">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Bottom)">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lide(fromBottom)">
                                      <p:cBhvr>
                                        <p:cTn id="3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 grpId="0"/>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1092608"/>
            <a:ext cx="3488455" cy="646331"/>
          </a:xfrm>
          <a:prstGeom prst="rect">
            <a:avLst/>
          </a:prstGeom>
        </p:spPr>
        <p:txBody>
          <a:bodyPr wrap="none">
            <a:spAutoFit/>
          </a:bodyPr>
          <a:lstStyle/>
          <a:p>
            <a:pPr lvl="0">
              <a:spcBef>
                <a:spcPct val="0"/>
              </a:spcBef>
              <a:defRPr/>
            </a:pPr>
            <a:r>
              <a:rPr lang="id-ID"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7</a:t>
            </a:r>
            <a:r>
              <a:rPr lang="en-US"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 </a:t>
            </a:r>
            <a:r>
              <a:rPr lang="en-US"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Royalty</a:t>
            </a:r>
            <a:r>
              <a:rPr lang="id-ID"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 Produk</a:t>
            </a:r>
            <a:endParaRPr lang="en-US"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endParaRPr>
          </a:p>
        </p:txBody>
      </p:sp>
      <p:sp>
        <p:nvSpPr>
          <p:cNvPr id="4" name="Oval 3"/>
          <p:cNvSpPr/>
          <p:nvPr/>
        </p:nvSpPr>
        <p:spPr>
          <a:xfrm>
            <a:off x="1752600" y="228600"/>
            <a:ext cx="5638800" cy="762000"/>
          </a:xfrm>
          <a:prstGeom prst="ellips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46219" y="329625"/>
            <a:ext cx="5410200" cy="584775"/>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Bonus</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Tambahan </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A</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gen</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K-IVET</a:t>
            </a:r>
            <a:endParaRPr lang="en-US" sz="2400" b="1" dirty="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43317349"/>
              </p:ext>
            </p:extLst>
          </p:nvPr>
        </p:nvGraphicFramePr>
        <p:xfrm>
          <a:off x="2286001" y="2819397"/>
          <a:ext cx="5029199" cy="3657600"/>
        </p:xfrm>
        <a:graphic>
          <a:graphicData uri="http://schemas.openxmlformats.org/drawingml/2006/table">
            <a:tbl>
              <a:tblPr firstRow="1" bandRow="1">
                <a:tableStyleId>{5C22544A-7EE6-4342-B048-85BDC9FD1C3A}</a:tableStyleId>
              </a:tblPr>
              <a:tblGrid>
                <a:gridCol w="914399"/>
                <a:gridCol w="1295400"/>
                <a:gridCol w="914400"/>
                <a:gridCol w="1905000"/>
              </a:tblGrid>
              <a:tr h="406400">
                <a:tc>
                  <a:txBody>
                    <a:bodyPr/>
                    <a:lstStyle/>
                    <a:p>
                      <a:r>
                        <a:rPr lang="en-US" dirty="0" smtClean="0"/>
                        <a:t>LEVEL</a:t>
                      </a:r>
                      <a:endParaRPr lang="en-US" dirty="0"/>
                    </a:p>
                  </a:txBody>
                  <a:tcPr/>
                </a:tc>
                <a:tc>
                  <a:txBody>
                    <a:bodyPr/>
                    <a:lstStyle/>
                    <a:p>
                      <a:r>
                        <a:rPr lang="id-ID" dirty="0" smtClean="0"/>
                        <a:t>AGEN</a:t>
                      </a:r>
                      <a:endParaRPr lang="en-US" dirty="0"/>
                    </a:p>
                  </a:txBody>
                  <a:tcPr/>
                </a:tc>
                <a:tc>
                  <a:txBody>
                    <a:bodyPr/>
                    <a:lstStyle/>
                    <a:p>
                      <a:r>
                        <a:rPr lang="en-US" dirty="0" smtClean="0"/>
                        <a:t>NILAI</a:t>
                      </a:r>
                      <a:endParaRPr lang="en-US" dirty="0"/>
                    </a:p>
                  </a:txBody>
                  <a:tcPr/>
                </a:tc>
                <a:tc>
                  <a:txBody>
                    <a:bodyPr/>
                    <a:lstStyle/>
                    <a:p>
                      <a:r>
                        <a:rPr lang="en-US" dirty="0" smtClean="0"/>
                        <a:t>POTENSI BONUS</a:t>
                      </a:r>
                      <a:endParaRPr lang="en-US" dirty="0"/>
                    </a:p>
                  </a:txBody>
                  <a:tcPr/>
                </a:tc>
              </a:tr>
              <a:tr h="40640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pPr algn="r"/>
                      <a:r>
                        <a:rPr lang="en-US" dirty="0" smtClean="0"/>
                        <a:t>5.000</a:t>
                      </a:r>
                      <a:endParaRPr lang="en-US" dirty="0"/>
                    </a:p>
                  </a:txBody>
                  <a:tcPr/>
                </a:tc>
                <a:tc>
                  <a:txBody>
                    <a:bodyPr/>
                    <a:lstStyle/>
                    <a:p>
                      <a:pPr algn="r"/>
                      <a:r>
                        <a:rPr lang="en-US" dirty="0" smtClean="0"/>
                        <a:t>25.000</a:t>
                      </a:r>
                      <a:endParaRPr lang="en-US" dirty="0"/>
                    </a:p>
                  </a:txBody>
                  <a:tcPr/>
                </a:tc>
              </a:tr>
              <a:tr h="406400">
                <a:tc>
                  <a:txBody>
                    <a:bodyPr/>
                    <a:lstStyle/>
                    <a:p>
                      <a:r>
                        <a:rPr lang="en-US" dirty="0" smtClean="0"/>
                        <a:t>2</a:t>
                      </a:r>
                      <a:endParaRPr lang="en-US" dirty="0"/>
                    </a:p>
                  </a:txBody>
                  <a:tcPr/>
                </a:tc>
                <a:tc>
                  <a:txBody>
                    <a:bodyPr/>
                    <a:lstStyle/>
                    <a:p>
                      <a:r>
                        <a:rPr lang="en-US" dirty="0" smtClean="0"/>
                        <a:t>25</a:t>
                      </a:r>
                      <a:endParaRPr lang="en-US" dirty="0"/>
                    </a:p>
                  </a:txBody>
                  <a:tcPr/>
                </a:tc>
                <a:tc>
                  <a:txBody>
                    <a:bodyPr/>
                    <a:lstStyle/>
                    <a:p>
                      <a:pPr algn="r"/>
                      <a:r>
                        <a:rPr lang="en-US" dirty="0" smtClean="0"/>
                        <a:t>5.000</a:t>
                      </a:r>
                      <a:endParaRPr lang="en-US" dirty="0"/>
                    </a:p>
                  </a:txBody>
                  <a:tcPr/>
                </a:tc>
                <a:tc>
                  <a:txBody>
                    <a:bodyPr/>
                    <a:lstStyle/>
                    <a:p>
                      <a:pPr algn="r"/>
                      <a:r>
                        <a:rPr lang="en-US" dirty="0" smtClean="0"/>
                        <a:t>125.000</a:t>
                      </a:r>
                      <a:endParaRPr lang="en-US" dirty="0"/>
                    </a:p>
                  </a:txBody>
                  <a:tcPr/>
                </a:tc>
              </a:tr>
              <a:tr h="406400">
                <a:tc>
                  <a:txBody>
                    <a:bodyPr/>
                    <a:lstStyle/>
                    <a:p>
                      <a:r>
                        <a:rPr lang="en-US" dirty="0" smtClean="0"/>
                        <a:t>3</a:t>
                      </a:r>
                      <a:endParaRPr lang="en-US" dirty="0"/>
                    </a:p>
                  </a:txBody>
                  <a:tcPr/>
                </a:tc>
                <a:tc>
                  <a:txBody>
                    <a:bodyPr/>
                    <a:lstStyle/>
                    <a:p>
                      <a:r>
                        <a:rPr lang="en-US" dirty="0" smtClean="0"/>
                        <a:t>125</a:t>
                      </a:r>
                      <a:endParaRPr lang="en-US" dirty="0"/>
                    </a:p>
                  </a:txBody>
                  <a:tcPr/>
                </a:tc>
                <a:tc>
                  <a:txBody>
                    <a:bodyPr/>
                    <a:lstStyle/>
                    <a:p>
                      <a:pPr algn="r"/>
                      <a:r>
                        <a:rPr lang="en-US" dirty="0" smtClean="0"/>
                        <a:t>2.500</a:t>
                      </a:r>
                      <a:endParaRPr lang="en-US" dirty="0"/>
                    </a:p>
                  </a:txBody>
                  <a:tcPr/>
                </a:tc>
                <a:tc>
                  <a:txBody>
                    <a:bodyPr/>
                    <a:lstStyle/>
                    <a:p>
                      <a:pPr algn="r"/>
                      <a:r>
                        <a:rPr lang="en-US" dirty="0" smtClean="0"/>
                        <a:t>312.500</a:t>
                      </a:r>
                      <a:endParaRPr lang="en-US" dirty="0"/>
                    </a:p>
                  </a:txBody>
                  <a:tcPr/>
                </a:tc>
              </a:tr>
              <a:tr h="406400">
                <a:tc>
                  <a:txBody>
                    <a:bodyPr/>
                    <a:lstStyle/>
                    <a:p>
                      <a:r>
                        <a:rPr lang="en-US" dirty="0" smtClean="0"/>
                        <a:t>4</a:t>
                      </a:r>
                      <a:endParaRPr lang="en-US" dirty="0"/>
                    </a:p>
                  </a:txBody>
                  <a:tcPr/>
                </a:tc>
                <a:tc>
                  <a:txBody>
                    <a:bodyPr/>
                    <a:lstStyle/>
                    <a:p>
                      <a:r>
                        <a:rPr lang="en-US" dirty="0" smtClean="0"/>
                        <a:t>625</a:t>
                      </a:r>
                      <a:endParaRPr lang="en-US" dirty="0"/>
                    </a:p>
                  </a:txBody>
                  <a:tcPr/>
                </a:tc>
                <a:tc>
                  <a:txBody>
                    <a:bodyPr/>
                    <a:lstStyle/>
                    <a:p>
                      <a:pPr algn="r"/>
                      <a:r>
                        <a:rPr lang="en-US" dirty="0" smtClean="0"/>
                        <a:t>2.500</a:t>
                      </a:r>
                      <a:endParaRPr lang="en-US" dirty="0"/>
                    </a:p>
                  </a:txBody>
                  <a:tcPr/>
                </a:tc>
                <a:tc>
                  <a:txBody>
                    <a:bodyPr/>
                    <a:lstStyle/>
                    <a:p>
                      <a:pPr algn="r"/>
                      <a:r>
                        <a:rPr lang="en-US" dirty="0" smtClean="0"/>
                        <a:t>1.562.500</a:t>
                      </a:r>
                      <a:endParaRPr lang="en-US" dirty="0"/>
                    </a:p>
                  </a:txBody>
                  <a:tcPr/>
                </a:tc>
              </a:tr>
              <a:tr h="406400">
                <a:tc>
                  <a:txBody>
                    <a:bodyPr/>
                    <a:lstStyle/>
                    <a:p>
                      <a:r>
                        <a:rPr lang="en-US" dirty="0" smtClean="0"/>
                        <a:t>5</a:t>
                      </a:r>
                      <a:endParaRPr lang="en-US" dirty="0"/>
                    </a:p>
                  </a:txBody>
                  <a:tcPr/>
                </a:tc>
                <a:tc>
                  <a:txBody>
                    <a:bodyPr/>
                    <a:lstStyle/>
                    <a:p>
                      <a:r>
                        <a:rPr lang="en-US" dirty="0" smtClean="0"/>
                        <a:t>3125</a:t>
                      </a:r>
                      <a:endParaRPr lang="en-US" dirty="0"/>
                    </a:p>
                  </a:txBody>
                  <a:tcPr/>
                </a:tc>
                <a:tc>
                  <a:txBody>
                    <a:bodyPr/>
                    <a:lstStyle/>
                    <a:p>
                      <a:pPr algn="r"/>
                      <a:r>
                        <a:rPr lang="en-US" dirty="0" smtClean="0"/>
                        <a:t>2.500</a:t>
                      </a:r>
                      <a:endParaRPr lang="en-US" dirty="0"/>
                    </a:p>
                  </a:txBody>
                  <a:tcPr/>
                </a:tc>
                <a:tc>
                  <a:txBody>
                    <a:bodyPr/>
                    <a:lstStyle/>
                    <a:p>
                      <a:pPr algn="r"/>
                      <a:r>
                        <a:rPr lang="en-US" dirty="0" smtClean="0"/>
                        <a:t>7.812.500</a:t>
                      </a:r>
                      <a:endParaRPr lang="en-US" dirty="0"/>
                    </a:p>
                  </a:txBody>
                  <a:tcPr/>
                </a:tc>
              </a:tr>
              <a:tr h="406400">
                <a:tc>
                  <a:txBody>
                    <a:bodyPr/>
                    <a:lstStyle/>
                    <a:p>
                      <a:r>
                        <a:rPr lang="en-US" dirty="0" smtClean="0"/>
                        <a:t>6</a:t>
                      </a:r>
                      <a:endParaRPr lang="en-US" dirty="0"/>
                    </a:p>
                  </a:txBody>
                  <a:tcPr/>
                </a:tc>
                <a:tc>
                  <a:txBody>
                    <a:bodyPr/>
                    <a:lstStyle/>
                    <a:p>
                      <a:r>
                        <a:rPr lang="en-US" dirty="0" smtClean="0"/>
                        <a:t>15.625</a:t>
                      </a:r>
                      <a:endParaRPr lang="en-US" dirty="0"/>
                    </a:p>
                  </a:txBody>
                  <a:tcPr/>
                </a:tc>
                <a:tc>
                  <a:txBody>
                    <a:bodyPr/>
                    <a:lstStyle/>
                    <a:p>
                      <a:pPr algn="r"/>
                      <a:r>
                        <a:rPr lang="en-US" dirty="0" smtClean="0"/>
                        <a:t>1.000</a:t>
                      </a:r>
                      <a:endParaRPr lang="en-US" dirty="0"/>
                    </a:p>
                  </a:txBody>
                  <a:tcPr/>
                </a:tc>
                <a:tc>
                  <a:txBody>
                    <a:bodyPr/>
                    <a:lstStyle/>
                    <a:p>
                      <a:pPr algn="r"/>
                      <a:r>
                        <a:rPr lang="en-US" dirty="0" smtClean="0"/>
                        <a:t>15.625.000</a:t>
                      </a:r>
                      <a:endParaRPr lang="en-US" dirty="0"/>
                    </a:p>
                  </a:txBody>
                  <a:tcPr/>
                </a:tc>
              </a:tr>
              <a:tr h="406400">
                <a:tc>
                  <a:txBody>
                    <a:bodyPr/>
                    <a:lstStyle/>
                    <a:p>
                      <a:r>
                        <a:rPr lang="en-US" dirty="0" smtClean="0"/>
                        <a:t>7</a:t>
                      </a:r>
                      <a:endParaRPr lang="en-US" dirty="0"/>
                    </a:p>
                  </a:txBody>
                  <a:tcPr/>
                </a:tc>
                <a:tc>
                  <a:txBody>
                    <a:bodyPr/>
                    <a:lstStyle/>
                    <a:p>
                      <a:r>
                        <a:rPr lang="en-US" dirty="0" smtClean="0"/>
                        <a:t>78.125</a:t>
                      </a:r>
                      <a:endParaRPr lang="en-US" dirty="0"/>
                    </a:p>
                  </a:txBody>
                  <a:tcPr/>
                </a:tc>
                <a:tc>
                  <a:txBody>
                    <a:bodyPr/>
                    <a:lstStyle/>
                    <a:p>
                      <a:pPr algn="r"/>
                      <a:r>
                        <a:rPr lang="en-US" dirty="0" smtClean="0"/>
                        <a:t>1.000</a:t>
                      </a:r>
                      <a:endParaRPr lang="en-US" dirty="0"/>
                    </a:p>
                  </a:txBody>
                  <a:tcPr/>
                </a:tc>
                <a:tc>
                  <a:txBody>
                    <a:bodyPr/>
                    <a:lstStyle/>
                    <a:p>
                      <a:pPr algn="r"/>
                      <a:r>
                        <a:rPr lang="en-US" dirty="0" smtClean="0"/>
                        <a:t>78.125.000</a:t>
                      </a:r>
                      <a:endParaRPr lang="en-US" dirty="0"/>
                    </a:p>
                  </a:txBody>
                  <a:tcPr/>
                </a:tc>
              </a:tr>
              <a:tr h="406400">
                <a:tc>
                  <a:txBody>
                    <a:bodyPr/>
                    <a:lstStyle/>
                    <a:p>
                      <a:r>
                        <a:rPr lang="en-US" dirty="0" smtClean="0"/>
                        <a:t>8</a:t>
                      </a:r>
                      <a:endParaRPr lang="en-US" dirty="0"/>
                    </a:p>
                  </a:txBody>
                  <a:tcPr/>
                </a:tc>
                <a:tc>
                  <a:txBody>
                    <a:bodyPr/>
                    <a:lstStyle/>
                    <a:p>
                      <a:r>
                        <a:rPr lang="en-US" dirty="0" smtClean="0"/>
                        <a:t>390.625</a:t>
                      </a:r>
                      <a:endParaRPr lang="en-US" dirty="0"/>
                    </a:p>
                  </a:txBody>
                  <a:tcPr/>
                </a:tc>
                <a:tc>
                  <a:txBody>
                    <a:bodyPr/>
                    <a:lstStyle/>
                    <a:p>
                      <a:pPr algn="r"/>
                      <a:r>
                        <a:rPr lang="en-US" dirty="0" smtClean="0"/>
                        <a:t>1.000</a:t>
                      </a:r>
                      <a:endParaRPr lang="en-US" dirty="0"/>
                    </a:p>
                  </a:txBody>
                  <a:tcPr/>
                </a:tc>
                <a:tc>
                  <a:txBody>
                    <a:bodyPr/>
                    <a:lstStyle/>
                    <a:p>
                      <a:pPr algn="r"/>
                      <a:r>
                        <a:rPr lang="en-US" dirty="0" smtClean="0"/>
                        <a:t>390.625.000</a:t>
                      </a:r>
                      <a:endParaRPr lang="en-US" dirty="0"/>
                    </a:p>
                  </a:txBody>
                  <a:tcPr/>
                </a:tc>
              </a:tr>
            </a:tbl>
          </a:graphicData>
        </a:graphic>
      </p:graphicFrame>
      <p:sp>
        <p:nvSpPr>
          <p:cNvPr id="7" name="Rectangle 1"/>
          <p:cNvSpPr>
            <a:spLocks noChangeArrowheads="1"/>
          </p:cNvSpPr>
          <p:nvPr/>
        </p:nvSpPr>
        <p:spPr bwMode="auto">
          <a:xfrm>
            <a:off x="762000" y="1635033"/>
            <a:ext cx="8001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dirty="0" err="1" smtClean="0"/>
              <a:t>Adalah</a:t>
            </a:r>
            <a:r>
              <a:rPr lang="en-US" dirty="0" smtClean="0"/>
              <a:t> </a:t>
            </a:r>
            <a:r>
              <a:rPr lang="id-ID" dirty="0" smtClean="0"/>
              <a:t>Bonus yang dib</a:t>
            </a:r>
            <a:r>
              <a:rPr lang="en-US" dirty="0" err="1" smtClean="0"/>
              <a:t>erikan</a:t>
            </a:r>
            <a:r>
              <a:rPr lang="en-US" dirty="0" smtClean="0"/>
              <a:t> </a:t>
            </a:r>
            <a:r>
              <a:rPr lang="en-US" dirty="0" err="1" smtClean="0"/>
              <a:t>karena</a:t>
            </a:r>
            <a:r>
              <a:rPr lang="en-US" dirty="0" smtClean="0"/>
              <a:t> </a:t>
            </a:r>
            <a:r>
              <a:rPr lang="en-US" dirty="0" err="1" smtClean="0"/>
              <a:t>adanya</a:t>
            </a:r>
            <a:r>
              <a:rPr lang="en-US" dirty="0" smtClean="0"/>
              <a:t> </a:t>
            </a:r>
            <a:r>
              <a:rPr lang="en-US" dirty="0" err="1" smtClean="0"/>
              <a:t>pembelian</a:t>
            </a:r>
            <a:r>
              <a:rPr lang="en-US" dirty="0" smtClean="0"/>
              <a:t> </a:t>
            </a:r>
            <a:r>
              <a:rPr lang="en-US" dirty="0" err="1" smtClean="0"/>
              <a:t>produk</a:t>
            </a:r>
            <a:r>
              <a:rPr lang="en-US" dirty="0" smtClean="0"/>
              <a:t> </a:t>
            </a:r>
            <a:r>
              <a:rPr lang="en-US" dirty="0" err="1" smtClean="0"/>
              <a:t>oleh</a:t>
            </a:r>
            <a:r>
              <a:rPr lang="en-US" dirty="0" smtClean="0"/>
              <a:t> </a:t>
            </a:r>
            <a:r>
              <a:rPr lang="id-ID" dirty="0">
                <a:latin typeface="Calibri" pitchFamily="34" charset="0"/>
                <a:ea typeface="Times New Roman" pitchFamily="18" charset="0"/>
                <a:cs typeface="Times New Roman" pitchFamily="18" charset="0"/>
              </a:rPr>
              <a:t>Agen</a:t>
            </a:r>
            <a:r>
              <a:rPr lang="en-US" dirty="0" smtClean="0"/>
              <a:t> </a:t>
            </a:r>
            <a:r>
              <a:rPr lang="en-US" dirty="0" err="1" smtClean="0"/>
              <a:t>dibawah</a:t>
            </a:r>
            <a:r>
              <a:rPr lang="en-US" dirty="0" smtClean="0"/>
              <a:t> </a:t>
            </a:r>
            <a:r>
              <a:rPr lang="en-US" dirty="0" err="1" smtClean="0"/>
              <a:t>jaringan</a:t>
            </a:r>
            <a:r>
              <a:rPr lang="en-US" dirty="0" smtClean="0"/>
              <a:t> </a:t>
            </a:r>
            <a:r>
              <a:rPr lang="en-US" dirty="0" err="1" smtClean="0"/>
              <a:t>anda</a:t>
            </a:r>
            <a:r>
              <a:rPr lang="en-US" dirty="0" smtClean="0"/>
              <a:t> yang </a:t>
            </a:r>
            <a:r>
              <a:rPr lang="en-US" dirty="0" err="1" smtClean="0"/>
              <a:t>telah</a:t>
            </a:r>
            <a:r>
              <a:rPr lang="en-US" dirty="0" smtClean="0"/>
              <a:t> </a:t>
            </a:r>
            <a:r>
              <a:rPr lang="en-US" dirty="0" err="1" smtClean="0"/>
              <a:t>disusun</a:t>
            </a:r>
            <a:r>
              <a:rPr lang="en-US" dirty="0" smtClean="0"/>
              <a:t> </a:t>
            </a:r>
            <a:r>
              <a:rPr lang="en-US" dirty="0" err="1" smtClean="0"/>
              <a:t>oleh</a:t>
            </a:r>
            <a:r>
              <a:rPr lang="en-US" dirty="0" smtClean="0"/>
              <a:t> </a:t>
            </a:r>
            <a:r>
              <a:rPr lang="en-US" dirty="0" err="1" smtClean="0"/>
              <a:t>sistem</a:t>
            </a:r>
            <a:r>
              <a:rPr lang="en-US" dirty="0" smtClean="0"/>
              <a:t>. Repeat order </a:t>
            </a:r>
            <a:r>
              <a:rPr lang="en-US" dirty="0" err="1" smtClean="0"/>
              <a:t>dilakukan</a:t>
            </a:r>
            <a:r>
              <a:rPr lang="en-US" dirty="0" smtClean="0"/>
              <a:t> </a:t>
            </a:r>
            <a:r>
              <a:rPr lang="id-ID" dirty="0">
                <a:latin typeface="Calibri" pitchFamily="34" charset="0"/>
                <a:ea typeface="Times New Roman" pitchFamily="18" charset="0"/>
                <a:cs typeface="Times New Roman" pitchFamily="18" charset="0"/>
              </a:rPr>
              <a:t>Agen</a:t>
            </a:r>
            <a:r>
              <a:rPr lang="en-US" dirty="0" smtClean="0"/>
              <a:t> </a:t>
            </a:r>
            <a:r>
              <a:rPr lang="en-US" dirty="0" err="1" smtClean="0"/>
              <a:t>sendiri</a:t>
            </a:r>
            <a:r>
              <a:rPr lang="en-US" dirty="0" smtClean="0"/>
              <a:t> </a:t>
            </a:r>
            <a:r>
              <a:rPr lang="en-US" dirty="0" err="1" smtClean="0"/>
              <a:t>atau</a:t>
            </a:r>
            <a:r>
              <a:rPr lang="en-US" dirty="0" smtClean="0"/>
              <a:t> </a:t>
            </a:r>
            <a:r>
              <a:rPr lang="en-US" dirty="0" err="1" smtClean="0"/>
              <a:t>terjadi</a:t>
            </a:r>
            <a:r>
              <a:rPr lang="en-US" dirty="0" smtClean="0"/>
              <a:t> </a:t>
            </a:r>
            <a:r>
              <a:rPr lang="en-US" dirty="0" err="1" smtClean="0"/>
              <a:t>automaintenance</a:t>
            </a:r>
            <a:r>
              <a:rPr lang="en-US" dirty="0" smtClean="0"/>
              <a:t>.</a:t>
            </a:r>
            <a:endParaRPr kumimoji="0" lang="id-ID" sz="2800" b="0" i="0" u="none" strike="noStrike" cap="none" normalizeH="0" baseline="0" dirty="0" smtClean="0">
              <a:ln>
                <a:noFill/>
              </a:ln>
              <a:solidFill>
                <a:schemeClr val="tx1"/>
              </a:solidFill>
              <a:effectLst/>
              <a:latin typeface="Arial" pitchFamily="34" charset="0"/>
            </a:endParaRPr>
          </a:p>
        </p:txBody>
      </p:sp>
      <p:sp>
        <p:nvSpPr>
          <p:cNvPr id="8" name="Rounded Rectangle 7"/>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2000" fill="hold"/>
                                        <p:tgtEl>
                                          <p:spTgt spid="7"/>
                                        </p:tgtEl>
                                        <p:attrNameLst>
                                          <p:attrName>ppt_w</p:attrName>
                                        </p:attrNameLst>
                                      </p:cBhvr>
                                      <p:tavLst>
                                        <p:tav tm="0">
                                          <p:val>
                                            <p:fltVal val="0"/>
                                          </p:val>
                                        </p:tav>
                                        <p:tav tm="100000">
                                          <p:val>
                                            <p:strVal val="#ppt_w"/>
                                          </p:val>
                                        </p:tav>
                                      </p:tavLst>
                                    </p:anim>
                                    <p:anim calcmode="lin" valueType="num">
                                      <p:cBhvr>
                                        <p:cTn id="13" dur="2000" fill="hold"/>
                                        <p:tgtEl>
                                          <p:spTgt spid="7"/>
                                        </p:tgtEl>
                                        <p:attrNameLst>
                                          <p:attrName>ppt_h</p:attrName>
                                        </p:attrNameLst>
                                      </p:cBhvr>
                                      <p:tavLst>
                                        <p:tav tm="0">
                                          <p:val>
                                            <p:fltVal val="0"/>
                                          </p:val>
                                        </p:tav>
                                        <p:tav tm="100000">
                                          <p:val>
                                            <p:strVal val="#ppt_h"/>
                                          </p:val>
                                        </p:tav>
                                      </p:tavLst>
                                    </p:anim>
                                    <p:animEffect transition="in" filter="fade">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lide(fromBottom)">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752600" y="228600"/>
            <a:ext cx="5638800" cy="762000"/>
          </a:xfrm>
          <a:prstGeom prst="ellips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82CCC60-E8CD-4174-8B1A-7DF615B22EEF}" type="slidenum">
              <a:rPr lang="en-US" smtClean="0"/>
              <a:pPr/>
              <a:t>17</a:t>
            </a:fld>
            <a:endParaRPr lang="en-US"/>
          </a:p>
        </p:txBody>
      </p:sp>
      <p:sp>
        <p:nvSpPr>
          <p:cNvPr id="4" name="TextBox 3"/>
          <p:cNvSpPr txBox="1"/>
          <p:nvPr/>
        </p:nvSpPr>
        <p:spPr>
          <a:xfrm>
            <a:off x="1846219" y="329625"/>
            <a:ext cx="5410200" cy="584775"/>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Bonus</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Tambahan </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A</a:t>
            </a:r>
            <a:r>
              <a:rPr lang="id-ID"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gen</a:t>
            </a:r>
            <a:r>
              <a:rPr lang="en-US" sz="3200" b="1" dirty="0" smtClean="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rPr>
              <a:t> K-IVET</a:t>
            </a:r>
            <a:endParaRPr lang="en-US" sz="2400" b="1" dirty="0">
              <a:ln w="50800"/>
              <a:solidFill>
                <a:srgbClr val="ED7F05"/>
              </a:solidFill>
              <a:effectLst>
                <a:outerShdw blurRad="50800" dist="38100" dir="16200000" rotWithShape="0">
                  <a:prstClr val="black">
                    <a:alpha val="40000"/>
                  </a:prstClr>
                </a:outerShdw>
              </a:effectLst>
              <a:latin typeface="Calibri" pitchFamily="34" charset="0"/>
              <a:cs typeface="Calibri" pitchFamily="34" charset="0"/>
            </a:endParaRPr>
          </a:p>
        </p:txBody>
      </p:sp>
      <p:sp>
        <p:nvSpPr>
          <p:cNvPr id="6" name="Rectangle 5"/>
          <p:cNvSpPr/>
          <p:nvPr/>
        </p:nvSpPr>
        <p:spPr>
          <a:xfrm>
            <a:off x="2743200" y="1219200"/>
            <a:ext cx="4038600" cy="646331"/>
          </a:xfrm>
          <a:prstGeom prst="rect">
            <a:avLst/>
          </a:prstGeom>
        </p:spPr>
        <p:txBody>
          <a:bodyPr wrap="square">
            <a:spAutoFit/>
          </a:bodyPr>
          <a:lstStyle/>
          <a:p>
            <a:pPr lvl="0">
              <a:spcBef>
                <a:spcPct val="0"/>
              </a:spcBef>
              <a:defRPr/>
            </a:pPr>
            <a:r>
              <a:rPr lang="id-ID"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8</a:t>
            </a:r>
            <a:r>
              <a:rPr lang="en-US"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 </a:t>
            </a:r>
            <a:r>
              <a:rPr lang="en-US" sz="3600" b="1" dirty="0" err="1"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Royalt</a:t>
            </a:r>
            <a:r>
              <a:rPr lang="id-ID" sz="3600" b="1" dirty="0" smtClean="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rPr>
              <a:t>y Waralaba</a:t>
            </a:r>
            <a:endParaRPr lang="en-US" sz="3600" b="1" dirty="0">
              <a:ln w="11430"/>
              <a:solidFill>
                <a:schemeClr val="tx2">
                  <a:lumMod val="50000"/>
                </a:schemeClr>
              </a:solidFill>
              <a:effectLst>
                <a:outerShdw blurRad="80000" dist="40000" dir="5040000" algn="tl">
                  <a:srgbClr val="000000">
                    <a:alpha val="30000"/>
                  </a:srgbClr>
                </a:outerShdw>
              </a:effectLst>
              <a:latin typeface="Baskerville Old Face" panose="02020602080505020303" pitchFamily="18" charset="0"/>
              <a:cs typeface="Calibri" pitchFamily="34" charset="0"/>
            </a:endParaRPr>
          </a:p>
        </p:txBody>
      </p:sp>
      <p:sp>
        <p:nvSpPr>
          <p:cNvPr id="7" name="Rectangle 1"/>
          <p:cNvSpPr>
            <a:spLocks noChangeArrowheads="1"/>
          </p:cNvSpPr>
          <p:nvPr/>
        </p:nvSpPr>
        <p:spPr bwMode="auto">
          <a:xfrm>
            <a:off x="762000" y="1865531"/>
            <a:ext cx="7924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dirty="0" err="1" smtClean="0"/>
              <a:t>Adalah</a:t>
            </a:r>
            <a:r>
              <a:rPr lang="en-US" dirty="0" smtClean="0"/>
              <a:t> </a:t>
            </a:r>
            <a:r>
              <a:rPr lang="id-ID" dirty="0" smtClean="0"/>
              <a:t>Bonus yang diberikan dalam bentuk pembagian keuntungan komunitas </a:t>
            </a:r>
            <a:r>
              <a:rPr lang="en-US" dirty="0" smtClean="0"/>
              <a:t>IVET </a:t>
            </a:r>
            <a:r>
              <a:rPr lang="id-ID" dirty="0" smtClean="0"/>
              <a:t>yang diambil dari keuntungan 20% waralaba usaha anggota K-IVET dan diberikan  kepada </a:t>
            </a:r>
            <a:r>
              <a:rPr lang="id-ID" dirty="0">
                <a:latin typeface="Calibri" pitchFamily="34" charset="0"/>
                <a:ea typeface="Times New Roman" pitchFamily="18" charset="0"/>
                <a:cs typeface="Times New Roman" pitchFamily="18" charset="0"/>
              </a:rPr>
              <a:t>Agen</a:t>
            </a:r>
            <a:r>
              <a:rPr lang="en-US" dirty="0" smtClean="0"/>
              <a:t> </a:t>
            </a:r>
            <a:r>
              <a:rPr lang="id-ID" dirty="0" smtClean="0"/>
              <a:t>yang qualified</a:t>
            </a:r>
            <a:r>
              <a:rPr lang="en-US" dirty="0" smtClean="0"/>
              <a:t> SETIAP BULAN, </a:t>
            </a:r>
            <a:r>
              <a:rPr lang="en-US" dirty="0" err="1" smtClean="0"/>
              <a:t>dengan</a:t>
            </a:r>
            <a:r>
              <a:rPr lang="en-US" dirty="0" smtClean="0"/>
              <a:t> </a:t>
            </a:r>
            <a:r>
              <a:rPr lang="en-US" dirty="0" err="1" smtClean="0"/>
              <a:t>rumus</a:t>
            </a:r>
            <a:r>
              <a:rPr lang="en-US" dirty="0" smtClean="0"/>
              <a:t> </a:t>
            </a:r>
            <a:r>
              <a:rPr lang="en-US" dirty="0" err="1" smtClean="0"/>
              <a:t>sebagai</a:t>
            </a:r>
            <a:r>
              <a:rPr lang="en-US" dirty="0" smtClean="0"/>
              <a:t> </a:t>
            </a:r>
            <a:r>
              <a:rPr lang="en-US" dirty="0" err="1" smtClean="0"/>
              <a:t>berikut</a:t>
            </a:r>
            <a:r>
              <a:rPr lang="en-US" dirty="0" smtClean="0"/>
              <a:t>:</a:t>
            </a:r>
            <a:endParaRPr kumimoji="0" lang="id-ID" sz="2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952500" y="2972303"/>
            <a:ext cx="7620000" cy="646331"/>
          </a:xfrm>
          <a:prstGeom prst="rect">
            <a:avLst/>
          </a:prstGeom>
        </p:spPr>
        <p:txBody>
          <a:bodyPr wrap="square">
            <a:spAutoFit/>
          </a:bodyPr>
          <a:lstStyle/>
          <a:p>
            <a:pPr algn="ctr"/>
            <a:r>
              <a:rPr lang="id-ID" dirty="0" smtClean="0"/>
              <a:t>Jumlah waralaba x </a:t>
            </a:r>
            <a:r>
              <a:rPr lang="en-US" dirty="0" err="1" smtClean="0"/>
              <a:t>Jumlah</a:t>
            </a:r>
            <a:r>
              <a:rPr lang="en-US" dirty="0" smtClean="0"/>
              <a:t> </a:t>
            </a:r>
            <a:r>
              <a:rPr lang="id-ID" dirty="0" smtClean="0"/>
              <a:t>laba waralaba</a:t>
            </a:r>
            <a:r>
              <a:rPr lang="en-US" dirty="0" smtClean="0"/>
              <a:t> per </a:t>
            </a:r>
            <a:r>
              <a:rPr lang="en-US" dirty="0" err="1" smtClean="0"/>
              <a:t>bulan</a:t>
            </a:r>
            <a:r>
              <a:rPr lang="en-US" dirty="0" smtClean="0"/>
              <a:t> x  </a:t>
            </a:r>
            <a:r>
              <a:rPr lang="en-US" dirty="0" err="1" smtClean="0"/>
              <a:t>nilai</a:t>
            </a:r>
            <a:r>
              <a:rPr lang="id-ID" dirty="0" smtClean="0"/>
              <a:t> persentase</a:t>
            </a:r>
            <a:endParaRPr lang="en-US" dirty="0" smtClean="0"/>
          </a:p>
          <a:p>
            <a:pPr algn="ctr"/>
            <a:r>
              <a:rPr lang="id-ID" dirty="0">
                <a:latin typeface="Calibri" pitchFamily="34" charset="0"/>
                <a:ea typeface="Times New Roman" pitchFamily="18" charset="0"/>
                <a:cs typeface="Times New Roman" pitchFamily="18" charset="0"/>
              </a:rPr>
              <a:t>Agen</a:t>
            </a:r>
            <a:r>
              <a:rPr lang="en-US" dirty="0" smtClean="0"/>
              <a:t> yang qualified</a:t>
            </a:r>
            <a:endParaRPr lang="en-US" dirty="0"/>
          </a:p>
        </p:txBody>
      </p:sp>
      <p:cxnSp>
        <p:nvCxnSpPr>
          <p:cNvPr id="10" name="Straight Connector 9"/>
          <p:cNvCxnSpPr/>
          <p:nvPr/>
        </p:nvCxnSpPr>
        <p:spPr>
          <a:xfrm>
            <a:off x="1447800" y="3303104"/>
            <a:ext cx="6172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933079074"/>
              </p:ext>
            </p:extLst>
          </p:nvPr>
        </p:nvGraphicFramePr>
        <p:xfrm>
          <a:off x="685801" y="3808268"/>
          <a:ext cx="7848600" cy="2799080"/>
        </p:xfrm>
        <a:graphic>
          <a:graphicData uri="http://schemas.openxmlformats.org/drawingml/2006/table">
            <a:tbl>
              <a:tblPr firstRow="1" bandRow="1">
                <a:tableStyleId>{5C22544A-7EE6-4342-B048-85BDC9FD1C3A}</a:tableStyleId>
              </a:tblPr>
              <a:tblGrid>
                <a:gridCol w="1295400"/>
                <a:gridCol w="990600"/>
                <a:gridCol w="1524000"/>
                <a:gridCol w="533400"/>
                <a:gridCol w="1143000"/>
                <a:gridCol w="838200"/>
                <a:gridCol w="1524000"/>
              </a:tblGrid>
              <a:tr h="370840">
                <a:tc rowSpan="2">
                  <a:txBody>
                    <a:bodyPr/>
                    <a:lstStyle/>
                    <a:p>
                      <a:r>
                        <a:rPr lang="id-ID" sz="1400" dirty="0" smtClean="0"/>
                        <a:t>Qualified</a:t>
                      </a:r>
                      <a:endParaRPr lang="en-US" sz="1400" dirty="0"/>
                    </a:p>
                  </a:txBody>
                  <a:tcPr/>
                </a:tc>
                <a:tc gridSpan="2">
                  <a:txBody>
                    <a:bodyPr/>
                    <a:lstStyle/>
                    <a:p>
                      <a:pPr algn="ctr"/>
                      <a:r>
                        <a:rPr lang="id-ID" sz="1400" dirty="0" smtClean="0"/>
                        <a:t>Syarat dan ketentuan</a:t>
                      </a:r>
                      <a:endParaRPr lang="en-US" sz="1400" dirty="0"/>
                    </a:p>
                  </a:txBody>
                  <a:tcPr/>
                </a:tc>
                <a:tc hMerge="1">
                  <a:txBody>
                    <a:bodyPr/>
                    <a:lstStyle/>
                    <a:p>
                      <a:endParaRPr lang="en-US" sz="1400" dirty="0"/>
                    </a:p>
                  </a:txBody>
                  <a:tcPr/>
                </a:tc>
                <a:tc rowSpan="2">
                  <a:txBody>
                    <a:bodyPr/>
                    <a:lstStyle/>
                    <a:p>
                      <a:pPr algn="ctr"/>
                      <a:r>
                        <a:rPr lang="en-US" sz="1400" dirty="0" err="1" smtClean="0"/>
                        <a:t>nilai</a:t>
                      </a:r>
                      <a:endParaRPr lang="en-US" sz="1400" dirty="0"/>
                    </a:p>
                  </a:txBody>
                  <a:tcPr/>
                </a:tc>
                <a:tc rowSpan="2">
                  <a:txBody>
                    <a:bodyPr/>
                    <a:lstStyle/>
                    <a:p>
                      <a:pPr algn="ctr"/>
                      <a:r>
                        <a:rPr lang="en-US" sz="1400" dirty="0" err="1" smtClean="0"/>
                        <a:t>Asumsi</a:t>
                      </a:r>
                      <a:r>
                        <a:rPr lang="en-US" sz="1400" dirty="0" smtClean="0"/>
                        <a:t> </a:t>
                      </a:r>
                      <a:r>
                        <a:rPr lang="en-US" sz="1400" dirty="0" err="1" smtClean="0"/>
                        <a:t>Jumlah</a:t>
                      </a:r>
                      <a:r>
                        <a:rPr lang="en-US" sz="1400" dirty="0" smtClean="0"/>
                        <a:t> </a:t>
                      </a:r>
                      <a:r>
                        <a:rPr lang="id-ID" sz="1400" dirty="0" smtClean="0"/>
                        <a:t>laba</a:t>
                      </a:r>
                      <a:r>
                        <a:rPr lang="en-US" sz="1400" dirty="0" smtClean="0"/>
                        <a:t>/</a:t>
                      </a:r>
                      <a:r>
                        <a:rPr lang="en-US" sz="1400" dirty="0" err="1" smtClean="0"/>
                        <a:t>bulan</a:t>
                      </a:r>
                      <a:endParaRPr lang="en-US" sz="1400" dirty="0"/>
                    </a:p>
                  </a:txBody>
                  <a:tcPr/>
                </a:tc>
                <a:tc rowSpan="2">
                  <a:txBody>
                    <a:bodyPr/>
                    <a:lstStyle/>
                    <a:p>
                      <a:pPr algn="ctr"/>
                      <a:r>
                        <a:rPr lang="en-US" sz="1400" dirty="0" err="1" smtClean="0"/>
                        <a:t>Asumsi</a:t>
                      </a:r>
                      <a:r>
                        <a:rPr lang="en-US" sz="1400" dirty="0" smtClean="0"/>
                        <a:t> </a:t>
                      </a:r>
                      <a:r>
                        <a:rPr lang="en-US" sz="1400" dirty="0" err="1" smtClean="0"/>
                        <a:t>Jumlah</a:t>
                      </a:r>
                      <a:r>
                        <a:rPr lang="en-US" sz="1400" dirty="0" smtClean="0"/>
                        <a:t> </a:t>
                      </a:r>
                      <a:r>
                        <a:rPr kumimoji="0" lang="id-ID" sz="14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t>Agen</a:t>
                      </a:r>
                      <a:r>
                        <a:rPr lang="en-US" sz="1400" dirty="0" smtClean="0"/>
                        <a:t> qualified</a:t>
                      </a:r>
                      <a:endParaRPr lang="en-US" sz="1400" dirty="0"/>
                    </a:p>
                  </a:txBody>
                  <a:tcPr/>
                </a:tc>
                <a:tc rowSpan="2">
                  <a:txBody>
                    <a:bodyPr/>
                    <a:lstStyle/>
                    <a:p>
                      <a:pPr algn="ctr"/>
                      <a:r>
                        <a:rPr lang="en-US" sz="1400" dirty="0" err="1" smtClean="0"/>
                        <a:t>Potensi</a:t>
                      </a:r>
                      <a:r>
                        <a:rPr lang="en-US" sz="1400" dirty="0" smtClean="0"/>
                        <a:t> </a:t>
                      </a:r>
                      <a:r>
                        <a:rPr lang="en-US" sz="1400" dirty="0" err="1" smtClean="0"/>
                        <a:t>dana</a:t>
                      </a:r>
                      <a:r>
                        <a:rPr lang="en-US" sz="1400" dirty="0" smtClean="0"/>
                        <a:t> </a:t>
                      </a:r>
                      <a:r>
                        <a:rPr lang="en-US" sz="1400" dirty="0" err="1" smtClean="0"/>
                        <a:t>pensiun</a:t>
                      </a:r>
                      <a:r>
                        <a:rPr lang="en-US" sz="1400" dirty="0" smtClean="0"/>
                        <a:t>/</a:t>
                      </a:r>
                      <a:r>
                        <a:rPr lang="en-US" sz="1400" dirty="0" err="1" smtClean="0"/>
                        <a:t>bulan</a:t>
                      </a:r>
                      <a:endParaRPr lang="en-US" sz="1400" dirty="0"/>
                    </a:p>
                  </a:txBody>
                  <a:tcPr/>
                </a:tc>
              </a:tr>
              <a:tr h="370840">
                <a:tc vMerge="1">
                  <a:txBody>
                    <a:bodyPr/>
                    <a:lstStyle/>
                    <a:p>
                      <a:endParaRPr lang="en-US" sz="1400" dirty="0"/>
                    </a:p>
                  </a:txBody>
                  <a:tcPr/>
                </a:tc>
                <a:tc>
                  <a:txBody>
                    <a:bodyPr/>
                    <a:lstStyle/>
                    <a:p>
                      <a:r>
                        <a:rPr lang="en-US" sz="1400" dirty="0" err="1" smtClean="0"/>
                        <a:t>Referensi</a:t>
                      </a:r>
                      <a:r>
                        <a:rPr lang="en-US" sz="1400" dirty="0" smtClean="0"/>
                        <a:t> </a:t>
                      </a:r>
                      <a:r>
                        <a:rPr lang="en-US" sz="1400" dirty="0" err="1" smtClean="0"/>
                        <a:t>langsung</a:t>
                      </a:r>
                      <a:endParaRPr lang="en-US" sz="1400" dirty="0"/>
                    </a:p>
                  </a:txBody>
                  <a:tcPr/>
                </a:tc>
                <a:tc>
                  <a:txBody>
                    <a:bodyPr/>
                    <a:lstStyle/>
                    <a:p>
                      <a:r>
                        <a:rPr lang="en-US" sz="1400" dirty="0" err="1" smtClean="0"/>
                        <a:t>Jumlah</a:t>
                      </a:r>
                      <a:r>
                        <a:rPr lang="en-US" sz="1400" baseline="0" dirty="0" smtClean="0"/>
                        <a:t> </a:t>
                      </a:r>
                      <a:r>
                        <a:rPr lang="en-US" sz="1400" baseline="0" dirty="0" err="1" smtClean="0"/>
                        <a:t>tim</a:t>
                      </a:r>
                      <a:r>
                        <a:rPr lang="en-US" sz="1400" baseline="0" dirty="0" smtClean="0"/>
                        <a:t>  </a:t>
                      </a:r>
                      <a:r>
                        <a:rPr lang="en-US" sz="1400" baseline="0" dirty="0" err="1" smtClean="0"/>
                        <a:t>kiri</a:t>
                      </a:r>
                      <a:r>
                        <a:rPr lang="en-US" sz="1400" baseline="0" dirty="0" smtClean="0"/>
                        <a:t> </a:t>
                      </a:r>
                      <a:r>
                        <a:rPr lang="en-US" sz="1400" baseline="0" dirty="0" err="1" smtClean="0"/>
                        <a:t>dan</a:t>
                      </a:r>
                      <a:r>
                        <a:rPr lang="en-US" sz="1400" baseline="0" dirty="0" smtClean="0"/>
                        <a:t> </a:t>
                      </a:r>
                      <a:r>
                        <a:rPr lang="en-US" sz="1400" baseline="0" dirty="0" err="1" smtClean="0"/>
                        <a:t>kanan</a:t>
                      </a:r>
                      <a:endParaRPr lang="en-US" sz="1400" dirty="0"/>
                    </a:p>
                  </a:txBody>
                  <a:tcPr/>
                </a:tc>
                <a:tc vMerge="1">
                  <a:txBody>
                    <a:bodyPr/>
                    <a:lstStyle/>
                    <a:p>
                      <a:endParaRPr lang="en-US" sz="1400" dirty="0"/>
                    </a:p>
                  </a:txBody>
                  <a:tcPr/>
                </a:tc>
                <a:tc vMerge="1">
                  <a:txBody>
                    <a:bodyPr/>
                    <a:lstStyle/>
                    <a:p>
                      <a:endParaRPr lang="en-US" sz="1400" dirty="0"/>
                    </a:p>
                  </a:txBody>
                  <a:tcPr/>
                </a:tc>
                <a:tc vMerge="1">
                  <a:txBody>
                    <a:bodyPr/>
                    <a:lstStyle/>
                    <a:p>
                      <a:endParaRPr lang="en-US" sz="1400" dirty="0"/>
                    </a:p>
                  </a:txBody>
                  <a:tcPr/>
                </a:tc>
                <a:tc vMerge="1">
                  <a:txBody>
                    <a:bodyPr/>
                    <a:lstStyle/>
                    <a:p>
                      <a:endParaRPr lang="en-US" sz="1400" dirty="0"/>
                    </a:p>
                  </a:txBody>
                  <a:tcPr/>
                </a:tc>
              </a:tr>
              <a:tr h="370840">
                <a:tc>
                  <a:txBody>
                    <a:bodyPr/>
                    <a:lstStyle/>
                    <a:p>
                      <a:r>
                        <a:rPr lang="id-ID" dirty="0" smtClean="0"/>
                        <a:t>Star 1</a:t>
                      </a:r>
                      <a:endParaRPr lang="en-US" dirty="0"/>
                    </a:p>
                  </a:txBody>
                  <a:tcPr/>
                </a:tc>
                <a:tc>
                  <a:txBody>
                    <a:bodyPr/>
                    <a:lstStyle/>
                    <a:p>
                      <a:pPr algn="r"/>
                      <a:r>
                        <a:rPr lang="en-US" dirty="0" smtClean="0"/>
                        <a:t>2</a:t>
                      </a:r>
                      <a:endParaRPr lang="en-US" dirty="0"/>
                    </a:p>
                  </a:txBody>
                  <a:tcPr/>
                </a:tc>
                <a:tc>
                  <a:txBody>
                    <a:bodyPr/>
                    <a:lstStyle/>
                    <a:p>
                      <a:pPr algn="r"/>
                      <a:r>
                        <a:rPr lang="en-US" dirty="0" smtClean="0"/>
                        <a:t>1</a:t>
                      </a:r>
                      <a:r>
                        <a:rPr lang="en-US" baseline="0" dirty="0" smtClean="0"/>
                        <a:t> : 1</a:t>
                      </a:r>
                      <a:endParaRPr lang="en-US" dirty="0"/>
                    </a:p>
                  </a:txBody>
                  <a:tcPr/>
                </a:tc>
                <a:tc>
                  <a:txBody>
                    <a:bodyPr/>
                    <a:lstStyle/>
                    <a:p>
                      <a:pPr algn="r"/>
                      <a:r>
                        <a:rPr lang="id-ID" dirty="0" smtClean="0"/>
                        <a:t>7%</a:t>
                      </a:r>
                      <a:endParaRPr lang="en-US" dirty="0"/>
                    </a:p>
                  </a:txBody>
                  <a:tcPr/>
                </a:tc>
                <a:tc>
                  <a:txBody>
                    <a:bodyPr/>
                    <a:lstStyle/>
                    <a:p>
                      <a:pPr algn="ctr"/>
                      <a:r>
                        <a:rPr lang="id-ID" dirty="0" smtClean="0"/>
                        <a:t>5.000.000</a:t>
                      </a:r>
                      <a:endParaRPr lang="en-US" dirty="0"/>
                    </a:p>
                  </a:txBody>
                  <a:tcPr/>
                </a:tc>
                <a:tc>
                  <a:txBody>
                    <a:bodyPr/>
                    <a:lstStyle/>
                    <a:p>
                      <a:pPr algn="r"/>
                      <a:r>
                        <a:rPr lang="en-US" dirty="0" smtClean="0"/>
                        <a:t>2</a:t>
                      </a:r>
                      <a:r>
                        <a:rPr lang="id-ID" dirty="0" smtClean="0"/>
                        <a:t>.00</a:t>
                      </a:r>
                      <a:r>
                        <a:rPr lang="en-US" dirty="0" smtClean="0"/>
                        <a:t>0</a:t>
                      </a:r>
                      <a:endParaRPr lang="en-US" dirty="0"/>
                    </a:p>
                  </a:txBody>
                  <a:tcPr/>
                </a:tc>
                <a:tc>
                  <a:txBody>
                    <a:bodyPr/>
                    <a:lstStyle/>
                    <a:p>
                      <a:pPr algn="r"/>
                      <a:r>
                        <a:rPr lang="id-ID" dirty="0" smtClean="0"/>
                        <a:t>17</a:t>
                      </a:r>
                      <a:r>
                        <a:rPr lang="en-US" dirty="0" smtClean="0"/>
                        <a:t>5</a:t>
                      </a:r>
                      <a:r>
                        <a:rPr lang="id-ID" dirty="0" smtClean="0"/>
                        <a:t>.</a:t>
                      </a:r>
                      <a:r>
                        <a:rPr lang="en-US" dirty="0" smtClean="0"/>
                        <a:t>000</a:t>
                      </a:r>
                      <a:endParaRPr lang="en-US" dirty="0"/>
                    </a:p>
                  </a:txBody>
                  <a:tcPr/>
                </a:tc>
              </a:tr>
              <a:tr h="370840">
                <a:tc>
                  <a:txBody>
                    <a:bodyPr/>
                    <a:lstStyle/>
                    <a:p>
                      <a:r>
                        <a:rPr lang="id-ID" dirty="0" smtClean="0"/>
                        <a:t>Star 2</a:t>
                      </a:r>
                      <a:endParaRPr lang="en-US" dirty="0"/>
                    </a:p>
                  </a:txBody>
                  <a:tcPr/>
                </a:tc>
                <a:tc>
                  <a:txBody>
                    <a:bodyPr/>
                    <a:lstStyle/>
                    <a:p>
                      <a:pPr algn="r"/>
                      <a:r>
                        <a:rPr lang="en-US" dirty="0" smtClean="0"/>
                        <a:t>25</a:t>
                      </a:r>
                      <a:endParaRPr lang="en-US" dirty="0"/>
                    </a:p>
                  </a:txBody>
                  <a:tcPr/>
                </a:tc>
                <a:tc>
                  <a:txBody>
                    <a:bodyPr/>
                    <a:lstStyle/>
                    <a:p>
                      <a:pPr algn="r"/>
                      <a:r>
                        <a:rPr lang="en-US" dirty="0" smtClean="0"/>
                        <a:t>250 : 250</a:t>
                      </a:r>
                      <a:endParaRPr lang="en-US" dirty="0"/>
                    </a:p>
                  </a:txBody>
                  <a:tcPr/>
                </a:tc>
                <a:tc>
                  <a:txBody>
                    <a:bodyPr/>
                    <a:lstStyle/>
                    <a:p>
                      <a:pPr algn="r"/>
                      <a:r>
                        <a:rPr lang="id-ID"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5.000.000</a:t>
                      </a:r>
                      <a:endParaRPr lang="en-US" dirty="0"/>
                    </a:p>
                  </a:txBody>
                  <a:tcPr/>
                </a:tc>
                <a:tc>
                  <a:txBody>
                    <a:bodyPr/>
                    <a:lstStyle/>
                    <a:p>
                      <a:pPr algn="r"/>
                      <a:r>
                        <a:rPr lang="en-US" dirty="0" smtClean="0"/>
                        <a:t>8</a:t>
                      </a:r>
                      <a:r>
                        <a:rPr lang="id-ID" dirty="0" smtClean="0"/>
                        <a:t>0</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id-ID" dirty="0" smtClean="0"/>
                        <a:t>3.125.0</a:t>
                      </a:r>
                      <a:r>
                        <a:rPr lang="en-US" dirty="0" smtClean="0"/>
                        <a:t>00</a:t>
                      </a:r>
                      <a:endParaRPr lang="en-US" dirty="0"/>
                    </a:p>
                  </a:txBody>
                  <a:tcPr/>
                </a:tc>
              </a:tr>
              <a:tr h="370840">
                <a:tc>
                  <a:txBody>
                    <a:bodyPr/>
                    <a:lstStyle/>
                    <a:p>
                      <a:r>
                        <a:rPr lang="id-ID" dirty="0" smtClean="0"/>
                        <a:t>Star 3</a:t>
                      </a:r>
                      <a:endParaRPr lang="en-US" dirty="0"/>
                    </a:p>
                  </a:txBody>
                  <a:tcPr/>
                </a:tc>
                <a:tc>
                  <a:txBody>
                    <a:bodyPr/>
                    <a:lstStyle/>
                    <a:p>
                      <a:pPr algn="r"/>
                      <a:r>
                        <a:rPr lang="en-US" dirty="0" smtClean="0"/>
                        <a:t>75</a:t>
                      </a:r>
                      <a:endParaRPr lang="en-US" dirty="0"/>
                    </a:p>
                  </a:txBody>
                  <a:tcPr/>
                </a:tc>
                <a:tc>
                  <a:txBody>
                    <a:bodyPr/>
                    <a:lstStyle/>
                    <a:p>
                      <a:pPr algn="r"/>
                      <a:r>
                        <a:rPr lang="en-US" dirty="0" smtClean="0"/>
                        <a:t>750 : 750</a:t>
                      </a:r>
                      <a:endParaRPr lang="en-US" dirty="0"/>
                    </a:p>
                  </a:txBody>
                  <a:tcPr/>
                </a:tc>
                <a:tc>
                  <a:txBody>
                    <a:bodyPr/>
                    <a:lstStyle/>
                    <a:p>
                      <a:pPr algn="r"/>
                      <a:r>
                        <a:rPr lang="id-ID" dirty="0" smtClean="0"/>
                        <a:t>3%</a:t>
                      </a:r>
                      <a:endParaRPr lang="en-US" dirty="0"/>
                    </a:p>
                  </a:txBody>
                  <a:tcPr/>
                </a:tc>
                <a:tc>
                  <a:txBody>
                    <a:bodyPr/>
                    <a:lstStyle/>
                    <a:p>
                      <a:pPr algn="ctr"/>
                      <a:r>
                        <a:rPr lang="id-ID" dirty="0" smtClean="0"/>
                        <a:t>5.000.000</a:t>
                      </a:r>
                      <a:endParaRPr lang="en-US" dirty="0"/>
                    </a:p>
                  </a:txBody>
                  <a:tcPr/>
                </a:tc>
                <a:tc>
                  <a:txBody>
                    <a:bodyPr/>
                    <a:lstStyle/>
                    <a:p>
                      <a:pPr algn="r"/>
                      <a:r>
                        <a:rPr lang="id-ID" dirty="0" smtClean="0"/>
                        <a:t>1</a:t>
                      </a:r>
                      <a:r>
                        <a:rPr lang="en-US" dirty="0" smtClean="0"/>
                        <a:t>4</a:t>
                      </a:r>
                      <a:endParaRPr lang="en-US" dirty="0"/>
                    </a:p>
                  </a:txBody>
                  <a:tcPr/>
                </a:tc>
                <a:tc>
                  <a:txBody>
                    <a:bodyPr/>
                    <a:lstStyle/>
                    <a:p>
                      <a:pPr algn="r"/>
                      <a:r>
                        <a:rPr lang="id-ID" dirty="0" smtClean="0"/>
                        <a:t>10.714</a:t>
                      </a:r>
                      <a:r>
                        <a:rPr lang="en-US" dirty="0" smtClean="0"/>
                        <a:t>.000</a:t>
                      </a:r>
                      <a:endParaRPr lang="en-US" dirty="0"/>
                    </a:p>
                  </a:txBody>
                  <a:tcPr/>
                </a:tc>
              </a:tr>
              <a:tr h="370840">
                <a:tc>
                  <a:txBody>
                    <a:bodyPr/>
                    <a:lstStyle/>
                    <a:p>
                      <a:r>
                        <a:rPr lang="id-ID" dirty="0" smtClean="0"/>
                        <a:t>Star 4</a:t>
                      </a:r>
                      <a:endParaRPr lang="en-US" dirty="0"/>
                    </a:p>
                  </a:txBody>
                  <a:tcPr/>
                </a:tc>
                <a:tc>
                  <a:txBody>
                    <a:bodyPr/>
                    <a:lstStyle/>
                    <a:p>
                      <a:pPr algn="r"/>
                      <a:r>
                        <a:rPr lang="en-US" dirty="0" smtClean="0"/>
                        <a:t>100</a:t>
                      </a:r>
                      <a:endParaRPr lang="en-US" dirty="0"/>
                    </a:p>
                  </a:txBody>
                  <a:tcPr/>
                </a:tc>
                <a:tc>
                  <a:txBody>
                    <a:bodyPr/>
                    <a:lstStyle/>
                    <a:p>
                      <a:pPr algn="r"/>
                      <a:r>
                        <a:rPr lang="en-US" dirty="0" smtClean="0"/>
                        <a:t>3000 : 3000</a:t>
                      </a:r>
                      <a:endParaRPr lang="en-US" dirty="0"/>
                    </a:p>
                  </a:txBody>
                  <a:tcPr/>
                </a:tc>
                <a:tc>
                  <a:txBody>
                    <a:bodyPr/>
                    <a:lstStyle/>
                    <a:p>
                      <a:pPr algn="r"/>
                      <a:r>
                        <a:rPr lang="id-ID" dirty="0" smtClean="0"/>
                        <a:t>3%</a:t>
                      </a:r>
                      <a:endParaRPr lang="en-US" dirty="0"/>
                    </a:p>
                  </a:txBody>
                  <a:tcPr/>
                </a:tc>
                <a:tc>
                  <a:txBody>
                    <a:bodyPr/>
                    <a:lstStyle/>
                    <a:p>
                      <a:pPr algn="ctr"/>
                      <a:r>
                        <a:rPr lang="id-ID" dirty="0" smtClean="0"/>
                        <a:t>5.000.000</a:t>
                      </a:r>
                      <a:endParaRPr lang="en-US" dirty="0"/>
                    </a:p>
                  </a:txBody>
                  <a:tcPr/>
                </a:tc>
                <a:tc>
                  <a:txBody>
                    <a:bodyPr/>
                    <a:lstStyle/>
                    <a:p>
                      <a:pPr algn="r"/>
                      <a:r>
                        <a:rPr lang="en-US" dirty="0" smtClean="0"/>
                        <a:t>3</a:t>
                      </a:r>
                      <a:endParaRPr lang="en-US" dirty="0"/>
                    </a:p>
                  </a:txBody>
                  <a:tcPr/>
                </a:tc>
                <a:tc>
                  <a:txBody>
                    <a:bodyPr/>
                    <a:lstStyle/>
                    <a:p>
                      <a:pPr algn="r"/>
                      <a:r>
                        <a:rPr lang="en-US" dirty="0" smtClean="0"/>
                        <a:t>5</a:t>
                      </a:r>
                      <a:r>
                        <a:rPr lang="id-ID" dirty="0" smtClean="0"/>
                        <a:t>0.0</a:t>
                      </a:r>
                      <a:r>
                        <a:rPr lang="en-US" dirty="0" smtClean="0"/>
                        <a:t>00.000</a:t>
                      </a:r>
                      <a:endParaRPr lang="en-US" dirty="0"/>
                    </a:p>
                  </a:txBody>
                  <a:tcPr/>
                </a:tc>
              </a:tr>
              <a:tr h="370840">
                <a:tc>
                  <a:txBody>
                    <a:bodyPr/>
                    <a:lstStyle/>
                    <a:p>
                      <a:r>
                        <a:rPr lang="id-ID" dirty="0" smtClean="0"/>
                        <a:t>Star 5</a:t>
                      </a:r>
                      <a:endParaRPr lang="en-US" dirty="0"/>
                    </a:p>
                  </a:txBody>
                  <a:tcPr/>
                </a:tc>
                <a:tc>
                  <a:txBody>
                    <a:bodyPr/>
                    <a:lstStyle/>
                    <a:p>
                      <a:pPr algn="r"/>
                      <a:r>
                        <a:rPr lang="en-US" dirty="0" smtClean="0"/>
                        <a:t>200</a:t>
                      </a:r>
                      <a:endParaRPr lang="en-US" dirty="0"/>
                    </a:p>
                  </a:txBody>
                  <a:tcPr/>
                </a:tc>
                <a:tc>
                  <a:txBody>
                    <a:bodyPr/>
                    <a:lstStyle/>
                    <a:p>
                      <a:pPr algn="r"/>
                      <a:r>
                        <a:rPr lang="en-US" sz="1600" dirty="0" smtClean="0"/>
                        <a:t>20.000 : 20.000</a:t>
                      </a:r>
                      <a:endParaRPr lang="en-US" sz="1600" dirty="0"/>
                    </a:p>
                  </a:txBody>
                  <a:tcPr/>
                </a:tc>
                <a:tc>
                  <a:txBody>
                    <a:bodyPr/>
                    <a:lstStyle/>
                    <a:p>
                      <a:pPr algn="r"/>
                      <a:r>
                        <a:rPr lang="id-ID" dirty="0" smtClean="0"/>
                        <a:t>2%</a:t>
                      </a:r>
                      <a:endParaRPr lang="en-US" dirty="0"/>
                    </a:p>
                  </a:txBody>
                  <a:tcPr/>
                </a:tc>
                <a:tc>
                  <a:txBody>
                    <a:bodyPr/>
                    <a:lstStyle/>
                    <a:p>
                      <a:pPr algn="ctr"/>
                      <a:r>
                        <a:rPr lang="id-ID" dirty="0" smtClean="0"/>
                        <a:t>5.000.000</a:t>
                      </a:r>
                      <a:endParaRPr lang="en-US" dirty="0"/>
                    </a:p>
                  </a:txBody>
                  <a:tcPr/>
                </a:tc>
                <a:tc>
                  <a:txBody>
                    <a:bodyPr/>
                    <a:lstStyle/>
                    <a:p>
                      <a:pPr algn="r"/>
                      <a:r>
                        <a:rPr lang="id-ID" dirty="0" smtClean="0"/>
                        <a:t>1</a:t>
                      </a:r>
                      <a:endParaRPr lang="en-US" dirty="0"/>
                    </a:p>
                  </a:txBody>
                  <a:tcPr/>
                </a:tc>
                <a:tc>
                  <a:txBody>
                    <a:bodyPr/>
                    <a:lstStyle/>
                    <a:p>
                      <a:pPr algn="r"/>
                      <a:r>
                        <a:rPr lang="id-ID" dirty="0" smtClean="0"/>
                        <a:t>100</a:t>
                      </a:r>
                      <a:r>
                        <a:rPr lang="en-US" dirty="0" smtClean="0"/>
                        <a:t>.000.000</a:t>
                      </a:r>
                      <a:endParaRPr lang="en-US" dirty="0"/>
                    </a:p>
                  </a:txBody>
                  <a:tcPr/>
                </a:tc>
              </a:tr>
            </a:tbl>
          </a:graphicData>
        </a:graphic>
      </p:graphicFrame>
      <p:sp>
        <p:nvSpPr>
          <p:cNvPr id="12" name="Rectangle 11"/>
          <p:cNvSpPr/>
          <p:nvPr/>
        </p:nvSpPr>
        <p:spPr>
          <a:xfrm>
            <a:off x="930965" y="3478909"/>
            <a:ext cx="2564228" cy="369332"/>
          </a:xfrm>
          <a:prstGeom prst="rect">
            <a:avLst/>
          </a:prstGeom>
        </p:spPr>
        <p:txBody>
          <a:bodyPr wrap="none">
            <a:spAutoFit/>
          </a:bodyPr>
          <a:lstStyle/>
          <a:p>
            <a:r>
              <a:rPr lang="id-ID" dirty="0" smtClean="0"/>
              <a:t>Asumsi ada 100 waralaba</a:t>
            </a:r>
            <a:endParaRPr lang="id-ID" dirty="0"/>
          </a:p>
        </p:txBody>
      </p:sp>
    </p:spTree>
    <p:extLst>
      <p:ext uri="{BB962C8B-B14F-4D97-AF65-F5344CB8AC3E}">
        <p14:creationId xmlns:p14="http://schemas.microsoft.com/office/powerpoint/2010/main" val="121663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82CCC60-E8CD-4174-8B1A-7DF615B22EEF}" type="slidenum">
              <a:rPr lang="en-US" smtClean="0"/>
              <a:pPr/>
              <a:t>18</a:t>
            </a:fld>
            <a:endParaRPr lang="en-US"/>
          </a:p>
        </p:txBody>
      </p:sp>
      <p:sp>
        <p:nvSpPr>
          <p:cNvPr id="5" name="Rectangle 1"/>
          <p:cNvSpPr>
            <a:spLocks noChangeArrowheads="1"/>
          </p:cNvSpPr>
          <p:nvPr/>
        </p:nvSpPr>
        <p:spPr bwMode="auto">
          <a:xfrm>
            <a:off x="190500" y="1763335"/>
            <a:ext cx="8763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spcBef>
                <a:spcPct val="0"/>
              </a:spcBef>
              <a:spcAft>
                <a:spcPct val="0"/>
              </a:spcAft>
            </a:pPr>
            <a:r>
              <a:rPr lang="en-US" sz="1600" dirty="0" smtClean="0">
                <a:latin typeface="Arial" panose="020B0604020202020204" pitchFamily="34" charset="0"/>
                <a:cs typeface="Arial" panose="020B0604020202020204" pitchFamily="34" charset="0"/>
              </a:rPr>
              <a:t>W</a:t>
            </a:r>
            <a:r>
              <a:rPr lang="id-ID" sz="1600" dirty="0" smtClean="0">
                <a:latin typeface="Arial" panose="020B0604020202020204" pitchFamily="34" charset="0"/>
                <a:cs typeface="Arial" panose="020B0604020202020204" pitchFamily="34" charset="0"/>
              </a:rPr>
              <a:t>aralaba modal usaha dengan komunitas adalah </a:t>
            </a:r>
            <a:r>
              <a:rPr lang="id-ID" sz="1600" dirty="0">
                <a:latin typeface="Arial" panose="020B0604020202020204" pitchFamily="34" charset="0"/>
                <a:cs typeface="Arial" panose="020B0604020202020204" pitchFamily="34" charset="0"/>
              </a:rPr>
              <a:t>Suatu sistem pendistribusian </a:t>
            </a:r>
            <a:r>
              <a:rPr lang="id-ID" sz="1600" dirty="0" smtClean="0">
                <a:latin typeface="Arial" panose="020B0604020202020204" pitchFamily="34" charset="0"/>
                <a:cs typeface="Arial" panose="020B0604020202020204" pitchFamily="34" charset="0"/>
                <a:hlinkClick r:id="rId2" tooltip="Jasa"/>
              </a:rPr>
              <a:t>jasa</a:t>
            </a:r>
            <a:r>
              <a:rPr lang="id-ID" sz="1600" dirty="0" smtClean="0">
                <a:latin typeface="Arial" panose="020B0604020202020204" pitchFamily="34" charset="0"/>
                <a:cs typeface="Arial" panose="020B0604020202020204" pitchFamily="34" charset="0"/>
              </a:rPr>
              <a:t> bantuan modal kepada </a:t>
            </a:r>
            <a:r>
              <a:rPr lang="id-ID" sz="1600" dirty="0" smtClean="0">
                <a:latin typeface="Arial" panose="020B0604020202020204" pitchFamily="34" charset="0"/>
                <a:cs typeface="Arial" panose="020B0604020202020204" pitchFamily="34" charset="0"/>
              </a:rPr>
              <a:t>anggota </a:t>
            </a:r>
            <a:r>
              <a:rPr lang="id-ID" sz="1600" dirty="0" smtClean="0">
                <a:latin typeface="Arial" panose="020B0604020202020204" pitchFamily="34" charset="0"/>
                <a:cs typeface="Arial" panose="020B0604020202020204" pitchFamily="34" charset="0"/>
              </a:rPr>
              <a:t>k-ivet dengan komunitas </a:t>
            </a:r>
            <a:r>
              <a:rPr lang="id-ID" sz="1600" dirty="0">
                <a:latin typeface="Arial" panose="020B0604020202020204" pitchFamily="34" charset="0"/>
                <a:cs typeface="Arial" panose="020B0604020202020204" pitchFamily="34" charset="0"/>
              </a:rPr>
              <a:t>(</a:t>
            </a:r>
            <a:r>
              <a:rPr lang="id-ID" sz="1600" i="1" dirty="0">
                <a:latin typeface="Arial" panose="020B0604020202020204" pitchFamily="34" charset="0"/>
                <a:cs typeface="Arial" panose="020B0604020202020204" pitchFamily="34" charset="0"/>
              </a:rPr>
              <a:t>franchisor</a:t>
            </a:r>
            <a:r>
              <a:rPr lang="id-ID" sz="1600" dirty="0">
                <a:latin typeface="Arial" panose="020B0604020202020204" pitchFamily="34" charset="0"/>
                <a:cs typeface="Arial" panose="020B0604020202020204" pitchFamily="34" charset="0"/>
              </a:rPr>
              <a:t>) yang memberikan hak kepada </a:t>
            </a:r>
            <a:r>
              <a:rPr lang="id-ID" sz="1600" dirty="0" smtClean="0">
                <a:latin typeface="Arial" panose="020B0604020202020204" pitchFamily="34" charset="0"/>
                <a:cs typeface="Arial" panose="020B0604020202020204" pitchFamily="34" charset="0"/>
              </a:rPr>
              <a:t>anggota </a:t>
            </a:r>
            <a:r>
              <a:rPr lang="id-ID" sz="1600" dirty="0" smtClean="0">
                <a:latin typeface="Arial" panose="020B0604020202020204" pitchFamily="34" charset="0"/>
                <a:cs typeface="Arial" panose="020B0604020202020204" pitchFamily="34" charset="0"/>
              </a:rPr>
              <a:t>untuk menggunakan bantuan modal komunitas dalam melaksanakan bisnisnya dengan </a:t>
            </a:r>
            <a:r>
              <a:rPr lang="id-ID" sz="1600" dirty="0">
                <a:latin typeface="Arial" panose="020B0604020202020204" pitchFamily="34" charset="0"/>
                <a:cs typeface="Arial" panose="020B0604020202020204" pitchFamily="34" charset="0"/>
              </a:rPr>
              <a:t>sistem, prosedur dan cara-cara yang </a:t>
            </a:r>
            <a:r>
              <a:rPr lang="id-ID" sz="1600" dirty="0" smtClean="0">
                <a:latin typeface="Arial" panose="020B0604020202020204" pitchFamily="34" charset="0"/>
                <a:cs typeface="Arial" panose="020B0604020202020204" pitchFamily="34" charset="0"/>
              </a:rPr>
              <a:t>telah diputuskan komunitas.</a:t>
            </a:r>
          </a:p>
          <a:p>
            <a:pPr algn="just" fontAlgn="base">
              <a:lnSpc>
                <a:spcPct val="150000"/>
              </a:lnSpc>
              <a:spcBef>
                <a:spcPct val="0"/>
              </a:spcBef>
              <a:spcAft>
                <a:spcPct val="0"/>
              </a:spcAft>
            </a:pPr>
            <a:endParaRPr lang="id-ID" sz="2000" dirty="0">
              <a:latin typeface="Arial" pitchFamily="34" charset="0"/>
            </a:endParaRPr>
          </a:p>
          <a:p>
            <a:pPr algn="just" fontAlgn="base">
              <a:lnSpc>
                <a:spcPct val="150000"/>
              </a:lnSpc>
              <a:spcBef>
                <a:spcPct val="0"/>
              </a:spcBef>
              <a:spcAft>
                <a:spcPct val="0"/>
              </a:spcAft>
            </a:pPr>
            <a:r>
              <a:rPr kumimoji="0" lang="id-ID" sz="1600" b="0" i="0" u="none" strike="noStrike" cap="none" normalizeH="0" baseline="0" dirty="0" smtClean="0">
                <a:ln>
                  <a:noFill/>
                </a:ln>
                <a:solidFill>
                  <a:schemeClr val="tx1"/>
                </a:solidFill>
                <a:effectLst/>
                <a:latin typeface="Arial" pitchFamily="34" charset="0"/>
              </a:rPr>
              <a:t>Besarannya</a:t>
            </a:r>
            <a:r>
              <a:rPr kumimoji="0" lang="id-ID" sz="1600" b="0" i="0" u="none" strike="noStrike" cap="none" normalizeH="0" dirty="0" smtClean="0">
                <a:ln>
                  <a:noFill/>
                </a:ln>
                <a:solidFill>
                  <a:schemeClr val="tx1"/>
                </a:solidFill>
                <a:effectLst/>
                <a:latin typeface="Arial" pitchFamily="34" charset="0"/>
              </a:rPr>
              <a:t> royalti (</a:t>
            </a:r>
            <a:r>
              <a:rPr lang="id-ID" sz="1600" dirty="0" smtClean="0">
                <a:latin typeface="Arial" pitchFamily="34" charset="0"/>
              </a:rPr>
              <a:t>laba </a:t>
            </a:r>
            <a:r>
              <a:rPr lang="id-ID" sz="1600" dirty="0">
                <a:latin typeface="Arial" pitchFamily="34" charset="0"/>
              </a:rPr>
              <a:t>bersih usaha </a:t>
            </a:r>
            <a:r>
              <a:rPr lang="id-ID" sz="1600" dirty="0" smtClean="0">
                <a:latin typeface="Arial" pitchFamily="34" charset="0"/>
              </a:rPr>
              <a:t>anggota) </a:t>
            </a:r>
            <a:r>
              <a:rPr kumimoji="0" lang="id-ID" sz="1600" b="0" i="0" u="none" strike="noStrike" cap="none" normalizeH="0" dirty="0" smtClean="0">
                <a:ln>
                  <a:noFill/>
                </a:ln>
                <a:solidFill>
                  <a:schemeClr val="tx1"/>
                </a:solidFill>
                <a:effectLst/>
                <a:latin typeface="Arial" pitchFamily="34" charset="0"/>
              </a:rPr>
              <a:t>yang perlu dibayarkan ke komunitas setiap bulan, dengan ketentuan 50% </a:t>
            </a:r>
            <a:r>
              <a:rPr kumimoji="0" lang="id-ID" sz="1600" b="0" i="0" u="none" strike="noStrike" cap="none" normalizeH="0" dirty="0" smtClean="0">
                <a:ln>
                  <a:noFill/>
                </a:ln>
                <a:solidFill>
                  <a:schemeClr val="tx1"/>
                </a:solidFill>
                <a:effectLst/>
                <a:latin typeface="Arial" pitchFamily="34" charset="0"/>
              </a:rPr>
              <a:t>anggota </a:t>
            </a:r>
            <a:r>
              <a:rPr kumimoji="0" lang="id-ID" sz="1600" b="0" i="0" u="none" strike="noStrike" cap="none" normalizeH="0" dirty="0" smtClean="0">
                <a:ln>
                  <a:noFill/>
                </a:ln>
                <a:solidFill>
                  <a:schemeClr val="tx1"/>
                </a:solidFill>
                <a:effectLst/>
                <a:latin typeface="Arial" pitchFamily="34" charset="0"/>
              </a:rPr>
              <a:t>: 50% komunitas, dimana 50% royalti komunitas dibagi menjadi 3 bagian yaitu:</a:t>
            </a:r>
          </a:p>
          <a:p>
            <a:pPr algn="just" fontAlgn="base">
              <a:lnSpc>
                <a:spcPct val="150000"/>
              </a:lnSpc>
              <a:spcBef>
                <a:spcPct val="0"/>
              </a:spcBef>
              <a:spcAft>
                <a:spcPct val="0"/>
              </a:spcAft>
            </a:pPr>
            <a:r>
              <a:rPr lang="id-ID" sz="1600" dirty="0" smtClean="0">
                <a:latin typeface="Arial" pitchFamily="34" charset="0"/>
              </a:rPr>
              <a:t>	20% digunakan untuk cicilan pokok bantuan modal,</a:t>
            </a:r>
          </a:p>
          <a:p>
            <a:pPr algn="just" fontAlgn="base">
              <a:lnSpc>
                <a:spcPct val="150000"/>
              </a:lnSpc>
              <a:spcBef>
                <a:spcPct val="0"/>
              </a:spcBef>
              <a:spcAft>
                <a:spcPct val="0"/>
              </a:spcAft>
            </a:pPr>
            <a:r>
              <a:rPr lang="id-ID" sz="1600" dirty="0" smtClean="0">
                <a:latin typeface="Arial" pitchFamily="34" charset="0"/>
              </a:rPr>
              <a:t>	10% digunakan untuk operasional pengurus,</a:t>
            </a:r>
          </a:p>
          <a:p>
            <a:pPr algn="just" fontAlgn="base">
              <a:lnSpc>
                <a:spcPct val="150000"/>
              </a:lnSpc>
              <a:spcBef>
                <a:spcPct val="0"/>
              </a:spcBef>
              <a:spcAft>
                <a:spcPct val="0"/>
              </a:spcAft>
            </a:pPr>
            <a:r>
              <a:rPr kumimoji="0" lang="id-ID" sz="1600" b="0" i="0" u="none" strike="noStrike" cap="none" normalizeH="0" dirty="0" smtClean="0">
                <a:ln>
                  <a:noFill/>
                </a:ln>
                <a:solidFill>
                  <a:schemeClr val="tx1"/>
                </a:solidFill>
                <a:effectLst/>
                <a:latin typeface="Arial" pitchFamily="34" charset="0"/>
              </a:rPr>
              <a:t>	20% dikembalikan lagi keseluruh </a:t>
            </a:r>
            <a:r>
              <a:rPr kumimoji="0" lang="id-ID" sz="1600" b="0" i="0" u="none" strike="noStrike" cap="none" normalizeH="0" dirty="0" smtClean="0">
                <a:ln>
                  <a:noFill/>
                </a:ln>
                <a:solidFill>
                  <a:schemeClr val="tx1"/>
                </a:solidFill>
                <a:effectLst/>
                <a:latin typeface="Arial" pitchFamily="34" charset="0"/>
              </a:rPr>
              <a:t>anggota </a:t>
            </a:r>
            <a:r>
              <a:rPr kumimoji="0" lang="id-ID" sz="1600" b="0" i="0" u="none" strike="noStrike" cap="none" normalizeH="0" dirty="0" smtClean="0">
                <a:ln>
                  <a:noFill/>
                </a:ln>
                <a:solidFill>
                  <a:schemeClr val="tx1"/>
                </a:solidFill>
                <a:effectLst/>
                <a:latin typeface="Arial" pitchFamily="34" charset="0"/>
              </a:rPr>
              <a:t>k-ivet dalam bentuk </a:t>
            </a:r>
            <a:r>
              <a:rPr kumimoji="0" lang="id-ID" sz="1600" b="0" i="0" u="none" strike="noStrike" cap="none" normalizeH="0" dirty="0" smtClean="0">
                <a:ln>
                  <a:noFill/>
                </a:ln>
                <a:solidFill>
                  <a:schemeClr val="tx1"/>
                </a:solidFill>
                <a:effectLst/>
                <a:latin typeface="Arial" pitchFamily="34" charset="0"/>
              </a:rPr>
              <a:t>bonus </a:t>
            </a:r>
            <a:r>
              <a:rPr kumimoji="0" lang="id-ID" sz="1600" b="0" i="0" u="none" strike="noStrike" cap="none" normalizeH="0" dirty="0" smtClean="0">
                <a:ln>
                  <a:noFill/>
                </a:ln>
                <a:solidFill>
                  <a:schemeClr val="tx1"/>
                </a:solidFill>
                <a:effectLst/>
                <a:latin typeface="Arial" pitchFamily="34" charset="0"/>
              </a:rPr>
              <a:t>royalti waralaba</a:t>
            </a:r>
          </a:p>
        </p:txBody>
      </p:sp>
      <p:sp>
        <p:nvSpPr>
          <p:cNvPr id="6" name="Title 5"/>
          <p:cNvSpPr>
            <a:spLocks noGrp="1"/>
          </p:cNvSpPr>
          <p:nvPr>
            <p:ph type="title"/>
          </p:nvPr>
        </p:nvSpPr>
        <p:spPr/>
        <p:txBody>
          <a:bodyPr/>
          <a:lstStyle/>
          <a:p>
            <a:r>
              <a:rPr lang="id-ID" dirty="0" smtClean="0"/>
              <a:t>Waralaba komunitas modal usaha </a:t>
            </a:r>
            <a:endParaRPr lang="id-ID" dirty="0"/>
          </a:p>
        </p:txBody>
      </p:sp>
    </p:spTree>
    <p:extLst>
      <p:ext uri="{BB962C8B-B14F-4D97-AF65-F5344CB8AC3E}">
        <p14:creationId xmlns:p14="http://schemas.microsoft.com/office/powerpoint/2010/main" val="8234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82CCC60-E8CD-4174-8B1A-7DF615B22EEF}" type="slidenum">
              <a:rPr lang="en-US" smtClean="0"/>
              <a:pPr/>
              <a:t>19</a:t>
            </a:fld>
            <a:endParaRPr lang="en-US"/>
          </a:p>
        </p:txBody>
      </p:sp>
      <p:sp>
        <p:nvSpPr>
          <p:cNvPr id="4" name="Title 1"/>
          <p:cNvSpPr>
            <a:spLocks noGrp="1"/>
          </p:cNvSpPr>
          <p:nvPr>
            <p:ph type="title"/>
          </p:nvPr>
        </p:nvSpPr>
        <p:spPr/>
        <p:txBody>
          <a:bodyPr>
            <a:noAutofit/>
          </a:bodyPr>
          <a:lstStyle/>
          <a:p>
            <a:r>
              <a:rPr lang="id-ID" sz="3200" dirty="0" smtClean="0"/>
              <a:t>Persyaratan pengajuan waralaba modal usaha</a:t>
            </a:r>
            <a:endParaRPr lang="id-ID" sz="3200" dirty="0"/>
          </a:p>
        </p:txBody>
      </p:sp>
      <p:sp>
        <p:nvSpPr>
          <p:cNvPr id="5" name="Content Placeholder 4"/>
          <p:cNvSpPr txBox="1">
            <a:spLocks/>
          </p:cNvSpPr>
          <p:nvPr/>
        </p:nvSpPr>
        <p:spPr>
          <a:xfrm>
            <a:off x="685801" y="1981200"/>
            <a:ext cx="8458199" cy="2286000"/>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lnSpc>
                <a:spcPct val="170000"/>
              </a:lnSpc>
              <a:buFont typeface="+mj-lt"/>
              <a:buAutoNum type="arabicPeriod"/>
            </a:pPr>
            <a:r>
              <a:rPr lang="id-ID" sz="4300" dirty="0" smtClean="0">
                <a:solidFill>
                  <a:srgbClr val="002060"/>
                </a:solidFill>
              </a:rPr>
              <a:t>Mengisi formulir pengajuan modal.</a:t>
            </a:r>
          </a:p>
          <a:p>
            <a:pPr marL="514350" indent="-514350" algn="just">
              <a:lnSpc>
                <a:spcPct val="170000"/>
              </a:lnSpc>
              <a:buFont typeface="+mj-lt"/>
              <a:buAutoNum type="arabicPeriod"/>
            </a:pPr>
            <a:r>
              <a:rPr lang="id-ID" sz="4300" dirty="0" smtClean="0">
                <a:solidFill>
                  <a:srgbClr val="002060"/>
                </a:solidFill>
              </a:rPr>
              <a:t>Pengajuan dilakukan oleh minimal 3 orang, dengan salahsatu sebagai ketua. </a:t>
            </a:r>
          </a:p>
          <a:p>
            <a:pPr marL="514350" indent="-514350" algn="just">
              <a:lnSpc>
                <a:spcPct val="170000"/>
              </a:lnSpc>
              <a:buFont typeface="+mj-lt"/>
              <a:buAutoNum type="arabicPeriod"/>
            </a:pPr>
            <a:r>
              <a:rPr lang="id-ID" sz="4300" dirty="0" smtClean="0">
                <a:solidFill>
                  <a:srgbClr val="002060"/>
                </a:solidFill>
              </a:rPr>
              <a:t>Ketua minimal harus qualified </a:t>
            </a:r>
            <a:r>
              <a:rPr lang="id-ID" sz="4300" dirty="0" smtClean="0">
                <a:solidFill>
                  <a:srgbClr val="002060"/>
                </a:solidFill>
              </a:rPr>
              <a:t>Star 2.</a:t>
            </a:r>
            <a:endParaRPr lang="id-ID" sz="4300" dirty="0" smtClean="0">
              <a:solidFill>
                <a:srgbClr val="002060"/>
              </a:solidFill>
            </a:endParaRPr>
          </a:p>
          <a:p>
            <a:pPr marL="514350" indent="-514350" algn="just">
              <a:lnSpc>
                <a:spcPct val="170000"/>
              </a:lnSpc>
              <a:buFont typeface="+mj-lt"/>
              <a:buAutoNum type="arabicPeriod"/>
            </a:pPr>
            <a:r>
              <a:rPr lang="id-ID" sz="4300" dirty="0" smtClean="0">
                <a:solidFill>
                  <a:srgbClr val="002060"/>
                </a:solidFill>
              </a:rPr>
              <a:t>pengajuan modal bisa dilakukan untuk pengajuan sebagai cabang perwakilan k-ivet.</a:t>
            </a:r>
          </a:p>
          <a:p>
            <a:pPr marL="514350" indent="-514350" algn="just">
              <a:lnSpc>
                <a:spcPct val="170000"/>
              </a:lnSpc>
              <a:buFont typeface="+mj-lt"/>
              <a:buAutoNum type="arabicPeriod"/>
            </a:pPr>
            <a:r>
              <a:rPr lang="id-ID" sz="4300" dirty="0" smtClean="0">
                <a:solidFill>
                  <a:srgbClr val="002060"/>
                </a:solidFill>
              </a:rPr>
              <a:t>Diutamakan mendapatkan rekomendasi dari cabang perwakilan k-ivet di kota domisili.</a:t>
            </a:r>
          </a:p>
          <a:p>
            <a:pPr marL="0" indent="0" algn="just">
              <a:lnSpc>
                <a:spcPct val="170000"/>
              </a:lnSpc>
              <a:buNone/>
            </a:pPr>
            <a:endParaRPr lang="id-ID" sz="4300" dirty="0" smtClean="0">
              <a:solidFill>
                <a:srgbClr val="002060"/>
              </a:solidFill>
            </a:endParaRPr>
          </a:p>
          <a:p>
            <a:pPr marL="514350" indent="-514350" algn="just">
              <a:lnSpc>
                <a:spcPct val="170000"/>
              </a:lnSpc>
              <a:buFont typeface="+mj-lt"/>
              <a:buAutoNum type="arabicPeriod"/>
            </a:pPr>
            <a:endParaRPr lang="id-ID" sz="4300" dirty="0" smtClean="0">
              <a:solidFill>
                <a:srgbClr val="002060"/>
              </a:solidFill>
            </a:endParaRPr>
          </a:p>
          <a:p>
            <a:pPr marL="514350" indent="-514350" algn="just">
              <a:lnSpc>
                <a:spcPct val="170000"/>
              </a:lnSpc>
              <a:buFont typeface="+mj-lt"/>
              <a:buAutoNum type="arabicPeriod"/>
            </a:pPr>
            <a:endParaRPr lang="en-US" sz="4300" dirty="0" smtClean="0">
              <a:solidFill>
                <a:srgbClr val="002060"/>
              </a:solidFill>
            </a:endParaRPr>
          </a:p>
          <a:p>
            <a:pPr>
              <a:buFont typeface="Arial" pitchFamily="34" charset="0"/>
              <a:buNone/>
            </a:pPr>
            <a:endParaRPr lang="en-US" dirty="0"/>
          </a:p>
        </p:txBody>
      </p:sp>
    </p:spTree>
    <p:extLst>
      <p:ext uri="{BB962C8B-B14F-4D97-AF65-F5344CB8AC3E}">
        <p14:creationId xmlns:p14="http://schemas.microsoft.com/office/powerpoint/2010/main" val="142205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09310"/>
            <a:ext cx="4038600" cy="1143000"/>
          </a:xfrm>
        </p:spPr>
        <p:txBody>
          <a:bodyPr>
            <a:normAutofit fontScale="90000"/>
          </a:bodyPr>
          <a:lstStyle/>
          <a:p>
            <a:r>
              <a:rPr lang="en-US" sz="4400" b="1" dirty="0" smtClean="0">
                <a:solidFill>
                  <a:srgbClr val="002060"/>
                </a:solidFill>
                <a:effectLst>
                  <a:outerShdw blurRad="38100" dist="38100" dir="2700000" algn="tl">
                    <a:srgbClr val="000000">
                      <a:alpha val="43137"/>
                    </a:srgbClr>
                  </a:outerShdw>
                </a:effectLst>
              </a:rPr>
              <a:t>K</a:t>
            </a:r>
            <a:r>
              <a:rPr lang="id-ID" sz="4400" b="1" dirty="0" smtClean="0">
                <a:solidFill>
                  <a:srgbClr val="002060"/>
                </a:solidFill>
                <a:effectLst>
                  <a:outerShdw blurRad="38100" dist="38100" dir="2700000" algn="tl">
                    <a:srgbClr val="000000">
                      <a:alpha val="43137"/>
                    </a:srgbClr>
                  </a:outerShdw>
                </a:effectLst>
              </a:rPr>
              <a:t>-</a:t>
            </a:r>
            <a:r>
              <a:rPr lang="en-US" sz="4400" b="1" dirty="0" smtClean="0">
                <a:solidFill>
                  <a:srgbClr val="002060"/>
                </a:solidFill>
                <a:effectLst>
                  <a:outerShdw blurRad="38100" dist="38100" dir="2700000" algn="tl">
                    <a:srgbClr val="000000">
                      <a:alpha val="43137"/>
                    </a:srgbClr>
                  </a:outerShdw>
                </a:effectLst>
              </a:rPr>
              <a:t>IVET</a:t>
            </a:r>
            <a:r>
              <a:rPr lang="id-ID" sz="4400" b="1" dirty="0" smtClean="0">
                <a:solidFill>
                  <a:srgbClr val="002060"/>
                </a:solidFill>
                <a:effectLst>
                  <a:outerShdw blurRad="38100" dist="38100" dir="2700000" algn="tl">
                    <a:srgbClr val="000000">
                      <a:alpha val="43137"/>
                    </a:srgbClr>
                  </a:outerShdw>
                </a:effectLst>
              </a:rPr>
              <a:t/>
            </a:r>
            <a:br>
              <a:rPr lang="id-ID" sz="4400" b="1" dirty="0" smtClean="0">
                <a:solidFill>
                  <a:srgbClr val="002060"/>
                </a:solidFill>
                <a:effectLst>
                  <a:outerShdw blurRad="38100" dist="38100" dir="2700000" algn="tl">
                    <a:srgbClr val="000000">
                      <a:alpha val="43137"/>
                    </a:srgbClr>
                  </a:outerShdw>
                </a:effectLst>
              </a:rPr>
            </a:br>
            <a:r>
              <a:rPr lang="id-ID" sz="4400" b="1" dirty="0" smtClean="0">
                <a:solidFill>
                  <a:srgbClr val="002060"/>
                </a:solidFill>
                <a:effectLst>
                  <a:outerShdw blurRad="38100" dist="38100" dir="2700000" algn="tl">
                    <a:srgbClr val="000000">
                      <a:alpha val="43137"/>
                    </a:srgbClr>
                  </a:outerShdw>
                </a:effectLst>
              </a:rPr>
              <a:t/>
            </a:r>
            <a:br>
              <a:rPr lang="id-ID" sz="4400" b="1" dirty="0" smtClean="0">
                <a:solidFill>
                  <a:srgbClr val="002060"/>
                </a:solidFill>
                <a:effectLst>
                  <a:outerShdw blurRad="38100" dist="38100" dir="2700000" algn="tl">
                    <a:srgbClr val="000000">
                      <a:alpha val="43137"/>
                    </a:srgbClr>
                  </a:outerShdw>
                </a:effectLst>
              </a:rPr>
            </a:br>
            <a:r>
              <a:rPr lang="id-ID" sz="4400" b="1" dirty="0" smtClean="0">
                <a:solidFill>
                  <a:srgbClr val="002060"/>
                </a:solidFill>
                <a:effectLst>
                  <a:outerShdw blurRad="38100" dist="38100" dir="2700000" algn="tl">
                    <a:srgbClr val="000000">
                      <a:alpha val="43137"/>
                    </a:srgbClr>
                  </a:outerShdw>
                </a:effectLst>
              </a:rPr>
              <a:t>Komunitas ivet</a:t>
            </a:r>
            <a:endParaRPr lang="en-US" sz="44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685800" y="2849017"/>
            <a:ext cx="8191500" cy="2739211"/>
          </a:xfrm>
          <a:prstGeom prst="rect">
            <a:avLst/>
          </a:prstGeom>
        </p:spPr>
        <p:txBody>
          <a:bodyPr wrap="square">
            <a:spAutoFit/>
          </a:bodyPr>
          <a:lstStyle/>
          <a:p>
            <a:r>
              <a:rPr lang="id-ID" sz="2000" dirty="0" smtClean="0"/>
              <a:t>Adalah komunitas bisnis yang didirikan dengan tujuan </a:t>
            </a:r>
            <a:r>
              <a:rPr lang="id-ID" sz="2000" dirty="0"/>
              <a:t>untuk </a:t>
            </a:r>
            <a:r>
              <a:rPr lang="id-ID" sz="2000" dirty="0" smtClean="0"/>
              <a:t>membantu </a:t>
            </a:r>
            <a:r>
              <a:rPr lang="id-ID" sz="2000" dirty="0"/>
              <a:t>penanggulangan </a:t>
            </a:r>
            <a:r>
              <a:rPr lang="id-ID" sz="2000" dirty="0" smtClean="0"/>
              <a:t>kemiskinan melalui perubahan ekonomi dan peningkatan kualitas sumber daya manusia melalui kemudahan melanjutkan pendidikan ke perguruan tinggi</a:t>
            </a:r>
            <a:r>
              <a:rPr lang="id-ID" sz="2000" dirty="0" smtClean="0"/>
              <a:t>.</a:t>
            </a:r>
          </a:p>
          <a:p>
            <a:endParaRPr lang="id-ID" sz="2000" dirty="0"/>
          </a:p>
          <a:p>
            <a:r>
              <a:rPr lang="id-ID" sz="2000" dirty="0" smtClean="0"/>
              <a:t>Anggota komunitas ivet adalah mahasiswa yang mendaftar program beasiswa k-ivet dan agen k-ivet.</a:t>
            </a:r>
            <a:endParaRPr lang="id-ID" sz="2000" dirty="0" smtClean="0"/>
          </a:p>
          <a:p>
            <a:endParaRPr lang="id-ID" sz="3200" dirty="0"/>
          </a:p>
        </p:txBody>
      </p:sp>
      <p:sp>
        <p:nvSpPr>
          <p:cNvPr id="10" name="Rounded Rectangle 9"/>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B82CCC60-E8CD-4174-8B1A-7DF615B22EEF}" type="slidenum">
              <a:rPr lang="en-US" smtClean="0"/>
              <a:pPr/>
              <a:t>2</a:t>
            </a:fld>
            <a:endParaRPr lang="en-US"/>
          </a:p>
        </p:txBody>
      </p:sp>
      <p:sp>
        <p:nvSpPr>
          <p:cNvPr id="6" name="Title 2"/>
          <p:cNvSpPr txBox="1">
            <a:spLocks/>
          </p:cNvSpPr>
          <p:nvPr/>
        </p:nvSpPr>
        <p:spPr>
          <a:xfrm>
            <a:off x="1159565" y="1817628"/>
            <a:ext cx="7451035" cy="941338"/>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chemeClr val="bg1"/>
                </a:solidFill>
                <a:latin typeface="+mj-lt"/>
                <a:ea typeface="+mj-ea"/>
                <a:cs typeface="+mj-cs"/>
              </a:defRPr>
            </a:lvl1pPr>
          </a:lstStyle>
          <a:p>
            <a:r>
              <a:rPr lang="id-ID" sz="2400" dirty="0" smtClean="0">
                <a:solidFill>
                  <a:schemeClr val="tx1"/>
                </a:solidFill>
                <a:effectLst>
                  <a:outerShdw blurRad="38100" dist="38100" dir="2700000" algn="tl">
                    <a:srgbClr val="000000">
                      <a:alpha val="43137"/>
                    </a:srgbClr>
                  </a:outerShdw>
                </a:effectLst>
              </a:rPr>
              <a:t>Indonesian </a:t>
            </a:r>
            <a:r>
              <a:rPr lang="id-ID" sz="2400" dirty="0" smtClean="0">
                <a:solidFill>
                  <a:schemeClr val="tx1"/>
                </a:solidFill>
                <a:effectLst>
                  <a:outerShdw blurRad="38100" dist="38100" dir="2700000" algn="tl">
                    <a:srgbClr val="000000">
                      <a:alpha val="43137"/>
                    </a:srgbClr>
                  </a:outerShdw>
                </a:effectLst>
              </a:rPr>
              <a:t>Victory Of Economic Transformation </a:t>
            </a:r>
          </a:p>
          <a:p>
            <a:r>
              <a:rPr lang="id-ID" sz="1800" dirty="0" smtClean="0">
                <a:solidFill>
                  <a:schemeClr val="tx1"/>
                </a:solidFill>
                <a:effectLst>
                  <a:outerShdw blurRad="38100" dist="38100" dir="2700000" algn="tl">
                    <a:srgbClr val="000000">
                      <a:alpha val="43137"/>
                    </a:srgbClr>
                  </a:outerShdw>
                </a:effectLst>
              </a:rPr>
              <a:t>Kesuksesan Indonesia dari perubahan ekonomi</a:t>
            </a:r>
            <a:endParaRPr lang="en-US" sz="18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6" presetClass="emph" presetSubtype="0" fill="hold" grpId="0" nodeType="clickEffect">
                                  <p:stCondLst>
                                    <p:cond delay="0"/>
                                  </p:stCondLst>
                                  <p:iterate type="lt">
                                    <p:tmPct val="10000"/>
                                  </p:iterate>
                                  <p:childTnLst>
                                    <p:animScale>
                                      <p:cBhvr>
                                        <p:cTn id="13" dur="250" autoRev="1" fill="hold">
                                          <p:stCondLst>
                                            <p:cond delay="0"/>
                                          </p:stCondLst>
                                        </p:cTn>
                                        <p:tgtEl>
                                          <p:spTgt spid="6"/>
                                        </p:tgtEl>
                                      </p:cBhvr>
                                      <p:to x="80000" y="100000"/>
                                    </p:animScale>
                                    <p:anim by="(#ppt_w*0.10)" calcmode="lin" valueType="num">
                                      <p:cBhvr>
                                        <p:cTn id="14" dur="250" autoRev="1" fill="hold">
                                          <p:stCondLst>
                                            <p:cond delay="0"/>
                                          </p:stCondLst>
                                        </p:cTn>
                                        <p:tgtEl>
                                          <p:spTgt spid="6"/>
                                        </p:tgtEl>
                                        <p:attrNameLst>
                                          <p:attrName>ppt_x</p:attrName>
                                        </p:attrNameLst>
                                      </p:cBhvr>
                                    </p:anim>
                                    <p:anim by="(-#ppt_w*0.10)" calcmode="lin" valueType="num">
                                      <p:cBhvr>
                                        <p:cTn id="15" dur="250" autoRev="1" fill="hold">
                                          <p:stCondLst>
                                            <p:cond delay="0"/>
                                          </p:stCondLst>
                                        </p:cTn>
                                        <p:tgtEl>
                                          <p:spTgt spid="6"/>
                                        </p:tgtEl>
                                        <p:attrNameLst>
                                          <p:attrName>ppt_y</p:attrName>
                                        </p:attrNameLst>
                                      </p:cBhvr>
                                    </p:anim>
                                    <p:animRot by="-480000">
                                      <p:cBhvr>
                                        <p:cTn id="16" dur="250" autoRev="1"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57754"/>
            <a:ext cx="2895600" cy="1143000"/>
          </a:xfrm>
        </p:spPr>
        <p:txBody>
          <a:bodyPr>
            <a:normAutofit/>
          </a:bodyPr>
          <a:lstStyle/>
          <a:p>
            <a:r>
              <a:rPr lang="en-US" sz="5400" b="1" dirty="0" smtClean="0">
                <a:solidFill>
                  <a:schemeClr val="tx2">
                    <a:lumMod val="50000"/>
                  </a:schemeClr>
                </a:solidFill>
                <a:effectLst>
                  <a:outerShdw blurRad="38100" dist="38100" dir="2700000" algn="tl">
                    <a:srgbClr val="000000">
                      <a:alpha val="43137"/>
                    </a:srgbClr>
                  </a:outerShdw>
                </a:effectLst>
              </a:rPr>
              <a:t>HABBA</a:t>
            </a:r>
            <a:endParaRPr lang="en-US" sz="5400" b="1" dirty="0">
              <a:solidFill>
                <a:schemeClr val="tx2">
                  <a:lumMod val="50000"/>
                </a:schemeClr>
              </a:solidFill>
              <a:effectLst>
                <a:outerShdw blurRad="38100" dist="38100" dir="2700000" algn="tl">
                  <a:srgbClr val="000000">
                    <a:alpha val="43137"/>
                  </a:srgbClr>
                </a:outerShdw>
              </a:effectLst>
            </a:endParaRPr>
          </a:p>
        </p:txBody>
      </p:sp>
      <p:pic>
        <p:nvPicPr>
          <p:cNvPr id="4" name="Picture 2" descr="E:\sukses7\P60226-085814.jpg"/>
          <p:cNvPicPr>
            <a:picLocks noGrp="1" noChangeAspect="1" noChangeArrowheads="1"/>
          </p:cNvPicPr>
          <p:nvPr>
            <p:ph idx="1"/>
          </p:nvPr>
        </p:nvPicPr>
        <p:blipFill>
          <a:blip r:embed="rId2" cstate="print"/>
          <a:srcRect/>
          <a:stretch>
            <a:fillRect/>
          </a:stretch>
        </p:blipFill>
        <p:spPr bwMode="auto">
          <a:xfrm>
            <a:off x="762000" y="2767926"/>
            <a:ext cx="2971800" cy="2676028"/>
          </a:xfrm>
          <a:prstGeom prst="rect">
            <a:avLst/>
          </a:prstGeom>
          <a:ln>
            <a:noFill/>
          </a:ln>
          <a:effectLst>
            <a:outerShdw blurRad="292100" dist="139700" dir="2700000" algn="tl" rotWithShape="0">
              <a:srgbClr val="333333">
                <a:alpha val="65000"/>
              </a:srgbClr>
            </a:outerShdw>
          </a:effectLst>
        </p:spPr>
      </p:pic>
      <p:sp>
        <p:nvSpPr>
          <p:cNvPr id="1026" name="Rectangle 2"/>
          <p:cNvSpPr>
            <a:spLocks noChangeArrowheads="1"/>
          </p:cNvSpPr>
          <p:nvPr/>
        </p:nvSpPr>
        <p:spPr bwMode="auto">
          <a:xfrm>
            <a:off x="3886200" y="1849159"/>
            <a:ext cx="50292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Crystalline Nigellone, timocenon dan Arginine Asam Alfa Linolenic dan Asam Linoleic Karotin yang merupakan Zat penting pada masa pertumbuhan balita.</a:t>
            </a:r>
            <a:b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b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15 macam asam amino protein, karbohidrat dan minyak olatile (Alkaloids, Saponin dan Crude Fiber)</a:t>
            </a:r>
            <a:b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b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Kalsium, Sodium, Potasium, Magnesium, Selenium dan zat besi Vitamin A, B1, B2, B6, C, E dan Niacin</a:t>
            </a:r>
            <a:endParaRPr kumimoji="0" lang="id-ID" sz="3200" b="0" i="0" u="none" strike="noStrike" cap="none" normalizeH="0" baseline="0" dirty="0" smtClean="0">
              <a:ln>
                <a:noFill/>
              </a:ln>
              <a:solidFill>
                <a:schemeClr val="tx1"/>
              </a:solidFill>
              <a:effectLst/>
              <a:latin typeface="Arial" pitchFamily="34" charset="0"/>
            </a:endParaRPr>
          </a:p>
        </p:txBody>
      </p:sp>
      <p:sp>
        <p:nvSpPr>
          <p:cNvPr id="1027" name="Rectangle 3"/>
          <p:cNvSpPr>
            <a:spLocks noChangeArrowheads="1"/>
          </p:cNvSpPr>
          <p:nvPr/>
        </p:nvSpPr>
        <p:spPr bwMode="auto">
          <a:xfrm>
            <a:off x="3657600" y="1524000"/>
            <a:ext cx="1447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600" b="1" i="0" u="none" strike="noStrike" cap="none" normalizeH="0" baseline="0" dirty="0" smtClean="0">
                <a:ln>
                  <a:noFill/>
                </a:ln>
                <a:solidFill>
                  <a:srgbClr val="4E5606"/>
                </a:solidFill>
                <a:effectLst>
                  <a:outerShdw blurRad="38100" dist="38100" dir="2700000" algn="tl">
                    <a:srgbClr val="000000">
                      <a:alpha val="43137"/>
                    </a:srgbClr>
                  </a:outerShdw>
                </a:effectLst>
                <a:latin typeface="Tahoma" pitchFamily="34" charset="0"/>
                <a:ea typeface="Times New Roman" pitchFamily="18" charset="0"/>
                <a:cs typeface="Tahoma" pitchFamily="34" charset="0"/>
              </a:rPr>
              <a:t>K</a:t>
            </a:r>
            <a:r>
              <a:rPr kumimoji="0" lang="id-ID" sz="1600" b="1" i="0" u="none" strike="noStrike" cap="none" normalizeH="0" baseline="0" dirty="0" smtClean="0" bmk="">
                <a:ln>
                  <a:noFill/>
                </a:ln>
                <a:solidFill>
                  <a:srgbClr val="4E5606"/>
                </a:solidFill>
                <a:effectLst>
                  <a:outerShdw blurRad="38100" dist="38100" dir="2700000" algn="tl">
                    <a:srgbClr val="000000">
                      <a:alpha val="43137"/>
                    </a:srgbClr>
                  </a:outerShdw>
                </a:effectLst>
                <a:latin typeface="Tahoma" pitchFamily="34" charset="0"/>
                <a:ea typeface="Times New Roman" pitchFamily="18" charset="0"/>
                <a:cs typeface="Tahoma" pitchFamily="34" charset="0"/>
              </a:rPr>
              <a:t>andungan</a:t>
            </a:r>
            <a:endParaRPr kumimoji="0" lang="id-ID"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1028" name="Rectangle 4"/>
          <p:cNvSpPr>
            <a:spLocks noChangeArrowheads="1"/>
          </p:cNvSpPr>
          <p:nvPr/>
        </p:nvSpPr>
        <p:spPr bwMode="auto">
          <a:xfrm>
            <a:off x="3810000" y="3693854"/>
            <a:ext cx="5029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Penguat sistem kekebalan tubuh</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Membuang racun dari dalam tubuh (detoksifikasi)</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Menghilangkan/mengurangi reaksi alergi seperti gatal, asthma dan bronchitis</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Memecah batu ginjal</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Mengobati Diabetes Militus</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Meningkatkan Produksi Susu pada ibu menyusui</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Memacu pertumbuhan rambut dan mencegah kerontokan</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Memperlambat proses penuaan sel</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Menormalkan tekanan darah</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Memperkuat daya konsentrasi</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Menyembuhkan reumatik dan impotensi</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Mengobati gangguan lambung dan hati/liver</a:t>
            </a:r>
            <a:endParaRPr kumimoji="0" lang="en-US"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d-ID" sz="1200" b="0" i="0" u="none" strike="noStrike" cap="none" normalizeH="0" baseline="0" dirty="0" smtClean="0">
                <a:ln>
                  <a:noFill/>
                </a:ln>
                <a:solidFill>
                  <a:srgbClr val="2A2C26"/>
                </a:solidFill>
                <a:effectLst/>
                <a:latin typeface="Tahoma" pitchFamily="34" charset="0"/>
                <a:ea typeface="Times New Roman" pitchFamily="18" charset="0"/>
                <a:cs typeface="Tahoma" pitchFamily="34" charset="0"/>
              </a:rPr>
              <a:t>Menyeimbangkan hormon</a:t>
            </a:r>
            <a:endParaRPr kumimoji="0" lang="id-ID" sz="32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a:xfrm>
            <a:off x="3733800" y="3229689"/>
            <a:ext cx="1125949" cy="461665"/>
          </a:xfrm>
          <a:prstGeom prst="rect">
            <a:avLst/>
          </a:prstGeom>
        </p:spPr>
        <p:txBody>
          <a:bodyPr wrap="none">
            <a:spAutoFit/>
          </a:bodyPr>
          <a:lstStyle/>
          <a:p>
            <a:r>
              <a:rPr lang="id-ID" sz="2400" b="1" dirty="0" smtClean="0">
                <a:effectLst>
                  <a:outerShdw blurRad="38100" dist="38100" dir="2700000" algn="tl">
                    <a:srgbClr val="000000">
                      <a:alpha val="43137"/>
                    </a:srgbClr>
                  </a:outerShdw>
                </a:effectLst>
              </a:rPr>
              <a:t>Khasiat</a:t>
            </a:r>
            <a:endParaRPr lang="en-US" sz="2400" dirty="0">
              <a:effectLst>
                <a:outerShdw blurRad="38100" dist="38100" dir="2700000" algn="tl">
                  <a:srgbClr val="000000">
                    <a:alpha val="43137"/>
                  </a:srgbClr>
                </a:outerShdw>
              </a:effectLst>
            </a:endParaRPr>
          </a:p>
        </p:txBody>
      </p:sp>
      <p:sp>
        <p:nvSpPr>
          <p:cNvPr id="11" name="Rectangle 3"/>
          <p:cNvSpPr>
            <a:spLocks noChangeArrowheads="1"/>
          </p:cNvSpPr>
          <p:nvPr/>
        </p:nvSpPr>
        <p:spPr bwMode="auto">
          <a:xfrm>
            <a:off x="1219200" y="5669577"/>
            <a:ext cx="14478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4E5606"/>
                </a:solidFill>
                <a:effectLst>
                  <a:outerShdw blurRad="38100" dist="38100" dir="2700000" algn="tl">
                    <a:srgbClr val="000000">
                      <a:alpha val="43137"/>
                    </a:srgbClr>
                  </a:outerShdw>
                </a:effectLst>
                <a:latin typeface="Tahoma" pitchFamily="34" charset="0"/>
                <a:ea typeface="Times New Roman" pitchFamily="18" charset="0"/>
                <a:cs typeface="Tahoma" pitchFamily="34" charset="0"/>
              </a:rPr>
              <a:t>Isi</a:t>
            </a:r>
            <a:r>
              <a:rPr kumimoji="0" lang="en-US" sz="1400" b="1" i="0" u="none" strike="noStrike" cap="none" normalizeH="0" baseline="0" dirty="0" smtClean="0">
                <a:ln>
                  <a:noFill/>
                </a:ln>
                <a:solidFill>
                  <a:srgbClr val="4E5606"/>
                </a:solidFill>
                <a:effectLst>
                  <a:outerShdw blurRad="38100" dist="38100" dir="2700000" algn="tl">
                    <a:srgbClr val="000000">
                      <a:alpha val="43137"/>
                    </a:srgbClr>
                  </a:outerShdw>
                </a:effectLst>
                <a:latin typeface="Tahoma" pitchFamily="34" charset="0"/>
                <a:ea typeface="Times New Roman" pitchFamily="18" charset="0"/>
                <a:cs typeface="Tahoma" pitchFamily="34" charset="0"/>
              </a:rPr>
              <a:t> 80 </a:t>
            </a:r>
            <a:r>
              <a:rPr kumimoji="0" lang="en-US" sz="1400" b="1" i="0" u="none" strike="noStrike" cap="none" normalizeH="0" baseline="0" dirty="0" err="1" smtClean="0">
                <a:ln>
                  <a:noFill/>
                </a:ln>
                <a:solidFill>
                  <a:srgbClr val="4E5606"/>
                </a:solidFill>
                <a:effectLst>
                  <a:outerShdw blurRad="38100" dist="38100" dir="2700000" algn="tl">
                    <a:srgbClr val="000000">
                      <a:alpha val="43137"/>
                    </a:srgbClr>
                  </a:outerShdw>
                </a:effectLst>
                <a:latin typeface="Tahoma" pitchFamily="34" charset="0"/>
                <a:ea typeface="Times New Roman" pitchFamily="18" charset="0"/>
                <a:cs typeface="Tahoma" pitchFamily="34" charset="0"/>
              </a:rPr>
              <a:t>kapsul</a:t>
            </a:r>
            <a:endParaRPr kumimoji="0" lang="id-ID"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10" name="Title 1"/>
          <p:cNvSpPr txBox="1">
            <a:spLocks/>
          </p:cNvSpPr>
          <p:nvPr/>
        </p:nvSpPr>
        <p:spPr>
          <a:xfrm>
            <a:off x="914400" y="-228600"/>
            <a:ext cx="4648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err="1" smtClean="0">
                <a:solidFill>
                  <a:schemeClr val="tx1"/>
                </a:solidFill>
              </a:rPr>
              <a:t>Pilihan</a:t>
            </a:r>
            <a:r>
              <a:rPr lang="en-US" dirty="0" smtClean="0">
                <a:solidFill>
                  <a:schemeClr val="tx1"/>
                </a:solidFill>
              </a:rPr>
              <a:t> </a:t>
            </a:r>
            <a:r>
              <a:rPr lang="en-US" dirty="0" err="1" smtClean="0">
                <a:solidFill>
                  <a:schemeClr val="tx1"/>
                </a:solidFill>
              </a:rPr>
              <a:t>produk</a:t>
            </a:r>
            <a:r>
              <a:rPr lang="en-US" dirty="0" smtClean="0">
                <a:solidFill>
                  <a:schemeClr val="tx1"/>
                </a:solidFill>
              </a:rPr>
              <a:t> </a:t>
            </a:r>
            <a:endParaRPr lang="en-US" dirty="0">
              <a:solidFill>
                <a:schemeClr val="tx1"/>
              </a:solidFill>
            </a:endParaRPr>
          </a:p>
        </p:txBody>
      </p:sp>
      <p:sp>
        <p:nvSpPr>
          <p:cNvPr id="12" name="Rounded Rectangle 11"/>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5" name="Slide Number Placeholder 4"/>
          <p:cNvSpPr>
            <a:spLocks noGrp="1"/>
          </p:cNvSpPr>
          <p:nvPr>
            <p:ph type="sldNum" sz="quarter" idx="12"/>
          </p:nvPr>
        </p:nvSpPr>
        <p:spPr/>
        <p:txBody>
          <a:bodyPr/>
          <a:lstStyle/>
          <a:p>
            <a:fld id="{B82CCC60-E8CD-4174-8B1A-7DF615B22EEF}" type="slidenum">
              <a:rPr lang="en-US" smtClean="0"/>
              <a:pPr/>
              <a:t>20</a:t>
            </a:fld>
            <a:endParaRPr lang="en-US"/>
          </a:p>
        </p:txBody>
      </p:sp>
      <p:sp>
        <p:nvSpPr>
          <p:cNvPr id="6" name="Rectangle 5"/>
          <p:cNvSpPr/>
          <p:nvPr/>
        </p:nvSpPr>
        <p:spPr>
          <a:xfrm>
            <a:off x="809328" y="6002178"/>
            <a:ext cx="2267544" cy="369332"/>
          </a:xfrm>
          <a:prstGeom prst="rect">
            <a:avLst/>
          </a:prstGeom>
        </p:spPr>
        <p:txBody>
          <a:bodyPr wrap="none">
            <a:spAutoFit/>
          </a:bodyPr>
          <a:lstStyle/>
          <a:p>
            <a:pPr algn="r"/>
            <a:r>
              <a:rPr lang="id-ID" dirty="0"/>
              <a:t>Harga Rp 100.000/dus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1343323"/>
            <a:ext cx="4343400" cy="1095077"/>
          </a:xfrm>
        </p:spPr>
        <p:txBody>
          <a:bodyPr>
            <a:normAutofit/>
          </a:bodyPr>
          <a:lstStyle/>
          <a:p>
            <a:r>
              <a:rPr lang="en-US" sz="6000" b="1" dirty="0" smtClean="0">
                <a:solidFill>
                  <a:schemeClr val="tx2">
                    <a:lumMod val="50000"/>
                  </a:schemeClr>
                </a:solidFill>
                <a:effectLst>
                  <a:outerShdw blurRad="38100" dist="38100" dir="2700000" algn="tl">
                    <a:srgbClr val="000000">
                      <a:alpha val="43137"/>
                    </a:srgbClr>
                  </a:outerShdw>
                </a:effectLst>
              </a:rPr>
              <a:t>Kopi </a:t>
            </a:r>
            <a:r>
              <a:rPr lang="en-US" sz="6000" b="1" dirty="0" err="1" smtClean="0">
                <a:solidFill>
                  <a:schemeClr val="tx2">
                    <a:lumMod val="50000"/>
                  </a:schemeClr>
                </a:solidFill>
                <a:effectLst>
                  <a:outerShdw blurRad="38100" dist="38100" dir="2700000" algn="tl">
                    <a:srgbClr val="000000">
                      <a:alpha val="43137"/>
                    </a:srgbClr>
                  </a:outerShdw>
                </a:effectLst>
              </a:rPr>
              <a:t>walet</a:t>
            </a:r>
            <a:endParaRPr lang="en-US" sz="6000" b="1" dirty="0">
              <a:solidFill>
                <a:schemeClr val="tx2">
                  <a:lumMod val="50000"/>
                </a:schemeClr>
              </a:solidFill>
              <a:effectLst>
                <a:outerShdw blurRad="38100" dist="38100" dir="2700000" algn="tl">
                  <a:srgbClr val="000000">
                    <a:alpha val="43137"/>
                  </a:srgbClr>
                </a:outerShdw>
              </a:effectLst>
            </a:endParaRPr>
          </a:p>
        </p:txBody>
      </p:sp>
      <p:pic>
        <p:nvPicPr>
          <p:cNvPr id="4" name="Content Placeholder 3" descr="E:\sukses7\P60226-155627.jpg"/>
          <p:cNvPicPr>
            <a:picLocks noGrp="1" noChangeAspect="1" noChangeArrowheads="1"/>
          </p:cNvPicPr>
          <p:nvPr>
            <p:ph idx="1"/>
          </p:nvPr>
        </p:nvPicPr>
        <p:blipFill>
          <a:blip r:embed="rId2" cstate="print"/>
          <a:srcRect/>
          <a:stretch>
            <a:fillRect/>
          </a:stretch>
        </p:blipFill>
        <p:spPr bwMode="auto">
          <a:xfrm>
            <a:off x="4726636" y="2133600"/>
            <a:ext cx="3810536" cy="2743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Rectangle 4"/>
          <p:cNvSpPr/>
          <p:nvPr/>
        </p:nvSpPr>
        <p:spPr>
          <a:xfrm>
            <a:off x="4724400" y="4876800"/>
            <a:ext cx="1354730" cy="707886"/>
          </a:xfrm>
          <a:prstGeom prst="rect">
            <a:avLst/>
          </a:prstGeom>
        </p:spPr>
        <p:txBody>
          <a:bodyPr wrap="square">
            <a:spAutoFit/>
          </a:bodyPr>
          <a:lstStyle/>
          <a:p>
            <a:r>
              <a:rPr lang="en-US" sz="2000" b="1" dirty="0" err="1" smtClean="0"/>
              <a:t>Isi</a:t>
            </a:r>
            <a:r>
              <a:rPr lang="en-US" sz="2000" b="1" dirty="0" smtClean="0"/>
              <a:t> 5 sachet</a:t>
            </a:r>
          </a:p>
          <a:p>
            <a:endParaRPr lang="en-US" sz="2000" dirty="0"/>
          </a:p>
        </p:txBody>
      </p:sp>
      <p:sp>
        <p:nvSpPr>
          <p:cNvPr id="6" name="Rectangle 5"/>
          <p:cNvSpPr/>
          <p:nvPr/>
        </p:nvSpPr>
        <p:spPr>
          <a:xfrm>
            <a:off x="838200" y="3261479"/>
            <a:ext cx="4114800" cy="3847207"/>
          </a:xfrm>
          <a:prstGeom prst="rect">
            <a:avLst/>
          </a:prstGeom>
        </p:spPr>
        <p:txBody>
          <a:bodyPr wrap="square">
            <a:spAutoFit/>
          </a:bodyPr>
          <a:lstStyle/>
          <a:p>
            <a:r>
              <a:rPr lang="en-US" sz="2800" b="1" dirty="0" err="1" smtClean="0">
                <a:effectLst>
                  <a:outerShdw blurRad="38100" dist="38100" dir="2700000" algn="tl">
                    <a:srgbClr val="000000">
                      <a:alpha val="43137"/>
                    </a:srgbClr>
                  </a:outerShdw>
                </a:effectLst>
              </a:rPr>
              <a:t>manfaat</a:t>
            </a:r>
            <a:endParaRPr lang="en-US" sz="2800" b="1" dirty="0" smtClean="0">
              <a:effectLst>
                <a:outerShdw blurRad="38100" dist="38100" dir="2700000" algn="tl">
                  <a:srgbClr val="000000">
                    <a:alpha val="43137"/>
                  </a:srgbClr>
                </a:outerShdw>
              </a:effectLst>
            </a:endParaRPr>
          </a:p>
          <a:p>
            <a:endParaRPr lang="en-US" dirty="0" smtClean="0"/>
          </a:p>
          <a:p>
            <a:r>
              <a:rPr lang="en-US" dirty="0" err="1" smtClean="0"/>
              <a:t>menghangatkan</a:t>
            </a:r>
            <a:r>
              <a:rPr lang="en-US" dirty="0" smtClean="0"/>
              <a:t> </a:t>
            </a:r>
            <a:r>
              <a:rPr lang="en-US" dirty="0" err="1" smtClean="0"/>
              <a:t>badan</a:t>
            </a:r>
            <a:endParaRPr lang="en-US" dirty="0" smtClean="0"/>
          </a:p>
          <a:p>
            <a:r>
              <a:rPr lang="en-US" dirty="0" err="1" smtClean="0"/>
              <a:t>mengatasi</a:t>
            </a:r>
            <a:r>
              <a:rPr lang="en-US" dirty="0" smtClean="0"/>
              <a:t>  </a:t>
            </a:r>
            <a:r>
              <a:rPr lang="en-US" dirty="0" err="1" smtClean="0"/>
              <a:t>gangguan</a:t>
            </a:r>
            <a:r>
              <a:rPr lang="en-US" dirty="0" smtClean="0"/>
              <a:t> </a:t>
            </a:r>
            <a:r>
              <a:rPr lang="en-US" dirty="0" err="1" smtClean="0"/>
              <a:t>disfungsi</a:t>
            </a:r>
            <a:r>
              <a:rPr lang="en-US" dirty="0" smtClean="0"/>
              <a:t> </a:t>
            </a:r>
            <a:r>
              <a:rPr lang="en-US" dirty="0" err="1" smtClean="0"/>
              <a:t>seksual</a:t>
            </a:r>
            <a:endParaRPr lang="en-US" dirty="0" smtClean="0"/>
          </a:p>
          <a:p>
            <a:pPr lvl="0"/>
            <a:r>
              <a:rPr lang="en-US" dirty="0" err="1" smtClean="0"/>
              <a:t>Memperlancar</a:t>
            </a:r>
            <a:r>
              <a:rPr lang="en-US" dirty="0" smtClean="0"/>
              <a:t> </a:t>
            </a:r>
            <a:r>
              <a:rPr lang="en-US" dirty="0" err="1" smtClean="0"/>
              <a:t>peredaran</a:t>
            </a:r>
            <a:r>
              <a:rPr lang="en-US" dirty="0" smtClean="0"/>
              <a:t> </a:t>
            </a:r>
            <a:r>
              <a:rPr lang="en-US" dirty="0" err="1" smtClean="0"/>
              <a:t>darah</a:t>
            </a:r>
            <a:endParaRPr lang="en-US" dirty="0" smtClean="0"/>
          </a:p>
          <a:p>
            <a:r>
              <a:rPr lang="en-US" dirty="0" err="1" smtClean="0"/>
              <a:t>Mencegah</a:t>
            </a:r>
            <a:r>
              <a:rPr lang="en-US" dirty="0" smtClean="0"/>
              <a:t> </a:t>
            </a:r>
            <a:r>
              <a:rPr lang="en-US" dirty="0" err="1" smtClean="0"/>
              <a:t>penuaan</a:t>
            </a:r>
            <a:r>
              <a:rPr lang="en-US" dirty="0" smtClean="0"/>
              <a:t>, </a:t>
            </a:r>
          </a:p>
          <a:p>
            <a:r>
              <a:rPr lang="en-US" dirty="0" err="1" smtClean="0"/>
              <a:t>sebagai</a:t>
            </a:r>
            <a:r>
              <a:rPr lang="en-US" dirty="0" smtClean="0"/>
              <a:t> </a:t>
            </a:r>
            <a:r>
              <a:rPr lang="en-US" dirty="0" err="1" smtClean="0"/>
              <a:t>pendongkrak</a:t>
            </a:r>
            <a:r>
              <a:rPr lang="en-US" dirty="0" smtClean="0"/>
              <a:t> </a:t>
            </a:r>
            <a:r>
              <a:rPr lang="en-US" dirty="0" err="1" smtClean="0"/>
              <a:t>gairah</a:t>
            </a:r>
            <a:r>
              <a:rPr lang="en-US" dirty="0" smtClean="0"/>
              <a:t>,</a:t>
            </a:r>
          </a:p>
          <a:p>
            <a:r>
              <a:rPr lang="en-US" dirty="0" err="1" smtClean="0"/>
              <a:t>menyehatkan</a:t>
            </a:r>
            <a:r>
              <a:rPr lang="en-US" dirty="0" smtClean="0"/>
              <a:t> </a:t>
            </a:r>
            <a:r>
              <a:rPr lang="en-US" dirty="0" err="1" smtClean="0"/>
              <a:t>sistem</a:t>
            </a:r>
            <a:r>
              <a:rPr lang="en-US" dirty="0" smtClean="0"/>
              <a:t> </a:t>
            </a:r>
            <a:r>
              <a:rPr lang="en-US" dirty="0" err="1" smtClean="0"/>
              <a:t>reproduksi</a:t>
            </a:r>
            <a:r>
              <a:rPr lang="en-US" dirty="0" smtClean="0"/>
              <a:t> </a:t>
            </a:r>
            <a:r>
              <a:rPr lang="en-US" dirty="0" err="1" smtClean="0"/>
              <a:t>yaitu</a:t>
            </a:r>
            <a:r>
              <a:rPr lang="en-US" dirty="0" smtClean="0"/>
              <a:t> </a:t>
            </a:r>
            <a:r>
              <a:rPr lang="en-US" dirty="0" err="1" smtClean="0"/>
              <a:t>mengoptimalkan</a:t>
            </a:r>
            <a:r>
              <a:rPr lang="en-US" dirty="0" smtClean="0"/>
              <a:t> </a:t>
            </a:r>
            <a:r>
              <a:rPr lang="en-US" dirty="0" err="1" smtClean="0"/>
              <a:t>fungsi</a:t>
            </a:r>
            <a:r>
              <a:rPr lang="en-US" dirty="0" smtClean="0"/>
              <a:t> </a:t>
            </a:r>
            <a:r>
              <a:rPr lang="en-US" dirty="0" err="1" smtClean="0"/>
              <a:t>tubuh</a:t>
            </a:r>
            <a:r>
              <a:rPr lang="en-US" dirty="0" smtClean="0"/>
              <a:t> </a:t>
            </a:r>
            <a:r>
              <a:rPr lang="en-US" dirty="0" err="1" smtClean="0"/>
              <a:t>dan</a:t>
            </a:r>
            <a:r>
              <a:rPr lang="en-US" dirty="0" smtClean="0"/>
              <a:t> </a:t>
            </a:r>
            <a:r>
              <a:rPr lang="en-US" dirty="0" err="1" smtClean="0"/>
              <a:t>hormon</a:t>
            </a:r>
            <a:endParaRPr lang="en-US" dirty="0" smtClean="0"/>
          </a:p>
          <a:p>
            <a:pPr lvl="0"/>
            <a:endParaRPr lang="en-US" dirty="0" smtClean="0"/>
          </a:p>
          <a:p>
            <a:endParaRPr lang="en-US" dirty="0" smtClean="0"/>
          </a:p>
          <a:p>
            <a:endParaRPr lang="en-US" dirty="0"/>
          </a:p>
        </p:txBody>
      </p:sp>
      <p:sp>
        <p:nvSpPr>
          <p:cNvPr id="9" name="Rectangle 8"/>
          <p:cNvSpPr/>
          <p:nvPr/>
        </p:nvSpPr>
        <p:spPr>
          <a:xfrm>
            <a:off x="851452" y="1447800"/>
            <a:ext cx="4495800" cy="1631216"/>
          </a:xfrm>
          <a:prstGeom prst="rect">
            <a:avLst/>
          </a:prstGeom>
        </p:spPr>
        <p:txBody>
          <a:bodyPr wrap="square">
            <a:spAutoFit/>
          </a:bodyPr>
          <a:lstStyle/>
          <a:p>
            <a:r>
              <a:rPr lang="en-US" sz="2000" dirty="0" err="1" smtClean="0"/>
              <a:t>Sarang</a:t>
            </a:r>
            <a:r>
              <a:rPr lang="en-US" sz="2000" dirty="0" smtClean="0"/>
              <a:t> </a:t>
            </a:r>
            <a:r>
              <a:rPr lang="en-US" sz="2000" dirty="0" err="1" smtClean="0"/>
              <a:t>walet</a:t>
            </a:r>
            <a:r>
              <a:rPr lang="en-US" sz="2000" dirty="0" smtClean="0"/>
              <a:t> </a:t>
            </a:r>
            <a:r>
              <a:rPr lang="en-US" sz="2000" dirty="0" err="1" smtClean="0"/>
              <a:t>memiliki</a:t>
            </a:r>
            <a:r>
              <a:rPr lang="en-US" sz="2000" dirty="0" smtClean="0"/>
              <a:t> </a:t>
            </a:r>
            <a:r>
              <a:rPr lang="en-US" sz="2000" dirty="0" err="1" smtClean="0"/>
              <a:t>nilai</a:t>
            </a:r>
            <a:r>
              <a:rPr lang="en-US" sz="2000" dirty="0" smtClean="0"/>
              <a:t> </a:t>
            </a:r>
            <a:r>
              <a:rPr lang="en-US" sz="2000" dirty="0" err="1" smtClean="0"/>
              <a:t>gizi</a:t>
            </a:r>
            <a:r>
              <a:rPr lang="en-US" sz="2000" dirty="0" smtClean="0"/>
              <a:t> yang </a:t>
            </a:r>
            <a:r>
              <a:rPr lang="en-US" sz="2000" dirty="0" err="1" smtClean="0"/>
              <a:t>tinggi</a:t>
            </a:r>
            <a:r>
              <a:rPr lang="en-US" sz="2000" dirty="0" smtClean="0"/>
              <a:t>, </a:t>
            </a:r>
            <a:r>
              <a:rPr lang="en-US" sz="2000" dirty="0" err="1" smtClean="0"/>
              <a:t>kaya</a:t>
            </a:r>
            <a:r>
              <a:rPr lang="en-US" sz="2000" dirty="0" smtClean="0"/>
              <a:t> </a:t>
            </a:r>
            <a:r>
              <a:rPr lang="en-US" sz="2000" dirty="0" err="1" smtClean="0"/>
              <a:t>antioksidan</a:t>
            </a:r>
            <a:r>
              <a:rPr lang="en-US" sz="2000" dirty="0" smtClean="0"/>
              <a:t>, </a:t>
            </a:r>
            <a:r>
              <a:rPr lang="en-US" sz="2000" dirty="0" err="1" smtClean="0"/>
              <a:t>tinggi</a:t>
            </a:r>
            <a:r>
              <a:rPr lang="en-US" sz="2000" dirty="0" smtClean="0"/>
              <a:t> </a:t>
            </a:r>
            <a:r>
              <a:rPr lang="en-US" sz="2000" dirty="0" err="1" smtClean="0"/>
              <a:t>protein,asam</a:t>
            </a:r>
            <a:r>
              <a:rPr lang="en-US" sz="2000" dirty="0" smtClean="0"/>
              <a:t> </a:t>
            </a:r>
            <a:r>
              <a:rPr lang="en-US" sz="2000" dirty="0" err="1" smtClean="0"/>
              <a:t>amino,dan</a:t>
            </a:r>
            <a:r>
              <a:rPr lang="en-US" sz="2000" dirty="0" smtClean="0"/>
              <a:t>  6 </a:t>
            </a:r>
            <a:r>
              <a:rPr lang="en-US" sz="2000" dirty="0" err="1" smtClean="0"/>
              <a:t>hormon</a:t>
            </a:r>
            <a:r>
              <a:rPr lang="en-US" sz="2000" dirty="0" smtClean="0"/>
              <a:t> </a:t>
            </a:r>
            <a:r>
              <a:rPr lang="en-US" sz="2000" dirty="0" err="1" smtClean="0"/>
              <a:t>penting</a:t>
            </a:r>
            <a:r>
              <a:rPr lang="en-US" sz="2000" dirty="0" smtClean="0"/>
              <a:t> </a:t>
            </a:r>
            <a:r>
              <a:rPr lang="en-US" sz="2000" dirty="0" err="1" smtClean="0"/>
              <a:t>bagi</a:t>
            </a:r>
            <a:r>
              <a:rPr lang="en-US" sz="2000" dirty="0" smtClean="0"/>
              <a:t> </a:t>
            </a:r>
            <a:r>
              <a:rPr lang="en-US" sz="2000" dirty="0" err="1" smtClean="0"/>
              <a:t>manusia</a:t>
            </a:r>
            <a:r>
              <a:rPr lang="en-US" sz="2000" dirty="0" smtClean="0"/>
              <a:t>, </a:t>
            </a:r>
            <a:r>
              <a:rPr lang="en-US" sz="2000" dirty="0" err="1" smtClean="0"/>
              <a:t>diantaranya</a:t>
            </a:r>
            <a:r>
              <a:rPr lang="en-US" sz="2000" dirty="0" smtClean="0"/>
              <a:t> </a:t>
            </a:r>
            <a:r>
              <a:rPr lang="en-US" sz="2000" dirty="0" err="1" smtClean="0"/>
              <a:t>testoteron</a:t>
            </a:r>
            <a:r>
              <a:rPr lang="en-US" sz="2000" dirty="0" smtClean="0"/>
              <a:t> </a:t>
            </a:r>
            <a:r>
              <a:rPr lang="en-US" sz="2000" dirty="0" err="1" smtClean="0"/>
              <a:t>dan</a:t>
            </a:r>
            <a:r>
              <a:rPr lang="en-US" sz="2000" dirty="0" smtClean="0"/>
              <a:t> </a:t>
            </a:r>
            <a:r>
              <a:rPr lang="en-US" sz="2000" dirty="0" err="1" smtClean="0"/>
              <a:t>stradiol</a:t>
            </a:r>
            <a:r>
              <a:rPr lang="en-US" sz="2000" dirty="0" smtClean="0"/>
              <a:t>.</a:t>
            </a:r>
            <a:endParaRPr lang="en-US" sz="2000" dirty="0"/>
          </a:p>
        </p:txBody>
      </p:sp>
      <p:sp>
        <p:nvSpPr>
          <p:cNvPr id="11" name="Rectangle 10"/>
          <p:cNvSpPr/>
          <p:nvPr/>
        </p:nvSpPr>
        <p:spPr>
          <a:xfrm>
            <a:off x="4737840" y="5257800"/>
            <a:ext cx="3618034" cy="1200329"/>
          </a:xfrm>
          <a:prstGeom prst="rect">
            <a:avLst/>
          </a:prstGeom>
        </p:spPr>
        <p:txBody>
          <a:bodyPr wrap="square">
            <a:spAutoFit/>
          </a:bodyPr>
          <a:lstStyle/>
          <a:p>
            <a:r>
              <a:rPr lang="en-US" b="1" dirty="0" err="1" smtClean="0"/>
              <a:t>Kandungan</a:t>
            </a:r>
            <a:endParaRPr lang="en-US" b="1" dirty="0" smtClean="0"/>
          </a:p>
          <a:p>
            <a:r>
              <a:rPr lang="en-US" dirty="0" smtClean="0"/>
              <a:t>Kopi, </a:t>
            </a:r>
            <a:r>
              <a:rPr lang="en-US" dirty="0" err="1" smtClean="0"/>
              <a:t>jahe</a:t>
            </a:r>
            <a:r>
              <a:rPr lang="en-US" dirty="0" smtClean="0"/>
              <a:t> </a:t>
            </a:r>
            <a:r>
              <a:rPr lang="en-US" dirty="0" err="1" smtClean="0"/>
              <a:t>merah</a:t>
            </a:r>
            <a:r>
              <a:rPr lang="en-US" dirty="0" smtClean="0"/>
              <a:t>, </a:t>
            </a:r>
            <a:r>
              <a:rPr lang="en-US" dirty="0" err="1" smtClean="0"/>
              <a:t>pimpinella</a:t>
            </a:r>
            <a:r>
              <a:rPr lang="en-US" dirty="0" smtClean="0"/>
              <a:t> </a:t>
            </a:r>
            <a:r>
              <a:rPr lang="en-US" dirty="0" err="1" smtClean="0"/>
              <a:t>dan</a:t>
            </a:r>
            <a:r>
              <a:rPr lang="en-US" dirty="0" smtClean="0"/>
              <a:t> </a:t>
            </a:r>
            <a:r>
              <a:rPr lang="en-US" dirty="0" err="1" smtClean="0"/>
              <a:t>sarang</a:t>
            </a:r>
            <a:r>
              <a:rPr lang="en-US" dirty="0" smtClean="0"/>
              <a:t> </a:t>
            </a:r>
            <a:r>
              <a:rPr lang="en-US" dirty="0" smtClean="0"/>
              <a:t>wallet</a:t>
            </a:r>
            <a:endParaRPr lang="id-ID" dirty="0" smtClean="0"/>
          </a:p>
          <a:p>
            <a:pPr algn="r"/>
            <a:r>
              <a:rPr lang="id-ID" dirty="0" smtClean="0"/>
              <a:t>Harga Rp 100.000/dus</a:t>
            </a:r>
            <a:endParaRPr lang="en-US" dirty="0" smtClean="0"/>
          </a:p>
        </p:txBody>
      </p:sp>
      <p:sp>
        <p:nvSpPr>
          <p:cNvPr id="8" name="Title 1"/>
          <p:cNvSpPr txBox="1">
            <a:spLocks/>
          </p:cNvSpPr>
          <p:nvPr/>
        </p:nvSpPr>
        <p:spPr>
          <a:xfrm>
            <a:off x="914400" y="-76200"/>
            <a:ext cx="4648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err="1" smtClean="0">
                <a:solidFill>
                  <a:schemeClr val="tx1"/>
                </a:solidFill>
              </a:rPr>
              <a:t>Pilihan</a:t>
            </a:r>
            <a:r>
              <a:rPr lang="en-US" dirty="0" smtClean="0">
                <a:solidFill>
                  <a:schemeClr val="tx1"/>
                </a:solidFill>
              </a:rPr>
              <a:t> </a:t>
            </a:r>
            <a:r>
              <a:rPr lang="en-US" dirty="0" err="1" smtClean="0">
                <a:solidFill>
                  <a:schemeClr val="tx1"/>
                </a:solidFill>
              </a:rPr>
              <a:t>produk</a:t>
            </a:r>
            <a:r>
              <a:rPr lang="en-US" dirty="0" smtClean="0">
                <a:solidFill>
                  <a:schemeClr val="tx1"/>
                </a:solidFill>
              </a:rPr>
              <a:t> </a:t>
            </a:r>
            <a:endParaRPr lang="en-US" dirty="0">
              <a:solidFill>
                <a:schemeClr val="tx1"/>
              </a:solidFill>
            </a:endParaRPr>
          </a:p>
        </p:txBody>
      </p:sp>
      <p:sp>
        <p:nvSpPr>
          <p:cNvPr id="10" name="Rounded Rectangle 9"/>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B82CCC60-E8CD-4174-8B1A-7DF615B22EEF}"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8130"/>
            <a:ext cx="8229600" cy="1143000"/>
          </a:xfrm>
        </p:spPr>
        <p:txBody>
          <a:bodyPr/>
          <a:lstStyle/>
          <a:p>
            <a:r>
              <a:rPr lang="en-US" b="1" dirty="0" err="1" smtClean="0">
                <a:solidFill>
                  <a:schemeClr val="tx1"/>
                </a:solidFill>
                <a:effectLst>
                  <a:outerShdw blurRad="38100" dist="38100" dir="2700000" algn="tl">
                    <a:srgbClr val="000000">
                      <a:alpha val="43137"/>
                    </a:srgbClr>
                  </a:outerShdw>
                </a:effectLst>
              </a:rPr>
              <a:t>Pengajuan</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cabang</a:t>
            </a:r>
            <a:r>
              <a:rPr lang="en-US" b="1" dirty="0" smtClean="0">
                <a:solidFill>
                  <a:schemeClr val="tx1"/>
                </a:solidFill>
                <a:effectLst>
                  <a:outerShdw blurRad="38100" dist="38100" dir="2700000" algn="tl">
                    <a:srgbClr val="000000">
                      <a:alpha val="43137"/>
                    </a:srgbClr>
                  </a:outerShdw>
                </a:effectLst>
              </a:rPr>
              <a:t> K-IVET</a:t>
            </a:r>
            <a:endParaRPr lang="en-US" b="1" dirty="0">
              <a:solidFill>
                <a:schemeClr val="tx1"/>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85800" y="1371600"/>
            <a:ext cx="8458199" cy="5181600"/>
          </a:xfrm>
        </p:spPr>
        <p:txBody>
          <a:bodyPr>
            <a:normAutofit fontScale="40000" lnSpcReduction="20000"/>
          </a:bodyPr>
          <a:lstStyle/>
          <a:p>
            <a:pPr marL="514350" indent="-514350" algn="just">
              <a:lnSpc>
                <a:spcPct val="170000"/>
              </a:lnSpc>
              <a:buFont typeface="+mj-lt"/>
              <a:buAutoNum type="arabicPeriod"/>
            </a:pPr>
            <a:r>
              <a:rPr lang="en-US" sz="4300" dirty="0" err="1" smtClean="0">
                <a:solidFill>
                  <a:srgbClr val="002060"/>
                </a:solidFill>
              </a:rPr>
              <a:t>Membayar</a:t>
            </a:r>
            <a:r>
              <a:rPr lang="en-US" sz="4300" dirty="0" smtClean="0">
                <a:solidFill>
                  <a:srgbClr val="002060"/>
                </a:solidFill>
              </a:rPr>
              <a:t> </a:t>
            </a:r>
            <a:r>
              <a:rPr lang="en-US" sz="4300" dirty="0" err="1" smtClean="0">
                <a:solidFill>
                  <a:srgbClr val="002060"/>
                </a:solidFill>
              </a:rPr>
              <a:t>uang</a:t>
            </a:r>
            <a:r>
              <a:rPr lang="en-US" sz="4300" dirty="0" smtClean="0">
                <a:solidFill>
                  <a:srgbClr val="002060"/>
                </a:solidFill>
              </a:rPr>
              <a:t> </a:t>
            </a:r>
            <a:r>
              <a:rPr lang="en-US" sz="4300" dirty="0" err="1" smtClean="0">
                <a:solidFill>
                  <a:srgbClr val="002060"/>
                </a:solidFill>
              </a:rPr>
              <a:t>jaminan</a:t>
            </a:r>
            <a:r>
              <a:rPr lang="en-US" sz="4300" dirty="0" smtClean="0">
                <a:solidFill>
                  <a:srgbClr val="002060"/>
                </a:solidFill>
              </a:rPr>
              <a:t> </a:t>
            </a:r>
            <a:r>
              <a:rPr lang="en-US" sz="4300" dirty="0" err="1" smtClean="0">
                <a:solidFill>
                  <a:srgbClr val="002060"/>
                </a:solidFill>
              </a:rPr>
              <a:t>sebesar</a:t>
            </a:r>
            <a:r>
              <a:rPr lang="en-US" sz="4300" dirty="0" smtClean="0">
                <a:solidFill>
                  <a:srgbClr val="002060"/>
                </a:solidFill>
              </a:rPr>
              <a:t> 50 </a:t>
            </a:r>
            <a:r>
              <a:rPr lang="en-US" sz="4300" dirty="0" err="1" smtClean="0">
                <a:solidFill>
                  <a:srgbClr val="002060"/>
                </a:solidFill>
              </a:rPr>
              <a:t>juta</a:t>
            </a:r>
            <a:r>
              <a:rPr lang="en-US" sz="4300" dirty="0" smtClean="0">
                <a:solidFill>
                  <a:srgbClr val="002060"/>
                </a:solidFill>
              </a:rPr>
              <a:t>, </a:t>
            </a:r>
            <a:r>
              <a:rPr lang="en-US" sz="4300" dirty="0" err="1" smtClean="0">
                <a:solidFill>
                  <a:srgbClr val="002060"/>
                </a:solidFill>
              </a:rPr>
              <a:t>dengan</a:t>
            </a:r>
            <a:r>
              <a:rPr lang="en-US" sz="4300" dirty="0" smtClean="0">
                <a:solidFill>
                  <a:srgbClr val="002060"/>
                </a:solidFill>
              </a:rPr>
              <a:t> </a:t>
            </a:r>
            <a:r>
              <a:rPr lang="en-US" sz="4300" dirty="0" err="1" smtClean="0">
                <a:solidFill>
                  <a:srgbClr val="002060"/>
                </a:solidFill>
              </a:rPr>
              <a:t>fasilitas</a:t>
            </a:r>
            <a:r>
              <a:rPr lang="en-US" sz="4300" dirty="0" smtClean="0">
                <a:solidFill>
                  <a:srgbClr val="002060"/>
                </a:solidFill>
              </a:rPr>
              <a:t> 1 laptop </a:t>
            </a:r>
            <a:r>
              <a:rPr lang="en-US" sz="4300" dirty="0" err="1" smtClean="0">
                <a:solidFill>
                  <a:srgbClr val="002060"/>
                </a:solidFill>
              </a:rPr>
              <a:t>dan</a:t>
            </a:r>
            <a:r>
              <a:rPr lang="en-US" sz="4300" dirty="0" smtClean="0">
                <a:solidFill>
                  <a:srgbClr val="002060"/>
                </a:solidFill>
              </a:rPr>
              <a:t> LCD</a:t>
            </a:r>
          </a:p>
          <a:p>
            <a:pPr marL="514350" indent="-514350" algn="just">
              <a:lnSpc>
                <a:spcPct val="170000"/>
              </a:lnSpc>
              <a:buFont typeface="+mj-lt"/>
              <a:buAutoNum type="arabicPeriod"/>
            </a:pPr>
            <a:r>
              <a:rPr lang="en-US" sz="4300" dirty="0" err="1" smtClean="0">
                <a:solidFill>
                  <a:srgbClr val="002060"/>
                </a:solidFill>
              </a:rPr>
              <a:t>Jika</a:t>
            </a:r>
            <a:r>
              <a:rPr lang="en-US" sz="4300" dirty="0" smtClean="0">
                <a:solidFill>
                  <a:srgbClr val="002060"/>
                </a:solidFill>
              </a:rPr>
              <a:t> </a:t>
            </a:r>
            <a:r>
              <a:rPr lang="en-US" sz="4300" dirty="0" err="1" smtClean="0">
                <a:solidFill>
                  <a:srgbClr val="002060"/>
                </a:solidFill>
              </a:rPr>
              <a:t>mahasiswa</a:t>
            </a:r>
            <a:r>
              <a:rPr lang="en-US" sz="4300" dirty="0" smtClean="0">
                <a:solidFill>
                  <a:srgbClr val="002060"/>
                </a:solidFill>
              </a:rPr>
              <a:t> / </a:t>
            </a:r>
            <a:r>
              <a:rPr lang="en-US" sz="4300" dirty="0" err="1" smtClean="0">
                <a:solidFill>
                  <a:srgbClr val="002060"/>
                </a:solidFill>
              </a:rPr>
              <a:t>agen</a:t>
            </a:r>
            <a:r>
              <a:rPr lang="en-US" sz="4300" dirty="0" smtClean="0">
                <a:solidFill>
                  <a:srgbClr val="002060"/>
                </a:solidFill>
              </a:rPr>
              <a:t> K-IVET </a:t>
            </a:r>
            <a:r>
              <a:rPr lang="en-US" sz="4300" dirty="0" err="1" smtClean="0">
                <a:solidFill>
                  <a:srgbClr val="002060"/>
                </a:solidFill>
              </a:rPr>
              <a:t>mencapai</a:t>
            </a:r>
            <a:r>
              <a:rPr lang="en-US" sz="4300" dirty="0" smtClean="0">
                <a:solidFill>
                  <a:srgbClr val="002060"/>
                </a:solidFill>
              </a:rPr>
              <a:t> 2000 </a:t>
            </a:r>
            <a:r>
              <a:rPr lang="en-US" sz="4300" dirty="0" err="1" smtClean="0">
                <a:solidFill>
                  <a:srgbClr val="002060"/>
                </a:solidFill>
              </a:rPr>
              <a:t>orang</a:t>
            </a:r>
            <a:r>
              <a:rPr lang="en-US" sz="4300" dirty="0" smtClean="0">
                <a:solidFill>
                  <a:srgbClr val="002060"/>
                </a:solidFill>
              </a:rPr>
              <a:t>, </a:t>
            </a:r>
            <a:r>
              <a:rPr lang="en-US" sz="4300" dirty="0" err="1" smtClean="0">
                <a:solidFill>
                  <a:srgbClr val="002060"/>
                </a:solidFill>
              </a:rPr>
              <a:t>diberikan</a:t>
            </a:r>
            <a:r>
              <a:rPr lang="en-US" sz="4300" dirty="0" smtClean="0">
                <a:solidFill>
                  <a:srgbClr val="002060"/>
                </a:solidFill>
              </a:rPr>
              <a:t> </a:t>
            </a:r>
            <a:r>
              <a:rPr lang="en-US" sz="4300" dirty="0" err="1" smtClean="0">
                <a:solidFill>
                  <a:srgbClr val="002060"/>
                </a:solidFill>
              </a:rPr>
              <a:t>fasilitas</a:t>
            </a:r>
            <a:r>
              <a:rPr lang="en-US" sz="4300" dirty="0" smtClean="0">
                <a:solidFill>
                  <a:srgbClr val="002060"/>
                </a:solidFill>
              </a:rPr>
              <a:t> </a:t>
            </a:r>
            <a:r>
              <a:rPr lang="en-US" sz="4300" dirty="0" err="1" smtClean="0">
                <a:solidFill>
                  <a:srgbClr val="002060"/>
                </a:solidFill>
              </a:rPr>
              <a:t>mobil</a:t>
            </a:r>
            <a:r>
              <a:rPr lang="en-US" sz="4300" dirty="0" smtClean="0">
                <a:solidFill>
                  <a:srgbClr val="002060"/>
                </a:solidFill>
              </a:rPr>
              <a:t> </a:t>
            </a:r>
            <a:r>
              <a:rPr lang="en-US" sz="4300" dirty="0" err="1" smtClean="0">
                <a:solidFill>
                  <a:srgbClr val="002060"/>
                </a:solidFill>
              </a:rPr>
              <a:t>operasional</a:t>
            </a:r>
            <a:r>
              <a:rPr lang="en-US" sz="4300" dirty="0" smtClean="0">
                <a:solidFill>
                  <a:srgbClr val="002060"/>
                </a:solidFill>
              </a:rPr>
              <a:t>.(DP 50juta </a:t>
            </a:r>
            <a:r>
              <a:rPr lang="en-US" sz="4300" dirty="0" err="1" smtClean="0">
                <a:solidFill>
                  <a:srgbClr val="002060"/>
                </a:solidFill>
              </a:rPr>
              <a:t>dari</a:t>
            </a:r>
            <a:r>
              <a:rPr lang="en-US" sz="4300" dirty="0" smtClean="0">
                <a:solidFill>
                  <a:srgbClr val="002060"/>
                </a:solidFill>
              </a:rPr>
              <a:t> </a:t>
            </a:r>
            <a:r>
              <a:rPr lang="en-US" sz="4300" dirty="0" err="1" smtClean="0">
                <a:solidFill>
                  <a:srgbClr val="002060"/>
                </a:solidFill>
              </a:rPr>
              <a:t>uang</a:t>
            </a:r>
            <a:r>
              <a:rPr lang="en-US" sz="4300" dirty="0" smtClean="0">
                <a:solidFill>
                  <a:srgbClr val="002060"/>
                </a:solidFill>
              </a:rPr>
              <a:t> </a:t>
            </a:r>
            <a:r>
              <a:rPr lang="en-US" sz="4300" dirty="0" err="1" smtClean="0">
                <a:solidFill>
                  <a:srgbClr val="002060"/>
                </a:solidFill>
              </a:rPr>
              <a:t>jaminan</a:t>
            </a:r>
            <a:r>
              <a:rPr lang="en-US" sz="4300" dirty="0" smtClean="0">
                <a:solidFill>
                  <a:srgbClr val="002060"/>
                </a:solidFill>
              </a:rPr>
              <a:t>, </a:t>
            </a:r>
            <a:r>
              <a:rPr lang="en-US" sz="4300" dirty="0" err="1" smtClean="0">
                <a:solidFill>
                  <a:srgbClr val="002060"/>
                </a:solidFill>
              </a:rPr>
              <a:t>cicilan</a:t>
            </a:r>
            <a:r>
              <a:rPr lang="en-US" sz="4300" dirty="0" smtClean="0">
                <a:solidFill>
                  <a:srgbClr val="002060"/>
                </a:solidFill>
              </a:rPr>
              <a:t> </a:t>
            </a:r>
            <a:r>
              <a:rPr lang="en-US" sz="4300" dirty="0" err="1" smtClean="0">
                <a:solidFill>
                  <a:srgbClr val="002060"/>
                </a:solidFill>
              </a:rPr>
              <a:t>ditanggung</a:t>
            </a:r>
            <a:r>
              <a:rPr lang="en-US" sz="4300" dirty="0" smtClean="0">
                <a:solidFill>
                  <a:srgbClr val="002060"/>
                </a:solidFill>
              </a:rPr>
              <a:t> K-IVET)</a:t>
            </a:r>
          </a:p>
          <a:p>
            <a:pPr marL="514350" indent="-514350" algn="just">
              <a:lnSpc>
                <a:spcPct val="170000"/>
              </a:lnSpc>
              <a:buFont typeface="+mj-lt"/>
              <a:buAutoNum type="arabicPeriod"/>
            </a:pPr>
            <a:r>
              <a:rPr lang="en-US" sz="4300" dirty="0" err="1" smtClean="0">
                <a:solidFill>
                  <a:srgbClr val="002060"/>
                </a:solidFill>
              </a:rPr>
              <a:t>Jika</a:t>
            </a:r>
            <a:r>
              <a:rPr lang="en-US" sz="4300" dirty="0" smtClean="0">
                <a:solidFill>
                  <a:srgbClr val="002060"/>
                </a:solidFill>
              </a:rPr>
              <a:t> </a:t>
            </a:r>
            <a:r>
              <a:rPr lang="en-US" sz="4300" dirty="0" err="1" smtClean="0">
                <a:solidFill>
                  <a:srgbClr val="002060"/>
                </a:solidFill>
              </a:rPr>
              <a:t>mengundurkan</a:t>
            </a:r>
            <a:r>
              <a:rPr lang="en-US" sz="4300" dirty="0" smtClean="0">
                <a:solidFill>
                  <a:srgbClr val="002060"/>
                </a:solidFill>
              </a:rPr>
              <a:t> </a:t>
            </a:r>
            <a:r>
              <a:rPr lang="en-US" sz="4300" dirty="0" err="1" smtClean="0">
                <a:solidFill>
                  <a:srgbClr val="002060"/>
                </a:solidFill>
              </a:rPr>
              <a:t>diri</a:t>
            </a:r>
            <a:r>
              <a:rPr lang="en-US" sz="4300" dirty="0" smtClean="0">
                <a:solidFill>
                  <a:srgbClr val="002060"/>
                </a:solidFill>
              </a:rPr>
              <a:t> </a:t>
            </a:r>
            <a:r>
              <a:rPr lang="en-US" sz="4300" dirty="0" err="1" smtClean="0">
                <a:solidFill>
                  <a:srgbClr val="002060"/>
                </a:solidFill>
              </a:rPr>
              <a:t>dari</a:t>
            </a:r>
            <a:r>
              <a:rPr lang="en-US" sz="4300" dirty="0" smtClean="0">
                <a:solidFill>
                  <a:srgbClr val="002060"/>
                </a:solidFill>
              </a:rPr>
              <a:t> </a:t>
            </a:r>
            <a:r>
              <a:rPr lang="en-US" sz="4300" dirty="0" err="1" smtClean="0">
                <a:solidFill>
                  <a:srgbClr val="002060"/>
                </a:solidFill>
              </a:rPr>
              <a:t>cabang</a:t>
            </a:r>
            <a:r>
              <a:rPr lang="en-US" sz="4300" dirty="0" smtClean="0">
                <a:solidFill>
                  <a:srgbClr val="002060"/>
                </a:solidFill>
              </a:rPr>
              <a:t> </a:t>
            </a:r>
            <a:r>
              <a:rPr lang="en-US" sz="4300" dirty="0" err="1" smtClean="0">
                <a:solidFill>
                  <a:srgbClr val="002060"/>
                </a:solidFill>
              </a:rPr>
              <a:t>karena</a:t>
            </a:r>
            <a:r>
              <a:rPr lang="en-US" sz="4300" dirty="0" smtClean="0">
                <a:solidFill>
                  <a:srgbClr val="002060"/>
                </a:solidFill>
              </a:rPr>
              <a:t> </a:t>
            </a:r>
            <a:r>
              <a:rPr lang="en-US" sz="4300" dirty="0" err="1" smtClean="0">
                <a:solidFill>
                  <a:srgbClr val="002060"/>
                </a:solidFill>
              </a:rPr>
              <a:t>suatu</a:t>
            </a:r>
            <a:r>
              <a:rPr lang="en-US" sz="4300" dirty="0" smtClean="0">
                <a:solidFill>
                  <a:srgbClr val="002060"/>
                </a:solidFill>
              </a:rPr>
              <a:t> </a:t>
            </a:r>
            <a:r>
              <a:rPr lang="en-US" sz="4300" dirty="0" err="1" smtClean="0">
                <a:solidFill>
                  <a:srgbClr val="002060"/>
                </a:solidFill>
              </a:rPr>
              <a:t>hal</a:t>
            </a:r>
            <a:r>
              <a:rPr lang="en-US" sz="4300" dirty="0" smtClean="0">
                <a:solidFill>
                  <a:srgbClr val="002060"/>
                </a:solidFill>
              </a:rPr>
              <a:t>, </a:t>
            </a:r>
            <a:r>
              <a:rPr lang="en-US" sz="4300" dirty="0" err="1" smtClean="0">
                <a:solidFill>
                  <a:srgbClr val="002060"/>
                </a:solidFill>
              </a:rPr>
              <a:t>maka</a:t>
            </a:r>
            <a:r>
              <a:rPr lang="en-US" sz="4300" dirty="0" smtClean="0">
                <a:solidFill>
                  <a:srgbClr val="002060"/>
                </a:solidFill>
              </a:rPr>
              <a:t> </a:t>
            </a:r>
            <a:r>
              <a:rPr lang="en-US" sz="4300" dirty="0" err="1" smtClean="0">
                <a:solidFill>
                  <a:srgbClr val="002060"/>
                </a:solidFill>
              </a:rPr>
              <a:t>dana</a:t>
            </a:r>
            <a:r>
              <a:rPr lang="en-US" sz="4300" dirty="0" smtClean="0">
                <a:solidFill>
                  <a:srgbClr val="002060"/>
                </a:solidFill>
              </a:rPr>
              <a:t> </a:t>
            </a:r>
            <a:r>
              <a:rPr lang="en-US" sz="4300" dirty="0" err="1" smtClean="0">
                <a:solidFill>
                  <a:srgbClr val="002060"/>
                </a:solidFill>
              </a:rPr>
              <a:t>jaminan</a:t>
            </a:r>
            <a:r>
              <a:rPr lang="en-US" sz="4300" dirty="0" smtClean="0">
                <a:solidFill>
                  <a:srgbClr val="002060"/>
                </a:solidFill>
              </a:rPr>
              <a:t> </a:t>
            </a:r>
            <a:r>
              <a:rPr lang="en-US" sz="4300" dirty="0" err="1" smtClean="0">
                <a:solidFill>
                  <a:srgbClr val="002060"/>
                </a:solidFill>
              </a:rPr>
              <a:t>dikembalikan</a:t>
            </a:r>
            <a:r>
              <a:rPr lang="en-US" sz="4300" dirty="0" smtClean="0">
                <a:solidFill>
                  <a:srgbClr val="002060"/>
                </a:solidFill>
              </a:rPr>
              <a:t> 100% </a:t>
            </a:r>
            <a:r>
              <a:rPr lang="en-US" sz="4300" dirty="0" err="1" smtClean="0">
                <a:solidFill>
                  <a:srgbClr val="002060"/>
                </a:solidFill>
              </a:rPr>
              <a:t>tanpa</a:t>
            </a:r>
            <a:r>
              <a:rPr lang="en-US" sz="4300" dirty="0" smtClean="0">
                <a:solidFill>
                  <a:srgbClr val="002060"/>
                </a:solidFill>
              </a:rPr>
              <a:t> </a:t>
            </a:r>
            <a:r>
              <a:rPr lang="en-US" sz="4300" dirty="0" err="1" smtClean="0">
                <a:solidFill>
                  <a:srgbClr val="002060"/>
                </a:solidFill>
              </a:rPr>
              <a:t>potongan</a:t>
            </a:r>
            <a:r>
              <a:rPr lang="en-US" sz="4300" dirty="0" smtClean="0">
                <a:solidFill>
                  <a:srgbClr val="002060"/>
                </a:solidFill>
              </a:rPr>
              <a:t>.</a:t>
            </a:r>
          </a:p>
          <a:p>
            <a:pPr marL="514350" indent="-514350" algn="just">
              <a:lnSpc>
                <a:spcPct val="170000"/>
              </a:lnSpc>
              <a:buFont typeface="+mj-lt"/>
              <a:buAutoNum type="arabicPeriod"/>
            </a:pPr>
            <a:r>
              <a:rPr lang="en-US" sz="4300" dirty="0" smtClean="0">
                <a:solidFill>
                  <a:srgbClr val="002060"/>
                </a:solidFill>
              </a:rPr>
              <a:t>Fee </a:t>
            </a:r>
            <a:r>
              <a:rPr lang="en-US" sz="4300" dirty="0" err="1" smtClean="0">
                <a:solidFill>
                  <a:srgbClr val="002060"/>
                </a:solidFill>
              </a:rPr>
              <a:t>cabang</a:t>
            </a:r>
            <a:r>
              <a:rPr lang="en-US" sz="4300" dirty="0" smtClean="0">
                <a:solidFill>
                  <a:srgbClr val="002060"/>
                </a:solidFill>
              </a:rPr>
              <a:t> </a:t>
            </a:r>
            <a:r>
              <a:rPr lang="en-US" sz="4300" dirty="0" err="1" smtClean="0">
                <a:solidFill>
                  <a:srgbClr val="002060"/>
                </a:solidFill>
              </a:rPr>
              <a:t>sebesar</a:t>
            </a:r>
            <a:r>
              <a:rPr lang="en-US" sz="4300" dirty="0" smtClean="0">
                <a:solidFill>
                  <a:srgbClr val="002060"/>
                </a:solidFill>
              </a:rPr>
              <a:t> 70.000/</a:t>
            </a:r>
            <a:r>
              <a:rPr lang="en-US" sz="4300" dirty="0" err="1" smtClean="0">
                <a:solidFill>
                  <a:srgbClr val="002060"/>
                </a:solidFill>
              </a:rPr>
              <a:t>agen</a:t>
            </a:r>
            <a:r>
              <a:rPr lang="en-US" sz="4300" dirty="0" smtClean="0">
                <a:solidFill>
                  <a:srgbClr val="002060"/>
                </a:solidFill>
              </a:rPr>
              <a:t> </a:t>
            </a:r>
            <a:r>
              <a:rPr lang="en-US" sz="4300" dirty="0" err="1" smtClean="0">
                <a:solidFill>
                  <a:srgbClr val="002060"/>
                </a:solidFill>
              </a:rPr>
              <a:t>atau</a:t>
            </a:r>
            <a:r>
              <a:rPr lang="en-US" sz="4300" dirty="0" smtClean="0">
                <a:solidFill>
                  <a:srgbClr val="002060"/>
                </a:solidFill>
              </a:rPr>
              <a:t> </a:t>
            </a:r>
            <a:r>
              <a:rPr lang="en-US" sz="4300" dirty="0" err="1" smtClean="0">
                <a:solidFill>
                  <a:srgbClr val="002060"/>
                </a:solidFill>
              </a:rPr>
              <a:t>mahasiswa</a:t>
            </a:r>
            <a:r>
              <a:rPr lang="en-US" sz="4300" dirty="0" smtClean="0">
                <a:solidFill>
                  <a:srgbClr val="002060"/>
                </a:solidFill>
              </a:rPr>
              <a:t> K-IVET yang </a:t>
            </a:r>
            <a:r>
              <a:rPr lang="en-US" sz="4300" dirty="0" err="1" smtClean="0">
                <a:solidFill>
                  <a:srgbClr val="002060"/>
                </a:solidFill>
              </a:rPr>
              <a:t>mendaftar</a:t>
            </a:r>
            <a:r>
              <a:rPr lang="en-US" sz="4300" dirty="0" smtClean="0">
                <a:solidFill>
                  <a:srgbClr val="002060"/>
                </a:solidFill>
              </a:rPr>
              <a:t> </a:t>
            </a:r>
            <a:r>
              <a:rPr lang="en-US" sz="4300" dirty="0" err="1" smtClean="0">
                <a:solidFill>
                  <a:srgbClr val="002060"/>
                </a:solidFill>
              </a:rPr>
              <a:t>di</a:t>
            </a:r>
            <a:r>
              <a:rPr lang="en-US" sz="4300" dirty="0" smtClean="0">
                <a:solidFill>
                  <a:srgbClr val="002060"/>
                </a:solidFill>
              </a:rPr>
              <a:t> </a:t>
            </a:r>
            <a:r>
              <a:rPr lang="en-US" sz="4300" dirty="0" err="1" smtClean="0">
                <a:solidFill>
                  <a:srgbClr val="002060"/>
                </a:solidFill>
              </a:rPr>
              <a:t>cabang</a:t>
            </a:r>
            <a:r>
              <a:rPr lang="en-US" sz="4300" dirty="0" smtClean="0">
                <a:solidFill>
                  <a:srgbClr val="002060"/>
                </a:solidFill>
              </a:rPr>
              <a:t>.</a:t>
            </a:r>
          </a:p>
          <a:p>
            <a:pPr marL="514350" indent="-514350" algn="just">
              <a:lnSpc>
                <a:spcPct val="170000"/>
              </a:lnSpc>
              <a:buFont typeface="+mj-lt"/>
              <a:buAutoNum type="arabicPeriod"/>
            </a:pPr>
            <a:r>
              <a:rPr lang="en-US" sz="4300" dirty="0" smtClean="0">
                <a:solidFill>
                  <a:srgbClr val="002060"/>
                </a:solidFill>
              </a:rPr>
              <a:t>Fee sponsor </a:t>
            </a:r>
            <a:r>
              <a:rPr lang="en-US" sz="4300" dirty="0" err="1" smtClean="0">
                <a:solidFill>
                  <a:srgbClr val="002060"/>
                </a:solidFill>
              </a:rPr>
              <a:t>cabang</a:t>
            </a:r>
            <a:r>
              <a:rPr lang="en-US" sz="4300" dirty="0" smtClean="0">
                <a:solidFill>
                  <a:srgbClr val="002060"/>
                </a:solidFill>
              </a:rPr>
              <a:t> </a:t>
            </a:r>
            <a:r>
              <a:rPr lang="en-US" sz="4300" dirty="0" err="1" smtClean="0">
                <a:solidFill>
                  <a:srgbClr val="002060"/>
                </a:solidFill>
              </a:rPr>
              <a:t>sebesar</a:t>
            </a:r>
            <a:r>
              <a:rPr lang="en-US" sz="4300" dirty="0" smtClean="0">
                <a:solidFill>
                  <a:srgbClr val="002060"/>
                </a:solidFill>
              </a:rPr>
              <a:t> 5000/</a:t>
            </a:r>
            <a:r>
              <a:rPr lang="en-US" sz="4300" dirty="0" err="1" smtClean="0">
                <a:solidFill>
                  <a:srgbClr val="002060"/>
                </a:solidFill>
              </a:rPr>
              <a:t>agen</a:t>
            </a:r>
            <a:r>
              <a:rPr lang="en-US" sz="4300" dirty="0" smtClean="0">
                <a:solidFill>
                  <a:srgbClr val="002060"/>
                </a:solidFill>
              </a:rPr>
              <a:t> </a:t>
            </a:r>
            <a:r>
              <a:rPr lang="en-US" sz="4300" dirty="0" err="1" smtClean="0">
                <a:solidFill>
                  <a:srgbClr val="002060"/>
                </a:solidFill>
              </a:rPr>
              <a:t>atau</a:t>
            </a:r>
            <a:r>
              <a:rPr lang="en-US" sz="4300" dirty="0" smtClean="0">
                <a:solidFill>
                  <a:srgbClr val="002060"/>
                </a:solidFill>
              </a:rPr>
              <a:t> </a:t>
            </a:r>
            <a:r>
              <a:rPr lang="en-US" sz="4300" dirty="0" err="1" smtClean="0">
                <a:solidFill>
                  <a:srgbClr val="002060"/>
                </a:solidFill>
              </a:rPr>
              <a:t>mahasiswa</a:t>
            </a:r>
            <a:r>
              <a:rPr lang="en-US" sz="4300" dirty="0" smtClean="0">
                <a:solidFill>
                  <a:srgbClr val="002060"/>
                </a:solidFill>
              </a:rPr>
              <a:t> K-IVET yang </a:t>
            </a:r>
            <a:r>
              <a:rPr lang="en-US" sz="4300" dirty="0" err="1" smtClean="0">
                <a:solidFill>
                  <a:srgbClr val="002060"/>
                </a:solidFill>
              </a:rPr>
              <a:t>mendaftar</a:t>
            </a:r>
            <a:r>
              <a:rPr lang="en-US" sz="4300" dirty="0" smtClean="0">
                <a:solidFill>
                  <a:srgbClr val="002060"/>
                </a:solidFill>
              </a:rPr>
              <a:t> </a:t>
            </a:r>
            <a:r>
              <a:rPr lang="en-US" sz="4300" dirty="0" err="1" smtClean="0">
                <a:solidFill>
                  <a:srgbClr val="002060"/>
                </a:solidFill>
              </a:rPr>
              <a:t>di</a:t>
            </a:r>
            <a:r>
              <a:rPr lang="en-US" sz="4300" dirty="0" smtClean="0">
                <a:solidFill>
                  <a:srgbClr val="002060"/>
                </a:solidFill>
              </a:rPr>
              <a:t> </a:t>
            </a:r>
            <a:r>
              <a:rPr lang="en-US" sz="4300" dirty="0" err="1" smtClean="0">
                <a:solidFill>
                  <a:srgbClr val="002060"/>
                </a:solidFill>
              </a:rPr>
              <a:t>cabang</a:t>
            </a:r>
            <a:r>
              <a:rPr lang="en-US" sz="4300" dirty="0" smtClean="0">
                <a:solidFill>
                  <a:srgbClr val="002060"/>
                </a:solidFill>
              </a:rPr>
              <a:t> yang </a:t>
            </a:r>
            <a:r>
              <a:rPr lang="en-US" sz="4300" dirty="0" err="1" smtClean="0">
                <a:solidFill>
                  <a:srgbClr val="002060"/>
                </a:solidFill>
              </a:rPr>
              <a:t>disponsori</a:t>
            </a:r>
            <a:r>
              <a:rPr lang="en-US" sz="4300" dirty="0" smtClean="0">
                <a:solidFill>
                  <a:srgbClr val="002060"/>
                </a:solidFill>
              </a:rPr>
              <a:t>.</a:t>
            </a:r>
          </a:p>
          <a:p>
            <a:pPr marL="514350" indent="-514350" algn="just">
              <a:lnSpc>
                <a:spcPct val="170000"/>
              </a:lnSpc>
              <a:buFont typeface="+mj-lt"/>
              <a:buAutoNum type="arabicPeriod"/>
            </a:pPr>
            <a:r>
              <a:rPr lang="en-US" sz="4300" dirty="0" err="1" smtClean="0">
                <a:solidFill>
                  <a:srgbClr val="002060"/>
                </a:solidFill>
              </a:rPr>
              <a:t>Pengajuan</a:t>
            </a:r>
            <a:r>
              <a:rPr lang="en-US" sz="4300" dirty="0" smtClean="0">
                <a:solidFill>
                  <a:srgbClr val="002060"/>
                </a:solidFill>
              </a:rPr>
              <a:t> sub </a:t>
            </a:r>
            <a:r>
              <a:rPr lang="en-US" sz="4300" dirty="0" err="1" smtClean="0">
                <a:solidFill>
                  <a:srgbClr val="002060"/>
                </a:solidFill>
              </a:rPr>
              <a:t>cabang</a:t>
            </a:r>
            <a:r>
              <a:rPr lang="en-US" sz="4300" dirty="0" smtClean="0">
                <a:solidFill>
                  <a:srgbClr val="002060"/>
                </a:solidFill>
              </a:rPr>
              <a:t> </a:t>
            </a:r>
            <a:r>
              <a:rPr lang="en-US" sz="4300" dirty="0" err="1" smtClean="0">
                <a:solidFill>
                  <a:srgbClr val="002060"/>
                </a:solidFill>
              </a:rPr>
              <a:t>dengan</a:t>
            </a:r>
            <a:r>
              <a:rPr lang="en-US" sz="4300" dirty="0" smtClean="0">
                <a:solidFill>
                  <a:srgbClr val="002060"/>
                </a:solidFill>
              </a:rPr>
              <a:t> </a:t>
            </a:r>
            <a:r>
              <a:rPr lang="en-US" sz="4300" dirty="0" err="1" smtClean="0">
                <a:solidFill>
                  <a:srgbClr val="002060"/>
                </a:solidFill>
              </a:rPr>
              <a:t>uang</a:t>
            </a:r>
            <a:r>
              <a:rPr lang="en-US" sz="4300" dirty="0" smtClean="0">
                <a:solidFill>
                  <a:srgbClr val="002060"/>
                </a:solidFill>
              </a:rPr>
              <a:t> </a:t>
            </a:r>
            <a:r>
              <a:rPr lang="en-US" sz="4300" dirty="0" err="1" smtClean="0">
                <a:solidFill>
                  <a:srgbClr val="002060"/>
                </a:solidFill>
              </a:rPr>
              <a:t>jaminan</a:t>
            </a:r>
            <a:r>
              <a:rPr lang="en-US" sz="4300" dirty="0" smtClean="0">
                <a:solidFill>
                  <a:srgbClr val="002060"/>
                </a:solidFill>
              </a:rPr>
              <a:t> 10 </a:t>
            </a:r>
            <a:r>
              <a:rPr lang="en-US" sz="4300" dirty="0" err="1" smtClean="0">
                <a:solidFill>
                  <a:srgbClr val="002060"/>
                </a:solidFill>
              </a:rPr>
              <a:t>juta</a:t>
            </a:r>
            <a:r>
              <a:rPr lang="en-US" sz="4300" dirty="0" smtClean="0">
                <a:solidFill>
                  <a:srgbClr val="002060"/>
                </a:solidFill>
              </a:rPr>
              <a:t>, </a:t>
            </a:r>
            <a:r>
              <a:rPr lang="en-US" sz="4300" dirty="0" err="1" smtClean="0">
                <a:solidFill>
                  <a:srgbClr val="002060"/>
                </a:solidFill>
              </a:rPr>
              <a:t>hanya</a:t>
            </a:r>
            <a:r>
              <a:rPr lang="en-US" sz="4300" dirty="0" smtClean="0">
                <a:solidFill>
                  <a:srgbClr val="002060"/>
                </a:solidFill>
              </a:rPr>
              <a:t> </a:t>
            </a:r>
            <a:r>
              <a:rPr lang="en-US" sz="4300" dirty="0" err="1" smtClean="0">
                <a:solidFill>
                  <a:srgbClr val="002060"/>
                </a:solidFill>
              </a:rPr>
              <a:t>dengan</a:t>
            </a:r>
            <a:r>
              <a:rPr lang="en-US" sz="4300" dirty="0" smtClean="0">
                <a:solidFill>
                  <a:srgbClr val="002060"/>
                </a:solidFill>
              </a:rPr>
              <a:t> fee sub </a:t>
            </a:r>
            <a:r>
              <a:rPr lang="en-US" sz="4300" dirty="0" err="1" smtClean="0">
                <a:solidFill>
                  <a:srgbClr val="002060"/>
                </a:solidFill>
              </a:rPr>
              <a:t>cabang</a:t>
            </a:r>
            <a:r>
              <a:rPr lang="en-US" sz="4300" dirty="0" smtClean="0">
                <a:solidFill>
                  <a:srgbClr val="002060"/>
                </a:solidFill>
              </a:rPr>
              <a:t> </a:t>
            </a:r>
            <a:r>
              <a:rPr lang="en-US" sz="4300" dirty="0" err="1" smtClean="0">
                <a:solidFill>
                  <a:srgbClr val="002060"/>
                </a:solidFill>
              </a:rPr>
              <a:t>sebesar</a:t>
            </a:r>
            <a:r>
              <a:rPr lang="en-US" sz="4300" dirty="0" smtClean="0">
                <a:solidFill>
                  <a:srgbClr val="002060"/>
                </a:solidFill>
              </a:rPr>
              <a:t> 25.000/</a:t>
            </a:r>
            <a:r>
              <a:rPr lang="en-US" sz="4300" dirty="0" err="1" smtClean="0">
                <a:solidFill>
                  <a:srgbClr val="002060"/>
                </a:solidFill>
              </a:rPr>
              <a:t>agen</a:t>
            </a:r>
            <a:r>
              <a:rPr lang="en-US" sz="4300" dirty="0" smtClean="0">
                <a:solidFill>
                  <a:srgbClr val="002060"/>
                </a:solidFill>
              </a:rPr>
              <a:t> </a:t>
            </a:r>
            <a:r>
              <a:rPr lang="en-US" sz="4300" dirty="0" err="1" smtClean="0">
                <a:solidFill>
                  <a:srgbClr val="002060"/>
                </a:solidFill>
              </a:rPr>
              <a:t>atau</a:t>
            </a:r>
            <a:r>
              <a:rPr lang="en-US" sz="4300" dirty="0" smtClean="0">
                <a:solidFill>
                  <a:srgbClr val="002060"/>
                </a:solidFill>
              </a:rPr>
              <a:t> </a:t>
            </a:r>
            <a:r>
              <a:rPr lang="en-US" sz="4300" dirty="0" err="1" smtClean="0">
                <a:solidFill>
                  <a:srgbClr val="002060"/>
                </a:solidFill>
              </a:rPr>
              <a:t>mahasiswa</a:t>
            </a:r>
            <a:r>
              <a:rPr lang="en-US" sz="4300" dirty="0" smtClean="0">
                <a:solidFill>
                  <a:srgbClr val="002060"/>
                </a:solidFill>
              </a:rPr>
              <a:t> K-IVET yang </a:t>
            </a:r>
            <a:r>
              <a:rPr lang="en-US" sz="4300" dirty="0" err="1" smtClean="0">
                <a:solidFill>
                  <a:srgbClr val="002060"/>
                </a:solidFill>
              </a:rPr>
              <a:t>mendaftar</a:t>
            </a:r>
            <a:r>
              <a:rPr lang="en-US" sz="4300" dirty="0" smtClean="0">
                <a:solidFill>
                  <a:srgbClr val="002060"/>
                </a:solidFill>
              </a:rPr>
              <a:t> </a:t>
            </a:r>
            <a:r>
              <a:rPr lang="en-US" sz="4300" dirty="0" err="1" smtClean="0">
                <a:solidFill>
                  <a:srgbClr val="002060"/>
                </a:solidFill>
              </a:rPr>
              <a:t>di</a:t>
            </a:r>
            <a:r>
              <a:rPr lang="en-US" sz="4300" dirty="0" smtClean="0">
                <a:solidFill>
                  <a:srgbClr val="002060"/>
                </a:solidFill>
              </a:rPr>
              <a:t> </a:t>
            </a:r>
            <a:r>
              <a:rPr lang="en-US" sz="4300" dirty="0" err="1" smtClean="0">
                <a:solidFill>
                  <a:srgbClr val="002060"/>
                </a:solidFill>
              </a:rPr>
              <a:t>subcabang</a:t>
            </a:r>
            <a:r>
              <a:rPr lang="en-US" sz="4300" dirty="0" smtClean="0">
                <a:solidFill>
                  <a:srgbClr val="002060"/>
                </a:solidFill>
              </a:rPr>
              <a:t>.</a:t>
            </a:r>
          </a:p>
          <a:p>
            <a:pPr marL="514350" indent="-514350" algn="just">
              <a:lnSpc>
                <a:spcPct val="170000"/>
              </a:lnSpc>
              <a:buFont typeface="+mj-lt"/>
              <a:buAutoNum type="arabicPeriod"/>
            </a:pPr>
            <a:r>
              <a:rPr lang="en-US" sz="4300" dirty="0" smtClean="0">
                <a:solidFill>
                  <a:srgbClr val="002060"/>
                </a:solidFill>
              </a:rPr>
              <a:t>Fee sponsor sub </a:t>
            </a:r>
            <a:r>
              <a:rPr lang="en-US" sz="4300" dirty="0" err="1" smtClean="0">
                <a:solidFill>
                  <a:srgbClr val="002060"/>
                </a:solidFill>
              </a:rPr>
              <a:t>cabang</a:t>
            </a:r>
            <a:r>
              <a:rPr lang="en-US" sz="4300" dirty="0" smtClean="0">
                <a:solidFill>
                  <a:srgbClr val="002060"/>
                </a:solidFill>
              </a:rPr>
              <a:t> </a:t>
            </a:r>
            <a:r>
              <a:rPr lang="en-US" sz="4300" dirty="0" err="1" smtClean="0">
                <a:solidFill>
                  <a:srgbClr val="002060"/>
                </a:solidFill>
              </a:rPr>
              <a:t>sebesar</a:t>
            </a:r>
            <a:r>
              <a:rPr lang="en-US" sz="4300" dirty="0" smtClean="0">
                <a:solidFill>
                  <a:srgbClr val="002060"/>
                </a:solidFill>
              </a:rPr>
              <a:t> 2500/</a:t>
            </a:r>
            <a:r>
              <a:rPr lang="en-US" sz="4300" dirty="0" err="1" smtClean="0">
                <a:solidFill>
                  <a:srgbClr val="002060"/>
                </a:solidFill>
              </a:rPr>
              <a:t>agen</a:t>
            </a:r>
            <a:r>
              <a:rPr lang="en-US" sz="4300" dirty="0" smtClean="0">
                <a:solidFill>
                  <a:srgbClr val="002060"/>
                </a:solidFill>
              </a:rPr>
              <a:t> </a:t>
            </a:r>
            <a:r>
              <a:rPr lang="en-US" sz="4300" dirty="0" err="1" smtClean="0">
                <a:solidFill>
                  <a:srgbClr val="002060"/>
                </a:solidFill>
              </a:rPr>
              <a:t>atau</a:t>
            </a:r>
            <a:r>
              <a:rPr lang="en-US" sz="4300" dirty="0" smtClean="0">
                <a:solidFill>
                  <a:srgbClr val="002060"/>
                </a:solidFill>
              </a:rPr>
              <a:t> </a:t>
            </a:r>
            <a:r>
              <a:rPr lang="en-US" sz="4300" dirty="0" err="1" smtClean="0">
                <a:solidFill>
                  <a:srgbClr val="002060"/>
                </a:solidFill>
              </a:rPr>
              <a:t>mahasiswa</a:t>
            </a:r>
            <a:r>
              <a:rPr lang="en-US" sz="4300" dirty="0" smtClean="0">
                <a:solidFill>
                  <a:srgbClr val="002060"/>
                </a:solidFill>
              </a:rPr>
              <a:t> K-IVET yang </a:t>
            </a:r>
            <a:r>
              <a:rPr lang="en-US" sz="4300" dirty="0" err="1" smtClean="0">
                <a:solidFill>
                  <a:srgbClr val="002060"/>
                </a:solidFill>
              </a:rPr>
              <a:t>mendaftar</a:t>
            </a:r>
            <a:r>
              <a:rPr lang="en-US" sz="4300" dirty="0" smtClean="0">
                <a:solidFill>
                  <a:srgbClr val="002060"/>
                </a:solidFill>
              </a:rPr>
              <a:t> </a:t>
            </a:r>
            <a:r>
              <a:rPr lang="en-US" sz="4300" dirty="0" err="1" smtClean="0">
                <a:solidFill>
                  <a:srgbClr val="002060"/>
                </a:solidFill>
              </a:rPr>
              <a:t>di</a:t>
            </a:r>
            <a:r>
              <a:rPr lang="en-US" sz="4300" dirty="0" smtClean="0">
                <a:solidFill>
                  <a:srgbClr val="002060"/>
                </a:solidFill>
              </a:rPr>
              <a:t> </a:t>
            </a:r>
            <a:r>
              <a:rPr lang="en-US" sz="4300" dirty="0" err="1" smtClean="0">
                <a:solidFill>
                  <a:srgbClr val="002060"/>
                </a:solidFill>
              </a:rPr>
              <a:t>subcabang</a:t>
            </a:r>
            <a:r>
              <a:rPr lang="en-US" sz="4300" dirty="0" smtClean="0">
                <a:solidFill>
                  <a:srgbClr val="002060"/>
                </a:solidFill>
              </a:rPr>
              <a:t>.</a:t>
            </a:r>
          </a:p>
          <a:p>
            <a:pPr>
              <a:buNone/>
            </a:pPr>
            <a:endParaRPr lang="en-US" dirty="0"/>
          </a:p>
        </p:txBody>
      </p:sp>
      <p:sp>
        <p:nvSpPr>
          <p:cNvPr id="4" name="Rectangle 3"/>
          <p:cNvSpPr/>
          <p:nvPr/>
        </p:nvSpPr>
        <p:spPr>
          <a:xfrm>
            <a:off x="990600" y="6396530"/>
            <a:ext cx="9372600" cy="369332"/>
          </a:xfrm>
          <a:prstGeom prst="rect">
            <a:avLst/>
          </a:prstGeom>
        </p:spPr>
        <p:txBody>
          <a:bodyPr wrap="square">
            <a:spAutoFit/>
          </a:bodyPr>
          <a:lstStyle/>
          <a:p>
            <a:r>
              <a:rPr lang="en-US" dirty="0" smtClean="0"/>
              <a:t>***</a:t>
            </a:r>
            <a:r>
              <a:rPr lang="en-US" dirty="0" err="1" smtClean="0"/>
              <a:t>untuk</a:t>
            </a:r>
            <a:r>
              <a:rPr lang="en-US" dirty="0" smtClean="0"/>
              <a:t> </a:t>
            </a:r>
            <a:r>
              <a:rPr lang="en-US" dirty="0" err="1" smtClean="0"/>
              <a:t>informasi</a:t>
            </a:r>
            <a:r>
              <a:rPr lang="en-US" dirty="0" smtClean="0"/>
              <a:t> </a:t>
            </a:r>
            <a:r>
              <a:rPr lang="en-US" dirty="0" err="1" smtClean="0"/>
              <a:t>lengkap</a:t>
            </a:r>
            <a:r>
              <a:rPr lang="en-US" dirty="0" smtClean="0"/>
              <a:t> </a:t>
            </a:r>
            <a:r>
              <a:rPr lang="en-US" dirty="0" err="1" smtClean="0"/>
              <a:t>hubungi</a:t>
            </a:r>
            <a:r>
              <a:rPr lang="en-US" dirty="0" smtClean="0"/>
              <a:t> </a:t>
            </a:r>
            <a:r>
              <a:rPr lang="id-ID" dirty="0" smtClean="0"/>
              <a:t> susi </a:t>
            </a:r>
            <a:r>
              <a:rPr lang="en-US" dirty="0" smtClean="0"/>
              <a:t>0821 3636 8828</a:t>
            </a:r>
          </a:p>
        </p:txBody>
      </p:sp>
      <p:sp>
        <p:nvSpPr>
          <p:cNvPr id="6" name="Rounded Rectangle 5"/>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B82CCC60-E8CD-4174-8B1A-7DF615B22EEF}"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b="1" dirty="0" smtClean="0">
                <a:solidFill>
                  <a:schemeClr val="tx2">
                    <a:lumMod val="50000"/>
                  </a:schemeClr>
                </a:solidFill>
              </a:rPr>
              <a:t>Jadilah Yang Pertama Di Kotamu!!!</a:t>
            </a:r>
            <a:endParaRPr lang="id-ID" sz="4000" b="1" dirty="0">
              <a:solidFill>
                <a:schemeClr val="tx2">
                  <a:lumMod val="50000"/>
                </a:schemeClr>
              </a:solidFill>
            </a:endParaRPr>
          </a:p>
        </p:txBody>
      </p:sp>
      <p:sp>
        <p:nvSpPr>
          <p:cNvPr id="5" name="Title 1"/>
          <p:cNvSpPr txBox="1">
            <a:spLocks/>
          </p:cNvSpPr>
          <p:nvPr/>
        </p:nvSpPr>
        <p:spPr>
          <a:xfrm>
            <a:off x="4724400" y="1712365"/>
            <a:ext cx="3886200" cy="47244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id-ID" sz="2400" b="1" dirty="0" smtClean="0">
                <a:solidFill>
                  <a:schemeClr val="tx2">
                    <a:lumMod val="50000"/>
                  </a:schemeClr>
                </a:solidFill>
                <a:effectLst>
                  <a:outerShdw blurRad="38100" dist="38100" dir="2700000" algn="tl">
                    <a:srgbClr val="000000">
                      <a:alpha val="43137"/>
                    </a:srgbClr>
                  </a:outerShdw>
                </a:effectLst>
              </a:rPr>
              <a:t>Peluang bisnis Cabang K-IVET</a:t>
            </a:r>
          </a:p>
          <a:p>
            <a:pPr marL="457200" indent="-457200">
              <a:buFont typeface="Arial" panose="020B0604020202020204" pitchFamily="34" charset="0"/>
              <a:buChar char="•"/>
            </a:pPr>
            <a:r>
              <a:rPr lang="id-ID" sz="3200" dirty="0" smtClean="0">
                <a:solidFill>
                  <a:schemeClr val="tx2">
                    <a:lumMod val="50000"/>
                  </a:schemeClr>
                </a:solidFill>
              </a:rPr>
              <a:t>Keuntungan pasti tiap bulan</a:t>
            </a:r>
          </a:p>
          <a:p>
            <a:pPr marL="457200" indent="-457200">
              <a:buFont typeface="Arial" panose="020B0604020202020204" pitchFamily="34" charset="0"/>
              <a:buChar char="•"/>
            </a:pPr>
            <a:r>
              <a:rPr lang="id-ID" sz="3200" dirty="0" smtClean="0">
                <a:solidFill>
                  <a:schemeClr val="tx2">
                    <a:lumMod val="50000"/>
                  </a:schemeClr>
                </a:solidFill>
              </a:rPr>
              <a:t>BEP Cepat</a:t>
            </a:r>
          </a:p>
          <a:p>
            <a:pPr marL="457200" indent="-457200">
              <a:buFont typeface="Arial" panose="020B0604020202020204" pitchFamily="34" charset="0"/>
              <a:buChar char="•"/>
            </a:pPr>
            <a:r>
              <a:rPr lang="id-ID" sz="3200" dirty="0" smtClean="0">
                <a:solidFill>
                  <a:schemeClr val="tx2">
                    <a:lumMod val="50000"/>
                  </a:schemeClr>
                </a:solidFill>
              </a:rPr>
              <a:t>Resiko kecil</a:t>
            </a:r>
          </a:p>
          <a:p>
            <a:pPr marL="457200" indent="-457200">
              <a:buFont typeface="Arial" panose="020B0604020202020204" pitchFamily="34" charset="0"/>
              <a:buChar char="•"/>
            </a:pPr>
            <a:r>
              <a:rPr lang="id-ID" sz="3200" dirty="0" smtClean="0">
                <a:solidFill>
                  <a:schemeClr val="tx2">
                    <a:lumMod val="50000"/>
                  </a:schemeClr>
                </a:solidFill>
              </a:rPr>
              <a:t>Mudah, tinggal ikutin sistem kantor pusat</a:t>
            </a:r>
          </a:p>
          <a:p>
            <a:endParaRPr lang="id-ID" sz="3200" dirty="0">
              <a:solidFill>
                <a:schemeClr val="tx2">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94" y="1134030"/>
            <a:ext cx="4054106" cy="5723970"/>
          </a:xfrm>
          <a:prstGeom prst="rect">
            <a:avLst/>
          </a:prstGeom>
        </p:spPr>
      </p:pic>
      <p:sp>
        <p:nvSpPr>
          <p:cNvPr id="7" name="Rounded Rectangle 6"/>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4" name="Slide Number Placeholder 3"/>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1636208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612" y="-61794"/>
            <a:ext cx="4769126" cy="1107996"/>
          </a:xfrm>
          <a:prstGeom prst="rect">
            <a:avLst/>
          </a:prstGeom>
        </p:spPr>
        <p:txBody>
          <a:bodyPr wrap="none">
            <a:spAutoFit/>
          </a:bodyPr>
          <a:lstStyle/>
          <a:p>
            <a:pPr>
              <a:buNone/>
            </a:pPr>
            <a:r>
              <a:rPr lang="en-US" sz="6600" b="1" dirty="0" err="1" smtClean="0">
                <a:solidFill>
                  <a:schemeClr val="tx2">
                    <a:lumMod val="50000"/>
                  </a:schemeClr>
                </a:solidFill>
                <a:effectLst>
                  <a:outerShdw blurRad="38100" dist="38100" dir="2700000" algn="tl">
                    <a:srgbClr val="000000">
                      <a:alpha val="43137"/>
                    </a:srgbClr>
                  </a:outerShdw>
                </a:effectLst>
              </a:rPr>
              <a:t>Terima</a:t>
            </a:r>
            <a:r>
              <a:rPr lang="en-US" sz="6600" b="1" dirty="0" smtClean="0">
                <a:solidFill>
                  <a:schemeClr val="tx2">
                    <a:lumMod val="50000"/>
                  </a:schemeClr>
                </a:solidFill>
                <a:effectLst>
                  <a:outerShdw blurRad="38100" dist="38100" dir="2700000" algn="tl">
                    <a:srgbClr val="000000">
                      <a:alpha val="43137"/>
                    </a:srgbClr>
                  </a:outerShdw>
                </a:effectLst>
              </a:rPr>
              <a:t> </a:t>
            </a:r>
            <a:r>
              <a:rPr lang="en-US" sz="6600" b="1" dirty="0" err="1" smtClean="0">
                <a:solidFill>
                  <a:schemeClr val="tx2">
                    <a:lumMod val="50000"/>
                  </a:schemeClr>
                </a:solidFill>
                <a:effectLst>
                  <a:outerShdw blurRad="38100" dist="38100" dir="2700000" algn="tl">
                    <a:srgbClr val="000000">
                      <a:alpha val="43137"/>
                    </a:srgbClr>
                  </a:outerShdw>
                </a:effectLst>
              </a:rPr>
              <a:t>kasih</a:t>
            </a:r>
            <a:r>
              <a:rPr lang="id-ID" sz="6600" b="1" dirty="0" smtClean="0">
                <a:solidFill>
                  <a:schemeClr val="tx2">
                    <a:lumMod val="50000"/>
                  </a:schemeClr>
                </a:solidFill>
                <a:effectLst>
                  <a:outerShdw blurRad="38100" dist="38100" dir="2700000" algn="tl">
                    <a:srgbClr val="000000">
                      <a:alpha val="43137"/>
                    </a:srgbClr>
                  </a:outerShdw>
                </a:effectLst>
              </a:rPr>
              <a:t> </a:t>
            </a:r>
            <a:endParaRPr lang="en-US" sz="6600" b="1" dirty="0" smtClean="0">
              <a:solidFill>
                <a:schemeClr val="tx2">
                  <a:lumMod val="50000"/>
                </a:schemeClr>
              </a:solidFill>
              <a:effectLst>
                <a:outerShdw blurRad="38100" dist="38100" dir="2700000" algn="tl">
                  <a:srgbClr val="000000">
                    <a:alpha val="43137"/>
                  </a:srgbClr>
                </a:outerShdw>
              </a:effectLst>
            </a:endParaRPr>
          </a:p>
        </p:txBody>
      </p:sp>
      <p:sp>
        <p:nvSpPr>
          <p:cNvPr id="5" name="Title 1"/>
          <p:cNvSpPr>
            <a:spLocks noGrp="1"/>
          </p:cNvSpPr>
          <p:nvPr>
            <p:ph type="title"/>
          </p:nvPr>
        </p:nvSpPr>
        <p:spPr>
          <a:xfrm>
            <a:off x="685800" y="2819400"/>
            <a:ext cx="8153400" cy="2209800"/>
          </a:xfrm>
        </p:spPr>
        <p:txBody>
          <a:bodyPr>
            <a:noAutofit/>
          </a:bodyPr>
          <a:lstStyle/>
          <a:p>
            <a:pPr algn="ctr"/>
            <a:r>
              <a:rPr lang="id-ID" sz="8000" b="1" dirty="0" smtClean="0">
                <a:solidFill>
                  <a:schemeClr val="tx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Hidup</a:t>
            </a:r>
            <a:r>
              <a:rPr lang="en-US" sz="8000" b="1" dirty="0" smtClean="0">
                <a:solidFill>
                  <a:schemeClr val="tx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sz="8000" b="1" dirty="0" err="1" smtClean="0">
                <a:solidFill>
                  <a:schemeClr val="tx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itu</a:t>
            </a:r>
            <a:r>
              <a:rPr lang="en-US" sz="8000" b="1" dirty="0" smtClean="0">
                <a:solidFill>
                  <a:schemeClr val="tx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mu</a:t>
            </a:r>
            <a:r>
              <a:rPr lang="id-ID" sz="8000" b="1" dirty="0" smtClean="0">
                <a:solidFill>
                  <a:schemeClr val="tx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dah</a:t>
            </a:r>
            <a:r>
              <a:rPr lang="id-ID" sz="6600" b="1" dirty="0" smtClean="0">
                <a:solidFill>
                  <a:schemeClr val="tx2">
                    <a:lumMod val="50000"/>
                  </a:schemeClr>
                </a:solidFill>
                <a:effectLst>
                  <a:outerShdw blurRad="38100" dist="38100" dir="2700000" algn="tl">
                    <a:srgbClr val="000000">
                      <a:alpha val="43137"/>
                    </a:srgbClr>
                  </a:outerShdw>
                </a:effectLst>
                <a:latin typeface="Brush Script MT" panose="03060802040406070304" pitchFamily="66" charset="0"/>
              </a:rPr>
              <a:t/>
            </a:r>
            <a:br>
              <a:rPr lang="id-ID" sz="6600" b="1" dirty="0" smtClean="0">
                <a:solidFill>
                  <a:schemeClr val="tx2">
                    <a:lumMod val="50000"/>
                  </a:schemeClr>
                </a:solidFill>
                <a:effectLst>
                  <a:outerShdw blurRad="38100" dist="38100" dir="2700000" algn="tl">
                    <a:srgbClr val="000000">
                      <a:alpha val="43137"/>
                    </a:srgbClr>
                  </a:outerShdw>
                </a:effectLst>
                <a:latin typeface="Brush Script MT" panose="03060802040406070304" pitchFamily="66" charset="0"/>
              </a:rPr>
            </a:br>
            <a:endParaRPr lang="en-US" sz="6600" b="1" dirty="0">
              <a:solidFill>
                <a:schemeClr val="tx2">
                  <a:lumMod val="50000"/>
                </a:schemeClr>
              </a:solidFill>
              <a:effectLst>
                <a:outerShdw blurRad="38100" dist="38100" dir="2700000" algn="tl">
                  <a:srgbClr val="000000">
                    <a:alpha val="43137"/>
                  </a:srgbClr>
                </a:outerShdw>
              </a:effectLst>
              <a:latin typeface="Brush Script MT" panose="03060802040406070304" pitchFamily="66" charset="0"/>
            </a:endParaRPr>
          </a:p>
        </p:txBody>
      </p:sp>
      <p:sp>
        <p:nvSpPr>
          <p:cNvPr id="6" name="Rounded Rectangle 5"/>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mph" presetSubtype="2" fill="hold" grpId="1" nodeType="clickEffect">
                                  <p:stCondLst>
                                    <p:cond delay="0"/>
                                  </p:stCondLst>
                                  <p:childTnLst>
                                    <p:anim to="0.25" calcmode="lin" valueType="num">
                                      <p:cBhvr override="childStyle">
                                        <p:cTn id="11" dur="2000" fill="hold"/>
                                        <p:tgtEl>
                                          <p:spTgt spid="4"/>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8130"/>
            <a:ext cx="8686800" cy="1071070"/>
          </a:xfrm>
        </p:spPr>
        <p:txBody>
          <a:bodyPr>
            <a:noAutofit/>
          </a:bodyPr>
          <a:lstStyle/>
          <a:p>
            <a:pPr lvl="0"/>
            <a:r>
              <a:rPr lang="en-US" sz="4400" b="1" dirty="0" err="1" smtClean="0">
                <a:solidFill>
                  <a:schemeClr val="tx1"/>
                </a:solidFill>
                <a:effectLst>
                  <a:outerShdw blurRad="38100" dist="38100" dir="2700000" algn="tl">
                    <a:srgbClr val="000000">
                      <a:alpha val="43137"/>
                    </a:srgbClr>
                  </a:outerShdw>
                </a:effectLst>
              </a:rPr>
              <a:t>Latar</a:t>
            </a:r>
            <a:r>
              <a:rPr lang="en-US" sz="4400" b="1" dirty="0" smtClean="0">
                <a:solidFill>
                  <a:schemeClr val="tx1"/>
                </a:solidFill>
                <a:effectLst>
                  <a:outerShdw blurRad="38100" dist="38100" dir="2700000" algn="tl">
                    <a:srgbClr val="000000">
                      <a:alpha val="43137"/>
                    </a:srgbClr>
                  </a:outerShdw>
                </a:effectLst>
              </a:rPr>
              <a:t> </a:t>
            </a:r>
            <a:r>
              <a:rPr lang="en-US" sz="4400" b="1" dirty="0" err="1" smtClean="0">
                <a:solidFill>
                  <a:schemeClr val="tx1"/>
                </a:solidFill>
                <a:effectLst>
                  <a:outerShdw blurRad="38100" dist="38100" dir="2700000" algn="tl">
                    <a:srgbClr val="000000">
                      <a:alpha val="43137"/>
                    </a:srgbClr>
                  </a:outerShdw>
                </a:effectLst>
              </a:rPr>
              <a:t>belakang</a:t>
            </a:r>
            <a:r>
              <a:rPr lang="id-ID" sz="4400" b="1" dirty="0" smtClean="0">
                <a:solidFill>
                  <a:schemeClr val="tx1"/>
                </a:solidFill>
                <a:effectLst>
                  <a:outerShdw blurRad="38100" dist="38100" dir="2700000" algn="tl">
                    <a:srgbClr val="000000">
                      <a:alpha val="43137"/>
                    </a:srgbClr>
                  </a:outerShdw>
                </a:effectLst>
              </a:rPr>
              <a:t> k-ivet</a:t>
            </a:r>
            <a:r>
              <a:rPr lang="en-US" sz="4400" b="1" dirty="0" smtClean="0">
                <a:solidFill>
                  <a:schemeClr val="tx1"/>
                </a:solidFill>
                <a:effectLst>
                  <a:outerShdw blurRad="38100" dist="38100" dir="2700000" algn="tl">
                    <a:srgbClr val="000000">
                      <a:alpha val="43137"/>
                    </a:srgbClr>
                  </a:outerShdw>
                </a:effectLst>
              </a:rPr>
              <a:t> </a:t>
            </a:r>
            <a:r>
              <a:rPr lang="en-US" sz="4000" b="1" dirty="0" smtClean="0">
                <a:solidFill>
                  <a:schemeClr val="tx1"/>
                </a:solidFill>
                <a:effectLst>
                  <a:outerShdw blurRad="38100" dist="38100" dir="2700000" algn="tl">
                    <a:srgbClr val="000000">
                      <a:alpha val="43137"/>
                    </a:srgbClr>
                  </a:outerShdw>
                </a:effectLst>
              </a:rPr>
              <a:t/>
            </a:r>
            <a:br>
              <a:rPr lang="en-US" sz="4000" b="1" dirty="0" smtClean="0">
                <a:solidFill>
                  <a:schemeClr val="tx1"/>
                </a:solidFill>
                <a:effectLst>
                  <a:outerShdw blurRad="38100" dist="38100" dir="2700000" algn="tl">
                    <a:srgbClr val="000000">
                      <a:alpha val="43137"/>
                    </a:srgbClr>
                  </a:outerShdw>
                </a:effectLst>
              </a:rPr>
            </a:br>
            <a:endParaRPr lang="id-ID" sz="4000" dirty="0">
              <a:solidFill>
                <a:schemeClr val="tx1"/>
              </a:solidFill>
              <a:effectLst>
                <a:outerShdw blurRad="38100" dist="38100" dir="2700000" algn="tl">
                  <a:srgbClr val="000000">
                    <a:alpha val="43137"/>
                  </a:srgbClr>
                </a:outerShdw>
              </a:effectLst>
            </a:endParaRPr>
          </a:p>
        </p:txBody>
      </p:sp>
      <p:sp>
        <p:nvSpPr>
          <p:cNvPr id="7" name="Rounded Rectangle 6"/>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B82CCC60-E8CD-4174-8B1A-7DF615B22EEF}" type="slidenum">
              <a:rPr lang="en-US" smtClean="0"/>
              <a:pPr/>
              <a:t>3</a:t>
            </a:fld>
            <a:endParaRPr lang="en-US"/>
          </a:p>
        </p:txBody>
      </p:sp>
      <p:sp>
        <p:nvSpPr>
          <p:cNvPr id="5" name="Rectangle 4"/>
          <p:cNvSpPr/>
          <p:nvPr/>
        </p:nvSpPr>
        <p:spPr>
          <a:xfrm>
            <a:off x="381000" y="1645126"/>
            <a:ext cx="8594035" cy="1200329"/>
          </a:xfrm>
          <a:prstGeom prst="rect">
            <a:avLst/>
          </a:prstGeom>
        </p:spPr>
        <p:txBody>
          <a:bodyPr wrap="square">
            <a:spAutoFit/>
          </a:bodyPr>
          <a:lstStyle/>
          <a:p>
            <a:pPr algn="just"/>
            <a:r>
              <a:rPr lang="id-ID" dirty="0">
                <a:solidFill>
                  <a:srgbClr val="333333"/>
                </a:solidFill>
                <a:ea typeface="Calibri" panose="020F0502020204030204" pitchFamily="34" charset="0"/>
                <a:cs typeface="Times New Roman" panose="02020603050405020304" pitchFamily="18" charset="0"/>
              </a:rPr>
              <a:t>Proses pendidikan ideal tak hanya mempersiapkan generasi bangsa mampu hidup hari ini, tapi mereka juga dibekali untuk hidup di masa depan. </a:t>
            </a:r>
            <a:r>
              <a:rPr lang="id-ID" dirty="0" smtClean="0">
                <a:solidFill>
                  <a:srgbClr val="333333"/>
                </a:solidFill>
                <a:ea typeface="Calibri" panose="020F0502020204030204" pitchFamily="34" charset="0"/>
                <a:cs typeface="Times New Roman" panose="02020603050405020304" pitchFamily="18" charset="0"/>
              </a:rPr>
              <a:t>(</a:t>
            </a:r>
            <a:r>
              <a:rPr lang="id-ID" dirty="0">
                <a:solidFill>
                  <a:srgbClr val="333333"/>
                </a:solidFill>
                <a:ea typeface="Calibri" panose="020F0502020204030204" pitchFamily="34" charset="0"/>
                <a:cs typeface="Times New Roman" panose="02020603050405020304" pitchFamily="18" charset="0"/>
              </a:rPr>
              <a:t>Mudjia Rahardjo, 2010: 42</a:t>
            </a:r>
            <a:r>
              <a:rPr lang="id-ID" dirty="0" smtClean="0">
                <a:solidFill>
                  <a:srgbClr val="333333"/>
                </a:solidFill>
                <a:ea typeface="Calibri" panose="020F0502020204030204" pitchFamily="34" charset="0"/>
                <a:cs typeface="Times New Roman" panose="02020603050405020304" pitchFamily="18" charset="0"/>
              </a:rPr>
              <a:t>)</a:t>
            </a:r>
          </a:p>
          <a:p>
            <a:pPr algn="just"/>
            <a:r>
              <a:rPr lang="id-ID" dirty="0">
                <a:ea typeface="Calibri" panose="020F0502020204030204" pitchFamily="34" charset="0"/>
                <a:cs typeface="Helvetica" panose="020B0604020202020204" pitchFamily="34" charset="0"/>
              </a:rPr>
              <a:t>Disamping itu, Indonesia masih menghadapi jumlah wirausahawan yang masih dibawah 2%, sistem pendidikan yang lemah, pengangguran yang tinggi dan tantangan MEA.</a:t>
            </a:r>
            <a:endParaRPr lang="id-ID" dirty="0">
              <a:effectLst/>
              <a:ea typeface="Calibri" panose="020F0502020204030204" pitchFamily="34" charset="0"/>
              <a:cs typeface="Times New Roman" panose="02020603050405020304" pitchFamily="18" charset="0"/>
            </a:endParaRPr>
          </a:p>
        </p:txBody>
      </p:sp>
      <p:sp>
        <p:nvSpPr>
          <p:cNvPr id="4" name="Rectangle 3"/>
          <p:cNvSpPr/>
          <p:nvPr/>
        </p:nvSpPr>
        <p:spPr>
          <a:xfrm>
            <a:off x="487017" y="3657600"/>
            <a:ext cx="8421756" cy="923330"/>
          </a:xfrm>
          <a:prstGeom prst="rect">
            <a:avLst/>
          </a:prstGeom>
        </p:spPr>
        <p:txBody>
          <a:bodyPr wrap="square">
            <a:spAutoFit/>
          </a:bodyPr>
          <a:lstStyle/>
          <a:p>
            <a:r>
              <a:rPr lang="id-ID" dirty="0" smtClean="0">
                <a:ea typeface="Calibri" panose="020F0502020204030204" pitchFamily="34" charset="0"/>
                <a:cs typeface="Helvetica" panose="020B0604020202020204" pitchFamily="34" charset="0"/>
              </a:rPr>
              <a:t>Program </a:t>
            </a:r>
            <a:r>
              <a:rPr lang="id-ID" dirty="0">
                <a:ea typeface="Calibri" panose="020F0502020204030204" pitchFamily="34" charset="0"/>
                <a:cs typeface="Helvetica" panose="020B0604020202020204" pitchFamily="34" charset="0"/>
              </a:rPr>
              <a:t>K-IVET memberikan kesempatan bagi pemuda Indonesia untuk belajar untuk gelar yang lebih tinggi serta untuk meningkatkan kemampuan kompetensi bisnis melalui pelatihan teknis jangka pendek dan bantuan modal usaha komunitas. </a:t>
            </a:r>
            <a:endParaRPr lang="id-ID" dirty="0">
              <a:cs typeface="Helvetica" panose="020B0604020202020204" pitchFamily="34" charset="0"/>
            </a:endParaRPr>
          </a:p>
        </p:txBody>
      </p:sp>
      <p:sp>
        <p:nvSpPr>
          <p:cNvPr id="9" name="Rectangle 8"/>
          <p:cNvSpPr/>
          <p:nvPr/>
        </p:nvSpPr>
        <p:spPr>
          <a:xfrm>
            <a:off x="990600" y="3204579"/>
            <a:ext cx="1475725" cy="369332"/>
          </a:xfrm>
          <a:prstGeom prst="rect">
            <a:avLst/>
          </a:prstGeom>
        </p:spPr>
        <p:txBody>
          <a:bodyPr wrap="none">
            <a:spAutoFit/>
          </a:bodyPr>
          <a:lstStyle/>
          <a:p>
            <a:r>
              <a:rPr lang="id-ID" dirty="0" smtClean="0">
                <a:latin typeface="Helvetica" panose="020B0604020202020204" pitchFamily="34" charset="0"/>
                <a:ea typeface="Calibri" panose="020F0502020204030204" pitchFamily="34" charset="0"/>
                <a:cs typeface="Helvetica" panose="020B0604020202020204" pitchFamily="34" charset="0"/>
              </a:rPr>
              <a:t>Visi dan misi</a:t>
            </a:r>
            <a:endParaRPr lang="id-ID" dirty="0"/>
          </a:p>
        </p:txBody>
      </p:sp>
      <p:sp>
        <p:nvSpPr>
          <p:cNvPr id="10" name="Rectangle 9"/>
          <p:cNvSpPr/>
          <p:nvPr/>
        </p:nvSpPr>
        <p:spPr>
          <a:xfrm>
            <a:off x="487017" y="4724400"/>
            <a:ext cx="8229600" cy="1477328"/>
          </a:xfrm>
          <a:prstGeom prst="rect">
            <a:avLst/>
          </a:prstGeom>
        </p:spPr>
        <p:txBody>
          <a:bodyPr wrap="square">
            <a:spAutoFit/>
          </a:bodyPr>
          <a:lstStyle/>
          <a:p>
            <a:pPr>
              <a:spcAft>
                <a:spcPts val="0"/>
              </a:spcAft>
            </a:pPr>
            <a:r>
              <a:rPr lang="id-ID" dirty="0">
                <a:latin typeface="Calibri" panose="020F0502020204030204" pitchFamily="34" charset="0"/>
                <a:ea typeface="Calibri" panose="020F0502020204030204" pitchFamily="34" charset="0"/>
                <a:cs typeface="Times New Roman" panose="02020603050405020304" pitchFamily="18" charset="0"/>
              </a:rPr>
              <a:t>Tujuan dari program ini adalah untuk meningkatkan kinerja dan kepemimpinan keterampilan putra putri Indonesia melalui peningkatan kompetensi bisnis dan kemudahan melanjutkan pendidikan ke perguruan tinggi, yang pada gilirannya akan membantu untuk penanggulangan kemiskinan di negara ini melalui perubahan ekonomi. </a:t>
            </a:r>
            <a:endParaRPr lang="id-ID"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440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0328278"/>
              </p:ext>
            </p:extLst>
          </p:nvPr>
        </p:nvGraphicFramePr>
        <p:xfrm>
          <a:off x="449262" y="1444625"/>
          <a:ext cx="8466137" cy="3853815"/>
        </p:xfrm>
        <a:graphic>
          <a:graphicData uri="http://schemas.openxmlformats.org/drawingml/2006/table">
            <a:tbl>
              <a:tblPr firstRow="1" bandRow="1">
                <a:tableStyleId>{2D5ABB26-0587-4C30-8999-92F81FD0307C}</a:tableStyleId>
              </a:tblPr>
              <a:tblGrid>
                <a:gridCol w="1693227"/>
                <a:gridCol w="1215374"/>
                <a:gridCol w="2508485"/>
                <a:gridCol w="1355824"/>
                <a:gridCol w="1693227"/>
              </a:tblGrid>
              <a:tr h="917575">
                <a:tc gridSpan="5">
                  <a:txBody>
                    <a:bodyPr/>
                    <a:lstStyle/>
                    <a:p>
                      <a:pPr algn="ctr"/>
                      <a:r>
                        <a:rPr lang="id-ID" dirty="0" smtClean="0"/>
                        <a:t>Suwarli</a:t>
                      </a:r>
                      <a:r>
                        <a:rPr lang="id-ID" baseline="0" dirty="0" smtClean="0"/>
                        <a:t> Liman SH </a:t>
                      </a:r>
                    </a:p>
                    <a:p>
                      <a:pPr algn="ctr"/>
                      <a:r>
                        <a:rPr lang="id-ID" dirty="0" smtClean="0"/>
                        <a:t>Penasehat</a:t>
                      </a:r>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r>
              <a:tr h="370840">
                <a:tc gridSpan="5">
                  <a:txBody>
                    <a:bodyPr/>
                    <a:lstStyle/>
                    <a:p>
                      <a:pPr algn="ctr"/>
                      <a:r>
                        <a:rPr lang="id-ID" dirty="0" smtClean="0"/>
                        <a:t>Susiloningsih S.Pt M.Si</a:t>
                      </a:r>
                    </a:p>
                    <a:p>
                      <a:pPr algn="ctr"/>
                      <a:r>
                        <a:rPr lang="id-ID" dirty="0" smtClean="0"/>
                        <a:t>Ketua</a:t>
                      </a:r>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r>
              <a:tr h="370840">
                <a:tc gridSpan="5">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r>
              <a:tr h="370840">
                <a:tc>
                  <a:txBody>
                    <a:bodyPr/>
                    <a:lstStyle/>
                    <a:p>
                      <a:pPr algn="ctr"/>
                      <a:r>
                        <a:rPr lang="id-ID" dirty="0" smtClean="0"/>
                        <a:t>Keuangan</a:t>
                      </a:r>
                      <a:endParaRPr lang="id-ID" dirty="0"/>
                    </a:p>
                  </a:txBody>
                  <a:tcPr/>
                </a:tc>
                <a:tc>
                  <a:txBody>
                    <a:bodyPr/>
                    <a:lstStyle/>
                    <a:p>
                      <a:pPr algn="ctr"/>
                      <a:endParaRPr lang="id-ID" dirty="0"/>
                    </a:p>
                  </a:txBody>
                  <a:tcPr/>
                </a:tc>
                <a:tc>
                  <a:txBody>
                    <a:bodyPr/>
                    <a:lstStyle/>
                    <a:p>
                      <a:pPr algn="ctr"/>
                      <a:r>
                        <a:rPr lang="id-ID" dirty="0" smtClean="0"/>
                        <a:t>Pemasaran</a:t>
                      </a:r>
                    </a:p>
                    <a:p>
                      <a:pPr algn="ctr"/>
                      <a:endParaRPr lang="id-ID" dirty="0"/>
                    </a:p>
                  </a:txBody>
                  <a:tcPr/>
                </a:tc>
                <a:tc>
                  <a:txBody>
                    <a:bodyPr/>
                    <a:lstStyle/>
                    <a:p>
                      <a:pPr algn="ctr"/>
                      <a:endParaRPr lang="id-ID" dirty="0"/>
                    </a:p>
                  </a:txBody>
                  <a:tcPr/>
                </a:tc>
                <a:tc>
                  <a:txBody>
                    <a:bodyPr/>
                    <a:lstStyle/>
                    <a:p>
                      <a:pPr algn="ctr"/>
                      <a:r>
                        <a:rPr lang="id-ID" dirty="0" smtClean="0"/>
                        <a:t>Konsultan</a:t>
                      </a:r>
                      <a:endParaRPr lang="id-ID" dirty="0"/>
                    </a:p>
                  </a:txBody>
                  <a:tcPr/>
                </a:tc>
              </a:tr>
              <a:tr h="370840">
                <a:tc gridSpan="5">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r>
              <a:tr h="370840">
                <a:tc>
                  <a:txBody>
                    <a:bodyPr/>
                    <a:lstStyle/>
                    <a:p>
                      <a:pPr algn="ctr"/>
                      <a:r>
                        <a:rPr lang="id-ID" dirty="0" smtClean="0"/>
                        <a:t>Cabang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Cabang </a:t>
                      </a:r>
                    </a:p>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 </a:t>
                      </a:r>
                    </a:p>
                    <a:p>
                      <a:pPr algn="ctr"/>
                      <a:endParaRPr lang="id-ID"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Cabang </a:t>
                      </a:r>
                    </a:p>
                    <a:p>
                      <a:pPr algn="ctr"/>
                      <a:endParaRPr lang="id-ID"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Cabang </a:t>
                      </a:r>
                    </a:p>
                    <a:p>
                      <a:pPr algn="ctr"/>
                      <a:endParaRPr lang="id-ID"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Cabang </a:t>
                      </a:r>
                    </a:p>
                    <a:p>
                      <a:pPr algn="ctr"/>
                      <a:endParaRPr lang="id-ID" dirty="0"/>
                    </a:p>
                  </a:txBody>
                  <a:tcPr/>
                </a:tc>
              </a:tr>
            </a:tbl>
          </a:graphicData>
        </a:graphic>
      </p:graphicFrame>
      <p:cxnSp>
        <p:nvCxnSpPr>
          <p:cNvPr id="6" name="Straight Connector 5"/>
          <p:cNvCxnSpPr/>
          <p:nvPr/>
        </p:nvCxnSpPr>
        <p:spPr>
          <a:xfrm>
            <a:off x="4648200" y="2032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48200" y="2971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48200" y="2057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3048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001000" y="3048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82700" y="4191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4191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191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4191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01000" y="4191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3048000"/>
            <a:ext cx="670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4500" y="4191000"/>
            <a:ext cx="84581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45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902699" y="2819400"/>
            <a:ext cx="127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44500" y="28194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78499" y="2819400"/>
            <a:ext cx="31369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p:nvPr>
        </p:nvSpPr>
        <p:spPr/>
        <p:txBody>
          <a:bodyPr>
            <a:normAutofit/>
          </a:bodyPr>
          <a:lstStyle/>
          <a:p>
            <a:r>
              <a:rPr lang="id-ID" sz="3200" b="1" dirty="0" smtClean="0">
                <a:solidFill>
                  <a:schemeClr val="tx1"/>
                </a:solidFill>
                <a:effectLst>
                  <a:outerShdw blurRad="38100" dist="38100" dir="2700000" algn="tl">
                    <a:srgbClr val="000000">
                      <a:alpha val="43137"/>
                    </a:srgbClr>
                  </a:outerShdw>
                </a:effectLst>
              </a:rPr>
              <a:t>Pengurus Komunitas Ivet</a:t>
            </a:r>
            <a:endParaRPr lang="id-ID" sz="3200" b="1" dirty="0">
              <a:solidFill>
                <a:schemeClr val="tx1"/>
              </a:solidFill>
              <a:effectLst>
                <a:outerShdw blurRad="38100" dist="38100" dir="2700000" algn="tl">
                  <a:srgbClr val="000000">
                    <a:alpha val="43137"/>
                  </a:srgbClr>
                </a:outerShdw>
              </a:effectLst>
            </a:endParaRPr>
          </a:p>
        </p:txBody>
      </p:sp>
      <p:sp>
        <p:nvSpPr>
          <p:cNvPr id="31" name="Slide Number Placeholder 30"/>
          <p:cNvSpPr>
            <a:spLocks noGrp="1"/>
          </p:cNvSpPr>
          <p:nvPr>
            <p:ph type="sldNum" sz="quarter" idx="12"/>
          </p:nvPr>
        </p:nvSpPr>
        <p:spPr/>
        <p:txBody>
          <a:bodyPr/>
          <a:lstStyle/>
          <a:p>
            <a:fld id="{B82CCC60-E8CD-4174-8B1A-7DF615B22EEF}" type="slidenum">
              <a:rPr lang="en-US" smtClean="0"/>
              <a:pPr/>
              <a:t>4</a:t>
            </a:fld>
            <a:endParaRPr lang="en-US"/>
          </a:p>
        </p:txBody>
      </p:sp>
      <p:sp>
        <p:nvSpPr>
          <p:cNvPr id="32" name="Rectangle 31"/>
          <p:cNvSpPr/>
          <p:nvPr/>
        </p:nvSpPr>
        <p:spPr>
          <a:xfrm>
            <a:off x="8356600" y="6696075"/>
            <a:ext cx="762000" cy="13652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61971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0"/>
            <a:ext cx="8534400" cy="1015663"/>
          </a:xfrm>
          <a:prstGeom prst="rect">
            <a:avLst/>
          </a:prstGeom>
        </p:spPr>
        <p:txBody>
          <a:bodyPr wrap="square">
            <a:spAutoFit/>
          </a:bodyPr>
          <a:lstStyle/>
          <a:p>
            <a:r>
              <a:rPr lang="id-ID" sz="6000" b="1" dirty="0" smtClean="0">
                <a:solidFill>
                  <a:srgbClr val="002060"/>
                </a:solidFill>
                <a:effectLst>
                  <a:outerShdw blurRad="38100" dist="38100" dir="2700000" algn="tl">
                    <a:srgbClr val="000000">
                      <a:alpha val="43137"/>
                    </a:srgbClr>
                  </a:outerShdw>
                </a:effectLst>
              </a:rPr>
              <a:t> </a:t>
            </a:r>
            <a:r>
              <a:rPr lang="id-ID" sz="6000" b="1" dirty="0" smtClean="0">
                <a:solidFill>
                  <a:srgbClr val="002060"/>
                </a:solidFill>
                <a:effectLst>
                  <a:outerShdw blurRad="38100" dist="38100" dir="2700000" algn="tl">
                    <a:srgbClr val="000000">
                      <a:alpha val="43137"/>
                    </a:srgbClr>
                  </a:outerShdw>
                </a:effectLst>
              </a:rPr>
              <a:t>Sistem</a:t>
            </a:r>
            <a:endParaRPr lang="en-US" sz="6000" b="1" dirty="0">
              <a:solidFill>
                <a:srgbClr val="002060"/>
              </a:solidFill>
            </a:endParaRPr>
          </a:p>
        </p:txBody>
      </p:sp>
      <p:sp>
        <p:nvSpPr>
          <p:cNvPr id="8" name="Text Placeholder 2"/>
          <p:cNvSpPr txBox="1">
            <a:spLocks/>
          </p:cNvSpPr>
          <p:nvPr/>
        </p:nvSpPr>
        <p:spPr>
          <a:xfrm>
            <a:off x="762000" y="1752600"/>
            <a:ext cx="8153400" cy="4419600"/>
          </a:xfrm>
          <a:prstGeom prst="rect">
            <a:avLst/>
          </a:prstGeom>
        </p:spPr>
        <p:txBody>
          <a:bodyPr vert="horz" lIns="91440" tIns="45720" rIns="91440" bIns="45720" rtlCol="0">
            <a:noAutofit/>
          </a:bodyPr>
          <a:lstStyle/>
          <a:p>
            <a:pPr marL="342900" lvl="0" indent="-342900" algn="just">
              <a:lnSpc>
                <a:spcPct val="150000"/>
              </a:lnSpc>
              <a:spcBef>
                <a:spcPct val="20000"/>
              </a:spcBef>
              <a:buFont typeface="Arial" pitchFamily="34" charset="0"/>
              <a:buChar char="•"/>
              <a:defRPr/>
            </a:pPr>
            <a:r>
              <a:rPr kumimoji="0" lang="en-US" sz="2000" b="0" i="1" u="none" strike="noStrike" kern="1200" cap="none" spc="0" normalizeH="0" baseline="0" noProof="0" dirty="0" err="1" smtClean="0">
                <a:ln>
                  <a:noFill/>
                </a:ln>
                <a:solidFill>
                  <a:srgbClr val="002060"/>
                </a:solidFill>
                <a:effectLst/>
                <a:uLnTx/>
                <a:uFillTx/>
              </a:rPr>
              <a:t>Sistem</a:t>
            </a:r>
            <a:r>
              <a:rPr kumimoji="0" lang="en-US" sz="2000" b="0" i="1" u="none" strike="noStrike" kern="1200" cap="none" spc="0" normalizeH="0" baseline="0" noProof="0" dirty="0" smtClean="0">
                <a:ln>
                  <a:noFill/>
                </a:ln>
                <a:solidFill>
                  <a:srgbClr val="002060"/>
                </a:solidFill>
                <a:effectLst/>
                <a:uLnTx/>
                <a:uFillTx/>
              </a:rPr>
              <a:t> </a:t>
            </a:r>
            <a:r>
              <a:rPr kumimoji="0" lang="id-ID" sz="2000" b="0" i="1" u="none" strike="noStrike" kern="1200" cap="none" spc="0" normalizeH="0" baseline="0" noProof="0" dirty="0" smtClean="0">
                <a:ln>
                  <a:noFill/>
                </a:ln>
                <a:solidFill>
                  <a:srgbClr val="002060"/>
                </a:solidFill>
                <a:effectLst/>
                <a:uLnTx/>
                <a:uFillTx/>
              </a:rPr>
              <a:t>marketing plan k-ivet adalah </a:t>
            </a:r>
            <a:r>
              <a:rPr kumimoji="0" lang="en-US" sz="2000" b="0" i="1" u="none" strike="noStrike" kern="1200" cap="none" spc="0" normalizeH="0" baseline="0" noProof="0" dirty="0" smtClean="0">
                <a:ln>
                  <a:noFill/>
                </a:ln>
                <a:solidFill>
                  <a:srgbClr val="002060"/>
                </a:solidFill>
                <a:effectLst/>
                <a:uLnTx/>
                <a:uFillTx/>
              </a:rPr>
              <a:t>network </a:t>
            </a:r>
            <a:r>
              <a:rPr kumimoji="0" lang="en-US" sz="2000" b="0" i="1" u="none" strike="noStrike" kern="1200" cap="none" spc="0" normalizeH="0" baseline="0" noProof="0" dirty="0" smtClean="0">
                <a:ln>
                  <a:noFill/>
                </a:ln>
                <a:solidFill>
                  <a:srgbClr val="002060"/>
                </a:solidFill>
                <a:effectLst/>
                <a:uLnTx/>
                <a:uFillTx/>
              </a:rPr>
              <a:t>marketing gotong royong</a:t>
            </a:r>
            <a:r>
              <a:rPr kumimoji="0" lang="en-US" sz="2000" b="0" i="0" u="none" strike="noStrike" kern="1200" cap="none" spc="0" normalizeH="0" baseline="0" noProof="0" dirty="0" smtClean="0">
                <a:ln>
                  <a:noFill/>
                </a:ln>
                <a:solidFill>
                  <a:srgbClr val="002060"/>
                </a:solidFill>
                <a:effectLst/>
                <a:uLnTx/>
                <a:uFillTx/>
              </a:rPr>
              <a:t>, </a:t>
            </a:r>
            <a:r>
              <a:rPr kumimoji="0" lang="id-ID" sz="2000" b="0" i="0" u="none" strike="noStrike" kern="1200" cap="none" spc="0" normalizeH="0" baseline="0" noProof="0" dirty="0" smtClean="0">
                <a:ln>
                  <a:noFill/>
                </a:ln>
                <a:solidFill>
                  <a:srgbClr val="002060"/>
                </a:solidFill>
                <a:effectLst/>
                <a:uLnTx/>
                <a:uFillTx/>
              </a:rPr>
              <a:t>yaitu</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strategi</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pemasaran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perpaduan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antara</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sistem</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keagenan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dan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sistem</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jaringan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Sebuah</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sistem</a:t>
            </a:r>
            <a:r>
              <a:rPr kumimoji="0" lang="en-US" sz="2000" b="0" i="0" u="none" strike="noStrike" kern="1200" cap="none" spc="0" normalizeH="0" baseline="0" noProof="0" dirty="0" smtClean="0">
                <a:ln>
                  <a:noFill/>
                </a:ln>
                <a:solidFill>
                  <a:srgbClr val="002060"/>
                </a:solidFill>
                <a:effectLst/>
                <a:uLnTx/>
                <a:uFillTx/>
              </a:rPr>
              <a:t> yang </a:t>
            </a:r>
            <a:r>
              <a:rPr kumimoji="0" lang="en-US" sz="2000" b="0" i="0" u="none" strike="noStrike" kern="1200" cap="none" spc="0" normalizeH="0" baseline="0" noProof="0" dirty="0" err="1" smtClean="0">
                <a:ln>
                  <a:noFill/>
                </a:ln>
                <a:solidFill>
                  <a:srgbClr val="002060"/>
                </a:solidFill>
                <a:effectLst/>
                <a:uLnTx/>
                <a:uFillTx/>
              </a:rPr>
              <a:t>didasari</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dengan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budaya</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timur</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yaitu</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kegotongroyongan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sehingga</a:t>
            </a:r>
            <a:r>
              <a:rPr kumimoji="0" lang="en-US" sz="2000" b="0" i="0" u="none" strike="noStrike" kern="1200" cap="none" spc="0" normalizeH="0" baseline="0" noProof="0" dirty="0" smtClean="0">
                <a:ln>
                  <a:noFill/>
                </a:ln>
                <a:solidFill>
                  <a:srgbClr val="002060"/>
                </a:solidFill>
                <a:effectLst/>
                <a:uLnTx/>
                <a:uFillTx/>
              </a:rPr>
              <a:t> mem</a:t>
            </a:r>
            <a:r>
              <a:rPr kumimoji="0" lang="id-ID" sz="2000" b="0" i="0" u="none" strike="noStrike" kern="1200" cap="none" spc="0" normalizeH="0" baseline="0" noProof="0" dirty="0" smtClean="0">
                <a:ln>
                  <a:noFill/>
                </a:ln>
                <a:solidFill>
                  <a:srgbClr val="002060"/>
                </a:solidFill>
                <a:effectLst/>
                <a:uLnTx/>
                <a:uFillTx/>
              </a:rPr>
              <a:t>astikan</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semua</a:t>
            </a:r>
            <a:r>
              <a:rPr kumimoji="0" lang="en-US" sz="2000" b="0" i="0" u="none" strike="noStrike" kern="1200" cap="none" spc="0" normalizeH="0" baseline="0" noProof="0" dirty="0" smtClean="0">
                <a:ln>
                  <a:noFill/>
                </a:ln>
                <a:solidFill>
                  <a:srgbClr val="002060"/>
                </a:solidFill>
                <a:effectLst/>
                <a:uLnTx/>
                <a:uFillTx/>
              </a:rPr>
              <a:t> </a:t>
            </a:r>
            <a:r>
              <a:rPr kumimoji="0" lang="id-ID" sz="2000" b="0" i="0" u="none" strike="noStrike" kern="1200" cap="none" spc="0" normalizeH="0" baseline="0" noProof="0" dirty="0" smtClean="0">
                <a:ln>
                  <a:noFill/>
                </a:ln>
                <a:solidFill>
                  <a:srgbClr val="002060"/>
                </a:solidFill>
                <a:effectLst/>
                <a:uLnTx/>
                <a:uFillTx/>
              </a:rPr>
              <a:t>anggota</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tanpa</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terkecuali</a:t>
            </a:r>
            <a:r>
              <a:rPr kumimoji="0" lang="en-US" sz="2000" b="0" i="0" u="none" strike="noStrike" kern="1200" cap="none" spc="0" normalizeH="0" baseline="0" noProof="0" dirty="0" smtClean="0">
                <a:ln>
                  <a:noFill/>
                </a:ln>
                <a:solidFill>
                  <a:srgbClr val="002060"/>
                </a:solidFill>
                <a:effectLst/>
                <a:uLnTx/>
                <a:uFillTx/>
              </a:rPr>
              <a:t> </a:t>
            </a:r>
            <a:r>
              <a:rPr kumimoji="0" lang="en-US" sz="2000" b="0" i="0" u="none" strike="noStrike" kern="1200" cap="none" spc="0" normalizeH="0" baseline="0" noProof="0" dirty="0" err="1" smtClean="0">
                <a:ln>
                  <a:noFill/>
                </a:ln>
                <a:solidFill>
                  <a:srgbClr val="002060"/>
                </a:solidFill>
                <a:effectLst/>
                <a:uLnTx/>
                <a:uFillTx/>
              </a:rPr>
              <a:t>mendapatkan</a:t>
            </a:r>
            <a:r>
              <a:rPr kumimoji="0" lang="en-US" sz="2000" b="0" i="0" u="none" strike="noStrike" kern="1200" cap="none" spc="0" normalizeH="0" baseline="0" noProof="0" dirty="0" smtClean="0">
                <a:ln>
                  <a:noFill/>
                </a:ln>
                <a:solidFill>
                  <a:srgbClr val="002060"/>
                </a:solidFill>
                <a:effectLst/>
                <a:uLnTx/>
                <a:uFillTx/>
              </a:rPr>
              <a:t> </a:t>
            </a:r>
            <a:r>
              <a:rPr lang="id-ID" sz="2000" dirty="0" smtClean="0">
                <a:solidFill>
                  <a:srgbClr val="002060"/>
                </a:solidFill>
              </a:rPr>
              <a:t>haknya </a:t>
            </a:r>
            <a:r>
              <a:rPr kumimoji="0" lang="en-US" sz="2000" b="0" i="0" u="none" strike="noStrike" kern="1200" cap="none" spc="0" normalizeH="0" baseline="0" noProof="0" dirty="0" smtClean="0">
                <a:ln>
                  <a:noFill/>
                </a:ln>
                <a:solidFill>
                  <a:srgbClr val="002060"/>
                </a:solidFill>
                <a:effectLst/>
                <a:uLnTx/>
                <a:uFillTx/>
              </a:rPr>
              <a:t>b</a:t>
            </a:r>
            <a:r>
              <a:rPr kumimoji="0" lang="id-ID" sz="2000" b="0" i="0" u="none" strike="noStrike" kern="1200" cap="none" spc="0" normalizeH="0" baseline="0" noProof="0" dirty="0" smtClean="0">
                <a:ln>
                  <a:noFill/>
                </a:ln>
                <a:solidFill>
                  <a:srgbClr val="002060"/>
                </a:solidFill>
                <a:effectLst/>
                <a:uLnTx/>
                <a:uFillTx/>
              </a:rPr>
              <a:t>erdasarkan kompetensi masing-masing anggota.</a:t>
            </a:r>
            <a:endParaRPr kumimoji="0" lang="id-ID" sz="2000" b="0" i="0" u="none" strike="noStrike" kern="1200" cap="none" spc="0" normalizeH="0" baseline="0" noProof="0" dirty="0" smtClean="0">
              <a:ln>
                <a:noFill/>
              </a:ln>
              <a:solidFill>
                <a:srgbClr val="002060"/>
              </a:solidFill>
              <a:effectLst/>
              <a:uLnTx/>
              <a:uFillTx/>
            </a:endParaRPr>
          </a:p>
          <a:p>
            <a:pPr marR="0" lvl="0" algn="just" defTabSz="914400" rtl="0" eaLnBrk="1" fontAlgn="auto" latinLnBrk="0" hangingPunct="1">
              <a:lnSpc>
                <a:spcPct val="150000"/>
              </a:lnSpc>
              <a:spcBef>
                <a:spcPct val="20000"/>
              </a:spcBef>
              <a:spcAft>
                <a:spcPts val="0"/>
              </a:spcAft>
              <a:buClrTx/>
              <a:buSzTx/>
              <a:tabLst/>
              <a:defRPr/>
            </a:pPr>
            <a:endParaRPr kumimoji="0" lang="en-US" sz="2000" b="0" i="0" u="none" strike="noStrike" kern="1200" cap="none" spc="0" normalizeH="0" baseline="0" noProof="0" dirty="0" smtClean="0">
              <a:ln>
                <a:noFill/>
              </a:ln>
              <a:solidFill>
                <a:srgbClr val="002060"/>
              </a:solidFill>
              <a:effectLst/>
              <a:uLnTx/>
              <a:uFillTx/>
            </a:endParaRPr>
          </a:p>
        </p:txBody>
      </p:sp>
      <p:sp>
        <p:nvSpPr>
          <p:cNvPr id="6" name="Rectangle 5"/>
          <p:cNvSpPr/>
          <p:nvPr/>
        </p:nvSpPr>
        <p:spPr>
          <a:xfrm>
            <a:off x="8686800" y="6396335"/>
            <a:ext cx="381000" cy="461665"/>
          </a:xfrm>
          <a:prstGeom prst="rect">
            <a:avLst/>
          </a:prstGeom>
        </p:spPr>
        <p:txBody>
          <a:bodyPr wrap="square">
            <a:spAutoFit/>
          </a:bodyPr>
          <a:lstStyle/>
          <a:p>
            <a:r>
              <a:rPr lang="en-US" sz="2400" b="1" dirty="0" smtClean="0">
                <a:solidFill>
                  <a:srgbClr val="002060"/>
                </a:solidFill>
                <a:effectLst>
                  <a:outerShdw blurRad="38100" dist="38100" dir="2700000" algn="tl">
                    <a:srgbClr val="000000">
                      <a:alpha val="43137"/>
                    </a:srgbClr>
                  </a:outerShdw>
                </a:effectLst>
              </a:rPr>
              <a:t>7</a:t>
            </a:r>
            <a:endParaRPr lang="en-US" sz="2400" dirty="0"/>
          </a:p>
        </p:txBody>
      </p:sp>
      <p:sp>
        <p:nvSpPr>
          <p:cNvPr id="5" name="Rounded Rectangle 4"/>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5</a:t>
            </a:fld>
            <a:endParaRPr lang="en-US"/>
          </a:p>
        </p:txBody>
      </p:sp>
      <p:sp>
        <p:nvSpPr>
          <p:cNvPr id="3" name="Rectangle 2"/>
          <p:cNvSpPr/>
          <p:nvPr/>
        </p:nvSpPr>
        <p:spPr>
          <a:xfrm>
            <a:off x="3429000" y="260507"/>
            <a:ext cx="3971344" cy="584775"/>
          </a:xfrm>
          <a:prstGeom prst="rect">
            <a:avLst/>
          </a:prstGeom>
        </p:spPr>
        <p:txBody>
          <a:bodyPr wrap="none">
            <a:spAutoFit/>
          </a:bodyPr>
          <a:lstStyle/>
          <a:p>
            <a:r>
              <a:rPr lang="id-ID" sz="3200" b="1" dirty="0" smtClean="0">
                <a:solidFill>
                  <a:srgbClr val="002060"/>
                </a:solidFill>
                <a:effectLst>
                  <a:outerShdw blurRad="38100" dist="38100" dir="2700000" algn="tl">
                    <a:srgbClr val="000000">
                      <a:alpha val="43137"/>
                    </a:srgbClr>
                  </a:outerShdw>
                </a:effectLst>
              </a:rPr>
              <a:t>Marketing plan K-IVET</a:t>
            </a:r>
            <a:endParaRPr lang="id-ID" sz="3200" dirty="0"/>
          </a:p>
        </p:txBody>
      </p:sp>
    </p:spTree>
    <p:extLst>
      <p:ext uri="{BB962C8B-B14F-4D97-AF65-F5344CB8AC3E}">
        <p14:creationId xmlns:p14="http://schemas.microsoft.com/office/powerpoint/2010/main" val="80369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000" fill="hold"/>
                                        <p:tgtEl>
                                          <p:spTgt spid="8"/>
                                        </p:tgtEl>
                                        <p:attrNameLst>
                                          <p:attrName>ppt_x</p:attrName>
                                        </p:attrNameLst>
                                      </p:cBhvr>
                                      <p:tavLst>
                                        <p:tav tm="0">
                                          <p:val>
                                            <p:strVal val="#ppt_x"/>
                                          </p:val>
                                        </p:tav>
                                        <p:tav tm="100000">
                                          <p:val>
                                            <p:strVal val="#ppt_x"/>
                                          </p:val>
                                        </p:tav>
                                      </p:tavLst>
                                    </p:anim>
                                    <p:anim calcmode="lin" valueType="num">
                                      <p:cBhvr additive="base">
                                        <p:cTn id="14"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4" idx="3"/>
          </p:cNvCxnSpPr>
          <p:nvPr/>
        </p:nvCxnSpPr>
        <p:spPr>
          <a:xfrm rot="10800000" flipV="1">
            <a:off x="4274143" y="3340338"/>
            <a:ext cx="1447800" cy="882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179145" y="3416540"/>
            <a:ext cx="685801" cy="685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6634429" y="2957423"/>
            <a:ext cx="752757" cy="153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64743" y="2654538"/>
            <a:ext cx="340158" cy="400110"/>
          </a:xfrm>
          <a:prstGeom prst="rect">
            <a:avLst/>
          </a:prstGeom>
        </p:spPr>
        <p:txBody>
          <a:bodyPr wrap="none">
            <a:spAutoFit/>
          </a:bodyPr>
          <a:lstStyle/>
          <a:p>
            <a:r>
              <a:rPr lang="en-US" sz="2000" b="1" dirty="0" smtClean="0">
                <a:ln w="11430"/>
                <a:solidFill>
                  <a:srgbClr val="002060"/>
                </a:solidFill>
                <a:effectLst>
                  <a:outerShdw blurRad="80000" dist="40000" dir="5040000" algn="tl">
                    <a:srgbClr val="000000">
                      <a:alpha val="30000"/>
                    </a:srgbClr>
                  </a:outerShdw>
                </a:effectLst>
                <a:latin typeface="Calibri" pitchFamily="34" charset="0"/>
                <a:cs typeface="Calibri" pitchFamily="34" charset="0"/>
              </a:rPr>
              <a:t>A</a:t>
            </a:r>
            <a:endParaRPr lang="en-US" sz="2000" dirty="0"/>
          </a:p>
        </p:txBody>
      </p:sp>
      <p:sp>
        <p:nvSpPr>
          <p:cNvPr id="24" name="Rectangle 23"/>
          <p:cNvSpPr/>
          <p:nvPr/>
        </p:nvSpPr>
        <p:spPr>
          <a:xfrm>
            <a:off x="3959633" y="4037806"/>
            <a:ext cx="314510"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B</a:t>
            </a:r>
            <a:endParaRPr lang="en-US" dirty="0"/>
          </a:p>
        </p:txBody>
      </p:sp>
      <p:sp>
        <p:nvSpPr>
          <p:cNvPr id="25" name="Rectangle 24"/>
          <p:cNvSpPr/>
          <p:nvPr/>
        </p:nvSpPr>
        <p:spPr>
          <a:xfrm>
            <a:off x="5112343" y="3949938"/>
            <a:ext cx="306494"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C</a:t>
            </a:r>
            <a:endParaRPr lang="en-US" dirty="0"/>
          </a:p>
        </p:txBody>
      </p:sp>
      <p:sp>
        <p:nvSpPr>
          <p:cNvPr id="26" name="Rectangle 25"/>
          <p:cNvSpPr/>
          <p:nvPr/>
        </p:nvSpPr>
        <p:spPr>
          <a:xfrm>
            <a:off x="5937682" y="4037806"/>
            <a:ext cx="330540"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D</a:t>
            </a:r>
            <a:endParaRPr lang="en-US" dirty="0"/>
          </a:p>
        </p:txBody>
      </p:sp>
      <p:sp>
        <p:nvSpPr>
          <p:cNvPr id="27" name="Rectangle 26"/>
          <p:cNvSpPr/>
          <p:nvPr/>
        </p:nvSpPr>
        <p:spPr>
          <a:xfrm>
            <a:off x="6864943" y="4039017"/>
            <a:ext cx="296876"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E</a:t>
            </a:r>
            <a:endParaRPr lang="en-US" dirty="0"/>
          </a:p>
        </p:txBody>
      </p:sp>
      <p:sp>
        <p:nvSpPr>
          <p:cNvPr id="33" name="Rectangle 32"/>
          <p:cNvSpPr/>
          <p:nvPr/>
        </p:nvSpPr>
        <p:spPr>
          <a:xfrm>
            <a:off x="762000" y="-76200"/>
            <a:ext cx="7387152" cy="954107"/>
          </a:xfrm>
          <a:prstGeom prst="rect">
            <a:avLst/>
          </a:prstGeom>
        </p:spPr>
        <p:txBody>
          <a:bodyPr wrap="square">
            <a:spAutoFit/>
          </a:bodyPr>
          <a:lstStyle/>
          <a:p>
            <a:pPr algn="ctr"/>
            <a:endParaRPr lang="en-US" sz="2800" b="1" dirty="0" smtClean="0">
              <a:ln w="11430"/>
              <a:solidFill>
                <a:srgbClr val="002060"/>
              </a:solidFill>
              <a:effectLst>
                <a:outerShdw blurRad="80000" dist="40000" dir="5040000" algn="tl">
                  <a:srgbClr val="000000">
                    <a:alpha val="30000"/>
                  </a:srgbClr>
                </a:outerShdw>
              </a:effectLst>
              <a:latin typeface="Calibri" pitchFamily="34" charset="0"/>
              <a:cs typeface="Calibri" pitchFamily="34" charset="0"/>
            </a:endParaRPr>
          </a:p>
          <a:p>
            <a:pPr algn="ctr"/>
            <a:r>
              <a:rPr lang="id-ID" sz="2800" b="1" dirty="0" smtClean="0">
                <a:ln w="11430"/>
                <a:solidFill>
                  <a:srgbClr val="002060"/>
                </a:solidFill>
                <a:effectLst>
                  <a:outerShdw blurRad="80000" dist="40000" dir="5040000" algn="tl">
                    <a:srgbClr val="000000">
                      <a:alpha val="30000"/>
                    </a:srgbClr>
                  </a:outerShdw>
                </a:effectLst>
                <a:latin typeface="Calibri" pitchFamily="34" charset="0"/>
                <a:cs typeface="Calibri" pitchFamily="34" charset="0"/>
              </a:rPr>
              <a:t>sistem</a:t>
            </a:r>
            <a:r>
              <a:rPr lang="en-US" sz="2800" b="1" dirty="0" smtClean="0">
                <a:ln w="11430"/>
                <a:solidFill>
                  <a:srgbClr val="002060"/>
                </a:solidFill>
                <a:effectLst>
                  <a:outerShdw blurRad="80000" dist="40000" dir="5040000" algn="tl">
                    <a:srgbClr val="000000">
                      <a:alpha val="30000"/>
                    </a:srgbClr>
                  </a:outerShdw>
                </a:effectLst>
                <a:latin typeface="Calibri" pitchFamily="34" charset="0"/>
                <a:cs typeface="Calibri" pitchFamily="34" charset="0"/>
              </a:rPr>
              <a:t> </a:t>
            </a:r>
            <a:r>
              <a:rPr lang="en-US" sz="2800" b="1" dirty="0" smtClean="0">
                <a:ln w="11430"/>
                <a:solidFill>
                  <a:srgbClr val="002060"/>
                </a:solidFill>
                <a:effectLst>
                  <a:outerShdw blurRad="80000" dist="40000" dir="5040000" algn="tl">
                    <a:srgbClr val="000000">
                      <a:alpha val="30000"/>
                    </a:srgbClr>
                  </a:outerShdw>
                </a:effectLst>
                <a:latin typeface="Calibri" pitchFamily="34" charset="0"/>
                <a:cs typeface="Calibri" pitchFamily="34" charset="0"/>
              </a:rPr>
              <a:t>Network marketing gotong </a:t>
            </a:r>
            <a:r>
              <a:rPr lang="en-US" sz="2800" b="1" dirty="0" smtClean="0">
                <a:ln w="11430"/>
                <a:solidFill>
                  <a:srgbClr val="002060"/>
                </a:solidFill>
                <a:effectLst>
                  <a:outerShdw blurRad="80000" dist="40000" dir="5040000" algn="tl">
                    <a:srgbClr val="000000">
                      <a:alpha val="30000"/>
                    </a:srgbClr>
                  </a:outerShdw>
                </a:effectLst>
                <a:latin typeface="Calibri" pitchFamily="34" charset="0"/>
                <a:cs typeface="Calibri" pitchFamily="34" charset="0"/>
              </a:rPr>
              <a:t>royong</a:t>
            </a:r>
            <a:endParaRPr lang="en-US" sz="2800" dirty="0"/>
          </a:p>
        </p:txBody>
      </p:sp>
      <p:sp>
        <p:nvSpPr>
          <p:cNvPr id="42" name="Rectangle 41"/>
          <p:cNvSpPr/>
          <p:nvPr/>
        </p:nvSpPr>
        <p:spPr>
          <a:xfrm>
            <a:off x="7703143" y="4026138"/>
            <a:ext cx="290464"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F</a:t>
            </a:r>
            <a:endParaRPr lang="en-US" dirty="0"/>
          </a:p>
        </p:txBody>
      </p:sp>
      <p:cxnSp>
        <p:nvCxnSpPr>
          <p:cNvPr id="51" name="Straight Arrow Connector 50"/>
          <p:cNvCxnSpPr/>
          <p:nvPr/>
        </p:nvCxnSpPr>
        <p:spPr>
          <a:xfrm rot="5400000">
            <a:off x="5379043" y="3530838"/>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5836243" y="3759438"/>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Smiley Face 56"/>
          <p:cNvSpPr/>
          <p:nvPr/>
        </p:nvSpPr>
        <p:spPr>
          <a:xfrm>
            <a:off x="5188543" y="5614670"/>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018201" y="5321538"/>
            <a:ext cx="332142"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G</a:t>
            </a:r>
            <a:endParaRPr lang="en-US" dirty="0"/>
          </a:p>
        </p:txBody>
      </p:sp>
      <p:sp>
        <p:nvSpPr>
          <p:cNvPr id="63" name="Smiley Face 62"/>
          <p:cNvSpPr/>
          <p:nvPr/>
        </p:nvSpPr>
        <p:spPr>
          <a:xfrm>
            <a:off x="4045543" y="56263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miley Face 63"/>
          <p:cNvSpPr/>
          <p:nvPr/>
        </p:nvSpPr>
        <p:spPr>
          <a:xfrm>
            <a:off x="7703143" y="43309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miley Face 64"/>
          <p:cNvSpPr/>
          <p:nvPr/>
        </p:nvSpPr>
        <p:spPr>
          <a:xfrm>
            <a:off x="6864943" y="43309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miley Face 65"/>
          <p:cNvSpPr/>
          <p:nvPr/>
        </p:nvSpPr>
        <p:spPr>
          <a:xfrm>
            <a:off x="5950543" y="43309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Smiley Face 66"/>
          <p:cNvSpPr/>
          <p:nvPr/>
        </p:nvSpPr>
        <p:spPr>
          <a:xfrm>
            <a:off x="5112343" y="42547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miley Face 67"/>
          <p:cNvSpPr/>
          <p:nvPr/>
        </p:nvSpPr>
        <p:spPr>
          <a:xfrm>
            <a:off x="4045543" y="43309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miley Face 68"/>
          <p:cNvSpPr/>
          <p:nvPr/>
        </p:nvSpPr>
        <p:spPr>
          <a:xfrm>
            <a:off x="5874343" y="30355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175096" y="5321538"/>
            <a:ext cx="332142"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H</a:t>
            </a:r>
            <a:endParaRPr lang="en-US" dirty="0"/>
          </a:p>
        </p:txBody>
      </p:sp>
      <p:sp>
        <p:nvSpPr>
          <p:cNvPr id="73" name="Smiley Face 72"/>
          <p:cNvSpPr/>
          <p:nvPr/>
        </p:nvSpPr>
        <p:spPr>
          <a:xfrm>
            <a:off x="6026743" y="5594962"/>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059069" y="5301830"/>
            <a:ext cx="245580"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I</a:t>
            </a:r>
            <a:endParaRPr lang="en-US" dirty="0"/>
          </a:p>
        </p:txBody>
      </p:sp>
      <p:sp>
        <p:nvSpPr>
          <p:cNvPr id="75" name="Smiley Face 74"/>
          <p:cNvSpPr/>
          <p:nvPr/>
        </p:nvSpPr>
        <p:spPr>
          <a:xfrm>
            <a:off x="6878390" y="556806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91837" y="5274936"/>
            <a:ext cx="261610"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J</a:t>
            </a:r>
            <a:endParaRPr lang="en-US" dirty="0"/>
          </a:p>
        </p:txBody>
      </p:sp>
      <p:sp>
        <p:nvSpPr>
          <p:cNvPr id="77" name="Smiley Face 76"/>
          <p:cNvSpPr/>
          <p:nvPr/>
        </p:nvSpPr>
        <p:spPr>
          <a:xfrm>
            <a:off x="7779343" y="5626338"/>
            <a:ext cx="295090" cy="31646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7765896" y="5333206"/>
            <a:ext cx="311304" cy="369332"/>
          </a:xfrm>
          <a:prstGeom prst="rect">
            <a:avLst/>
          </a:prstGeom>
        </p:spPr>
        <p:txBody>
          <a:bodyPr wrap="none">
            <a:spAutoFit/>
          </a:bodyPr>
          <a:lstStyle/>
          <a:p>
            <a:r>
              <a:rPr lang="en-US" b="1" dirty="0" smtClean="0">
                <a:ln w="11430"/>
                <a:solidFill>
                  <a:srgbClr val="002060"/>
                </a:solidFill>
                <a:effectLst>
                  <a:outerShdw blurRad="80000" dist="40000" dir="5040000" algn="tl">
                    <a:srgbClr val="000000">
                      <a:alpha val="30000"/>
                    </a:srgbClr>
                  </a:outerShdw>
                </a:effectLst>
                <a:latin typeface="Calibri" pitchFamily="34" charset="0"/>
              </a:rPr>
              <a:t>K</a:t>
            </a:r>
            <a:endParaRPr lang="en-US" dirty="0"/>
          </a:p>
        </p:txBody>
      </p:sp>
      <p:cxnSp>
        <p:nvCxnSpPr>
          <p:cNvPr id="80" name="Curved Connector 79"/>
          <p:cNvCxnSpPr>
            <a:stCxn id="69" idx="2"/>
            <a:endCxn id="24" idx="1"/>
          </p:cNvCxnSpPr>
          <p:nvPr/>
        </p:nvCxnSpPr>
        <p:spPr>
          <a:xfrm rot="10800000" flipV="1">
            <a:off x="3959633" y="3193772"/>
            <a:ext cx="1914710" cy="1028700"/>
          </a:xfrm>
          <a:prstGeom prst="curvedConnector3">
            <a:avLst>
              <a:gd name="adj1" fmla="val 111939"/>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82" name="Straight Arrow Connector 81"/>
          <p:cNvCxnSpPr/>
          <p:nvPr/>
        </p:nvCxnSpPr>
        <p:spPr>
          <a:xfrm rot="5400000">
            <a:off x="3969343" y="501673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5036937" y="5015944"/>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a:off x="5875137" y="5015944"/>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5400000">
            <a:off x="6789537" y="5015944"/>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5400000">
            <a:off x="7627737" y="5015944"/>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Curved Connector 87"/>
          <p:cNvCxnSpPr>
            <a:stCxn id="69" idx="6"/>
            <a:endCxn id="27" idx="0"/>
          </p:cNvCxnSpPr>
          <p:nvPr/>
        </p:nvCxnSpPr>
        <p:spPr>
          <a:xfrm>
            <a:off x="6169433" y="3193772"/>
            <a:ext cx="843948" cy="845245"/>
          </a:xfrm>
          <a:prstGeom prst="curvedConnector2">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92" name="Curved Connector 87"/>
          <p:cNvCxnSpPr>
            <a:stCxn id="69" idx="6"/>
          </p:cNvCxnSpPr>
          <p:nvPr/>
        </p:nvCxnSpPr>
        <p:spPr>
          <a:xfrm>
            <a:off x="6169433" y="3193772"/>
            <a:ext cx="1691858" cy="839411"/>
          </a:xfrm>
          <a:prstGeom prst="curvedConnector3">
            <a:avLst>
              <a:gd name="adj1" fmla="val 100868"/>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96" name="Shape 95"/>
          <p:cNvCxnSpPr>
            <a:endCxn id="67" idx="3"/>
          </p:cNvCxnSpPr>
          <p:nvPr/>
        </p:nvCxnSpPr>
        <p:spPr>
          <a:xfrm flipV="1">
            <a:off x="4274143" y="4524860"/>
            <a:ext cx="881415" cy="187078"/>
          </a:xfrm>
          <a:prstGeom prst="curvedConnector2">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98" name="Curved Connector 97"/>
          <p:cNvCxnSpPr>
            <a:stCxn id="68" idx="4"/>
            <a:endCxn id="66" idx="3"/>
          </p:cNvCxnSpPr>
          <p:nvPr/>
        </p:nvCxnSpPr>
        <p:spPr>
          <a:xfrm rot="5400000" flipH="1" flipV="1">
            <a:off x="5070250" y="3723898"/>
            <a:ext cx="46346" cy="1800670"/>
          </a:xfrm>
          <a:prstGeom prst="curvedConnector3">
            <a:avLst>
              <a:gd name="adj1" fmla="val -493246"/>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100" name="Shape 99"/>
          <p:cNvCxnSpPr>
            <a:stCxn id="67" idx="2"/>
            <a:endCxn id="63" idx="7"/>
          </p:cNvCxnSpPr>
          <p:nvPr/>
        </p:nvCxnSpPr>
        <p:spPr>
          <a:xfrm rot="10800000" flipV="1">
            <a:off x="4297419" y="4412972"/>
            <a:ext cx="814925" cy="1259712"/>
          </a:xfrm>
          <a:prstGeom prst="curvedConnector2">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105" name="Curved Connector 104"/>
          <p:cNvCxnSpPr>
            <a:stCxn id="63" idx="4"/>
            <a:endCxn id="73" idx="3"/>
          </p:cNvCxnSpPr>
          <p:nvPr/>
        </p:nvCxnSpPr>
        <p:spPr>
          <a:xfrm rot="5400000" flipH="1" flipV="1">
            <a:off x="5092662" y="4965510"/>
            <a:ext cx="77722" cy="1876870"/>
          </a:xfrm>
          <a:prstGeom prst="curvedConnector3">
            <a:avLst>
              <a:gd name="adj1" fmla="val -294125"/>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107" name="Curved Connector 106"/>
          <p:cNvCxnSpPr>
            <a:stCxn id="63" idx="4"/>
            <a:endCxn id="75" idx="4"/>
          </p:cNvCxnSpPr>
          <p:nvPr/>
        </p:nvCxnSpPr>
        <p:spPr>
          <a:xfrm rot="5400000" flipH="1" flipV="1">
            <a:off x="5580376" y="4497247"/>
            <a:ext cx="58270" cy="2832847"/>
          </a:xfrm>
          <a:prstGeom prst="curvedConnector3">
            <a:avLst>
              <a:gd name="adj1" fmla="val -669242"/>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109" name="Curved Connector 108"/>
          <p:cNvCxnSpPr>
            <a:stCxn id="63" idx="4"/>
            <a:endCxn id="77" idx="4"/>
          </p:cNvCxnSpPr>
          <p:nvPr/>
        </p:nvCxnSpPr>
        <p:spPr>
          <a:xfrm rot="16200000" flipH="1">
            <a:off x="6059988" y="4075906"/>
            <a:ext cx="1588" cy="3733800"/>
          </a:xfrm>
          <a:prstGeom prst="curvedConnector3">
            <a:avLst>
              <a:gd name="adj1" fmla="val 41492834"/>
            </a:avLst>
          </a:prstGeom>
          <a:ln w="38100">
            <a:tailEnd type="arrow"/>
          </a:ln>
        </p:spPr>
        <p:style>
          <a:lnRef idx="2">
            <a:schemeClr val="accent2"/>
          </a:lnRef>
          <a:fillRef idx="0">
            <a:schemeClr val="accent2"/>
          </a:fillRef>
          <a:effectRef idx="1">
            <a:schemeClr val="accent2"/>
          </a:effectRef>
          <a:fontRef idx="minor">
            <a:schemeClr val="tx1"/>
          </a:fontRef>
        </p:style>
      </p:cxnSp>
      <p:sp>
        <p:nvSpPr>
          <p:cNvPr id="112" name="Rectangle 111"/>
          <p:cNvSpPr/>
          <p:nvPr/>
        </p:nvSpPr>
        <p:spPr>
          <a:xfrm>
            <a:off x="685800" y="1347877"/>
            <a:ext cx="7600481" cy="1877437"/>
          </a:xfrm>
          <a:prstGeom prst="rect">
            <a:avLst/>
          </a:prstGeom>
        </p:spPr>
        <p:txBody>
          <a:bodyPr wrap="square">
            <a:spAutoFit/>
          </a:bodyPr>
          <a:lstStyle/>
          <a:p>
            <a:pPr algn="just"/>
            <a:r>
              <a:rPr lang="id-ID" dirty="0" smtClean="0">
                <a:solidFill>
                  <a:srgbClr val="002060"/>
                </a:solidFill>
              </a:rPr>
              <a:t>sistem</a:t>
            </a:r>
            <a:r>
              <a:rPr lang="en-US" dirty="0" smtClean="0">
                <a:solidFill>
                  <a:srgbClr val="002060"/>
                </a:solidFill>
              </a:rPr>
              <a:t> </a:t>
            </a:r>
            <a:r>
              <a:rPr lang="en-US" dirty="0" smtClean="0">
                <a:solidFill>
                  <a:srgbClr val="002060"/>
                </a:solidFill>
              </a:rPr>
              <a:t>network marketing gotong royong </a:t>
            </a:r>
            <a:r>
              <a:rPr lang="id-ID" dirty="0" smtClean="0">
                <a:solidFill>
                  <a:srgbClr val="002060"/>
                </a:solidFill>
              </a:rPr>
              <a:t>menyusun anggota k-ivet (agen dan mahasiswa) secara susun</a:t>
            </a:r>
            <a:r>
              <a:rPr lang="en-US" sz="2000" b="1" dirty="0" smtClean="0">
                <a:solidFill>
                  <a:srgbClr val="002060"/>
                </a:solidFill>
              </a:rPr>
              <a:t> </a:t>
            </a:r>
            <a:r>
              <a:rPr lang="en-US" dirty="0" err="1" smtClean="0">
                <a:solidFill>
                  <a:srgbClr val="002060"/>
                </a:solidFill>
              </a:rPr>
              <a:t>tanam</a:t>
            </a:r>
            <a:r>
              <a:rPr lang="en-US" dirty="0" smtClean="0">
                <a:solidFill>
                  <a:srgbClr val="002060"/>
                </a:solidFill>
              </a:rPr>
              <a:t> </a:t>
            </a:r>
            <a:r>
              <a:rPr lang="en-US" dirty="0" err="1" smtClean="0">
                <a:solidFill>
                  <a:srgbClr val="002060"/>
                </a:solidFill>
              </a:rPr>
              <a:t>padi</a:t>
            </a:r>
            <a:r>
              <a:rPr lang="id-ID" dirty="0" smtClean="0">
                <a:solidFill>
                  <a:srgbClr val="002060"/>
                </a:solidFill>
              </a:rPr>
              <a:t> berdasarkan pendaftarannya sebagai anggota k-ivet. Sistem ini memastikan anggota (agen dan mahasiswa) mendapatkan fee dan royalti dengan syarat minimal mereferensikan 2 anggota baru. </a:t>
            </a:r>
            <a:endParaRPr lang="en-US" sz="1600" dirty="0" smtClean="0">
              <a:solidFill>
                <a:srgbClr val="002060"/>
              </a:solidFill>
            </a:endParaRPr>
          </a:p>
          <a:p>
            <a:pPr algn="ctr"/>
            <a:endParaRPr lang="id-ID" sz="2400" dirty="0">
              <a:solidFill>
                <a:srgbClr val="002060"/>
              </a:solidFill>
            </a:endParaRPr>
          </a:p>
        </p:txBody>
      </p:sp>
      <p:sp>
        <p:nvSpPr>
          <p:cNvPr id="174" name="Rectangle 173"/>
          <p:cNvSpPr/>
          <p:nvPr/>
        </p:nvSpPr>
        <p:spPr>
          <a:xfrm>
            <a:off x="8686800" y="6396335"/>
            <a:ext cx="381000" cy="461665"/>
          </a:xfrm>
          <a:prstGeom prst="rect">
            <a:avLst/>
          </a:prstGeom>
        </p:spPr>
        <p:txBody>
          <a:bodyPr wrap="square">
            <a:spAutoFit/>
          </a:bodyPr>
          <a:lstStyle/>
          <a:p>
            <a:r>
              <a:rPr lang="en-US" sz="2400" b="1" dirty="0" smtClean="0">
                <a:solidFill>
                  <a:srgbClr val="002060"/>
                </a:solidFill>
                <a:effectLst>
                  <a:outerShdw blurRad="38100" dist="38100" dir="2700000" algn="tl">
                    <a:srgbClr val="000000">
                      <a:alpha val="43137"/>
                    </a:srgbClr>
                  </a:outerShdw>
                </a:effectLst>
              </a:rPr>
              <a:t>8</a:t>
            </a:r>
            <a:endParaRPr lang="en-US" sz="2400" dirty="0"/>
          </a:p>
        </p:txBody>
      </p:sp>
      <p:cxnSp>
        <p:nvCxnSpPr>
          <p:cNvPr id="89" name="Shape 88"/>
          <p:cNvCxnSpPr>
            <a:stCxn id="67" idx="6"/>
            <a:endCxn id="72" idx="3"/>
          </p:cNvCxnSpPr>
          <p:nvPr/>
        </p:nvCxnSpPr>
        <p:spPr>
          <a:xfrm>
            <a:off x="5407433" y="4412972"/>
            <a:ext cx="99805" cy="1093232"/>
          </a:xfrm>
          <a:prstGeom prst="curvedConnector3">
            <a:avLst>
              <a:gd name="adj1" fmla="val 329047"/>
            </a:avLst>
          </a:prstGeom>
          <a:ln w="38100">
            <a:tailEnd type="arrow"/>
          </a:ln>
        </p:spPr>
        <p:style>
          <a:lnRef idx="2">
            <a:schemeClr val="accent2"/>
          </a:lnRef>
          <a:fillRef idx="0">
            <a:schemeClr val="accent2"/>
          </a:fillRef>
          <a:effectRef idx="1">
            <a:schemeClr val="accent2"/>
          </a:effectRef>
          <a:fontRef idx="minor">
            <a:schemeClr val="tx1"/>
          </a:fontRef>
        </p:style>
      </p:cxnSp>
      <p:sp>
        <p:nvSpPr>
          <p:cNvPr id="47" name="Rectangle 46"/>
          <p:cNvSpPr/>
          <p:nvPr/>
        </p:nvSpPr>
        <p:spPr>
          <a:xfrm>
            <a:off x="603934" y="3949938"/>
            <a:ext cx="2819400" cy="1169551"/>
          </a:xfrm>
          <a:prstGeom prst="rect">
            <a:avLst/>
          </a:prstGeom>
        </p:spPr>
        <p:txBody>
          <a:bodyPr wrap="square">
            <a:spAutoFit/>
          </a:bodyPr>
          <a:lstStyle/>
          <a:p>
            <a:r>
              <a:rPr lang="en-US" sz="1400" dirty="0" err="1" smtClean="0">
                <a:solidFill>
                  <a:srgbClr val="002060"/>
                </a:solidFill>
              </a:rPr>
              <a:t>Keterangan</a:t>
            </a:r>
            <a:r>
              <a:rPr lang="en-US" sz="1400" dirty="0" smtClean="0">
                <a:solidFill>
                  <a:srgbClr val="002060"/>
                </a:solidFill>
              </a:rPr>
              <a:t>:</a:t>
            </a:r>
          </a:p>
          <a:p>
            <a:pPr>
              <a:buFont typeface="Arial" charset="0"/>
              <a:buChar char="•"/>
            </a:pPr>
            <a:r>
              <a:rPr lang="en-US" sz="1400" dirty="0" err="1" smtClean="0">
                <a:solidFill>
                  <a:srgbClr val="002060"/>
                </a:solidFill>
              </a:rPr>
              <a:t>Saudara</a:t>
            </a:r>
            <a:r>
              <a:rPr lang="en-US" sz="1400" dirty="0" smtClean="0">
                <a:solidFill>
                  <a:srgbClr val="002060"/>
                </a:solidFill>
              </a:rPr>
              <a:t> A </a:t>
            </a:r>
            <a:r>
              <a:rPr lang="en-US" sz="1400" dirty="0" err="1" smtClean="0">
                <a:solidFill>
                  <a:srgbClr val="002060"/>
                </a:solidFill>
              </a:rPr>
              <a:t>mendaftarkan</a:t>
            </a:r>
            <a:r>
              <a:rPr lang="en-US" sz="1400" dirty="0" smtClean="0">
                <a:solidFill>
                  <a:srgbClr val="002060"/>
                </a:solidFill>
              </a:rPr>
              <a:t> B, E </a:t>
            </a:r>
            <a:r>
              <a:rPr lang="en-US" sz="1400" dirty="0" err="1" smtClean="0">
                <a:solidFill>
                  <a:srgbClr val="002060"/>
                </a:solidFill>
              </a:rPr>
              <a:t>dan</a:t>
            </a:r>
            <a:r>
              <a:rPr lang="en-US" sz="1400" dirty="0" smtClean="0">
                <a:solidFill>
                  <a:srgbClr val="002060"/>
                </a:solidFill>
              </a:rPr>
              <a:t> F</a:t>
            </a:r>
          </a:p>
          <a:p>
            <a:pPr>
              <a:buFont typeface="Arial" charset="0"/>
              <a:buChar char="•"/>
            </a:pPr>
            <a:r>
              <a:rPr lang="en-US" sz="1400" dirty="0" err="1" smtClean="0">
                <a:solidFill>
                  <a:srgbClr val="002060"/>
                </a:solidFill>
              </a:rPr>
              <a:t>Saudara</a:t>
            </a:r>
            <a:r>
              <a:rPr lang="en-US" sz="1400" dirty="0" smtClean="0">
                <a:solidFill>
                  <a:srgbClr val="002060"/>
                </a:solidFill>
              </a:rPr>
              <a:t> B </a:t>
            </a:r>
            <a:r>
              <a:rPr lang="en-US" sz="1400" dirty="0" err="1" smtClean="0">
                <a:solidFill>
                  <a:srgbClr val="002060"/>
                </a:solidFill>
              </a:rPr>
              <a:t>mendaftarkan</a:t>
            </a:r>
            <a:r>
              <a:rPr lang="en-US" sz="1400" dirty="0" smtClean="0">
                <a:solidFill>
                  <a:srgbClr val="002060"/>
                </a:solidFill>
              </a:rPr>
              <a:t> C </a:t>
            </a:r>
            <a:r>
              <a:rPr lang="en-US" sz="1400" dirty="0" err="1" smtClean="0">
                <a:solidFill>
                  <a:srgbClr val="002060"/>
                </a:solidFill>
              </a:rPr>
              <a:t>dan</a:t>
            </a:r>
            <a:r>
              <a:rPr lang="en-US" sz="1400" dirty="0" smtClean="0">
                <a:solidFill>
                  <a:srgbClr val="002060"/>
                </a:solidFill>
              </a:rPr>
              <a:t> D</a:t>
            </a:r>
          </a:p>
          <a:p>
            <a:pPr>
              <a:buFont typeface="Arial" charset="0"/>
              <a:buChar char="•"/>
            </a:pPr>
            <a:r>
              <a:rPr lang="en-US" sz="1400" dirty="0" err="1" smtClean="0">
                <a:solidFill>
                  <a:srgbClr val="002060"/>
                </a:solidFill>
              </a:rPr>
              <a:t>Saudara</a:t>
            </a:r>
            <a:r>
              <a:rPr lang="en-US" sz="1400" dirty="0" smtClean="0">
                <a:solidFill>
                  <a:srgbClr val="002060"/>
                </a:solidFill>
              </a:rPr>
              <a:t> C </a:t>
            </a:r>
            <a:r>
              <a:rPr lang="en-US" sz="1400" dirty="0" err="1" smtClean="0">
                <a:solidFill>
                  <a:srgbClr val="002060"/>
                </a:solidFill>
              </a:rPr>
              <a:t>mendaftarkan</a:t>
            </a:r>
            <a:r>
              <a:rPr lang="en-US" sz="1400" dirty="0" smtClean="0">
                <a:solidFill>
                  <a:srgbClr val="002060"/>
                </a:solidFill>
              </a:rPr>
              <a:t> G </a:t>
            </a:r>
            <a:r>
              <a:rPr lang="en-US" sz="1400" dirty="0" err="1" smtClean="0">
                <a:solidFill>
                  <a:srgbClr val="002060"/>
                </a:solidFill>
              </a:rPr>
              <a:t>dan</a:t>
            </a:r>
            <a:r>
              <a:rPr lang="en-US" sz="1400" dirty="0" smtClean="0">
                <a:solidFill>
                  <a:srgbClr val="002060"/>
                </a:solidFill>
              </a:rPr>
              <a:t> H</a:t>
            </a:r>
          </a:p>
          <a:p>
            <a:pPr>
              <a:buFont typeface="Arial" charset="0"/>
              <a:buChar char="•"/>
            </a:pPr>
            <a:r>
              <a:rPr lang="en-US" sz="1400" dirty="0" err="1" smtClean="0">
                <a:solidFill>
                  <a:srgbClr val="002060"/>
                </a:solidFill>
              </a:rPr>
              <a:t>Saudara</a:t>
            </a:r>
            <a:r>
              <a:rPr lang="en-US" sz="1400" dirty="0" smtClean="0">
                <a:solidFill>
                  <a:srgbClr val="002060"/>
                </a:solidFill>
              </a:rPr>
              <a:t> G </a:t>
            </a:r>
            <a:r>
              <a:rPr lang="en-US" sz="1400" dirty="0" err="1" smtClean="0">
                <a:solidFill>
                  <a:srgbClr val="002060"/>
                </a:solidFill>
              </a:rPr>
              <a:t>mendaftarkan</a:t>
            </a:r>
            <a:r>
              <a:rPr lang="en-US" sz="1400" dirty="0" smtClean="0">
                <a:solidFill>
                  <a:srgbClr val="002060"/>
                </a:solidFill>
              </a:rPr>
              <a:t> I, J </a:t>
            </a:r>
            <a:r>
              <a:rPr lang="en-US" sz="1400" dirty="0" err="1" smtClean="0">
                <a:solidFill>
                  <a:srgbClr val="002060"/>
                </a:solidFill>
              </a:rPr>
              <a:t>dan</a:t>
            </a:r>
            <a:r>
              <a:rPr lang="en-US" sz="1400" dirty="0" smtClean="0">
                <a:solidFill>
                  <a:srgbClr val="002060"/>
                </a:solidFill>
              </a:rPr>
              <a:t> K</a:t>
            </a:r>
          </a:p>
        </p:txBody>
      </p:sp>
      <p:sp>
        <p:nvSpPr>
          <p:cNvPr id="48" name="Rounded Rectangle 47"/>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B82CCC60-E8CD-4174-8B1A-7DF615B22EEF}"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checkerboard(down)">
                                      <p:cBhvr>
                                        <p:cTn id="7" dur="500"/>
                                        <p:tgtEl>
                                          <p:spTgt spid="69"/>
                                        </p:tgtEl>
                                      </p:cBhvr>
                                    </p:animEffect>
                                  </p:childTnLst>
                                </p:cTn>
                              </p:par>
                              <p:par>
                                <p:cTn id="8" presetID="5" presetClass="entr" presetSubtype="5"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1000" fill="hold"/>
                                        <p:tgtEl>
                                          <p:spTgt spid="80"/>
                                        </p:tgtEl>
                                        <p:attrNameLst>
                                          <p:attrName>ppt_x</p:attrName>
                                        </p:attrNameLst>
                                      </p:cBhvr>
                                      <p:tavLst>
                                        <p:tav tm="0">
                                          <p:val>
                                            <p:strVal val="1+#ppt_w/2"/>
                                          </p:val>
                                        </p:tav>
                                        <p:tav tm="100000">
                                          <p:val>
                                            <p:strVal val="#ppt_x"/>
                                          </p:val>
                                        </p:tav>
                                      </p:tavLst>
                                    </p:anim>
                                    <p:anim calcmode="lin" valueType="num">
                                      <p:cBhvr additive="base">
                                        <p:cTn id="16" dur="1000" fill="hold"/>
                                        <p:tgtEl>
                                          <p:spTgt spid="8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1000" fill="hold"/>
                                        <p:tgtEl>
                                          <p:spTgt spid="88"/>
                                        </p:tgtEl>
                                        <p:attrNameLst>
                                          <p:attrName>ppt_x</p:attrName>
                                        </p:attrNameLst>
                                      </p:cBhvr>
                                      <p:tavLst>
                                        <p:tav tm="0">
                                          <p:val>
                                            <p:strVal val="1+#ppt_w/2"/>
                                          </p:val>
                                        </p:tav>
                                        <p:tav tm="100000">
                                          <p:val>
                                            <p:strVal val="#ppt_x"/>
                                          </p:val>
                                        </p:tav>
                                      </p:tavLst>
                                    </p:anim>
                                    <p:anim calcmode="lin" valueType="num">
                                      <p:cBhvr additive="base">
                                        <p:cTn id="20" dur="1000" fill="hold"/>
                                        <p:tgtEl>
                                          <p:spTgt spid="8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 calcmode="lin" valueType="num">
                                      <p:cBhvr additive="base">
                                        <p:cTn id="23" dur="1000" fill="hold"/>
                                        <p:tgtEl>
                                          <p:spTgt spid="92"/>
                                        </p:tgtEl>
                                        <p:attrNameLst>
                                          <p:attrName>ppt_x</p:attrName>
                                        </p:attrNameLst>
                                      </p:cBhvr>
                                      <p:tavLst>
                                        <p:tav tm="0">
                                          <p:val>
                                            <p:strVal val="1+#ppt_w/2"/>
                                          </p:val>
                                        </p:tav>
                                        <p:tav tm="100000">
                                          <p:val>
                                            <p:strVal val="#ppt_x"/>
                                          </p:val>
                                        </p:tav>
                                      </p:tavLst>
                                    </p:anim>
                                    <p:anim calcmode="lin" valueType="num">
                                      <p:cBhvr additive="base">
                                        <p:cTn id="24" dur="1000" fill="hold"/>
                                        <p:tgtEl>
                                          <p:spTgt spid="9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1+#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1000" fill="hold"/>
                                        <p:tgtEl>
                                          <p:spTgt spid="68"/>
                                        </p:tgtEl>
                                        <p:attrNameLst>
                                          <p:attrName>ppt_x</p:attrName>
                                        </p:attrNameLst>
                                      </p:cBhvr>
                                      <p:tavLst>
                                        <p:tav tm="0">
                                          <p:val>
                                            <p:strVal val="1+#ppt_w/2"/>
                                          </p:val>
                                        </p:tav>
                                        <p:tav tm="100000">
                                          <p:val>
                                            <p:strVal val="#ppt_x"/>
                                          </p:val>
                                        </p:tav>
                                      </p:tavLst>
                                    </p:anim>
                                    <p:anim calcmode="lin" valueType="num">
                                      <p:cBhvr additive="base">
                                        <p:cTn id="32" dur="1000" fill="hold"/>
                                        <p:tgtEl>
                                          <p:spTgt spid="6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1000" fill="hold"/>
                                        <p:tgtEl>
                                          <p:spTgt spid="27"/>
                                        </p:tgtEl>
                                        <p:attrNameLst>
                                          <p:attrName>ppt_x</p:attrName>
                                        </p:attrNameLst>
                                      </p:cBhvr>
                                      <p:tavLst>
                                        <p:tav tm="0">
                                          <p:val>
                                            <p:strVal val="1+#ppt_w/2"/>
                                          </p:val>
                                        </p:tav>
                                        <p:tav tm="100000">
                                          <p:val>
                                            <p:strVal val="#ppt_x"/>
                                          </p:val>
                                        </p:tav>
                                      </p:tavLst>
                                    </p:anim>
                                    <p:anim calcmode="lin" valueType="num">
                                      <p:cBhvr additive="base">
                                        <p:cTn id="36" dur="1000" fill="hold"/>
                                        <p:tgtEl>
                                          <p:spTgt spid="2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1000" fill="hold"/>
                                        <p:tgtEl>
                                          <p:spTgt spid="65"/>
                                        </p:tgtEl>
                                        <p:attrNameLst>
                                          <p:attrName>ppt_x</p:attrName>
                                        </p:attrNameLst>
                                      </p:cBhvr>
                                      <p:tavLst>
                                        <p:tav tm="0">
                                          <p:val>
                                            <p:strVal val="1+#ppt_w/2"/>
                                          </p:val>
                                        </p:tav>
                                        <p:tav tm="100000">
                                          <p:val>
                                            <p:strVal val="#ppt_x"/>
                                          </p:val>
                                        </p:tav>
                                      </p:tavLst>
                                    </p:anim>
                                    <p:anim calcmode="lin" valueType="num">
                                      <p:cBhvr additive="base">
                                        <p:cTn id="40" dur="1000" fill="hold"/>
                                        <p:tgtEl>
                                          <p:spTgt spid="6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1000" fill="hold"/>
                                        <p:tgtEl>
                                          <p:spTgt spid="42"/>
                                        </p:tgtEl>
                                        <p:attrNameLst>
                                          <p:attrName>ppt_x</p:attrName>
                                        </p:attrNameLst>
                                      </p:cBhvr>
                                      <p:tavLst>
                                        <p:tav tm="0">
                                          <p:val>
                                            <p:strVal val="1+#ppt_w/2"/>
                                          </p:val>
                                        </p:tav>
                                        <p:tav tm="100000">
                                          <p:val>
                                            <p:strVal val="#ppt_x"/>
                                          </p:val>
                                        </p:tav>
                                      </p:tavLst>
                                    </p:anim>
                                    <p:anim calcmode="lin" valueType="num">
                                      <p:cBhvr additive="base">
                                        <p:cTn id="44" dur="10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1000" fill="hold"/>
                                        <p:tgtEl>
                                          <p:spTgt spid="64"/>
                                        </p:tgtEl>
                                        <p:attrNameLst>
                                          <p:attrName>ppt_x</p:attrName>
                                        </p:attrNameLst>
                                      </p:cBhvr>
                                      <p:tavLst>
                                        <p:tav tm="0">
                                          <p:val>
                                            <p:strVal val="1+#ppt_w/2"/>
                                          </p:val>
                                        </p:tav>
                                        <p:tav tm="100000">
                                          <p:val>
                                            <p:strVal val="#ppt_x"/>
                                          </p:val>
                                        </p:tav>
                                      </p:tavLst>
                                    </p:anim>
                                    <p:anim calcmode="lin" valueType="num">
                                      <p:cBhvr additive="base">
                                        <p:cTn id="48"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nodeType="clickEffect">
                                  <p:stCondLst>
                                    <p:cond delay="0"/>
                                  </p:stCondLst>
                                  <p:childTnLst>
                                    <p:set>
                                      <p:cBhvr>
                                        <p:cTn id="52" dur="1" fill="hold">
                                          <p:stCondLst>
                                            <p:cond delay="0"/>
                                          </p:stCondLst>
                                        </p:cTn>
                                        <p:tgtEl>
                                          <p:spTgt spid="96"/>
                                        </p:tgtEl>
                                        <p:attrNameLst>
                                          <p:attrName>style.visibility</p:attrName>
                                        </p:attrNameLst>
                                      </p:cBhvr>
                                      <p:to>
                                        <p:strVal val="visible"/>
                                      </p:to>
                                    </p:set>
                                    <p:anim calcmode="lin" valueType="num">
                                      <p:cBhvr>
                                        <p:cTn id="53" dur="1000" fill="hold"/>
                                        <p:tgtEl>
                                          <p:spTgt spid="96"/>
                                        </p:tgtEl>
                                        <p:attrNameLst>
                                          <p:attrName>ppt_w</p:attrName>
                                        </p:attrNameLst>
                                      </p:cBhvr>
                                      <p:tavLst>
                                        <p:tav tm="0">
                                          <p:val>
                                            <p:fltVal val="0"/>
                                          </p:val>
                                        </p:tav>
                                        <p:tav tm="100000">
                                          <p:val>
                                            <p:strVal val="#ppt_w"/>
                                          </p:val>
                                        </p:tav>
                                      </p:tavLst>
                                    </p:anim>
                                    <p:anim calcmode="lin" valueType="num">
                                      <p:cBhvr>
                                        <p:cTn id="54" dur="1000" fill="hold"/>
                                        <p:tgtEl>
                                          <p:spTgt spid="96"/>
                                        </p:tgtEl>
                                        <p:attrNameLst>
                                          <p:attrName>ppt_h</p:attrName>
                                        </p:attrNameLst>
                                      </p:cBhvr>
                                      <p:tavLst>
                                        <p:tav tm="0">
                                          <p:val>
                                            <p:fltVal val="0"/>
                                          </p:val>
                                        </p:tav>
                                        <p:tav tm="100000">
                                          <p:val>
                                            <p:strVal val="#ppt_h"/>
                                          </p:val>
                                        </p:tav>
                                      </p:tavLst>
                                    </p:anim>
                                    <p:animEffect transition="in" filter="fade">
                                      <p:cBhvr>
                                        <p:cTn id="55" dur="1000"/>
                                        <p:tgtEl>
                                          <p:spTgt spid="96"/>
                                        </p:tgtEl>
                                      </p:cBhvr>
                                    </p:animEffect>
                                  </p:childTnLst>
                                </p:cTn>
                              </p:par>
                              <p:par>
                                <p:cTn id="56" presetID="53" presetClass="entr" presetSubtype="0" fill="hold" nodeType="withEffect">
                                  <p:stCondLst>
                                    <p:cond delay="0"/>
                                  </p:stCondLst>
                                  <p:childTnLst>
                                    <p:set>
                                      <p:cBhvr>
                                        <p:cTn id="57" dur="1" fill="hold">
                                          <p:stCondLst>
                                            <p:cond delay="0"/>
                                          </p:stCondLst>
                                        </p:cTn>
                                        <p:tgtEl>
                                          <p:spTgt spid="98"/>
                                        </p:tgtEl>
                                        <p:attrNameLst>
                                          <p:attrName>style.visibility</p:attrName>
                                        </p:attrNameLst>
                                      </p:cBhvr>
                                      <p:to>
                                        <p:strVal val="visible"/>
                                      </p:to>
                                    </p:set>
                                    <p:anim calcmode="lin" valueType="num">
                                      <p:cBhvr>
                                        <p:cTn id="58" dur="1000" fill="hold"/>
                                        <p:tgtEl>
                                          <p:spTgt spid="98"/>
                                        </p:tgtEl>
                                        <p:attrNameLst>
                                          <p:attrName>ppt_w</p:attrName>
                                        </p:attrNameLst>
                                      </p:cBhvr>
                                      <p:tavLst>
                                        <p:tav tm="0">
                                          <p:val>
                                            <p:fltVal val="0"/>
                                          </p:val>
                                        </p:tav>
                                        <p:tav tm="100000">
                                          <p:val>
                                            <p:strVal val="#ppt_w"/>
                                          </p:val>
                                        </p:tav>
                                      </p:tavLst>
                                    </p:anim>
                                    <p:anim calcmode="lin" valueType="num">
                                      <p:cBhvr>
                                        <p:cTn id="59" dur="1000" fill="hold"/>
                                        <p:tgtEl>
                                          <p:spTgt spid="98"/>
                                        </p:tgtEl>
                                        <p:attrNameLst>
                                          <p:attrName>ppt_h</p:attrName>
                                        </p:attrNameLst>
                                      </p:cBhvr>
                                      <p:tavLst>
                                        <p:tav tm="0">
                                          <p:val>
                                            <p:fltVal val="0"/>
                                          </p:val>
                                        </p:tav>
                                        <p:tav tm="100000">
                                          <p:val>
                                            <p:strVal val="#ppt_h"/>
                                          </p:val>
                                        </p:tav>
                                      </p:tavLst>
                                    </p:anim>
                                    <p:animEffect transition="in" filter="fade">
                                      <p:cBhvr>
                                        <p:cTn id="60" dur="1000"/>
                                        <p:tgtEl>
                                          <p:spTgt spid="98"/>
                                        </p:tgtEl>
                                      </p:cBhvr>
                                    </p:animEffect>
                                  </p:childTnLst>
                                </p:cTn>
                              </p:par>
                              <p:par>
                                <p:cTn id="61" presetID="53"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1000" fill="hold"/>
                                        <p:tgtEl>
                                          <p:spTgt spid="25"/>
                                        </p:tgtEl>
                                        <p:attrNameLst>
                                          <p:attrName>ppt_w</p:attrName>
                                        </p:attrNameLst>
                                      </p:cBhvr>
                                      <p:tavLst>
                                        <p:tav tm="0">
                                          <p:val>
                                            <p:fltVal val="0"/>
                                          </p:val>
                                        </p:tav>
                                        <p:tav tm="100000">
                                          <p:val>
                                            <p:strVal val="#ppt_w"/>
                                          </p:val>
                                        </p:tav>
                                      </p:tavLst>
                                    </p:anim>
                                    <p:anim calcmode="lin" valueType="num">
                                      <p:cBhvr>
                                        <p:cTn id="64" dur="1000" fill="hold"/>
                                        <p:tgtEl>
                                          <p:spTgt spid="25"/>
                                        </p:tgtEl>
                                        <p:attrNameLst>
                                          <p:attrName>ppt_h</p:attrName>
                                        </p:attrNameLst>
                                      </p:cBhvr>
                                      <p:tavLst>
                                        <p:tav tm="0">
                                          <p:val>
                                            <p:fltVal val="0"/>
                                          </p:val>
                                        </p:tav>
                                        <p:tav tm="100000">
                                          <p:val>
                                            <p:strVal val="#ppt_h"/>
                                          </p:val>
                                        </p:tav>
                                      </p:tavLst>
                                    </p:anim>
                                    <p:animEffect transition="in" filter="fade">
                                      <p:cBhvr>
                                        <p:cTn id="65" dur="1000"/>
                                        <p:tgtEl>
                                          <p:spTgt spid="25"/>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 calcmode="lin" valueType="num">
                                      <p:cBhvr>
                                        <p:cTn id="68" dur="1000" fill="hold"/>
                                        <p:tgtEl>
                                          <p:spTgt spid="67"/>
                                        </p:tgtEl>
                                        <p:attrNameLst>
                                          <p:attrName>ppt_w</p:attrName>
                                        </p:attrNameLst>
                                      </p:cBhvr>
                                      <p:tavLst>
                                        <p:tav tm="0">
                                          <p:val>
                                            <p:fltVal val="0"/>
                                          </p:val>
                                        </p:tav>
                                        <p:tav tm="100000">
                                          <p:val>
                                            <p:strVal val="#ppt_w"/>
                                          </p:val>
                                        </p:tav>
                                      </p:tavLst>
                                    </p:anim>
                                    <p:anim calcmode="lin" valueType="num">
                                      <p:cBhvr>
                                        <p:cTn id="69" dur="1000" fill="hold"/>
                                        <p:tgtEl>
                                          <p:spTgt spid="67"/>
                                        </p:tgtEl>
                                        <p:attrNameLst>
                                          <p:attrName>ppt_h</p:attrName>
                                        </p:attrNameLst>
                                      </p:cBhvr>
                                      <p:tavLst>
                                        <p:tav tm="0">
                                          <p:val>
                                            <p:fltVal val="0"/>
                                          </p:val>
                                        </p:tav>
                                        <p:tav tm="100000">
                                          <p:val>
                                            <p:strVal val="#ppt_h"/>
                                          </p:val>
                                        </p:tav>
                                      </p:tavLst>
                                    </p:anim>
                                    <p:animEffect transition="in" filter="fade">
                                      <p:cBhvr>
                                        <p:cTn id="70" dur="1000"/>
                                        <p:tgtEl>
                                          <p:spTgt spid="67"/>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1000" fill="hold"/>
                                        <p:tgtEl>
                                          <p:spTgt spid="26"/>
                                        </p:tgtEl>
                                        <p:attrNameLst>
                                          <p:attrName>ppt_w</p:attrName>
                                        </p:attrNameLst>
                                      </p:cBhvr>
                                      <p:tavLst>
                                        <p:tav tm="0">
                                          <p:val>
                                            <p:fltVal val="0"/>
                                          </p:val>
                                        </p:tav>
                                        <p:tav tm="100000">
                                          <p:val>
                                            <p:strVal val="#ppt_w"/>
                                          </p:val>
                                        </p:tav>
                                      </p:tavLst>
                                    </p:anim>
                                    <p:anim calcmode="lin" valueType="num">
                                      <p:cBhvr>
                                        <p:cTn id="74" dur="1000" fill="hold"/>
                                        <p:tgtEl>
                                          <p:spTgt spid="26"/>
                                        </p:tgtEl>
                                        <p:attrNameLst>
                                          <p:attrName>ppt_h</p:attrName>
                                        </p:attrNameLst>
                                      </p:cBhvr>
                                      <p:tavLst>
                                        <p:tav tm="0">
                                          <p:val>
                                            <p:fltVal val="0"/>
                                          </p:val>
                                        </p:tav>
                                        <p:tav tm="100000">
                                          <p:val>
                                            <p:strVal val="#ppt_h"/>
                                          </p:val>
                                        </p:tav>
                                      </p:tavLst>
                                    </p:anim>
                                    <p:animEffect transition="in" filter="fade">
                                      <p:cBhvr>
                                        <p:cTn id="75" dur="1000"/>
                                        <p:tgtEl>
                                          <p:spTgt spid="26"/>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66"/>
                                        </p:tgtEl>
                                        <p:attrNameLst>
                                          <p:attrName>style.visibility</p:attrName>
                                        </p:attrNameLst>
                                      </p:cBhvr>
                                      <p:to>
                                        <p:strVal val="visible"/>
                                      </p:to>
                                    </p:set>
                                    <p:anim calcmode="lin" valueType="num">
                                      <p:cBhvr>
                                        <p:cTn id="78" dur="1000" fill="hold"/>
                                        <p:tgtEl>
                                          <p:spTgt spid="66"/>
                                        </p:tgtEl>
                                        <p:attrNameLst>
                                          <p:attrName>ppt_w</p:attrName>
                                        </p:attrNameLst>
                                      </p:cBhvr>
                                      <p:tavLst>
                                        <p:tav tm="0">
                                          <p:val>
                                            <p:fltVal val="0"/>
                                          </p:val>
                                        </p:tav>
                                        <p:tav tm="100000">
                                          <p:val>
                                            <p:strVal val="#ppt_w"/>
                                          </p:val>
                                        </p:tav>
                                      </p:tavLst>
                                    </p:anim>
                                    <p:anim calcmode="lin" valueType="num">
                                      <p:cBhvr>
                                        <p:cTn id="79" dur="1000" fill="hold"/>
                                        <p:tgtEl>
                                          <p:spTgt spid="66"/>
                                        </p:tgtEl>
                                        <p:attrNameLst>
                                          <p:attrName>ppt_h</p:attrName>
                                        </p:attrNameLst>
                                      </p:cBhvr>
                                      <p:tavLst>
                                        <p:tav tm="0">
                                          <p:val>
                                            <p:fltVal val="0"/>
                                          </p:val>
                                        </p:tav>
                                        <p:tav tm="100000">
                                          <p:val>
                                            <p:strVal val="#ppt_h"/>
                                          </p:val>
                                        </p:tav>
                                      </p:tavLst>
                                    </p:anim>
                                    <p:animEffect transition="in" filter="fade">
                                      <p:cBhvr>
                                        <p:cTn id="80" dur="10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0"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500" fill="hold"/>
                                        <p:tgtEl>
                                          <p:spTgt spid="18"/>
                                        </p:tgtEl>
                                        <p:attrNameLst>
                                          <p:attrName>ppt_w</p:attrName>
                                        </p:attrNameLst>
                                      </p:cBhvr>
                                      <p:tavLst>
                                        <p:tav tm="0">
                                          <p:val>
                                            <p:fltVal val="0"/>
                                          </p:val>
                                        </p:tav>
                                        <p:tav tm="100000">
                                          <p:val>
                                            <p:strVal val="#ppt_w"/>
                                          </p:val>
                                        </p:tav>
                                      </p:tavLst>
                                    </p:anim>
                                    <p:anim calcmode="lin" valueType="num">
                                      <p:cBhvr>
                                        <p:cTn id="86" dur="500" fill="hold"/>
                                        <p:tgtEl>
                                          <p:spTgt spid="18"/>
                                        </p:tgtEl>
                                        <p:attrNameLst>
                                          <p:attrName>ppt_h</p:attrName>
                                        </p:attrNameLst>
                                      </p:cBhvr>
                                      <p:tavLst>
                                        <p:tav tm="0">
                                          <p:val>
                                            <p:fltVal val="0"/>
                                          </p:val>
                                        </p:tav>
                                        <p:tav tm="100000">
                                          <p:val>
                                            <p:strVal val="#ppt_h"/>
                                          </p:val>
                                        </p:tav>
                                      </p:tavLst>
                                    </p:anim>
                                    <p:animEffect transition="in" filter="fade">
                                      <p:cBhvr>
                                        <p:cTn id="87" dur="500"/>
                                        <p:tgtEl>
                                          <p:spTgt spid="18"/>
                                        </p:tgtEl>
                                      </p:cBhvr>
                                    </p:animEffect>
                                  </p:childTnLst>
                                </p:cTn>
                              </p:par>
                              <p:par>
                                <p:cTn id="88" presetID="53"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p:cTn id="90" dur="500" fill="hold"/>
                                        <p:tgtEl>
                                          <p:spTgt spid="51"/>
                                        </p:tgtEl>
                                        <p:attrNameLst>
                                          <p:attrName>ppt_w</p:attrName>
                                        </p:attrNameLst>
                                      </p:cBhvr>
                                      <p:tavLst>
                                        <p:tav tm="0">
                                          <p:val>
                                            <p:fltVal val="0"/>
                                          </p:val>
                                        </p:tav>
                                        <p:tav tm="100000">
                                          <p:val>
                                            <p:strVal val="#ppt_w"/>
                                          </p:val>
                                        </p:tav>
                                      </p:tavLst>
                                    </p:anim>
                                    <p:anim calcmode="lin" valueType="num">
                                      <p:cBhvr>
                                        <p:cTn id="91" dur="500" fill="hold"/>
                                        <p:tgtEl>
                                          <p:spTgt spid="51"/>
                                        </p:tgtEl>
                                        <p:attrNameLst>
                                          <p:attrName>ppt_h</p:attrName>
                                        </p:attrNameLst>
                                      </p:cBhvr>
                                      <p:tavLst>
                                        <p:tav tm="0">
                                          <p:val>
                                            <p:fltVal val="0"/>
                                          </p:val>
                                        </p:tav>
                                        <p:tav tm="100000">
                                          <p:val>
                                            <p:strVal val="#ppt_h"/>
                                          </p:val>
                                        </p:tav>
                                      </p:tavLst>
                                    </p:anim>
                                    <p:animEffect transition="in" filter="fade">
                                      <p:cBhvr>
                                        <p:cTn id="92" dur="500"/>
                                        <p:tgtEl>
                                          <p:spTgt spid="51"/>
                                        </p:tgtEl>
                                      </p:cBhvr>
                                    </p:animEffect>
                                  </p:childTnLst>
                                </p:cTn>
                              </p:par>
                              <p:par>
                                <p:cTn id="93" presetID="53" presetClass="entr" presetSubtype="0" fill="hold"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p:cTn id="95" dur="500" fill="hold"/>
                                        <p:tgtEl>
                                          <p:spTgt spid="55"/>
                                        </p:tgtEl>
                                        <p:attrNameLst>
                                          <p:attrName>ppt_w</p:attrName>
                                        </p:attrNameLst>
                                      </p:cBhvr>
                                      <p:tavLst>
                                        <p:tav tm="0">
                                          <p:val>
                                            <p:fltVal val="0"/>
                                          </p:val>
                                        </p:tav>
                                        <p:tav tm="100000">
                                          <p:val>
                                            <p:strVal val="#ppt_w"/>
                                          </p:val>
                                        </p:tav>
                                      </p:tavLst>
                                    </p:anim>
                                    <p:anim calcmode="lin" valueType="num">
                                      <p:cBhvr>
                                        <p:cTn id="96" dur="500" fill="hold"/>
                                        <p:tgtEl>
                                          <p:spTgt spid="55"/>
                                        </p:tgtEl>
                                        <p:attrNameLst>
                                          <p:attrName>ppt_h</p:attrName>
                                        </p:attrNameLst>
                                      </p:cBhvr>
                                      <p:tavLst>
                                        <p:tav tm="0">
                                          <p:val>
                                            <p:fltVal val="0"/>
                                          </p:val>
                                        </p:tav>
                                        <p:tav tm="100000">
                                          <p:val>
                                            <p:strVal val="#ppt_h"/>
                                          </p:val>
                                        </p:tav>
                                      </p:tavLst>
                                    </p:anim>
                                    <p:animEffect transition="in" filter="fade">
                                      <p:cBhvr>
                                        <p:cTn id="97" dur="500"/>
                                        <p:tgtEl>
                                          <p:spTgt spid="55"/>
                                        </p:tgtEl>
                                      </p:cBhvr>
                                    </p:animEffect>
                                  </p:childTnLst>
                                </p:cTn>
                              </p:par>
                              <p:par>
                                <p:cTn id="98" presetID="53" presetClass="entr" presetSubtype="0"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animEffect transition="in" filter="fade">
                                      <p:cBhvr>
                                        <p:cTn id="102" dur="500"/>
                                        <p:tgtEl>
                                          <p:spTgt spid="20"/>
                                        </p:tgtEl>
                                      </p:cBhvr>
                                    </p:animEffect>
                                  </p:childTnLst>
                                </p:cTn>
                              </p:par>
                              <p:par>
                                <p:cTn id="103" presetID="53" presetClass="entr" presetSubtype="0"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anim calcmode="lin" valueType="num">
                                      <p:cBhvr>
                                        <p:cTn id="105" dur="500" fill="hold"/>
                                        <p:tgtEl>
                                          <p:spTgt spid="22"/>
                                        </p:tgtEl>
                                        <p:attrNameLst>
                                          <p:attrName>ppt_w</p:attrName>
                                        </p:attrNameLst>
                                      </p:cBhvr>
                                      <p:tavLst>
                                        <p:tav tm="0">
                                          <p:val>
                                            <p:fltVal val="0"/>
                                          </p:val>
                                        </p:tav>
                                        <p:tav tm="100000">
                                          <p:val>
                                            <p:strVal val="#ppt_w"/>
                                          </p:val>
                                        </p:tav>
                                      </p:tavLst>
                                    </p:anim>
                                    <p:anim calcmode="lin" valueType="num">
                                      <p:cBhvr>
                                        <p:cTn id="106" dur="500" fill="hold"/>
                                        <p:tgtEl>
                                          <p:spTgt spid="22"/>
                                        </p:tgtEl>
                                        <p:attrNameLst>
                                          <p:attrName>ppt_h</p:attrName>
                                        </p:attrNameLst>
                                      </p:cBhvr>
                                      <p:tavLst>
                                        <p:tav tm="0">
                                          <p:val>
                                            <p:fltVal val="0"/>
                                          </p:val>
                                        </p:tav>
                                        <p:tav tm="100000">
                                          <p:val>
                                            <p:strVal val="#ppt_h"/>
                                          </p:val>
                                        </p:tav>
                                      </p:tavLst>
                                    </p:anim>
                                    <p:animEffect transition="in" filter="fade">
                                      <p:cBhvr>
                                        <p:cTn id="107" dur="5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0" fill="hold" nodeType="clickEffect">
                                  <p:stCondLst>
                                    <p:cond delay="0"/>
                                  </p:stCondLst>
                                  <p:childTnLst>
                                    <p:set>
                                      <p:cBhvr>
                                        <p:cTn id="111" dur="1" fill="hold">
                                          <p:stCondLst>
                                            <p:cond delay="0"/>
                                          </p:stCondLst>
                                        </p:cTn>
                                        <p:tgtEl>
                                          <p:spTgt spid="100"/>
                                        </p:tgtEl>
                                        <p:attrNameLst>
                                          <p:attrName>style.visibility</p:attrName>
                                        </p:attrNameLst>
                                      </p:cBhvr>
                                      <p:to>
                                        <p:strVal val="visible"/>
                                      </p:to>
                                    </p:set>
                                    <p:anim calcmode="lin" valueType="num">
                                      <p:cBhvr>
                                        <p:cTn id="112" dur="500" fill="hold"/>
                                        <p:tgtEl>
                                          <p:spTgt spid="100"/>
                                        </p:tgtEl>
                                        <p:attrNameLst>
                                          <p:attrName>ppt_w</p:attrName>
                                        </p:attrNameLst>
                                      </p:cBhvr>
                                      <p:tavLst>
                                        <p:tav tm="0">
                                          <p:val>
                                            <p:fltVal val="0"/>
                                          </p:val>
                                        </p:tav>
                                        <p:tav tm="100000">
                                          <p:val>
                                            <p:strVal val="#ppt_w"/>
                                          </p:val>
                                        </p:tav>
                                      </p:tavLst>
                                    </p:anim>
                                    <p:anim calcmode="lin" valueType="num">
                                      <p:cBhvr>
                                        <p:cTn id="113" dur="500" fill="hold"/>
                                        <p:tgtEl>
                                          <p:spTgt spid="100"/>
                                        </p:tgtEl>
                                        <p:attrNameLst>
                                          <p:attrName>ppt_h</p:attrName>
                                        </p:attrNameLst>
                                      </p:cBhvr>
                                      <p:tavLst>
                                        <p:tav tm="0">
                                          <p:val>
                                            <p:fltVal val="0"/>
                                          </p:val>
                                        </p:tav>
                                        <p:tav tm="100000">
                                          <p:val>
                                            <p:strVal val="#ppt_h"/>
                                          </p:val>
                                        </p:tav>
                                      </p:tavLst>
                                    </p:anim>
                                    <p:animEffect transition="in" filter="fade">
                                      <p:cBhvr>
                                        <p:cTn id="114" dur="500"/>
                                        <p:tgtEl>
                                          <p:spTgt spid="100"/>
                                        </p:tgtEl>
                                      </p:cBhvr>
                                    </p:animEffect>
                                  </p:childTnLst>
                                </p:cTn>
                              </p:par>
                              <p:par>
                                <p:cTn id="115" presetID="53" presetClass="entr" presetSubtype="0" fill="hold" nodeType="withEffect">
                                  <p:stCondLst>
                                    <p:cond delay="0"/>
                                  </p:stCondLst>
                                  <p:childTnLst>
                                    <p:set>
                                      <p:cBhvr>
                                        <p:cTn id="116" dur="1" fill="hold">
                                          <p:stCondLst>
                                            <p:cond delay="0"/>
                                          </p:stCondLst>
                                        </p:cTn>
                                        <p:tgtEl>
                                          <p:spTgt spid="89"/>
                                        </p:tgtEl>
                                        <p:attrNameLst>
                                          <p:attrName>style.visibility</p:attrName>
                                        </p:attrNameLst>
                                      </p:cBhvr>
                                      <p:to>
                                        <p:strVal val="visible"/>
                                      </p:to>
                                    </p:set>
                                    <p:anim calcmode="lin" valueType="num">
                                      <p:cBhvr>
                                        <p:cTn id="117" dur="500" fill="hold"/>
                                        <p:tgtEl>
                                          <p:spTgt spid="89"/>
                                        </p:tgtEl>
                                        <p:attrNameLst>
                                          <p:attrName>ppt_w</p:attrName>
                                        </p:attrNameLst>
                                      </p:cBhvr>
                                      <p:tavLst>
                                        <p:tav tm="0">
                                          <p:val>
                                            <p:fltVal val="0"/>
                                          </p:val>
                                        </p:tav>
                                        <p:tav tm="100000">
                                          <p:val>
                                            <p:strVal val="#ppt_w"/>
                                          </p:val>
                                        </p:tav>
                                      </p:tavLst>
                                    </p:anim>
                                    <p:anim calcmode="lin" valueType="num">
                                      <p:cBhvr>
                                        <p:cTn id="118" dur="500" fill="hold"/>
                                        <p:tgtEl>
                                          <p:spTgt spid="89"/>
                                        </p:tgtEl>
                                        <p:attrNameLst>
                                          <p:attrName>ppt_h</p:attrName>
                                        </p:attrNameLst>
                                      </p:cBhvr>
                                      <p:tavLst>
                                        <p:tav tm="0">
                                          <p:val>
                                            <p:fltVal val="0"/>
                                          </p:val>
                                        </p:tav>
                                        <p:tav tm="100000">
                                          <p:val>
                                            <p:strVal val="#ppt_h"/>
                                          </p:val>
                                        </p:tav>
                                      </p:tavLst>
                                    </p:anim>
                                    <p:animEffect transition="in" filter="fade">
                                      <p:cBhvr>
                                        <p:cTn id="119" dur="500"/>
                                        <p:tgtEl>
                                          <p:spTgt spid="89"/>
                                        </p:tgtEl>
                                      </p:cBhvr>
                                    </p:animEffect>
                                  </p:childTnLst>
                                </p:cTn>
                              </p:par>
                              <p:par>
                                <p:cTn id="120" presetID="53" presetClass="entr" presetSubtype="0" fill="hold" grpId="0" nodeType="withEffect">
                                  <p:stCondLst>
                                    <p:cond delay="0"/>
                                  </p:stCondLst>
                                  <p:childTnLst>
                                    <p:set>
                                      <p:cBhvr>
                                        <p:cTn id="121" dur="1" fill="hold">
                                          <p:stCondLst>
                                            <p:cond delay="0"/>
                                          </p:stCondLst>
                                        </p:cTn>
                                        <p:tgtEl>
                                          <p:spTgt spid="59"/>
                                        </p:tgtEl>
                                        <p:attrNameLst>
                                          <p:attrName>style.visibility</p:attrName>
                                        </p:attrNameLst>
                                      </p:cBhvr>
                                      <p:to>
                                        <p:strVal val="visible"/>
                                      </p:to>
                                    </p:set>
                                    <p:anim calcmode="lin" valueType="num">
                                      <p:cBhvr>
                                        <p:cTn id="122" dur="500" fill="hold"/>
                                        <p:tgtEl>
                                          <p:spTgt spid="59"/>
                                        </p:tgtEl>
                                        <p:attrNameLst>
                                          <p:attrName>ppt_w</p:attrName>
                                        </p:attrNameLst>
                                      </p:cBhvr>
                                      <p:tavLst>
                                        <p:tav tm="0">
                                          <p:val>
                                            <p:fltVal val="0"/>
                                          </p:val>
                                        </p:tav>
                                        <p:tav tm="100000">
                                          <p:val>
                                            <p:strVal val="#ppt_w"/>
                                          </p:val>
                                        </p:tav>
                                      </p:tavLst>
                                    </p:anim>
                                    <p:anim calcmode="lin" valueType="num">
                                      <p:cBhvr>
                                        <p:cTn id="123" dur="500" fill="hold"/>
                                        <p:tgtEl>
                                          <p:spTgt spid="59"/>
                                        </p:tgtEl>
                                        <p:attrNameLst>
                                          <p:attrName>ppt_h</p:attrName>
                                        </p:attrNameLst>
                                      </p:cBhvr>
                                      <p:tavLst>
                                        <p:tav tm="0">
                                          <p:val>
                                            <p:fltVal val="0"/>
                                          </p:val>
                                        </p:tav>
                                        <p:tav tm="100000">
                                          <p:val>
                                            <p:strVal val="#ppt_h"/>
                                          </p:val>
                                        </p:tav>
                                      </p:tavLst>
                                    </p:anim>
                                    <p:animEffect transition="in" filter="fade">
                                      <p:cBhvr>
                                        <p:cTn id="124" dur="500"/>
                                        <p:tgtEl>
                                          <p:spTgt spid="59"/>
                                        </p:tgtEl>
                                      </p:cBhvr>
                                    </p:animEffect>
                                  </p:childTnLst>
                                </p:cTn>
                              </p:par>
                              <p:par>
                                <p:cTn id="125" presetID="53" presetClass="entr" presetSubtype="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0" fill="hold" grpId="0" nodeType="withEffect">
                                  <p:stCondLst>
                                    <p:cond delay="0"/>
                                  </p:stCondLst>
                                  <p:childTnLst>
                                    <p:set>
                                      <p:cBhvr>
                                        <p:cTn id="131" dur="1" fill="hold">
                                          <p:stCondLst>
                                            <p:cond delay="0"/>
                                          </p:stCondLst>
                                        </p:cTn>
                                        <p:tgtEl>
                                          <p:spTgt spid="72"/>
                                        </p:tgtEl>
                                        <p:attrNameLst>
                                          <p:attrName>style.visibility</p:attrName>
                                        </p:attrNameLst>
                                      </p:cBhvr>
                                      <p:to>
                                        <p:strVal val="visible"/>
                                      </p:to>
                                    </p:set>
                                    <p:anim calcmode="lin" valueType="num">
                                      <p:cBhvr>
                                        <p:cTn id="132" dur="500" fill="hold"/>
                                        <p:tgtEl>
                                          <p:spTgt spid="72"/>
                                        </p:tgtEl>
                                        <p:attrNameLst>
                                          <p:attrName>ppt_w</p:attrName>
                                        </p:attrNameLst>
                                      </p:cBhvr>
                                      <p:tavLst>
                                        <p:tav tm="0">
                                          <p:val>
                                            <p:fltVal val="0"/>
                                          </p:val>
                                        </p:tav>
                                        <p:tav tm="100000">
                                          <p:val>
                                            <p:strVal val="#ppt_w"/>
                                          </p:val>
                                        </p:tav>
                                      </p:tavLst>
                                    </p:anim>
                                    <p:anim calcmode="lin" valueType="num">
                                      <p:cBhvr>
                                        <p:cTn id="133" dur="500" fill="hold"/>
                                        <p:tgtEl>
                                          <p:spTgt spid="72"/>
                                        </p:tgtEl>
                                        <p:attrNameLst>
                                          <p:attrName>ppt_h</p:attrName>
                                        </p:attrNameLst>
                                      </p:cBhvr>
                                      <p:tavLst>
                                        <p:tav tm="0">
                                          <p:val>
                                            <p:fltVal val="0"/>
                                          </p:val>
                                        </p:tav>
                                        <p:tav tm="100000">
                                          <p:val>
                                            <p:strVal val="#ppt_h"/>
                                          </p:val>
                                        </p:tav>
                                      </p:tavLst>
                                    </p:anim>
                                    <p:animEffect transition="in" filter="fade">
                                      <p:cBhvr>
                                        <p:cTn id="134" dur="500"/>
                                        <p:tgtEl>
                                          <p:spTgt spid="72"/>
                                        </p:tgtEl>
                                      </p:cBhvr>
                                    </p:animEffect>
                                  </p:childTnLst>
                                </p:cTn>
                              </p:par>
                              <p:par>
                                <p:cTn id="135" presetID="53" presetClass="entr" presetSubtype="0"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 calcmode="lin" valueType="num">
                                      <p:cBhvr>
                                        <p:cTn id="137" dur="500" fill="hold"/>
                                        <p:tgtEl>
                                          <p:spTgt spid="57"/>
                                        </p:tgtEl>
                                        <p:attrNameLst>
                                          <p:attrName>ppt_w</p:attrName>
                                        </p:attrNameLst>
                                      </p:cBhvr>
                                      <p:tavLst>
                                        <p:tav tm="0">
                                          <p:val>
                                            <p:fltVal val="0"/>
                                          </p:val>
                                        </p:tav>
                                        <p:tav tm="100000">
                                          <p:val>
                                            <p:strVal val="#ppt_w"/>
                                          </p:val>
                                        </p:tav>
                                      </p:tavLst>
                                    </p:anim>
                                    <p:anim calcmode="lin" valueType="num">
                                      <p:cBhvr>
                                        <p:cTn id="138" dur="500" fill="hold"/>
                                        <p:tgtEl>
                                          <p:spTgt spid="57"/>
                                        </p:tgtEl>
                                        <p:attrNameLst>
                                          <p:attrName>ppt_h</p:attrName>
                                        </p:attrNameLst>
                                      </p:cBhvr>
                                      <p:tavLst>
                                        <p:tav tm="0">
                                          <p:val>
                                            <p:fltVal val="0"/>
                                          </p:val>
                                        </p:tav>
                                        <p:tav tm="100000">
                                          <p:val>
                                            <p:strVal val="#ppt_h"/>
                                          </p:val>
                                        </p:tav>
                                      </p:tavLst>
                                    </p:anim>
                                    <p:animEffect transition="in" filter="fade">
                                      <p:cBhvr>
                                        <p:cTn id="139" dur="500"/>
                                        <p:tgtEl>
                                          <p:spTgt spid="57"/>
                                        </p:tgtEl>
                                      </p:cBhvr>
                                    </p:animEffect>
                                  </p:childTnLst>
                                </p:cTn>
                              </p:par>
                            </p:childTnLst>
                          </p:cTn>
                        </p:par>
                      </p:childTnLst>
                    </p:cTn>
                  </p:par>
                  <p:par>
                    <p:cTn id="140" fill="hold">
                      <p:stCondLst>
                        <p:cond delay="indefinite"/>
                      </p:stCondLst>
                      <p:childTnLst>
                        <p:par>
                          <p:cTn id="141" fill="hold">
                            <p:stCondLst>
                              <p:cond delay="0"/>
                            </p:stCondLst>
                            <p:childTnLst>
                              <p:par>
                                <p:cTn id="142" presetID="53" presetClass="entr" presetSubtype="0" fill="hold" nodeType="clickEffect">
                                  <p:stCondLst>
                                    <p:cond delay="0"/>
                                  </p:stCondLst>
                                  <p:childTnLst>
                                    <p:set>
                                      <p:cBhvr>
                                        <p:cTn id="143" dur="1" fill="hold">
                                          <p:stCondLst>
                                            <p:cond delay="0"/>
                                          </p:stCondLst>
                                        </p:cTn>
                                        <p:tgtEl>
                                          <p:spTgt spid="105"/>
                                        </p:tgtEl>
                                        <p:attrNameLst>
                                          <p:attrName>style.visibility</p:attrName>
                                        </p:attrNameLst>
                                      </p:cBhvr>
                                      <p:to>
                                        <p:strVal val="visible"/>
                                      </p:to>
                                    </p:set>
                                    <p:anim calcmode="lin" valueType="num">
                                      <p:cBhvr>
                                        <p:cTn id="144" dur="500" fill="hold"/>
                                        <p:tgtEl>
                                          <p:spTgt spid="105"/>
                                        </p:tgtEl>
                                        <p:attrNameLst>
                                          <p:attrName>ppt_w</p:attrName>
                                        </p:attrNameLst>
                                      </p:cBhvr>
                                      <p:tavLst>
                                        <p:tav tm="0">
                                          <p:val>
                                            <p:fltVal val="0"/>
                                          </p:val>
                                        </p:tav>
                                        <p:tav tm="100000">
                                          <p:val>
                                            <p:strVal val="#ppt_w"/>
                                          </p:val>
                                        </p:tav>
                                      </p:tavLst>
                                    </p:anim>
                                    <p:anim calcmode="lin" valueType="num">
                                      <p:cBhvr>
                                        <p:cTn id="145" dur="500" fill="hold"/>
                                        <p:tgtEl>
                                          <p:spTgt spid="105"/>
                                        </p:tgtEl>
                                        <p:attrNameLst>
                                          <p:attrName>ppt_h</p:attrName>
                                        </p:attrNameLst>
                                      </p:cBhvr>
                                      <p:tavLst>
                                        <p:tav tm="0">
                                          <p:val>
                                            <p:fltVal val="0"/>
                                          </p:val>
                                        </p:tav>
                                        <p:tav tm="100000">
                                          <p:val>
                                            <p:strVal val="#ppt_h"/>
                                          </p:val>
                                        </p:tav>
                                      </p:tavLst>
                                    </p:anim>
                                    <p:animEffect transition="in" filter="fade">
                                      <p:cBhvr>
                                        <p:cTn id="146" dur="500"/>
                                        <p:tgtEl>
                                          <p:spTgt spid="105"/>
                                        </p:tgtEl>
                                      </p:cBhvr>
                                    </p:animEffect>
                                  </p:childTnLst>
                                </p:cTn>
                              </p:par>
                              <p:par>
                                <p:cTn id="147" presetID="53" presetClass="entr" presetSubtype="0" fill="hold" nodeType="withEffect">
                                  <p:stCondLst>
                                    <p:cond delay="0"/>
                                  </p:stCondLst>
                                  <p:childTnLst>
                                    <p:set>
                                      <p:cBhvr>
                                        <p:cTn id="148" dur="1" fill="hold">
                                          <p:stCondLst>
                                            <p:cond delay="0"/>
                                          </p:stCondLst>
                                        </p:cTn>
                                        <p:tgtEl>
                                          <p:spTgt spid="107"/>
                                        </p:tgtEl>
                                        <p:attrNameLst>
                                          <p:attrName>style.visibility</p:attrName>
                                        </p:attrNameLst>
                                      </p:cBhvr>
                                      <p:to>
                                        <p:strVal val="visible"/>
                                      </p:to>
                                    </p:set>
                                    <p:anim calcmode="lin" valueType="num">
                                      <p:cBhvr>
                                        <p:cTn id="149" dur="500" fill="hold"/>
                                        <p:tgtEl>
                                          <p:spTgt spid="107"/>
                                        </p:tgtEl>
                                        <p:attrNameLst>
                                          <p:attrName>ppt_w</p:attrName>
                                        </p:attrNameLst>
                                      </p:cBhvr>
                                      <p:tavLst>
                                        <p:tav tm="0">
                                          <p:val>
                                            <p:fltVal val="0"/>
                                          </p:val>
                                        </p:tav>
                                        <p:tav tm="100000">
                                          <p:val>
                                            <p:strVal val="#ppt_w"/>
                                          </p:val>
                                        </p:tav>
                                      </p:tavLst>
                                    </p:anim>
                                    <p:anim calcmode="lin" valueType="num">
                                      <p:cBhvr>
                                        <p:cTn id="150" dur="500" fill="hold"/>
                                        <p:tgtEl>
                                          <p:spTgt spid="107"/>
                                        </p:tgtEl>
                                        <p:attrNameLst>
                                          <p:attrName>ppt_h</p:attrName>
                                        </p:attrNameLst>
                                      </p:cBhvr>
                                      <p:tavLst>
                                        <p:tav tm="0">
                                          <p:val>
                                            <p:fltVal val="0"/>
                                          </p:val>
                                        </p:tav>
                                        <p:tav tm="100000">
                                          <p:val>
                                            <p:strVal val="#ppt_h"/>
                                          </p:val>
                                        </p:tav>
                                      </p:tavLst>
                                    </p:anim>
                                    <p:animEffect transition="in" filter="fade">
                                      <p:cBhvr>
                                        <p:cTn id="151" dur="500"/>
                                        <p:tgtEl>
                                          <p:spTgt spid="107"/>
                                        </p:tgtEl>
                                      </p:cBhvr>
                                    </p:animEffect>
                                  </p:childTnLst>
                                </p:cTn>
                              </p:par>
                              <p:par>
                                <p:cTn id="152" presetID="53" presetClass="entr" presetSubtype="0" fill="hold" nodeType="withEffect">
                                  <p:stCondLst>
                                    <p:cond delay="0"/>
                                  </p:stCondLst>
                                  <p:childTnLst>
                                    <p:set>
                                      <p:cBhvr>
                                        <p:cTn id="153" dur="1" fill="hold">
                                          <p:stCondLst>
                                            <p:cond delay="0"/>
                                          </p:stCondLst>
                                        </p:cTn>
                                        <p:tgtEl>
                                          <p:spTgt spid="109"/>
                                        </p:tgtEl>
                                        <p:attrNameLst>
                                          <p:attrName>style.visibility</p:attrName>
                                        </p:attrNameLst>
                                      </p:cBhvr>
                                      <p:to>
                                        <p:strVal val="visible"/>
                                      </p:to>
                                    </p:set>
                                    <p:anim calcmode="lin" valueType="num">
                                      <p:cBhvr>
                                        <p:cTn id="154" dur="500" fill="hold"/>
                                        <p:tgtEl>
                                          <p:spTgt spid="109"/>
                                        </p:tgtEl>
                                        <p:attrNameLst>
                                          <p:attrName>ppt_w</p:attrName>
                                        </p:attrNameLst>
                                      </p:cBhvr>
                                      <p:tavLst>
                                        <p:tav tm="0">
                                          <p:val>
                                            <p:fltVal val="0"/>
                                          </p:val>
                                        </p:tav>
                                        <p:tav tm="100000">
                                          <p:val>
                                            <p:strVal val="#ppt_w"/>
                                          </p:val>
                                        </p:tav>
                                      </p:tavLst>
                                    </p:anim>
                                    <p:anim calcmode="lin" valueType="num">
                                      <p:cBhvr>
                                        <p:cTn id="155" dur="500" fill="hold"/>
                                        <p:tgtEl>
                                          <p:spTgt spid="109"/>
                                        </p:tgtEl>
                                        <p:attrNameLst>
                                          <p:attrName>ppt_h</p:attrName>
                                        </p:attrNameLst>
                                      </p:cBhvr>
                                      <p:tavLst>
                                        <p:tav tm="0">
                                          <p:val>
                                            <p:fltVal val="0"/>
                                          </p:val>
                                        </p:tav>
                                        <p:tav tm="100000">
                                          <p:val>
                                            <p:strVal val="#ppt_h"/>
                                          </p:val>
                                        </p:tav>
                                      </p:tavLst>
                                    </p:anim>
                                    <p:animEffect transition="in" filter="fade">
                                      <p:cBhvr>
                                        <p:cTn id="156" dur="500"/>
                                        <p:tgtEl>
                                          <p:spTgt spid="109"/>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74"/>
                                        </p:tgtEl>
                                        <p:attrNameLst>
                                          <p:attrName>style.visibility</p:attrName>
                                        </p:attrNameLst>
                                      </p:cBhvr>
                                      <p:to>
                                        <p:strVal val="visible"/>
                                      </p:to>
                                    </p:set>
                                    <p:anim calcmode="lin" valueType="num">
                                      <p:cBhvr>
                                        <p:cTn id="159" dur="500" fill="hold"/>
                                        <p:tgtEl>
                                          <p:spTgt spid="74"/>
                                        </p:tgtEl>
                                        <p:attrNameLst>
                                          <p:attrName>ppt_w</p:attrName>
                                        </p:attrNameLst>
                                      </p:cBhvr>
                                      <p:tavLst>
                                        <p:tav tm="0">
                                          <p:val>
                                            <p:fltVal val="0"/>
                                          </p:val>
                                        </p:tav>
                                        <p:tav tm="100000">
                                          <p:val>
                                            <p:strVal val="#ppt_w"/>
                                          </p:val>
                                        </p:tav>
                                      </p:tavLst>
                                    </p:anim>
                                    <p:anim calcmode="lin" valueType="num">
                                      <p:cBhvr>
                                        <p:cTn id="160" dur="500" fill="hold"/>
                                        <p:tgtEl>
                                          <p:spTgt spid="74"/>
                                        </p:tgtEl>
                                        <p:attrNameLst>
                                          <p:attrName>ppt_h</p:attrName>
                                        </p:attrNameLst>
                                      </p:cBhvr>
                                      <p:tavLst>
                                        <p:tav tm="0">
                                          <p:val>
                                            <p:fltVal val="0"/>
                                          </p:val>
                                        </p:tav>
                                        <p:tav tm="100000">
                                          <p:val>
                                            <p:strVal val="#ppt_h"/>
                                          </p:val>
                                        </p:tav>
                                      </p:tavLst>
                                    </p:anim>
                                    <p:animEffect transition="in" filter="fade">
                                      <p:cBhvr>
                                        <p:cTn id="161" dur="500"/>
                                        <p:tgtEl>
                                          <p:spTgt spid="74"/>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73"/>
                                        </p:tgtEl>
                                        <p:attrNameLst>
                                          <p:attrName>style.visibility</p:attrName>
                                        </p:attrNameLst>
                                      </p:cBhvr>
                                      <p:to>
                                        <p:strVal val="visible"/>
                                      </p:to>
                                    </p:set>
                                    <p:anim calcmode="lin" valueType="num">
                                      <p:cBhvr>
                                        <p:cTn id="164" dur="500" fill="hold"/>
                                        <p:tgtEl>
                                          <p:spTgt spid="73"/>
                                        </p:tgtEl>
                                        <p:attrNameLst>
                                          <p:attrName>ppt_w</p:attrName>
                                        </p:attrNameLst>
                                      </p:cBhvr>
                                      <p:tavLst>
                                        <p:tav tm="0">
                                          <p:val>
                                            <p:fltVal val="0"/>
                                          </p:val>
                                        </p:tav>
                                        <p:tav tm="100000">
                                          <p:val>
                                            <p:strVal val="#ppt_w"/>
                                          </p:val>
                                        </p:tav>
                                      </p:tavLst>
                                    </p:anim>
                                    <p:anim calcmode="lin" valueType="num">
                                      <p:cBhvr>
                                        <p:cTn id="165" dur="500" fill="hold"/>
                                        <p:tgtEl>
                                          <p:spTgt spid="73"/>
                                        </p:tgtEl>
                                        <p:attrNameLst>
                                          <p:attrName>ppt_h</p:attrName>
                                        </p:attrNameLst>
                                      </p:cBhvr>
                                      <p:tavLst>
                                        <p:tav tm="0">
                                          <p:val>
                                            <p:fltVal val="0"/>
                                          </p:val>
                                        </p:tav>
                                        <p:tav tm="100000">
                                          <p:val>
                                            <p:strVal val="#ppt_h"/>
                                          </p:val>
                                        </p:tav>
                                      </p:tavLst>
                                    </p:anim>
                                    <p:animEffect transition="in" filter="fade">
                                      <p:cBhvr>
                                        <p:cTn id="166" dur="500"/>
                                        <p:tgtEl>
                                          <p:spTgt spid="73"/>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76"/>
                                        </p:tgtEl>
                                        <p:attrNameLst>
                                          <p:attrName>style.visibility</p:attrName>
                                        </p:attrNameLst>
                                      </p:cBhvr>
                                      <p:to>
                                        <p:strVal val="visible"/>
                                      </p:to>
                                    </p:set>
                                    <p:anim calcmode="lin" valueType="num">
                                      <p:cBhvr>
                                        <p:cTn id="169" dur="500" fill="hold"/>
                                        <p:tgtEl>
                                          <p:spTgt spid="76"/>
                                        </p:tgtEl>
                                        <p:attrNameLst>
                                          <p:attrName>ppt_w</p:attrName>
                                        </p:attrNameLst>
                                      </p:cBhvr>
                                      <p:tavLst>
                                        <p:tav tm="0">
                                          <p:val>
                                            <p:fltVal val="0"/>
                                          </p:val>
                                        </p:tav>
                                        <p:tav tm="100000">
                                          <p:val>
                                            <p:strVal val="#ppt_w"/>
                                          </p:val>
                                        </p:tav>
                                      </p:tavLst>
                                    </p:anim>
                                    <p:anim calcmode="lin" valueType="num">
                                      <p:cBhvr>
                                        <p:cTn id="170" dur="500" fill="hold"/>
                                        <p:tgtEl>
                                          <p:spTgt spid="76"/>
                                        </p:tgtEl>
                                        <p:attrNameLst>
                                          <p:attrName>ppt_h</p:attrName>
                                        </p:attrNameLst>
                                      </p:cBhvr>
                                      <p:tavLst>
                                        <p:tav tm="0">
                                          <p:val>
                                            <p:fltVal val="0"/>
                                          </p:val>
                                        </p:tav>
                                        <p:tav tm="100000">
                                          <p:val>
                                            <p:strVal val="#ppt_h"/>
                                          </p:val>
                                        </p:tav>
                                      </p:tavLst>
                                    </p:anim>
                                    <p:animEffect transition="in" filter="fade">
                                      <p:cBhvr>
                                        <p:cTn id="171" dur="500"/>
                                        <p:tgtEl>
                                          <p:spTgt spid="76"/>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75"/>
                                        </p:tgtEl>
                                        <p:attrNameLst>
                                          <p:attrName>style.visibility</p:attrName>
                                        </p:attrNameLst>
                                      </p:cBhvr>
                                      <p:to>
                                        <p:strVal val="visible"/>
                                      </p:to>
                                    </p:set>
                                    <p:anim calcmode="lin" valueType="num">
                                      <p:cBhvr>
                                        <p:cTn id="174" dur="500" fill="hold"/>
                                        <p:tgtEl>
                                          <p:spTgt spid="75"/>
                                        </p:tgtEl>
                                        <p:attrNameLst>
                                          <p:attrName>ppt_w</p:attrName>
                                        </p:attrNameLst>
                                      </p:cBhvr>
                                      <p:tavLst>
                                        <p:tav tm="0">
                                          <p:val>
                                            <p:fltVal val="0"/>
                                          </p:val>
                                        </p:tav>
                                        <p:tav tm="100000">
                                          <p:val>
                                            <p:strVal val="#ppt_w"/>
                                          </p:val>
                                        </p:tav>
                                      </p:tavLst>
                                    </p:anim>
                                    <p:anim calcmode="lin" valueType="num">
                                      <p:cBhvr>
                                        <p:cTn id="175" dur="500" fill="hold"/>
                                        <p:tgtEl>
                                          <p:spTgt spid="75"/>
                                        </p:tgtEl>
                                        <p:attrNameLst>
                                          <p:attrName>ppt_h</p:attrName>
                                        </p:attrNameLst>
                                      </p:cBhvr>
                                      <p:tavLst>
                                        <p:tav tm="0">
                                          <p:val>
                                            <p:fltVal val="0"/>
                                          </p:val>
                                        </p:tav>
                                        <p:tav tm="100000">
                                          <p:val>
                                            <p:strVal val="#ppt_h"/>
                                          </p:val>
                                        </p:tav>
                                      </p:tavLst>
                                    </p:anim>
                                    <p:animEffect transition="in" filter="fade">
                                      <p:cBhvr>
                                        <p:cTn id="176" dur="500"/>
                                        <p:tgtEl>
                                          <p:spTgt spid="75"/>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78"/>
                                        </p:tgtEl>
                                        <p:attrNameLst>
                                          <p:attrName>style.visibility</p:attrName>
                                        </p:attrNameLst>
                                      </p:cBhvr>
                                      <p:to>
                                        <p:strVal val="visible"/>
                                      </p:to>
                                    </p:set>
                                    <p:anim calcmode="lin" valueType="num">
                                      <p:cBhvr>
                                        <p:cTn id="179" dur="500" fill="hold"/>
                                        <p:tgtEl>
                                          <p:spTgt spid="78"/>
                                        </p:tgtEl>
                                        <p:attrNameLst>
                                          <p:attrName>ppt_w</p:attrName>
                                        </p:attrNameLst>
                                      </p:cBhvr>
                                      <p:tavLst>
                                        <p:tav tm="0">
                                          <p:val>
                                            <p:fltVal val="0"/>
                                          </p:val>
                                        </p:tav>
                                        <p:tav tm="100000">
                                          <p:val>
                                            <p:strVal val="#ppt_w"/>
                                          </p:val>
                                        </p:tav>
                                      </p:tavLst>
                                    </p:anim>
                                    <p:anim calcmode="lin" valueType="num">
                                      <p:cBhvr>
                                        <p:cTn id="180" dur="500" fill="hold"/>
                                        <p:tgtEl>
                                          <p:spTgt spid="78"/>
                                        </p:tgtEl>
                                        <p:attrNameLst>
                                          <p:attrName>ppt_h</p:attrName>
                                        </p:attrNameLst>
                                      </p:cBhvr>
                                      <p:tavLst>
                                        <p:tav tm="0">
                                          <p:val>
                                            <p:fltVal val="0"/>
                                          </p:val>
                                        </p:tav>
                                        <p:tav tm="100000">
                                          <p:val>
                                            <p:strVal val="#ppt_h"/>
                                          </p:val>
                                        </p:tav>
                                      </p:tavLst>
                                    </p:anim>
                                    <p:animEffect transition="in" filter="fade">
                                      <p:cBhvr>
                                        <p:cTn id="181" dur="500"/>
                                        <p:tgtEl>
                                          <p:spTgt spid="78"/>
                                        </p:tgtEl>
                                      </p:cBhvr>
                                    </p:animEffect>
                                  </p:childTnLst>
                                </p:cTn>
                              </p:par>
                              <p:par>
                                <p:cTn id="182" presetID="53" presetClass="entr" presetSubtype="0" fill="hold" grpId="0" nodeType="withEffect">
                                  <p:stCondLst>
                                    <p:cond delay="0"/>
                                  </p:stCondLst>
                                  <p:childTnLst>
                                    <p:set>
                                      <p:cBhvr>
                                        <p:cTn id="183" dur="1" fill="hold">
                                          <p:stCondLst>
                                            <p:cond delay="0"/>
                                          </p:stCondLst>
                                        </p:cTn>
                                        <p:tgtEl>
                                          <p:spTgt spid="77"/>
                                        </p:tgtEl>
                                        <p:attrNameLst>
                                          <p:attrName>style.visibility</p:attrName>
                                        </p:attrNameLst>
                                      </p:cBhvr>
                                      <p:to>
                                        <p:strVal val="visible"/>
                                      </p:to>
                                    </p:set>
                                    <p:anim calcmode="lin" valueType="num">
                                      <p:cBhvr>
                                        <p:cTn id="184" dur="500" fill="hold"/>
                                        <p:tgtEl>
                                          <p:spTgt spid="77"/>
                                        </p:tgtEl>
                                        <p:attrNameLst>
                                          <p:attrName>ppt_w</p:attrName>
                                        </p:attrNameLst>
                                      </p:cBhvr>
                                      <p:tavLst>
                                        <p:tav tm="0">
                                          <p:val>
                                            <p:fltVal val="0"/>
                                          </p:val>
                                        </p:tav>
                                        <p:tav tm="100000">
                                          <p:val>
                                            <p:strVal val="#ppt_w"/>
                                          </p:val>
                                        </p:tav>
                                      </p:tavLst>
                                    </p:anim>
                                    <p:anim calcmode="lin" valueType="num">
                                      <p:cBhvr>
                                        <p:cTn id="185" dur="500" fill="hold"/>
                                        <p:tgtEl>
                                          <p:spTgt spid="77"/>
                                        </p:tgtEl>
                                        <p:attrNameLst>
                                          <p:attrName>ppt_h</p:attrName>
                                        </p:attrNameLst>
                                      </p:cBhvr>
                                      <p:tavLst>
                                        <p:tav tm="0">
                                          <p:val>
                                            <p:fltVal val="0"/>
                                          </p:val>
                                        </p:tav>
                                        <p:tav tm="100000">
                                          <p:val>
                                            <p:strVal val="#ppt_h"/>
                                          </p:val>
                                        </p:tav>
                                      </p:tavLst>
                                    </p:anim>
                                    <p:animEffect transition="in" filter="fade">
                                      <p:cBhvr>
                                        <p:cTn id="186" dur="500"/>
                                        <p:tgtEl>
                                          <p:spTgt spid="77"/>
                                        </p:tgtEl>
                                      </p:cBhvr>
                                    </p:animEffect>
                                  </p:childTnLst>
                                </p:cTn>
                              </p:par>
                            </p:childTnLst>
                          </p:cTn>
                        </p:par>
                      </p:childTnLst>
                    </p:cTn>
                  </p:par>
                  <p:par>
                    <p:cTn id="187" fill="hold">
                      <p:stCondLst>
                        <p:cond delay="indefinite"/>
                      </p:stCondLst>
                      <p:childTnLst>
                        <p:par>
                          <p:cTn id="188" fill="hold">
                            <p:stCondLst>
                              <p:cond delay="0"/>
                            </p:stCondLst>
                            <p:childTnLst>
                              <p:par>
                                <p:cTn id="189" presetID="53" presetClass="entr" presetSubtype="0" fill="hold" nodeType="clickEffect">
                                  <p:stCondLst>
                                    <p:cond delay="0"/>
                                  </p:stCondLst>
                                  <p:childTnLst>
                                    <p:set>
                                      <p:cBhvr>
                                        <p:cTn id="190" dur="1" fill="hold">
                                          <p:stCondLst>
                                            <p:cond delay="0"/>
                                          </p:stCondLst>
                                        </p:cTn>
                                        <p:tgtEl>
                                          <p:spTgt spid="82"/>
                                        </p:tgtEl>
                                        <p:attrNameLst>
                                          <p:attrName>style.visibility</p:attrName>
                                        </p:attrNameLst>
                                      </p:cBhvr>
                                      <p:to>
                                        <p:strVal val="visible"/>
                                      </p:to>
                                    </p:set>
                                    <p:anim calcmode="lin" valueType="num">
                                      <p:cBhvr>
                                        <p:cTn id="191" dur="500" fill="hold"/>
                                        <p:tgtEl>
                                          <p:spTgt spid="82"/>
                                        </p:tgtEl>
                                        <p:attrNameLst>
                                          <p:attrName>ppt_w</p:attrName>
                                        </p:attrNameLst>
                                      </p:cBhvr>
                                      <p:tavLst>
                                        <p:tav tm="0">
                                          <p:val>
                                            <p:fltVal val="0"/>
                                          </p:val>
                                        </p:tav>
                                        <p:tav tm="100000">
                                          <p:val>
                                            <p:strVal val="#ppt_w"/>
                                          </p:val>
                                        </p:tav>
                                      </p:tavLst>
                                    </p:anim>
                                    <p:anim calcmode="lin" valueType="num">
                                      <p:cBhvr>
                                        <p:cTn id="192" dur="500" fill="hold"/>
                                        <p:tgtEl>
                                          <p:spTgt spid="82"/>
                                        </p:tgtEl>
                                        <p:attrNameLst>
                                          <p:attrName>ppt_h</p:attrName>
                                        </p:attrNameLst>
                                      </p:cBhvr>
                                      <p:tavLst>
                                        <p:tav tm="0">
                                          <p:val>
                                            <p:fltVal val="0"/>
                                          </p:val>
                                        </p:tav>
                                        <p:tav tm="100000">
                                          <p:val>
                                            <p:strVal val="#ppt_h"/>
                                          </p:val>
                                        </p:tav>
                                      </p:tavLst>
                                    </p:anim>
                                    <p:animEffect transition="in" filter="fade">
                                      <p:cBhvr>
                                        <p:cTn id="193" dur="500"/>
                                        <p:tgtEl>
                                          <p:spTgt spid="82"/>
                                        </p:tgtEl>
                                      </p:cBhvr>
                                    </p:animEffect>
                                  </p:childTnLst>
                                </p:cTn>
                              </p:par>
                              <p:par>
                                <p:cTn id="194" presetID="53" presetClass="entr" presetSubtype="0" fill="hold" nodeType="withEffect">
                                  <p:stCondLst>
                                    <p:cond delay="0"/>
                                  </p:stCondLst>
                                  <p:childTnLst>
                                    <p:set>
                                      <p:cBhvr>
                                        <p:cTn id="195" dur="1" fill="hold">
                                          <p:stCondLst>
                                            <p:cond delay="0"/>
                                          </p:stCondLst>
                                        </p:cTn>
                                        <p:tgtEl>
                                          <p:spTgt spid="83"/>
                                        </p:tgtEl>
                                        <p:attrNameLst>
                                          <p:attrName>style.visibility</p:attrName>
                                        </p:attrNameLst>
                                      </p:cBhvr>
                                      <p:to>
                                        <p:strVal val="visible"/>
                                      </p:to>
                                    </p:set>
                                    <p:anim calcmode="lin" valueType="num">
                                      <p:cBhvr>
                                        <p:cTn id="196" dur="500" fill="hold"/>
                                        <p:tgtEl>
                                          <p:spTgt spid="83"/>
                                        </p:tgtEl>
                                        <p:attrNameLst>
                                          <p:attrName>ppt_w</p:attrName>
                                        </p:attrNameLst>
                                      </p:cBhvr>
                                      <p:tavLst>
                                        <p:tav tm="0">
                                          <p:val>
                                            <p:fltVal val="0"/>
                                          </p:val>
                                        </p:tav>
                                        <p:tav tm="100000">
                                          <p:val>
                                            <p:strVal val="#ppt_w"/>
                                          </p:val>
                                        </p:tav>
                                      </p:tavLst>
                                    </p:anim>
                                    <p:anim calcmode="lin" valueType="num">
                                      <p:cBhvr>
                                        <p:cTn id="197" dur="500" fill="hold"/>
                                        <p:tgtEl>
                                          <p:spTgt spid="83"/>
                                        </p:tgtEl>
                                        <p:attrNameLst>
                                          <p:attrName>ppt_h</p:attrName>
                                        </p:attrNameLst>
                                      </p:cBhvr>
                                      <p:tavLst>
                                        <p:tav tm="0">
                                          <p:val>
                                            <p:fltVal val="0"/>
                                          </p:val>
                                        </p:tav>
                                        <p:tav tm="100000">
                                          <p:val>
                                            <p:strVal val="#ppt_h"/>
                                          </p:val>
                                        </p:tav>
                                      </p:tavLst>
                                    </p:anim>
                                    <p:animEffect transition="in" filter="fade">
                                      <p:cBhvr>
                                        <p:cTn id="198" dur="500"/>
                                        <p:tgtEl>
                                          <p:spTgt spid="83"/>
                                        </p:tgtEl>
                                      </p:cBhvr>
                                    </p:animEffect>
                                  </p:childTnLst>
                                </p:cTn>
                              </p:par>
                              <p:par>
                                <p:cTn id="199" presetID="53" presetClass="entr" presetSubtype="0" fill="hold" nodeType="withEffect">
                                  <p:stCondLst>
                                    <p:cond delay="0"/>
                                  </p:stCondLst>
                                  <p:childTnLst>
                                    <p:set>
                                      <p:cBhvr>
                                        <p:cTn id="200" dur="1" fill="hold">
                                          <p:stCondLst>
                                            <p:cond delay="0"/>
                                          </p:stCondLst>
                                        </p:cTn>
                                        <p:tgtEl>
                                          <p:spTgt spid="84"/>
                                        </p:tgtEl>
                                        <p:attrNameLst>
                                          <p:attrName>style.visibility</p:attrName>
                                        </p:attrNameLst>
                                      </p:cBhvr>
                                      <p:to>
                                        <p:strVal val="visible"/>
                                      </p:to>
                                    </p:set>
                                    <p:anim calcmode="lin" valueType="num">
                                      <p:cBhvr>
                                        <p:cTn id="201" dur="500" fill="hold"/>
                                        <p:tgtEl>
                                          <p:spTgt spid="84"/>
                                        </p:tgtEl>
                                        <p:attrNameLst>
                                          <p:attrName>ppt_w</p:attrName>
                                        </p:attrNameLst>
                                      </p:cBhvr>
                                      <p:tavLst>
                                        <p:tav tm="0">
                                          <p:val>
                                            <p:fltVal val="0"/>
                                          </p:val>
                                        </p:tav>
                                        <p:tav tm="100000">
                                          <p:val>
                                            <p:strVal val="#ppt_w"/>
                                          </p:val>
                                        </p:tav>
                                      </p:tavLst>
                                    </p:anim>
                                    <p:anim calcmode="lin" valueType="num">
                                      <p:cBhvr>
                                        <p:cTn id="202" dur="500" fill="hold"/>
                                        <p:tgtEl>
                                          <p:spTgt spid="84"/>
                                        </p:tgtEl>
                                        <p:attrNameLst>
                                          <p:attrName>ppt_h</p:attrName>
                                        </p:attrNameLst>
                                      </p:cBhvr>
                                      <p:tavLst>
                                        <p:tav tm="0">
                                          <p:val>
                                            <p:fltVal val="0"/>
                                          </p:val>
                                        </p:tav>
                                        <p:tav tm="100000">
                                          <p:val>
                                            <p:strVal val="#ppt_h"/>
                                          </p:val>
                                        </p:tav>
                                      </p:tavLst>
                                    </p:anim>
                                    <p:animEffect transition="in" filter="fade">
                                      <p:cBhvr>
                                        <p:cTn id="203" dur="500"/>
                                        <p:tgtEl>
                                          <p:spTgt spid="84"/>
                                        </p:tgtEl>
                                      </p:cBhvr>
                                    </p:animEffect>
                                  </p:childTnLst>
                                </p:cTn>
                              </p:par>
                              <p:par>
                                <p:cTn id="204" presetID="53" presetClass="entr" presetSubtype="0" fill="hold" nodeType="withEffect">
                                  <p:stCondLst>
                                    <p:cond delay="0"/>
                                  </p:stCondLst>
                                  <p:childTnLst>
                                    <p:set>
                                      <p:cBhvr>
                                        <p:cTn id="205" dur="1" fill="hold">
                                          <p:stCondLst>
                                            <p:cond delay="0"/>
                                          </p:stCondLst>
                                        </p:cTn>
                                        <p:tgtEl>
                                          <p:spTgt spid="85"/>
                                        </p:tgtEl>
                                        <p:attrNameLst>
                                          <p:attrName>style.visibility</p:attrName>
                                        </p:attrNameLst>
                                      </p:cBhvr>
                                      <p:to>
                                        <p:strVal val="visible"/>
                                      </p:to>
                                    </p:set>
                                    <p:anim calcmode="lin" valueType="num">
                                      <p:cBhvr>
                                        <p:cTn id="206" dur="500" fill="hold"/>
                                        <p:tgtEl>
                                          <p:spTgt spid="85"/>
                                        </p:tgtEl>
                                        <p:attrNameLst>
                                          <p:attrName>ppt_w</p:attrName>
                                        </p:attrNameLst>
                                      </p:cBhvr>
                                      <p:tavLst>
                                        <p:tav tm="0">
                                          <p:val>
                                            <p:fltVal val="0"/>
                                          </p:val>
                                        </p:tav>
                                        <p:tav tm="100000">
                                          <p:val>
                                            <p:strVal val="#ppt_w"/>
                                          </p:val>
                                        </p:tav>
                                      </p:tavLst>
                                    </p:anim>
                                    <p:anim calcmode="lin" valueType="num">
                                      <p:cBhvr>
                                        <p:cTn id="207" dur="500" fill="hold"/>
                                        <p:tgtEl>
                                          <p:spTgt spid="85"/>
                                        </p:tgtEl>
                                        <p:attrNameLst>
                                          <p:attrName>ppt_h</p:attrName>
                                        </p:attrNameLst>
                                      </p:cBhvr>
                                      <p:tavLst>
                                        <p:tav tm="0">
                                          <p:val>
                                            <p:fltVal val="0"/>
                                          </p:val>
                                        </p:tav>
                                        <p:tav tm="100000">
                                          <p:val>
                                            <p:strVal val="#ppt_h"/>
                                          </p:val>
                                        </p:tav>
                                      </p:tavLst>
                                    </p:anim>
                                    <p:animEffect transition="in" filter="fade">
                                      <p:cBhvr>
                                        <p:cTn id="208" dur="500"/>
                                        <p:tgtEl>
                                          <p:spTgt spid="85"/>
                                        </p:tgtEl>
                                      </p:cBhvr>
                                    </p:animEffect>
                                  </p:childTnLst>
                                </p:cTn>
                              </p:par>
                              <p:par>
                                <p:cTn id="209" presetID="53" presetClass="entr" presetSubtype="0" fill="hold" nodeType="withEffect">
                                  <p:stCondLst>
                                    <p:cond delay="0"/>
                                  </p:stCondLst>
                                  <p:childTnLst>
                                    <p:set>
                                      <p:cBhvr>
                                        <p:cTn id="210" dur="1" fill="hold">
                                          <p:stCondLst>
                                            <p:cond delay="0"/>
                                          </p:stCondLst>
                                        </p:cTn>
                                        <p:tgtEl>
                                          <p:spTgt spid="86"/>
                                        </p:tgtEl>
                                        <p:attrNameLst>
                                          <p:attrName>style.visibility</p:attrName>
                                        </p:attrNameLst>
                                      </p:cBhvr>
                                      <p:to>
                                        <p:strVal val="visible"/>
                                      </p:to>
                                    </p:set>
                                    <p:anim calcmode="lin" valueType="num">
                                      <p:cBhvr>
                                        <p:cTn id="211" dur="500" fill="hold"/>
                                        <p:tgtEl>
                                          <p:spTgt spid="86"/>
                                        </p:tgtEl>
                                        <p:attrNameLst>
                                          <p:attrName>ppt_w</p:attrName>
                                        </p:attrNameLst>
                                      </p:cBhvr>
                                      <p:tavLst>
                                        <p:tav tm="0">
                                          <p:val>
                                            <p:fltVal val="0"/>
                                          </p:val>
                                        </p:tav>
                                        <p:tav tm="100000">
                                          <p:val>
                                            <p:strVal val="#ppt_w"/>
                                          </p:val>
                                        </p:tav>
                                      </p:tavLst>
                                    </p:anim>
                                    <p:anim calcmode="lin" valueType="num">
                                      <p:cBhvr>
                                        <p:cTn id="212" dur="500" fill="hold"/>
                                        <p:tgtEl>
                                          <p:spTgt spid="86"/>
                                        </p:tgtEl>
                                        <p:attrNameLst>
                                          <p:attrName>ppt_h</p:attrName>
                                        </p:attrNameLst>
                                      </p:cBhvr>
                                      <p:tavLst>
                                        <p:tav tm="0">
                                          <p:val>
                                            <p:fltVal val="0"/>
                                          </p:val>
                                        </p:tav>
                                        <p:tav tm="100000">
                                          <p:val>
                                            <p:strVal val="#ppt_h"/>
                                          </p:val>
                                        </p:tav>
                                      </p:tavLst>
                                    </p:anim>
                                    <p:animEffect transition="in" filter="fade">
                                      <p:cBhvr>
                                        <p:cTn id="213" dur="500"/>
                                        <p:tgtEl>
                                          <p:spTgt spid="86"/>
                                        </p:tgtEl>
                                      </p:cBhvr>
                                    </p:animEffect>
                                  </p:childTnLst>
                                </p:cTn>
                              </p:par>
                            </p:childTnLst>
                          </p:cTn>
                        </p:par>
                      </p:childTnLst>
                    </p:cTn>
                  </p:par>
                  <p:par>
                    <p:cTn id="214" fill="hold">
                      <p:stCondLst>
                        <p:cond delay="indefinite"/>
                      </p:stCondLst>
                      <p:childTnLst>
                        <p:par>
                          <p:cTn id="215" fill="hold">
                            <p:stCondLst>
                              <p:cond delay="0"/>
                            </p:stCondLst>
                            <p:childTnLst>
                              <p:par>
                                <p:cTn id="216" presetID="2" presetClass="entr" presetSubtype="8" fill="hold" grpId="0" nodeType="clickEffect">
                                  <p:stCondLst>
                                    <p:cond delay="0"/>
                                  </p:stCondLst>
                                  <p:childTnLst>
                                    <p:set>
                                      <p:cBhvr>
                                        <p:cTn id="217" dur="1" fill="hold">
                                          <p:stCondLst>
                                            <p:cond delay="0"/>
                                          </p:stCondLst>
                                        </p:cTn>
                                        <p:tgtEl>
                                          <p:spTgt spid="47"/>
                                        </p:tgtEl>
                                        <p:attrNameLst>
                                          <p:attrName>style.visibility</p:attrName>
                                        </p:attrNameLst>
                                      </p:cBhvr>
                                      <p:to>
                                        <p:strVal val="visible"/>
                                      </p:to>
                                    </p:set>
                                    <p:anim calcmode="lin" valueType="num">
                                      <p:cBhvr additive="base">
                                        <p:cTn id="218" dur="1000" fill="hold"/>
                                        <p:tgtEl>
                                          <p:spTgt spid="47"/>
                                        </p:tgtEl>
                                        <p:attrNameLst>
                                          <p:attrName>ppt_x</p:attrName>
                                        </p:attrNameLst>
                                      </p:cBhvr>
                                      <p:tavLst>
                                        <p:tav tm="0">
                                          <p:val>
                                            <p:strVal val="0-#ppt_w/2"/>
                                          </p:val>
                                        </p:tav>
                                        <p:tav tm="100000">
                                          <p:val>
                                            <p:strVal val="#ppt_x"/>
                                          </p:val>
                                        </p:tav>
                                      </p:tavLst>
                                    </p:anim>
                                    <p:anim calcmode="lin" valueType="num">
                                      <p:cBhvr additive="base">
                                        <p:cTn id="219" dur="1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12" presetClass="entr" presetSubtype="4"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slide(fromBottom)">
                                      <p:cBhvr>
                                        <p:cTn id="22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42" grpId="0"/>
      <p:bldP spid="57" grpId="0" animBg="1"/>
      <p:bldP spid="59" grpId="0"/>
      <p:bldP spid="63" grpId="0" animBg="1"/>
      <p:bldP spid="64" grpId="0" animBg="1"/>
      <p:bldP spid="65" grpId="0" animBg="1"/>
      <p:bldP spid="66" grpId="0" animBg="1"/>
      <p:bldP spid="67" grpId="0" animBg="1"/>
      <p:bldP spid="68" grpId="0" animBg="1"/>
      <p:bldP spid="69" grpId="0" animBg="1"/>
      <p:bldP spid="72" grpId="0"/>
      <p:bldP spid="73" grpId="0" animBg="1"/>
      <p:bldP spid="74" grpId="0"/>
      <p:bldP spid="75" grpId="0" animBg="1"/>
      <p:bldP spid="76" grpId="0"/>
      <p:bldP spid="77" grpId="0" animBg="1"/>
      <p:bldP spid="78" grpId="0"/>
      <p:bldP spid="112"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991"/>
            <a:ext cx="7772400" cy="1362075"/>
          </a:xfrm>
        </p:spPr>
        <p:txBody>
          <a:bodyPr>
            <a:normAutofit/>
          </a:bodyPr>
          <a:lstStyle/>
          <a:p>
            <a:pPr algn="ctr"/>
            <a:r>
              <a:rPr lang="id-ID" sz="2400" dirty="0" smtClean="0"/>
              <a:t>Bagaimana mendaftar program beasiswa mandiri dan agen k-ivet?</a:t>
            </a:r>
            <a:endParaRPr lang="id-ID" sz="24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7</a:t>
            </a:fld>
            <a:endParaRPr lang="en-US"/>
          </a:p>
        </p:txBody>
      </p:sp>
      <p:sp>
        <p:nvSpPr>
          <p:cNvPr id="5" name="Rectangle 4"/>
          <p:cNvSpPr/>
          <p:nvPr/>
        </p:nvSpPr>
        <p:spPr>
          <a:xfrm>
            <a:off x="685800" y="2430223"/>
            <a:ext cx="7600481" cy="615553"/>
          </a:xfrm>
          <a:prstGeom prst="rect">
            <a:avLst/>
          </a:prstGeom>
        </p:spPr>
        <p:txBody>
          <a:bodyPr wrap="square">
            <a:spAutoFit/>
          </a:bodyPr>
          <a:lstStyle/>
          <a:p>
            <a:pPr algn="just"/>
            <a:endParaRPr lang="en-US" sz="1400" dirty="0" smtClean="0">
              <a:solidFill>
                <a:srgbClr val="002060"/>
              </a:solidFill>
            </a:endParaRPr>
          </a:p>
          <a:p>
            <a:pPr algn="ctr"/>
            <a:endParaRPr lang="id-ID" sz="2000" dirty="0">
              <a:solidFill>
                <a:srgbClr val="002060"/>
              </a:solidFill>
            </a:endParaRPr>
          </a:p>
        </p:txBody>
      </p:sp>
      <p:sp>
        <p:nvSpPr>
          <p:cNvPr id="6" name="Rectangle 5"/>
          <p:cNvSpPr/>
          <p:nvPr/>
        </p:nvSpPr>
        <p:spPr>
          <a:xfrm>
            <a:off x="669235" y="4563070"/>
            <a:ext cx="8153400" cy="923330"/>
          </a:xfrm>
          <a:prstGeom prst="rect">
            <a:avLst/>
          </a:prstGeom>
        </p:spPr>
        <p:txBody>
          <a:bodyPr wrap="square">
            <a:spAutoFit/>
          </a:bodyPr>
          <a:lstStyle/>
          <a:p>
            <a:r>
              <a:rPr lang="id-ID" dirty="0">
                <a:latin typeface="Calibri" panose="020F0502020204030204" pitchFamily="34" charset="0"/>
                <a:ea typeface="Times New Roman" panose="02020603050405020304" pitchFamily="18" charset="0"/>
                <a:cs typeface="Arial" panose="020B0604020202020204" pitchFamily="34" charset="0"/>
              </a:rPr>
              <a:t>Menjadi agen k-ivet sangat mudah. </a:t>
            </a:r>
            <a:r>
              <a:rPr lang="id-ID" dirty="0" smtClean="0">
                <a:latin typeface="Calibri" panose="020F0502020204030204" pitchFamily="34" charset="0"/>
                <a:ea typeface="Times New Roman" panose="02020603050405020304" pitchFamily="18" charset="0"/>
                <a:cs typeface="Arial" panose="020B0604020202020204" pitchFamily="34" charset="0"/>
              </a:rPr>
              <a:t>Anda </a:t>
            </a:r>
            <a:r>
              <a:rPr lang="id-ID" dirty="0">
                <a:latin typeface="Calibri" panose="020F0502020204030204" pitchFamily="34" charset="0"/>
                <a:ea typeface="Times New Roman" panose="02020603050405020304" pitchFamily="18" charset="0"/>
                <a:cs typeface="Arial" panose="020B0604020202020204" pitchFamily="34" charset="0"/>
              </a:rPr>
              <a:t>hanya perlu mendaftar secara online maupun </a:t>
            </a:r>
            <a:r>
              <a:rPr lang="id-ID" dirty="0" smtClean="0">
                <a:latin typeface="Calibri" panose="020F0502020204030204" pitchFamily="34" charset="0"/>
                <a:ea typeface="Times New Roman" panose="02020603050405020304" pitchFamily="18" charset="0"/>
                <a:cs typeface="Arial" panose="020B0604020202020204" pitchFamily="34" charset="0"/>
              </a:rPr>
              <a:t>offline dengan biaya pendaftaran sebesar 1 juta rupiah.</a:t>
            </a:r>
          </a:p>
          <a:p>
            <a:r>
              <a:rPr lang="id-ID" dirty="0" smtClean="0">
                <a:latin typeface="Calibri" panose="020F0502020204030204" pitchFamily="34" charset="0"/>
                <a:ea typeface="Times New Roman" panose="02020603050405020304" pitchFamily="18" charset="0"/>
                <a:cs typeface="Arial" panose="020B0604020202020204" pitchFamily="34" charset="0"/>
              </a:rPr>
              <a:t> </a:t>
            </a:r>
            <a:endParaRPr lang="id-ID" dirty="0"/>
          </a:p>
        </p:txBody>
      </p:sp>
      <p:sp>
        <p:nvSpPr>
          <p:cNvPr id="7" name="Rectangle 6"/>
          <p:cNvSpPr/>
          <p:nvPr/>
        </p:nvSpPr>
        <p:spPr>
          <a:xfrm>
            <a:off x="659296" y="3073692"/>
            <a:ext cx="8140148" cy="923330"/>
          </a:xfrm>
          <a:prstGeom prst="rect">
            <a:avLst/>
          </a:prstGeom>
        </p:spPr>
        <p:txBody>
          <a:bodyPr wrap="square">
            <a:spAutoFit/>
          </a:bodyPr>
          <a:lstStyle/>
          <a:p>
            <a:r>
              <a:rPr lang="id-ID" dirty="0" smtClean="0">
                <a:latin typeface="Calibri" panose="020F0502020204030204" pitchFamily="34" charset="0"/>
                <a:ea typeface="Times New Roman" panose="02020603050405020304" pitchFamily="18" charset="0"/>
                <a:cs typeface="Arial" panose="020B0604020202020204" pitchFamily="34" charset="0"/>
              </a:rPr>
              <a:t>* Calon mahasiswa yang mendaftar kuliah di perguruan tinggi yang telah menjalin   kerjasama dengan k-ivet secara otomatis menjadi anggota k-ivet.</a:t>
            </a:r>
          </a:p>
          <a:p>
            <a:endParaRPr lang="id-ID" dirty="0"/>
          </a:p>
        </p:txBody>
      </p:sp>
      <p:sp>
        <p:nvSpPr>
          <p:cNvPr id="8" name="Rectangle 7"/>
          <p:cNvSpPr/>
          <p:nvPr/>
        </p:nvSpPr>
        <p:spPr>
          <a:xfrm>
            <a:off x="3081130" y="5505604"/>
            <a:ext cx="5529470" cy="830997"/>
          </a:xfrm>
          <a:prstGeom prst="rect">
            <a:avLst/>
          </a:prstGeom>
        </p:spPr>
        <p:txBody>
          <a:bodyPr wrap="square">
            <a:spAutoFit/>
          </a:bodyPr>
          <a:lstStyle/>
          <a:p>
            <a:pPr marL="742950" lvl="0" indent="-742950">
              <a:spcBef>
                <a:spcPct val="0"/>
              </a:spcBef>
              <a:defRPr/>
            </a:pPr>
            <a:r>
              <a:rPr lang="en-US" sz="1600" dirty="0" smtClean="0"/>
              <a:t> </a:t>
            </a:r>
            <a:r>
              <a:rPr lang="en-US" sz="1600" dirty="0" err="1" smtClean="0"/>
              <a:t>Biaya</a:t>
            </a:r>
            <a:r>
              <a:rPr lang="en-US" sz="1600" dirty="0" smtClean="0"/>
              <a:t> </a:t>
            </a:r>
            <a:r>
              <a:rPr lang="en-US" sz="1600" dirty="0" err="1" smtClean="0"/>
              <a:t>pendaftaran</a:t>
            </a:r>
            <a:r>
              <a:rPr lang="en-US" sz="1600" dirty="0" smtClean="0"/>
              <a:t> </a:t>
            </a:r>
            <a:r>
              <a:rPr lang="en-US" sz="1600" dirty="0" err="1" smtClean="0"/>
              <a:t>agen</a:t>
            </a:r>
            <a:r>
              <a:rPr lang="en-US" sz="1600" dirty="0" smtClean="0"/>
              <a:t> </a:t>
            </a:r>
            <a:r>
              <a:rPr lang="en-US" sz="1600" dirty="0" err="1" smtClean="0"/>
              <a:t>ditransfer</a:t>
            </a:r>
            <a:r>
              <a:rPr lang="en-US" sz="1600" dirty="0" smtClean="0"/>
              <a:t> </a:t>
            </a:r>
            <a:r>
              <a:rPr lang="en-US" sz="1600" dirty="0" err="1" smtClean="0"/>
              <a:t>melalui</a:t>
            </a:r>
            <a:r>
              <a:rPr lang="en-US" sz="1600" dirty="0" smtClean="0"/>
              <a:t> </a:t>
            </a:r>
          </a:p>
          <a:p>
            <a:pPr marL="742950" lvl="0" indent="-742950">
              <a:spcBef>
                <a:spcPct val="0"/>
              </a:spcBef>
              <a:defRPr/>
            </a:pPr>
            <a:r>
              <a:rPr lang="en-US" sz="1600" dirty="0" smtClean="0"/>
              <a:t>           </a:t>
            </a:r>
            <a:r>
              <a:rPr lang="en-US" sz="1600" dirty="0" err="1" smtClean="0"/>
              <a:t>Rek</a:t>
            </a:r>
            <a:r>
              <a:rPr lang="en-US" sz="1600" dirty="0" smtClean="0"/>
              <a:t>. BCA   87 150 29 177                     an </a:t>
            </a:r>
            <a:r>
              <a:rPr lang="en-US" sz="1600" dirty="0" err="1" smtClean="0"/>
              <a:t>susiloningsih</a:t>
            </a:r>
            <a:r>
              <a:rPr lang="en-US" sz="1600" dirty="0" smtClean="0"/>
              <a:t> </a:t>
            </a:r>
          </a:p>
          <a:p>
            <a:pPr marL="742950" lvl="0" indent="-742950">
              <a:spcBef>
                <a:spcPct val="0"/>
              </a:spcBef>
              <a:defRPr/>
            </a:pPr>
            <a:r>
              <a:rPr lang="en-US" sz="1600" dirty="0" smtClean="0"/>
              <a:t>           </a:t>
            </a:r>
            <a:r>
              <a:rPr lang="en-US" sz="1600" dirty="0" err="1" smtClean="0"/>
              <a:t>Rek</a:t>
            </a:r>
            <a:r>
              <a:rPr lang="en-US" sz="1600" dirty="0" smtClean="0"/>
              <a:t>. BRI    3043-01-026552-53-1       </a:t>
            </a:r>
            <a:r>
              <a:rPr lang="id-ID" sz="1600" dirty="0" smtClean="0"/>
              <a:t> </a:t>
            </a:r>
            <a:r>
              <a:rPr lang="en-US" sz="1600" dirty="0" smtClean="0"/>
              <a:t>an </a:t>
            </a:r>
            <a:r>
              <a:rPr lang="en-US" sz="1600" dirty="0" err="1" smtClean="0"/>
              <a:t>susiloningsih</a:t>
            </a:r>
            <a:endParaRPr lang="en-US" sz="1600" dirty="0" smtClean="0"/>
          </a:p>
        </p:txBody>
      </p:sp>
      <p:sp>
        <p:nvSpPr>
          <p:cNvPr id="9" name="Rectangle 8"/>
          <p:cNvSpPr/>
          <p:nvPr/>
        </p:nvSpPr>
        <p:spPr>
          <a:xfrm>
            <a:off x="672548" y="2331847"/>
            <a:ext cx="8166652" cy="923330"/>
          </a:xfrm>
          <a:prstGeom prst="rect">
            <a:avLst/>
          </a:prstGeom>
        </p:spPr>
        <p:txBody>
          <a:bodyPr wrap="square">
            <a:spAutoFit/>
          </a:bodyPr>
          <a:lstStyle/>
          <a:p>
            <a:r>
              <a:rPr lang="id-ID" dirty="0" smtClean="0">
                <a:latin typeface="Calibri" panose="020F0502020204030204" pitchFamily="34" charset="0"/>
                <a:ea typeface="Times New Roman" panose="02020603050405020304" pitchFamily="18" charset="0"/>
                <a:cs typeface="Arial" panose="020B0604020202020204" pitchFamily="34" charset="0"/>
              </a:rPr>
              <a:t>Cukup dengan mendaftar menjadi anggota komunitas ivet dan mereferensikan minimal 2 anggota sebagai agen atau mahasiswa.</a:t>
            </a:r>
          </a:p>
          <a:p>
            <a:r>
              <a:rPr lang="id-ID" dirty="0" smtClean="0">
                <a:latin typeface="Calibri" panose="020F0502020204030204" pitchFamily="34" charset="0"/>
                <a:ea typeface="Times New Roman" panose="02020603050405020304" pitchFamily="18" charset="0"/>
                <a:cs typeface="Arial" panose="020B0604020202020204" pitchFamily="34" charset="0"/>
              </a:rPr>
              <a:t> </a:t>
            </a:r>
            <a:endParaRPr lang="id-ID" dirty="0"/>
          </a:p>
        </p:txBody>
      </p:sp>
      <p:sp>
        <p:nvSpPr>
          <p:cNvPr id="11" name="Rectangle 10"/>
          <p:cNvSpPr/>
          <p:nvPr/>
        </p:nvSpPr>
        <p:spPr>
          <a:xfrm>
            <a:off x="228600" y="1682494"/>
            <a:ext cx="5440144" cy="400110"/>
          </a:xfrm>
          <a:prstGeom prst="rect">
            <a:avLst/>
          </a:prstGeom>
        </p:spPr>
        <p:txBody>
          <a:bodyPr wrap="none">
            <a:spAutoFit/>
          </a:bodyPr>
          <a:lstStyle/>
          <a:p>
            <a:r>
              <a:rPr lang="id-ID" sz="2000" b="1" dirty="0" smtClean="0">
                <a:latin typeface="Calibri" panose="020F0502020204030204" pitchFamily="34" charset="0"/>
                <a:ea typeface="Times New Roman" panose="02020603050405020304" pitchFamily="18" charset="0"/>
                <a:cs typeface="Arial" panose="020B0604020202020204" pitchFamily="34" charset="0"/>
              </a:rPr>
              <a:t>Cara mendaftar program beasiswa mandiri k-ivet </a:t>
            </a:r>
            <a:endParaRPr lang="id-ID" sz="2000" b="1" dirty="0"/>
          </a:p>
        </p:txBody>
      </p:sp>
      <p:sp>
        <p:nvSpPr>
          <p:cNvPr id="12" name="Rectangle 11"/>
          <p:cNvSpPr/>
          <p:nvPr/>
        </p:nvSpPr>
        <p:spPr>
          <a:xfrm>
            <a:off x="228600" y="3980958"/>
            <a:ext cx="4055597" cy="400110"/>
          </a:xfrm>
          <a:prstGeom prst="rect">
            <a:avLst/>
          </a:prstGeom>
        </p:spPr>
        <p:txBody>
          <a:bodyPr wrap="none">
            <a:spAutoFit/>
          </a:bodyPr>
          <a:lstStyle/>
          <a:p>
            <a:r>
              <a:rPr lang="id-ID" sz="2000" b="1" dirty="0" smtClean="0">
                <a:latin typeface="Calibri" panose="020F0502020204030204" pitchFamily="34" charset="0"/>
                <a:ea typeface="Times New Roman" panose="02020603050405020304" pitchFamily="18" charset="0"/>
                <a:cs typeface="Arial" panose="020B0604020202020204" pitchFamily="34" charset="0"/>
              </a:rPr>
              <a:t>Cara mendaftar menjadi agen k-ivet </a:t>
            </a:r>
            <a:endParaRPr lang="id-ID" sz="2000" b="1" dirty="0"/>
          </a:p>
        </p:txBody>
      </p:sp>
    </p:spTree>
    <p:extLst>
      <p:ext uri="{BB962C8B-B14F-4D97-AF65-F5344CB8AC3E}">
        <p14:creationId xmlns:p14="http://schemas.microsoft.com/office/powerpoint/2010/main" val="1560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9624"/>
            <a:ext cx="7315200" cy="1152244"/>
          </a:xfrm>
        </p:spPr>
        <p:txBody>
          <a:bodyPr/>
          <a:lstStyle/>
          <a:p>
            <a:r>
              <a:rPr lang="id-ID" b="1" dirty="0" smtClean="0">
                <a:solidFill>
                  <a:schemeClr val="tx2">
                    <a:lumMod val="50000"/>
                  </a:schemeClr>
                </a:solidFill>
                <a:effectLst>
                  <a:outerShdw blurRad="38100" dist="38100" dir="2700000" algn="tl">
                    <a:srgbClr val="000000">
                      <a:alpha val="43137"/>
                    </a:srgbClr>
                  </a:outerShdw>
                </a:effectLst>
              </a:rPr>
              <a:t>KEUNTUNGAN JADI AGEN K-IVET</a:t>
            </a:r>
            <a:endParaRPr lang="id-ID" b="1" dirty="0">
              <a:solidFill>
                <a:schemeClr val="tx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51235" y="1635784"/>
            <a:ext cx="7459365" cy="4293398"/>
          </a:xfrm>
        </p:spPr>
        <p:txBody>
          <a:bodyPr>
            <a:normAutofit lnSpcReduction="10000"/>
          </a:bodyPr>
          <a:lstStyle/>
          <a:p>
            <a:pPr marL="0" indent="0">
              <a:buNone/>
            </a:pPr>
            <a:r>
              <a:rPr lang="id-ID" dirty="0" smtClean="0">
                <a:solidFill>
                  <a:schemeClr val="tx2">
                    <a:lumMod val="50000"/>
                  </a:schemeClr>
                </a:solidFill>
                <a:effectLst>
                  <a:outerShdw blurRad="38100" dist="38100" dir="2700000" algn="tl">
                    <a:srgbClr val="000000">
                      <a:alpha val="43137"/>
                    </a:srgbClr>
                  </a:outerShdw>
                </a:effectLst>
              </a:rPr>
              <a:t>1. Aktif dan pasif income yang menarik</a:t>
            </a:r>
          </a:p>
          <a:p>
            <a:pPr marL="0" indent="0">
              <a:buNone/>
            </a:pPr>
            <a:r>
              <a:rPr lang="id-ID" sz="1800" dirty="0"/>
              <a:t>Setiap pendaftaran agen atau mahasiswa yang telah berhasil mendapatkan nomor ID melalui referral Anda, fee akan langsung di cairkan di setiap minggu. Selain itu, kami juga memberikan reward dan royalti untuk pencapaian Anda setiap bulan.</a:t>
            </a:r>
          </a:p>
          <a:p>
            <a:pPr marL="0" indent="0">
              <a:buNone/>
            </a:pPr>
            <a:r>
              <a:rPr lang="id-ID" dirty="0" smtClean="0">
                <a:solidFill>
                  <a:schemeClr val="tx2">
                    <a:lumMod val="50000"/>
                  </a:schemeClr>
                </a:solidFill>
                <a:effectLst>
                  <a:outerShdw blurRad="38100" dist="38100" dir="2700000" algn="tl">
                    <a:srgbClr val="000000">
                      <a:alpha val="43137"/>
                    </a:srgbClr>
                  </a:outerShdw>
                </a:effectLst>
              </a:rPr>
              <a:t>2. Pangsa </a:t>
            </a:r>
            <a:r>
              <a:rPr lang="id-ID" dirty="0" smtClean="0">
                <a:solidFill>
                  <a:schemeClr val="tx2">
                    <a:lumMod val="50000"/>
                  </a:schemeClr>
                </a:solidFill>
                <a:effectLst>
                  <a:outerShdw blurRad="38100" dist="38100" dir="2700000" algn="tl">
                    <a:srgbClr val="000000">
                      <a:alpha val="43137"/>
                    </a:srgbClr>
                  </a:outerShdw>
                </a:effectLst>
              </a:rPr>
              <a:t>pasar </a:t>
            </a:r>
            <a:r>
              <a:rPr lang="id-ID" dirty="0" smtClean="0">
                <a:solidFill>
                  <a:schemeClr val="tx2">
                    <a:lumMod val="50000"/>
                  </a:schemeClr>
                </a:solidFill>
                <a:effectLst>
                  <a:outerShdw blurRad="38100" dist="38100" dir="2700000" algn="tl">
                    <a:srgbClr val="000000">
                      <a:alpha val="43137"/>
                    </a:srgbClr>
                  </a:outerShdw>
                </a:effectLst>
              </a:rPr>
              <a:t>luas dan tidak terbatas</a:t>
            </a:r>
          </a:p>
          <a:p>
            <a:pPr marL="0" indent="0">
              <a:buNone/>
            </a:pPr>
            <a:r>
              <a:rPr lang="id-ID" sz="1900" dirty="0"/>
              <a:t>Dunia pendidikan selalu berkembang dan tidak ada matinya , Anda dapat memasarkan program k-ivet dengan jangkauan yang luas dan tanpa batas.</a:t>
            </a:r>
          </a:p>
          <a:p>
            <a:pPr marL="0" indent="0">
              <a:buNone/>
            </a:pPr>
            <a:r>
              <a:rPr lang="id-ID" dirty="0" smtClean="0">
                <a:solidFill>
                  <a:schemeClr val="tx2">
                    <a:lumMod val="50000"/>
                  </a:schemeClr>
                </a:solidFill>
                <a:effectLst>
                  <a:outerShdw blurRad="38100" dist="38100" dir="2700000" algn="tl">
                    <a:srgbClr val="000000">
                      <a:alpha val="43137"/>
                    </a:srgbClr>
                  </a:outerShdw>
                </a:effectLst>
              </a:rPr>
              <a:t>3. Peluang </a:t>
            </a:r>
            <a:r>
              <a:rPr lang="id-ID" dirty="0" smtClean="0">
                <a:solidFill>
                  <a:schemeClr val="tx2">
                    <a:lumMod val="50000"/>
                  </a:schemeClr>
                </a:solidFill>
                <a:effectLst>
                  <a:outerShdw blurRad="38100" dist="38100" dir="2700000" algn="tl">
                    <a:srgbClr val="000000">
                      <a:alpha val="43137"/>
                    </a:srgbClr>
                  </a:outerShdw>
                </a:effectLst>
              </a:rPr>
              <a:t>mendapatkan modal usaha dengan </a:t>
            </a:r>
            <a:r>
              <a:rPr lang="id-ID" dirty="0" smtClean="0">
                <a:solidFill>
                  <a:schemeClr val="tx2">
                    <a:lumMod val="50000"/>
                  </a:schemeClr>
                </a:solidFill>
                <a:effectLst>
                  <a:outerShdw blurRad="38100" dist="38100" dir="2700000" algn="tl">
                    <a:srgbClr val="000000">
                      <a:alpha val="43137"/>
                    </a:srgbClr>
                  </a:outerShdw>
                </a:effectLst>
              </a:rPr>
              <a:t>konsep </a:t>
            </a:r>
            <a:r>
              <a:rPr lang="id-ID" dirty="0" smtClean="0">
                <a:solidFill>
                  <a:schemeClr val="tx2">
                    <a:lumMod val="50000"/>
                  </a:schemeClr>
                </a:solidFill>
                <a:effectLst>
                  <a:outerShdw blurRad="38100" dist="38100" dir="2700000" algn="tl">
                    <a:srgbClr val="000000">
                      <a:alpha val="43137"/>
                    </a:srgbClr>
                  </a:outerShdw>
                </a:effectLst>
              </a:rPr>
              <a:t>waralaba </a:t>
            </a:r>
            <a:r>
              <a:rPr lang="id-ID" dirty="0" smtClean="0">
                <a:solidFill>
                  <a:schemeClr val="tx2">
                    <a:lumMod val="50000"/>
                  </a:schemeClr>
                </a:solidFill>
                <a:effectLst>
                  <a:outerShdw blurRad="38100" dist="38100" dir="2700000" algn="tl">
                    <a:srgbClr val="000000">
                      <a:alpha val="43137"/>
                    </a:srgbClr>
                  </a:outerShdw>
                </a:effectLst>
              </a:rPr>
              <a:t>komunitas</a:t>
            </a:r>
          </a:p>
          <a:p>
            <a:pPr marL="0" indent="0">
              <a:buNone/>
            </a:pPr>
            <a:r>
              <a:rPr lang="id-ID" sz="1900" dirty="0"/>
              <a:t>Agen k-ivet berhak mengajukan bantuan pinjaman modal usaha tanpa bunga tanpa jaminan dengan konsep waralaba komunitas.</a:t>
            </a:r>
          </a:p>
          <a:p>
            <a:pPr marL="0" indent="0">
              <a:buNone/>
            </a:pPr>
            <a:endParaRPr lang="id-ID" dirty="0">
              <a:solidFill>
                <a:schemeClr val="tx2">
                  <a:lumMod val="50000"/>
                </a:schemeClr>
              </a:solidFill>
              <a:effectLst>
                <a:outerShdw blurRad="38100" dist="38100" dir="2700000" algn="tl">
                  <a:srgbClr val="000000">
                    <a:alpha val="43137"/>
                  </a:srgbClr>
                </a:outerShdw>
              </a:effectLst>
            </a:endParaRPr>
          </a:p>
        </p:txBody>
      </p:sp>
      <p:sp>
        <p:nvSpPr>
          <p:cNvPr id="5" name="Rounded Rectangle 4"/>
          <p:cNvSpPr/>
          <p:nvPr/>
        </p:nvSpPr>
        <p:spPr>
          <a:xfrm>
            <a:off x="8610600" y="6477000"/>
            <a:ext cx="533400" cy="381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4" name="Slide Number Placeholder 3"/>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193308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993835"/>
            <a:ext cx="5867400" cy="609600"/>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r>
              <a:rPr lang="id-ID" sz="3600" b="1" cap="none" dirty="0" smtClean="0">
                <a:ln w="11430"/>
                <a:effectLst>
                  <a:outerShdw blurRad="80000" dist="40000" dir="5040000" algn="tl">
                    <a:srgbClr val="000000">
                      <a:alpha val="30000"/>
                    </a:srgbClr>
                  </a:outerShdw>
                </a:effectLst>
                <a:latin typeface="Calibri" pitchFamily="34" charset="0"/>
                <a:cs typeface="Calibri" pitchFamily="34" charset="0"/>
              </a:rPr>
              <a:t>1. </a:t>
            </a:r>
            <a:r>
              <a:rPr lang="en-US" sz="3600" b="1" cap="none" dirty="0" smtClean="0">
                <a:ln w="11430"/>
                <a:effectLst>
                  <a:outerShdw blurRad="80000" dist="40000" dir="5040000" algn="tl">
                    <a:srgbClr val="000000">
                      <a:alpha val="30000"/>
                    </a:srgbClr>
                  </a:outerShdw>
                </a:effectLst>
                <a:latin typeface="Calibri" pitchFamily="34" charset="0"/>
                <a:cs typeface="Calibri" pitchFamily="34" charset="0"/>
              </a:rPr>
              <a:t>FEE </a:t>
            </a:r>
            <a:r>
              <a:rPr lang="en-US" sz="3600" b="1" cap="none" dirty="0" smtClean="0">
                <a:ln w="11430"/>
                <a:effectLst>
                  <a:outerShdw blurRad="80000" dist="40000" dir="5040000" algn="tl">
                    <a:srgbClr val="000000">
                      <a:alpha val="30000"/>
                    </a:srgbClr>
                  </a:outerShdw>
                </a:effectLst>
                <a:latin typeface="Calibri" pitchFamily="34" charset="0"/>
                <a:cs typeface="Calibri" pitchFamily="34" charset="0"/>
              </a:rPr>
              <a:t>agency</a:t>
            </a:r>
            <a:endParaRPr lang="id-ID" sz="3600" b="1" cap="none" dirty="0">
              <a:ln w="11430"/>
              <a:effectLst>
                <a:outerShdw blurRad="38100" dist="38100" dir="2700000" algn="tl">
                  <a:srgbClr val="000000">
                    <a:alpha val="43137"/>
                  </a:srgbClr>
                </a:outerShdw>
              </a:effectLst>
              <a:latin typeface="Calibri" pitchFamily="34" charset="0"/>
              <a:cs typeface="Calibri" pitchFamily="34" charset="0"/>
            </a:endParaRPr>
          </a:p>
        </p:txBody>
      </p:sp>
      <p:sp>
        <p:nvSpPr>
          <p:cNvPr id="18" name="Rectangle 17"/>
          <p:cNvSpPr/>
          <p:nvPr/>
        </p:nvSpPr>
        <p:spPr>
          <a:xfrm>
            <a:off x="731584" y="1648361"/>
            <a:ext cx="8412416" cy="1015663"/>
          </a:xfrm>
          <a:prstGeom prst="rect">
            <a:avLst/>
          </a:prstGeom>
        </p:spPr>
        <p:txBody>
          <a:bodyPr wrap="square">
            <a:spAutoFit/>
          </a:bodyPr>
          <a:lstStyle/>
          <a:p>
            <a:pPr algn="just"/>
            <a:r>
              <a:rPr lang="en-US" sz="2000" dirty="0" smtClean="0">
                <a:solidFill>
                  <a:srgbClr val="002060"/>
                </a:solidFill>
              </a:rPr>
              <a:t>Fee agency </a:t>
            </a:r>
            <a:r>
              <a:rPr lang="en-US" sz="2000" dirty="0" err="1" smtClean="0">
                <a:solidFill>
                  <a:srgbClr val="002060"/>
                </a:solidFill>
              </a:rPr>
              <a:t>adalah</a:t>
            </a:r>
            <a:r>
              <a:rPr lang="en-US" sz="2000" dirty="0" smtClean="0">
                <a:solidFill>
                  <a:srgbClr val="002060"/>
                </a:solidFill>
              </a:rPr>
              <a:t> fee yang </a:t>
            </a:r>
            <a:r>
              <a:rPr lang="en-US" sz="2000" dirty="0" err="1" smtClean="0">
                <a:solidFill>
                  <a:srgbClr val="002060"/>
                </a:solidFill>
              </a:rPr>
              <a:t>diberikan</a:t>
            </a:r>
            <a:r>
              <a:rPr lang="en-US" sz="2000" dirty="0" smtClean="0">
                <a:solidFill>
                  <a:srgbClr val="002060"/>
                </a:solidFill>
              </a:rPr>
              <a:t> </a:t>
            </a:r>
            <a:r>
              <a:rPr lang="en-US" sz="2000" dirty="0" err="1" smtClean="0">
                <a:solidFill>
                  <a:srgbClr val="002060"/>
                </a:solidFill>
              </a:rPr>
              <a:t>sebagai</a:t>
            </a:r>
            <a:r>
              <a:rPr lang="en-US" sz="2000" dirty="0" smtClean="0">
                <a:solidFill>
                  <a:srgbClr val="002060"/>
                </a:solidFill>
              </a:rPr>
              <a:t> </a:t>
            </a:r>
            <a:r>
              <a:rPr lang="en-US" sz="2000" dirty="0" err="1" smtClean="0">
                <a:solidFill>
                  <a:srgbClr val="002060"/>
                </a:solidFill>
              </a:rPr>
              <a:t>penghargaan</a:t>
            </a:r>
            <a:r>
              <a:rPr lang="en-US" sz="2000" dirty="0" smtClean="0">
                <a:solidFill>
                  <a:srgbClr val="002060"/>
                </a:solidFill>
              </a:rPr>
              <a:t> </a:t>
            </a:r>
            <a:r>
              <a:rPr lang="en-US" sz="2000" dirty="0" err="1" smtClean="0">
                <a:solidFill>
                  <a:srgbClr val="002060"/>
                </a:solidFill>
              </a:rPr>
              <a:t>karena</a:t>
            </a:r>
            <a:r>
              <a:rPr lang="en-US" sz="2000" dirty="0" smtClean="0">
                <a:solidFill>
                  <a:srgbClr val="002060"/>
                </a:solidFill>
              </a:rPr>
              <a:t> </a:t>
            </a:r>
            <a:r>
              <a:rPr lang="en-US" sz="2000" dirty="0" err="1" smtClean="0">
                <a:solidFill>
                  <a:srgbClr val="002060"/>
                </a:solidFill>
              </a:rPr>
              <a:t>telah</a:t>
            </a:r>
            <a:r>
              <a:rPr lang="en-US" sz="2000" dirty="0" smtClean="0">
                <a:solidFill>
                  <a:srgbClr val="002060"/>
                </a:solidFill>
              </a:rPr>
              <a:t> </a:t>
            </a:r>
            <a:r>
              <a:rPr lang="en-US" sz="2000" dirty="0" smtClean="0">
                <a:solidFill>
                  <a:srgbClr val="002060"/>
                </a:solidFill>
              </a:rPr>
              <a:t>me</a:t>
            </a:r>
            <a:r>
              <a:rPr lang="id-ID" sz="2000" dirty="0" smtClean="0">
                <a:solidFill>
                  <a:srgbClr val="002060"/>
                </a:solidFill>
              </a:rPr>
              <a:t>referensikan</a:t>
            </a:r>
            <a:r>
              <a:rPr lang="en-US" sz="2000" dirty="0" smtClean="0">
                <a:solidFill>
                  <a:srgbClr val="002060"/>
                </a:solidFill>
              </a:rPr>
              <a:t> </a:t>
            </a:r>
            <a:r>
              <a:rPr lang="en-US" sz="2000" dirty="0" err="1" smtClean="0">
                <a:solidFill>
                  <a:srgbClr val="002060"/>
                </a:solidFill>
              </a:rPr>
              <a:t>agen</a:t>
            </a:r>
            <a:r>
              <a:rPr lang="en-US" sz="2000" dirty="0" smtClean="0">
                <a:solidFill>
                  <a:srgbClr val="002060"/>
                </a:solidFill>
              </a:rPr>
              <a:t> </a:t>
            </a:r>
            <a:r>
              <a:rPr lang="en-US" sz="2000" dirty="0" err="1" smtClean="0">
                <a:solidFill>
                  <a:srgbClr val="002060"/>
                </a:solidFill>
              </a:rPr>
              <a:t>atau</a:t>
            </a:r>
            <a:r>
              <a:rPr lang="en-US" sz="2000" dirty="0" smtClean="0">
                <a:solidFill>
                  <a:srgbClr val="002060"/>
                </a:solidFill>
              </a:rPr>
              <a:t> </a:t>
            </a:r>
            <a:r>
              <a:rPr lang="en-US" sz="2000" dirty="0" err="1" smtClean="0">
                <a:solidFill>
                  <a:srgbClr val="002060"/>
                </a:solidFill>
              </a:rPr>
              <a:t>mahasiswa</a:t>
            </a:r>
            <a:r>
              <a:rPr lang="en-US" sz="2000" dirty="0" smtClean="0">
                <a:solidFill>
                  <a:srgbClr val="002060"/>
                </a:solidFill>
              </a:rPr>
              <a:t> </a:t>
            </a:r>
            <a:r>
              <a:rPr lang="en-US" sz="2000" dirty="0" err="1" smtClean="0">
                <a:solidFill>
                  <a:srgbClr val="002060"/>
                </a:solidFill>
              </a:rPr>
              <a:t>baru</a:t>
            </a:r>
            <a:r>
              <a:rPr lang="en-US" sz="2000" dirty="0" smtClean="0">
                <a:solidFill>
                  <a:srgbClr val="002060"/>
                </a:solidFill>
              </a:rPr>
              <a:t> </a:t>
            </a:r>
            <a:r>
              <a:rPr lang="id-ID" sz="2000" dirty="0" smtClean="0">
                <a:solidFill>
                  <a:srgbClr val="002060"/>
                </a:solidFill>
              </a:rPr>
              <a:t>yaitu </a:t>
            </a:r>
            <a:r>
              <a:rPr lang="en-US" sz="2000" dirty="0" err="1" smtClean="0">
                <a:solidFill>
                  <a:srgbClr val="002060"/>
                </a:solidFill>
              </a:rPr>
              <a:t>sebesar</a:t>
            </a:r>
            <a:r>
              <a:rPr lang="en-US" sz="2000" dirty="0" smtClean="0">
                <a:solidFill>
                  <a:srgbClr val="002060"/>
                </a:solidFill>
              </a:rPr>
              <a:t> </a:t>
            </a:r>
            <a:r>
              <a:rPr lang="en-US" sz="2000" dirty="0" err="1" smtClean="0">
                <a:solidFill>
                  <a:srgbClr val="002060"/>
                </a:solidFill>
              </a:rPr>
              <a:t>Rp</a:t>
            </a:r>
            <a:r>
              <a:rPr lang="en-US" sz="2000" dirty="0" smtClean="0">
                <a:solidFill>
                  <a:srgbClr val="002060"/>
                </a:solidFill>
              </a:rPr>
              <a:t> </a:t>
            </a:r>
            <a:r>
              <a:rPr lang="en-US" sz="2000" dirty="0" smtClean="0">
                <a:solidFill>
                  <a:srgbClr val="002060"/>
                </a:solidFill>
              </a:rPr>
              <a:t>4</a:t>
            </a:r>
            <a:r>
              <a:rPr lang="id-ID" sz="2000" dirty="0" smtClean="0">
                <a:solidFill>
                  <a:srgbClr val="002060"/>
                </a:solidFill>
              </a:rPr>
              <a:t>3</a:t>
            </a:r>
            <a:r>
              <a:rPr lang="en-US" sz="2000" dirty="0" smtClean="0">
                <a:solidFill>
                  <a:srgbClr val="002060"/>
                </a:solidFill>
              </a:rPr>
              <a:t>0.000</a:t>
            </a:r>
            <a:r>
              <a:rPr lang="en-US" sz="2000" dirty="0" smtClean="0">
                <a:solidFill>
                  <a:srgbClr val="002060"/>
                </a:solidFill>
              </a:rPr>
              <a:t>,-/orang.</a:t>
            </a:r>
          </a:p>
          <a:p>
            <a:pPr algn="just"/>
            <a:endParaRPr lang="id-ID" sz="2000" dirty="0">
              <a:solidFill>
                <a:srgbClr val="002060"/>
              </a:solidFill>
            </a:endParaRPr>
          </a:p>
        </p:txBody>
      </p:sp>
      <p:sp>
        <p:nvSpPr>
          <p:cNvPr id="12" name="Rounded Rectangle 11"/>
          <p:cNvSpPr/>
          <p:nvPr/>
        </p:nvSpPr>
        <p:spPr>
          <a:xfrm>
            <a:off x="685800" y="2743200"/>
            <a:ext cx="7924800" cy="3886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1143000" y="2819400"/>
            <a:ext cx="7696200" cy="3447098"/>
          </a:xfrm>
          <a:prstGeom prst="rect">
            <a:avLst/>
          </a:prstGeom>
        </p:spPr>
        <p:txBody>
          <a:bodyPr wrap="square">
            <a:spAutoFit/>
          </a:bodyPr>
          <a:lstStyle/>
          <a:p>
            <a:r>
              <a:rPr lang="en-US" sz="2000" dirty="0" err="1" smtClean="0">
                <a:ln w="50800"/>
                <a:latin typeface="Calibri" pitchFamily="34" charset="0"/>
                <a:cs typeface="Calibri" pitchFamily="34" charset="0"/>
              </a:rPr>
              <a:t>Contoh</a:t>
            </a:r>
            <a:r>
              <a:rPr lang="en-US" sz="2000" dirty="0" smtClean="0">
                <a:ln w="50800"/>
                <a:latin typeface="Calibri" pitchFamily="34" charset="0"/>
                <a:cs typeface="Calibri" pitchFamily="34" charset="0"/>
              </a:rPr>
              <a:t> </a:t>
            </a:r>
            <a:r>
              <a:rPr lang="en-US" sz="2000" dirty="0" err="1" smtClean="0">
                <a:ln w="50800"/>
                <a:latin typeface="Calibri" pitchFamily="34" charset="0"/>
                <a:cs typeface="Calibri" pitchFamily="34" charset="0"/>
              </a:rPr>
              <a:t>perhitungan</a:t>
            </a:r>
            <a:endParaRPr lang="en-US" sz="2000" dirty="0" smtClean="0">
              <a:ln w="50800"/>
              <a:latin typeface="Calibri" pitchFamily="34" charset="0"/>
              <a:cs typeface="Calibri" pitchFamily="34" charset="0"/>
            </a:endParaRPr>
          </a:p>
          <a:p>
            <a:endParaRPr lang="en-US" sz="2000" dirty="0" smtClean="0">
              <a:ln w="50800"/>
              <a:latin typeface="Calibri" pitchFamily="34" charset="0"/>
            </a:endParaRPr>
          </a:p>
          <a:p>
            <a:r>
              <a:rPr lang="en-US" sz="2000" dirty="0" err="1" smtClean="0">
                <a:ln w="50800"/>
                <a:latin typeface="Calibri" pitchFamily="34" charset="0"/>
              </a:rPr>
              <a:t>Saudara</a:t>
            </a:r>
            <a:r>
              <a:rPr lang="en-US" sz="2000" dirty="0" smtClean="0">
                <a:ln w="50800"/>
                <a:latin typeface="Calibri" pitchFamily="34" charset="0"/>
              </a:rPr>
              <a:t> A </a:t>
            </a:r>
            <a:r>
              <a:rPr lang="en-US" sz="2000" dirty="0" err="1" smtClean="0">
                <a:ln w="50800"/>
                <a:latin typeface="Calibri" pitchFamily="34" charset="0"/>
              </a:rPr>
              <a:t>telah</a:t>
            </a:r>
            <a:r>
              <a:rPr lang="en-US" sz="2000" dirty="0" smtClean="0">
                <a:ln w="50800"/>
                <a:latin typeface="Calibri" pitchFamily="34" charset="0"/>
              </a:rPr>
              <a:t> </a:t>
            </a:r>
            <a:r>
              <a:rPr lang="en-US" sz="2000" dirty="0" err="1" smtClean="0">
                <a:ln w="50800"/>
                <a:latin typeface="Calibri" pitchFamily="34" charset="0"/>
              </a:rPr>
              <a:t>mendaftarkan</a:t>
            </a:r>
            <a:r>
              <a:rPr lang="en-US" sz="2000" dirty="0" smtClean="0">
                <a:ln w="50800"/>
                <a:latin typeface="Calibri" pitchFamily="34" charset="0"/>
              </a:rPr>
              <a:t> 3 </a:t>
            </a:r>
            <a:r>
              <a:rPr lang="en-US" sz="2000" dirty="0" err="1" smtClean="0">
                <a:ln w="50800"/>
                <a:latin typeface="Calibri" pitchFamily="34" charset="0"/>
              </a:rPr>
              <a:t>mahasiswa</a:t>
            </a:r>
            <a:r>
              <a:rPr lang="id-ID" sz="2000" dirty="0">
                <a:ln w="50800"/>
                <a:latin typeface="Calibri" pitchFamily="34" charset="0"/>
              </a:rPr>
              <a:t> </a:t>
            </a:r>
            <a:r>
              <a:rPr lang="id-ID" sz="2000" dirty="0" smtClean="0">
                <a:ln w="50800"/>
                <a:latin typeface="Calibri" pitchFamily="34" charset="0"/>
              </a:rPr>
              <a:t>atau </a:t>
            </a:r>
            <a:r>
              <a:rPr lang="en-US" sz="2000" dirty="0" err="1" smtClean="0">
                <a:ln w="50800"/>
                <a:latin typeface="Calibri" pitchFamily="34" charset="0"/>
              </a:rPr>
              <a:t>agen</a:t>
            </a:r>
            <a:r>
              <a:rPr lang="en-US" sz="2000" dirty="0" smtClean="0">
                <a:ln w="50800"/>
                <a:latin typeface="Calibri" pitchFamily="34" charset="0"/>
              </a:rPr>
              <a:t> </a:t>
            </a:r>
            <a:r>
              <a:rPr lang="en-US" sz="2000" dirty="0" err="1" smtClean="0">
                <a:ln w="50800"/>
                <a:latin typeface="Calibri" pitchFamily="34" charset="0"/>
              </a:rPr>
              <a:t>maka</a:t>
            </a:r>
            <a:r>
              <a:rPr lang="en-US" sz="2000" dirty="0" smtClean="0">
                <a:ln w="50800"/>
                <a:latin typeface="Calibri" pitchFamily="34" charset="0"/>
              </a:rPr>
              <a:t> </a:t>
            </a:r>
            <a:r>
              <a:rPr lang="en-US" sz="2000" dirty="0" err="1" smtClean="0">
                <a:ln w="50800"/>
                <a:latin typeface="Calibri" pitchFamily="34" charset="0"/>
              </a:rPr>
              <a:t>Saudara</a:t>
            </a:r>
            <a:r>
              <a:rPr lang="en-US" sz="2000" dirty="0" smtClean="0">
                <a:ln w="50800"/>
                <a:latin typeface="Calibri" pitchFamily="34" charset="0"/>
              </a:rPr>
              <a:t> A </a:t>
            </a:r>
            <a:r>
              <a:rPr lang="en-US" sz="2000" dirty="0" err="1" smtClean="0">
                <a:ln w="50800"/>
                <a:latin typeface="Calibri" pitchFamily="34" charset="0"/>
              </a:rPr>
              <a:t>mendapat</a:t>
            </a:r>
            <a:r>
              <a:rPr lang="en-US" sz="2000" dirty="0" smtClean="0">
                <a:ln w="50800"/>
                <a:latin typeface="Calibri" pitchFamily="34" charset="0"/>
              </a:rPr>
              <a:t> fee agency </a:t>
            </a:r>
            <a:r>
              <a:rPr lang="en-US" sz="2000" dirty="0" err="1" smtClean="0">
                <a:ln w="50800"/>
                <a:latin typeface="Calibri" pitchFamily="34" charset="0"/>
              </a:rPr>
              <a:t>sbb</a:t>
            </a:r>
            <a:r>
              <a:rPr lang="en-US" sz="2000" dirty="0" smtClean="0">
                <a:ln w="50800"/>
                <a:latin typeface="Calibri" pitchFamily="34" charset="0"/>
              </a:rPr>
              <a:t>:</a:t>
            </a:r>
          </a:p>
          <a:p>
            <a:endParaRPr lang="en-US" sz="2000" dirty="0" smtClean="0">
              <a:ln w="50800"/>
              <a:latin typeface="Calibri" pitchFamily="34" charset="0"/>
            </a:endParaRPr>
          </a:p>
          <a:p>
            <a:r>
              <a:rPr lang="en-US" sz="2000" dirty="0" smtClean="0">
                <a:ln w="50800"/>
                <a:latin typeface="Calibri" pitchFamily="34" charset="0"/>
              </a:rPr>
              <a:t>                                  3 x </a:t>
            </a:r>
            <a:r>
              <a:rPr lang="en-US" sz="2000" dirty="0" err="1" smtClean="0">
                <a:ln w="50800"/>
                <a:latin typeface="Calibri" pitchFamily="34" charset="0"/>
              </a:rPr>
              <a:t>Rp</a:t>
            </a:r>
            <a:r>
              <a:rPr lang="en-US" sz="2000" dirty="0" smtClean="0">
                <a:ln w="50800"/>
                <a:latin typeface="Calibri" pitchFamily="34" charset="0"/>
              </a:rPr>
              <a:t> </a:t>
            </a:r>
            <a:r>
              <a:rPr lang="en-US" sz="2000" dirty="0" smtClean="0">
                <a:ln w="50800"/>
                <a:latin typeface="Calibri" pitchFamily="34" charset="0"/>
              </a:rPr>
              <a:t>4</a:t>
            </a:r>
            <a:r>
              <a:rPr lang="id-ID" sz="2000" dirty="0" smtClean="0">
                <a:ln w="50800"/>
                <a:latin typeface="Calibri" pitchFamily="34" charset="0"/>
              </a:rPr>
              <a:t>3</a:t>
            </a:r>
            <a:r>
              <a:rPr lang="en-US" sz="2000" dirty="0" smtClean="0">
                <a:ln w="50800"/>
                <a:latin typeface="Calibri" pitchFamily="34" charset="0"/>
              </a:rPr>
              <a:t>0.000 </a:t>
            </a:r>
            <a:r>
              <a:rPr lang="en-US" sz="2000" dirty="0" smtClean="0">
                <a:ln w="50800"/>
                <a:latin typeface="Calibri" pitchFamily="34" charset="0"/>
              </a:rPr>
              <a:t>= </a:t>
            </a:r>
            <a:r>
              <a:rPr lang="en-US" sz="2000" dirty="0" err="1" smtClean="0">
                <a:ln w="50800"/>
                <a:latin typeface="Calibri" pitchFamily="34" charset="0"/>
              </a:rPr>
              <a:t>Rp</a:t>
            </a:r>
            <a:r>
              <a:rPr lang="en-US" sz="2000" dirty="0" smtClean="0">
                <a:ln w="50800"/>
                <a:latin typeface="Calibri" pitchFamily="34" charset="0"/>
              </a:rPr>
              <a:t> </a:t>
            </a:r>
            <a:r>
              <a:rPr lang="en-US" sz="2000" dirty="0" smtClean="0">
                <a:ln w="50800"/>
                <a:latin typeface="Calibri" pitchFamily="34" charset="0"/>
              </a:rPr>
              <a:t>1.2</a:t>
            </a:r>
            <a:r>
              <a:rPr lang="id-ID" sz="2000" dirty="0" smtClean="0">
                <a:ln w="50800"/>
                <a:latin typeface="Calibri" pitchFamily="34" charset="0"/>
              </a:rPr>
              <a:t>9</a:t>
            </a:r>
            <a:r>
              <a:rPr lang="en-US" sz="2000" dirty="0" smtClean="0">
                <a:ln w="50800"/>
                <a:latin typeface="Calibri" pitchFamily="34" charset="0"/>
              </a:rPr>
              <a:t>0.000</a:t>
            </a:r>
            <a:endParaRPr lang="en-US" sz="2000" dirty="0" smtClean="0">
              <a:ln w="50800"/>
              <a:latin typeface="Calibri" pitchFamily="34" charset="0"/>
            </a:endParaRPr>
          </a:p>
          <a:p>
            <a:endParaRPr lang="en-US" dirty="0" smtClean="0">
              <a:ln w="50800"/>
              <a:latin typeface="Calibri" pitchFamily="34" charset="0"/>
            </a:endParaRPr>
          </a:p>
          <a:p>
            <a:r>
              <a:rPr lang="en-US" sz="1600" dirty="0" smtClean="0">
                <a:ln w="50800"/>
                <a:latin typeface="Calibri" pitchFamily="34" charset="0"/>
              </a:rPr>
              <a:t>*Fee agency </a:t>
            </a:r>
            <a:r>
              <a:rPr lang="en-US" sz="1600" dirty="0" err="1" smtClean="0">
                <a:ln w="50800"/>
                <a:latin typeface="Calibri" pitchFamily="34" charset="0"/>
              </a:rPr>
              <a:t>ditransfer</a:t>
            </a:r>
            <a:r>
              <a:rPr lang="en-US" sz="1600" dirty="0" smtClean="0">
                <a:ln w="50800"/>
                <a:latin typeface="Calibri" pitchFamily="34" charset="0"/>
              </a:rPr>
              <a:t> </a:t>
            </a:r>
            <a:r>
              <a:rPr lang="en-US" sz="1600" dirty="0" err="1" smtClean="0">
                <a:ln w="50800"/>
                <a:latin typeface="Calibri" pitchFamily="34" charset="0"/>
              </a:rPr>
              <a:t>setiap</a:t>
            </a:r>
            <a:r>
              <a:rPr lang="en-US" sz="1600" dirty="0" smtClean="0">
                <a:ln w="50800"/>
                <a:latin typeface="Calibri" pitchFamily="34" charset="0"/>
              </a:rPr>
              <a:t> </a:t>
            </a:r>
            <a:r>
              <a:rPr lang="en-US" sz="1600" dirty="0" err="1" smtClean="0">
                <a:ln w="50800"/>
                <a:latin typeface="Calibri" pitchFamily="34" charset="0"/>
              </a:rPr>
              <a:t>minggu</a:t>
            </a:r>
            <a:r>
              <a:rPr lang="en-US" sz="1600" dirty="0" smtClean="0">
                <a:ln w="50800"/>
                <a:latin typeface="Calibri" pitchFamily="34" charset="0"/>
              </a:rPr>
              <a:t> </a:t>
            </a:r>
            <a:r>
              <a:rPr lang="en-US" sz="1600" dirty="0" err="1" smtClean="0">
                <a:ln w="50800"/>
                <a:latin typeface="Calibri" pitchFamily="34" charset="0"/>
              </a:rPr>
              <a:t>pada</a:t>
            </a:r>
            <a:r>
              <a:rPr lang="en-US" sz="1600" dirty="0" smtClean="0">
                <a:ln w="50800"/>
                <a:latin typeface="Calibri" pitchFamily="34" charset="0"/>
              </a:rPr>
              <a:t> </a:t>
            </a:r>
            <a:r>
              <a:rPr lang="en-US" sz="1600" dirty="0" err="1" smtClean="0">
                <a:ln w="50800"/>
                <a:latin typeface="Calibri" pitchFamily="34" charset="0"/>
              </a:rPr>
              <a:t>hari</a:t>
            </a:r>
            <a:r>
              <a:rPr lang="en-US" sz="1600" dirty="0" smtClean="0">
                <a:ln w="50800"/>
                <a:latin typeface="Calibri" pitchFamily="34" charset="0"/>
              </a:rPr>
              <a:t> </a:t>
            </a:r>
            <a:r>
              <a:rPr lang="en-US" sz="1600" dirty="0" err="1" smtClean="0">
                <a:ln w="50800"/>
                <a:latin typeface="Calibri" pitchFamily="34" charset="0"/>
              </a:rPr>
              <a:t>senin</a:t>
            </a:r>
            <a:r>
              <a:rPr lang="en-US" sz="1600" dirty="0" smtClean="0">
                <a:ln w="50800"/>
                <a:latin typeface="Calibri" pitchFamily="34" charset="0"/>
              </a:rPr>
              <a:t>.</a:t>
            </a:r>
          </a:p>
          <a:p>
            <a:r>
              <a:rPr lang="en-US" sz="1600" dirty="0" smtClean="0">
                <a:ln w="50800"/>
                <a:latin typeface="Calibri" pitchFamily="34" charset="0"/>
              </a:rPr>
              <a:t>*</a:t>
            </a:r>
            <a:r>
              <a:rPr lang="en-US" sz="1600" dirty="0" err="1" smtClean="0">
                <a:ln w="50800"/>
                <a:latin typeface="Calibri" pitchFamily="34" charset="0"/>
              </a:rPr>
              <a:t>Tidak</a:t>
            </a:r>
            <a:r>
              <a:rPr lang="en-US" sz="1600" dirty="0" smtClean="0">
                <a:ln w="50800"/>
                <a:latin typeface="Calibri" pitchFamily="34" charset="0"/>
              </a:rPr>
              <a:t> </a:t>
            </a:r>
            <a:r>
              <a:rPr lang="en-US" sz="1600" dirty="0" err="1" smtClean="0">
                <a:ln w="50800"/>
                <a:latin typeface="Calibri" pitchFamily="34" charset="0"/>
              </a:rPr>
              <a:t>ada</a:t>
            </a:r>
            <a:r>
              <a:rPr lang="en-US" sz="1600" dirty="0" smtClean="0">
                <a:ln w="50800"/>
                <a:latin typeface="Calibri" pitchFamily="34" charset="0"/>
              </a:rPr>
              <a:t> </a:t>
            </a:r>
            <a:r>
              <a:rPr lang="en-US" sz="1600" dirty="0" err="1" smtClean="0">
                <a:ln w="50800"/>
                <a:latin typeface="Calibri" pitchFamily="34" charset="0"/>
              </a:rPr>
              <a:t>batasan</a:t>
            </a:r>
            <a:r>
              <a:rPr lang="en-US" sz="1600" dirty="0" smtClean="0">
                <a:ln w="50800"/>
                <a:latin typeface="Calibri" pitchFamily="34" charset="0"/>
              </a:rPr>
              <a:t> </a:t>
            </a:r>
            <a:r>
              <a:rPr lang="en-US" sz="1600" dirty="0" err="1" smtClean="0">
                <a:ln w="50800"/>
                <a:latin typeface="Calibri" pitchFamily="34" charset="0"/>
              </a:rPr>
              <a:t>dalam</a:t>
            </a:r>
            <a:r>
              <a:rPr lang="en-US" sz="1600" dirty="0" smtClean="0">
                <a:ln w="50800"/>
                <a:latin typeface="Calibri" pitchFamily="34" charset="0"/>
              </a:rPr>
              <a:t> </a:t>
            </a:r>
            <a:r>
              <a:rPr lang="en-US" sz="1600" dirty="0" err="1" smtClean="0">
                <a:ln w="50800"/>
                <a:latin typeface="Calibri" pitchFamily="34" charset="0"/>
              </a:rPr>
              <a:t>mendaftarkan</a:t>
            </a:r>
            <a:r>
              <a:rPr lang="en-US" sz="1600" dirty="0" smtClean="0">
                <a:ln w="50800"/>
                <a:latin typeface="Calibri" pitchFamily="34" charset="0"/>
              </a:rPr>
              <a:t> </a:t>
            </a:r>
            <a:r>
              <a:rPr lang="en-US" sz="1600" dirty="0" err="1" smtClean="0">
                <a:ln w="50800"/>
                <a:latin typeface="Calibri" pitchFamily="34" charset="0"/>
              </a:rPr>
              <a:t>mahasiswa</a:t>
            </a:r>
            <a:r>
              <a:rPr lang="en-US" sz="1600" dirty="0" smtClean="0">
                <a:ln w="50800"/>
                <a:latin typeface="Calibri" pitchFamily="34" charset="0"/>
              </a:rPr>
              <a:t> </a:t>
            </a:r>
            <a:r>
              <a:rPr lang="id-ID" sz="1600" dirty="0" smtClean="0">
                <a:ln w="50800"/>
                <a:latin typeface="Calibri" pitchFamily="34" charset="0"/>
              </a:rPr>
              <a:t>atau</a:t>
            </a:r>
            <a:r>
              <a:rPr lang="en-US" sz="1600" dirty="0" smtClean="0">
                <a:ln w="50800"/>
                <a:latin typeface="Calibri" pitchFamily="34" charset="0"/>
              </a:rPr>
              <a:t> </a:t>
            </a:r>
            <a:r>
              <a:rPr lang="en-US" sz="1600" dirty="0" err="1" smtClean="0">
                <a:ln w="50800"/>
                <a:latin typeface="Calibri" pitchFamily="34" charset="0"/>
              </a:rPr>
              <a:t>agen</a:t>
            </a:r>
            <a:r>
              <a:rPr lang="en-US" sz="1600" dirty="0" smtClean="0">
                <a:ln w="50800"/>
                <a:latin typeface="Calibri" pitchFamily="34" charset="0"/>
              </a:rPr>
              <a:t>, </a:t>
            </a:r>
            <a:r>
              <a:rPr lang="en-US" sz="1600" dirty="0" err="1" smtClean="0">
                <a:ln w="50800"/>
                <a:latin typeface="Calibri" pitchFamily="34" charset="0"/>
              </a:rPr>
              <a:t>semakin</a:t>
            </a:r>
            <a:r>
              <a:rPr lang="en-US" sz="1600" dirty="0" smtClean="0">
                <a:ln w="50800"/>
                <a:latin typeface="Calibri" pitchFamily="34" charset="0"/>
              </a:rPr>
              <a:t> </a:t>
            </a:r>
            <a:r>
              <a:rPr lang="en-US" sz="1600" dirty="0" err="1" smtClean="0">
                <a:ln w="50800"/>
                <a:latin typeface="Calibri" pitchFamily="34" charset="0"/>
              </a:rPr>
              <a:t>banyak</a:t>
            </a:r>
            <a:r>
              <a:rPr lang="en-US" sz="1600" dirty="0" smtClean="0">
                <a:ln w="50800"/>
                <a:latin typeface="Calibri" pitchFamily="34" charset="0"/>
              </a:rPr>
              <a:t> </a:t>
            </a:r>
            <a:r>
              <a:rPr lang="en-US" sz="1600" dirty="0" err="1" smtClean="0">
                <a:ln w="50800"/>
                <a:latin typeface="Calibri" pitchFamily="34" charset="0"/>
              </a:rPr>
              <a:t>semakin</a:t>
            </a:r>
            <a:r>
              <a:rPr lang="en-US" sz="1600" dirty="0" smtClean="0">
                <a:ln w="50800"/>
                <a:latin typeface="Calibri" pitchFamily="34" charset="0"/>
              </a:rPr>
              <a:t> </a:t>
            </a:r>
            <a:r>
              <a:rPr lang="en-US" sz="1600" dirty="0" err="1" smtClean="0">
                <a:ln w="50800"/>
                <a:latin typeface="Calibri" pitchFamily="34" charset="0"/>
              </a:rPr>
              <a:t>untung</a:t>
            </a:r>
            <a:r>
              <a:rPr lang="en-US" sz="1600" dirty="0" smtClean="0">
                <a:ln w="50800"/>
                <a:latin typeface="Calibri" pitchFamily="34" charset="0"/>
              </a:rPr>
              <a:t>….</a:t>
            </a:r>
          </a:p>
          <a:p>
            <a:r>
              <a:rPr lang="en-US" sz="1600" dirty="0" smtClean="0">
                <a:ln w="50800"/>
                <a:latin typeface="Calibri" pitchFamily="34" charset="0"/>
              </a:rPr>
              <a:t>*</a:t>
            </a:r>
            <a:r>
              <a:rPr lang="en-US" sz="1600" dirty="0" err="1" smtClean="0">
                <a:ln w="50800"/>
                <a:latin typeface="Calibri" pitchFamily="34" charset="0"/>
              </a:rPr>
              <a:t>Dapatkan</a:t>
            </a:r>
            <a:r>
              <a:rPr lang="en-US" sz="1600" dirty="0" smtClean="0">
                <a:ln w="50800"/>
                <a:latin typeface="Calibri" pitchFamily="34" charset="0"/>
              </a:rPr>
              <a:t> reward </a:t>
            </a:r>
            <a:r>
              <a:rPr lang="en-US" sz="1600" dirty="0" err="1" smtClean="0">
                <a:ln w="50800"/>
                <a:latin typeface="Calibri" pitchFamily="34" charset="0"/>
              </a:rPr>
              <a:t>liburan</a:t>
            </a:r>
            <a:r>
              <a:rPr lang="en-US" sz="1600" dirty="0" smtClean="0">
                <a:ln w="50800"/>
                <a:latin typeface="Calibri" pitchFamily="34" charset="0"/>
              </a:rPr>
              <a:t>, HP, </a:t>
            </a:r>
            <a:r>
              <a:rPr lang="en-US" sz="1600" dirty="0" err="1" smtClean="0">
                <a:ln w="50800"/>
                <a:latin typeface="Calibri" pitchFamily="34" charset="0"/>
              </a:rPr>
              <a:t>barang</a:t>
            </a:r>
            <a:r>
              <a:rPr lang="en-US" sz="1600" dirty="0" smtClean="0">
                <a:ln w="50800"/>
                <a:latin typeface="Calibri" pitchFamily="34" charset="0"/>
              </a:rPr>
              <a:t> </a:t>
            </a:r>
            <a:r>
              <a:rPr lang="en-US" sz="1600" dirty="0" err="1" smtClean="0">
                <a:ln w="50800"/>
                <a:latin typeface="Calibri" pitchFamily="34" charset="0"/>
              </a:rPr>
              <a:t>elektronik</a:t>
            </a:r>
            <a:r>
              <a:rPr lang="en-US" sz="1600" dirty="0" smtClean="0">
                <a:ln w="50800"/>
                <a:latin typeface="Calibri" pitchFamily="34" charset="0"/>
              </a:rPr>
              <a:t>, </a:t>
            </a:r>
            <a:r>
              <a:rPr lang="en-US" sz="1600" dirty="0" err="1" smtClean="0">
                <a:ln w="50800"/>
                <a:latin typeface="Calibri" pitchFamily="34" charset="0"/>
              </a:rPr>
              <a:t>sepeda</a:t>
            </a:r>
            <a:r>
              <a:rPr lang="en-US" sz="1600" dirty="0" smtClean="0">
                <a:ln w="50800"/>
                <a:latin typeface="Calibri" pitchFamily="34" charset="0"/>
              </a:rPr>
              <a:t> motor</a:t>
            </a:r>
          </a:p>
          <a:p>
            <a:endParaRPr lang="en-US" sz="1600"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9</a:t>
            </a:fld>
            <a:endParaRPr lang="en-US"/>
          </a:p>
        </p:txBody>
      </p:sp>
      <p:sp>
        <p:nvSpPr>
          <p:cNvPr id="10" name="Title 3"/>
          <p:cNvSpPr txBox="1">
            <a:spLocks/>
          </p:cNvSpPr>
          <p:nvPr/>
        </p:nvSpPr>
        <p:spPr>
          <a:xfrm>
            <a:off x="731584" y="228859"/>
            <a:ext cx="7345616" cy="609600"/>
          </a:xfrm>
          <a:prstGeom prst="rect">
            <a:avLst/>
          </a:prstGeom>
        </p:spPr>
        <p:txBody>
          <a:bodyPr vert="horz" lIns="91440" tIns="45720" rIns="91440" bIns="45720" rtlCol="0" anchor="t">
            <a:noAutofit/>
            <a:scene3d>
              <a:camera prst="orthographicFront"/>
              <a:lightRig rig="glow" dir="tl">
                <a:rot lat="0" lon="0" rev="5400000"/>
              </a:lightRig>
            </a:scene3d>
            <a:sp3d contourW="12700">
              <a:bevelT w="25400" h="25400"/>
              <a:contourClr>
                <a:schemeClr val="accent6">
                  <a:shade val="73000"/>
                </a:schemeClr>
              </a:contourClr>
            </a:sp3d>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id-ID" sz="3600" cap="none" dirty="0" smtClean="0">
                <a:ln w="11430"/>
                <a:effectLst>
                  <a:outerShdw blurRad="80000" dist="40000" dir="5040000" algn="tl">
                    <a:srgbClr val="000000">
                      <a:alpha val="30000"/>
                    </a:srgbClr>
                  </a:outerShdw>
                </a:effectLst>
                <a:latin typeface="Calibri" pitchFamily="34" charset="0"/>
                <a:cs typeface="Calibri" pitchFamily="34" charset="0"/>
              </a:rPr>
              <a:t>Bonus dan royalty untuk agen k-ivet</a:t>
            </a:r>
            <a:endParaRPr lang="id-ID" sz="3600" cap="none" dirty="0">
              <a:ln w="11430"/>
              <a:effectLst>
                <a:outerShdw blurRad="38100" dist="38100" dir="2700000" algn="tl">
                  <a:srgbClr val="000000">
                    <a:alpha val="43137"/>
                  </a:srgbClr>
                </a:outerShdw>
              </a:effectLst>
              <a:latin typeface="Calibri" pitchFamily="34" charset="0"/>
              <a:cs typeface="Calibri" pitchFamily="34" charset="0"/>
            </a:endParaRPr>
          </a:p>
        </p:txBody>
      </p:sp>
    </p:spTree>
    <p:extLst>
      <p:ext uri="{BB962C8B-B14F-4D97-AF65-F5344CB8AC3E}">
        <p14:creationId xmlns:p14="http://schemas.microsoft.com/office/powerpoint/2010/main" val="15396997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2000" fill="hold"/>
                                        <p:tgtEl>
                                          <p:spTgt spid="12"/>
                                        </p:tgtEl>
                                        <p:attrNameLst>
                                          <p:attrName>ppt_w</p:attrName>
                                        </p:attrNameLst>
                                      </p:cBhvr>
                                      <p:tavLst>
                                        <p:tav tm="0">
                                          <p:val>
                                            <p:fltVal val="0"/>
                                          </p:val>
                                        </p:tav>
                                        <p:tav tm="100000">
                                          <p:val>
                                            <p:strVal val="#ppt_w"/>
                                          </p:val>
                                        </p:tav>
                                      </p:tavLst>
                                    </p:anim>
                                    <p:anim calcmode="lin" valueType="num">
                                      <p:cBhvr>
                                        <p:cTn id="24" dur="2000" fill="hold"/>
                                        <p:tgtEl>
                                          <p:spTgt spid="12"/>
                                        </p:tgtEl>
                                        <p:attrNameLst>
                                          <p:attrName>ppt_h</p:attrName>
                                        </p:attrNameLst>
                                      </p:cBhvr>
                                      <p:tavLst>
                                        <p:tav tm="0">
                                          <p:val>
                                            <p:fltVal val="0"/>
                                          </p:val>
                                        </p:tav>
                                        <p:tav tm="100000">
                                          <p:val>
                                            <p:strVal val="#ppt_h"/>
                                          </p:val>
                                        </p:tav>
                                      </p:tavLst>
                                    </p:anim>
                                    <p:animEffect transition="in" filter="fade">
                                      <p:cBhvr>
                                        <p:cTn id="25" dur="2000"/>
                                        <p:tgtEl>
                                          <p:spTgt spid="12"/>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2000" fill="hold"/>
                                        <p:tgtEl>
                                          <p:spTgt spid="9"/>
                                        </p:tgtEl>
                                        <p:attrNameLst>
                                          <p:attrName>ppt_w</p:attrName>
                                        </p:attrNameLst>
                                      </p:cBhvr>
                                      <p:tavLst>
                                        <p:tav tm="0">
                                          <p:val>
                                            <p:fltVal val="0"/>
                                          </p:val>
                                        </p:tav>
                                        <p:tav tm="100000">
                                          <p:val>
                                            <p:strVal val="#ppt_w"/>
                                          </p:val>
                                        </p:tav>
                                      </p:tavLst>
                                    </p:anim>
                                    <p:anim calcmode="lin" valueType="num">
                                      <p:cBhvr>
                                        <p:cTn id="29" dur="2000" fill="hold"/>
                                        <p:tgtEl>
                                          <p:spTgt spid="9"/>
                                        </p:tgtEl>
                                        <p:attrNameLst>
                                          <p:attrName>ppt_h</p:attrName>
                                        </p:attrNameLst>
                                      </p:cBhvr>
                                      <p:tavLst>
                                        <p:tav tm="0">
                                          <p:val>
                                            <p:fltVal val="0"/>
                                          </p:val>
                                        </p:tav>
                                        <p:tav tm="100000">
                                          <p:val>
                                            <p:strVal val="#ppt_h"/>
                                          </p:val>
                                        </p:tav>
                                      </p:tavLst>
                                    </p:anim>
                                    <p:animEffect transition="in" filter="fade">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2" grpId="0" animBg="1"/>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6170</TotalTime>
  <Words>1871</Words>
  <Application>Microsoft Office PowerPoint</Application>
  <PresentationFormat>On-screen Show (4:3)</PresentationFormat>
  <Paragraphs>446</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Aharoni</vt:lpstr>
      <vt:lpstr>Arial</vt:lpstr>
      <vt:lpstr>Baskerville Old Face</vt:lpstr>
      <vt:lpstr>Brush Script MT</vt:lpstr>
      <vt:lpstr>Calibri</vt:lpstr>
      <vt:lpstr>Helvetica</vt:lpstr>
      <vt:lpstr>Tahoma</vt:lpstr>
      <vt:lpstr>Times New Roman</vt:lpstr>
      <vt:lpstr>Office Theme</vt:lpstr>
      <vt:lpstr>PowerPoint Presentation</vt:lpstr>
      <vt:lpstr>K-IVET  Komunitas ivet</vt:lpstr>
      <vt:lpstr>Latar belakang k-ivet  </vt:lpstr>
      <vt:lpstr>Pengurus Komunitas Ivet</vt:lpstr>
      <vt:lpstr>PowerPoint Presentation</vt:lpstr>
      <vt:lpstr>PowerPoint Presentation</vt:lpstr>
      <vt:lpstr>Bagaimana mendaftar program beasiswa mandiri dan agen k-ivet?</vt:lpstr>
      <vt:lpstr>KEUNTUNGAN JADI AGEN K-IVET</vt:lpstr>
      <vt:lpstr>1. FEE agency</vt:lpstr>
      <vt:lpstr>PowerPoint Presentation</vt:lpstr>
      <vt:lpstr>PowerPoint Presentation</vt:lpstr>
      <vt:lpstr>PowerPoint Presentation</vt:lpstr>
      <vt:lpstr>PowerPoint Presentation</vt:lpstr>
      <vt:lpstr>Syarat mendapatkan bonus Re Entry  </vt:lpstr>
      <vt:lpstr>PowerPoint Presentation</vt:lpstr>
      <vt:lpstr>PowerPoint Presentation</vt:lpstr>
      <vt:lpstr>PowerPoint Presentation</vt:lpstr>
      <vt:lpstr>Waralaba komunitas modal usaha </vt:lpstr>
      <vt:lpstr>Persyaratan pengajuan waralaba modal usaha</vt:lpstr>
      <vt:lpstr>HABBA</vt:lpstr>
      <vt:lpstr>Kopi walet</vt:lpstr>
      <vt:lpstr>Pengajuan cabang K-IVET</vt:lpstr>
      <vt:lpstr>Jadilah Yang Pertama Di Kotamu!!!</vt:lpstr>
      <vt:lpstr>Hidup itu mudah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bommer</cp:lastModifiedBy>
  <cp:revision>348</cp:revision>
  <cp:lastPrinted>2016-06-17T07:15:26Z</cp:lastPrinted>
  <dcterms:created xsi:type="dcterms:W3CDTF">2013-08-21T19:17:07Z</dcterms:created>
  <dcterms:modified xsi:type="dcterms:W3CDTF">2016-06-27T08:39:51Z</dcterms:modified>
</cp:coreProperties>
</file>