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4"/>
  </p:notesMasterIdLst>
  <p:sldIdLst>
    <p:sldId id="256" r:id="rId2"/>
    <p:sldId id="257" r:id="rId3"/>
    <p:sldId id="258" r:id="rId4"/>
    <p:sldId id="259" r:id="rId5"/>
    <p:sldId id="333" r:id="rId6"/>
    <p:sldId id="337" r:id="rId7"/>
    <p:sldId id="338" r:id="rId8"/>
    <p:sldId id="339" r:id="rId9"/>
    <p:sldId id="340" r:id="rId10"/>
    <p:sldId id="265" r:id="rId11"/>
    <p:sldId id="298" r:id="rId12"/>
    <p:sldId id="324" r:id="rId13"/>
    <p:sldId id="304" r:id="rId14"/>
    <p:sldId id="313" r:id="rId15"/>
    <p:sldId id="328" r:id="rId16"/>
    <p:sldId id="317" r:id="rId17"/>
    <p:sldId id="341" r:id="rId18"/>
    <p:sldId id="318" r:id="rId19"/>
    <p:sldId id="330" r:id="rId20"/>
    <p:sldId id="342" r:id="rId21"/>
    <p:sldId id="319"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88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BD577-69D0-4046-9EED-8CE2117A49A0}"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363-9180-4FA1-87F8-AB9504726DE7}" type="slidenum">
              <a:rPr lang="en-IN" smtClean="0"/>
              <a:t>‹#›</a:t>
            </a:fld>
            <a:endParaRPr lang="en-IN"/>
          </a:p>
        </p:txBody>
      </p:sp>
    </p:spTree>
    <p:extLst>
      <p:ext uri="{BB962C8B-B14F-4D97-AF65-F5344CB8AC3E}">
        <p14:creationId xmlns:p14="http://schemas.microsoft.com/office/powerpoint/2010/main" val="2550872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11363-9180-4FA1-87F8-AB9504726DE7}" type="slidenum">
              <a:rPr lang="en-IN" smtClean="0"/>
              <a:t>13</a:t>
            </a:fld>
            <a:endParaRPr lang="en-IN"/>
          </a:p>
        </p:txBody>
      </p:sp>
    </p:spTree>
    <p:extLst>
      <p:ext uri="{BB962C8B-B14F-4D97-AF65-F5344CB8AC3E}">
        <p14:creationId xmlns:p14="http://schemas.microsoft.com/office/powerpoint/2010/main" val="40789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6" name="Footer Placeholder 5">
            <a:extLst>
              <a:ext uri="{FF2B5EF4-FFF2-40B4-BE49-F238E27FC236}">
                <a16:creationId xmlns=""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8" name="Footer Placeholder 7">
            <a:extLst>
              <a:ext uri="{FF2B5EF4-FFF2-40B4-BE49-F238E27FC236}">
                <a16:creationId xmlns=""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4" name="Footer Placeholder 3">
            <a:extLst>
              <a:ext uri="{FF2B5EF4-FFF2-40B4-BE49-F238E27FC236}">
                <a16:creationId xmlns=""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3" name="Footer Placeholder 2">
            <a:extLst>
              <a:ext uri="{FF2B5EF4-FFF2-40B4-BE49-F238E27FC236}">
                <a16:creationId xmlns=""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6" name="Footer Placeholder 5">
            <a:extLst>
              <a:ext uri="{FF2B5EF4-FFF2-40B4-BE49-F238E27FC236}">
                <a16:creationId xmlns=""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19-05-2022</a:t>
            </a:fld>
            <a:endParaRPr lang="en-IN"/>
          </a:p>
        </p:txBody>
      </p:sp>
      <p:sp>
        <p:nvSpPr>
          <p:cNvPr id="6" name="Footer Placeholder 5">
            <a:extLst>
              <a:ext uri="{FF2B5EF4-FFF2-40B4-BE49-F238E27FC236}">
                <a16:creationId xmlns=""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19-05-2022</a:t>
            </a:fld>
            <a:endParaRPr lang="en-IN"/>
          </a:p>
        </p:txBody>
      </p:sp>
      <p:sp>
        <p:nvSpPr>
          <p:cNvPr id="5" name="Footer Placeholder 4">
            <a:extLst>
              <a:ext uri="{FF2B5EF4-FFF2-40B4-BE49-F238E27FC236}">
                <a16:creationId xmlns=""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1BA830-89ED-4E02-988D-17CF21C0D734}"/>
              </a:ext>
            </a:extLst>
          </p:cNvPr>
          <p:cNvSpPr>
            <a:spLocks noGrp="1"/>
          </p:cNvSpPr>
          <p:nvPr>
            <p:ph type="subTitle" idx="1"/>
          </p:nvPr>
        </p:nvSpPr>
        <p:spPr>
          <a:xfrm>
            <a:off x="2056955" y="3215779"/>
            <a:ext cx="7589348" cy="984142"/>
          </a:xfrm>
        </p:spPr>
        <p:txBody>
          <a:bodyPr>
            <a:normAutofit fontScale="40000" lnSpcReduction="20000"/>
          </a:bodyPr>
          <a:lstStyle/>
          <a:p>
            <a:pPr algn="l"/>
            <a:r>
              <a:rPr lang="en-IN" sz="5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By </a:t>
            </a:r>
          </a:p>
          <a:p>
            <a:r>
              <a:rPr lang="en-IN" sz="55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Dhrubajyoti</a:t>
            </a:r>
            <a:r>
              <a:rPr lang="en-IN" sz="5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IN" sz="55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Mandal</a:t>
            </a:r>
            <a:endParaRPr lang="en-IN" sz="5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l"/>
            <a:endParaRPr lang="en-IN"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Rectangle 4"/>
          <p:cNvSpPr/>
          <p:nvPr/>
        </p:nvSpPr>
        <p:spPr>
          <a:xfrm>
            <a:off x="1513169" y="1898190"/>
            <a:ext cx="919379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Malignant Comment Prediction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E0123D-75DE-4C38-A92A-9DBF43E64EA8}"/>
              </a:ext>
            </a:extLst>
          </p:cNvPr>
          <p:cNvSpPr>
            <a:spLocks noGrp="1"/>
          </p:cNvSpPr>
          <p:nvPr>
            <p:ph type="title"/>
          </p:nvPr>
        </p:nvSpPr>
        <p:spPr>
          <a:xfrm>
            <a:off x="838199" y="1329070"/>
            <a:ext cx="10542563" cy="1176004"/>
          </a:xfrm>
        </p:spPr>
        <p:txBody>
          <a:bodyPr>
            <a:normAutofit/>
          </a:bodyPr>
          <a:lstStyle/>
          <a:p>
            <a:pPr algn="ctr"/>
            <a:r>
              <a:rPr lang="en-IN" sz="4400" b="1" i="1" spc="-150" dirty="0" smtClean="0"/>
              <a:t>Exploratory </a:t>
            </a:r>
            <a:r>
              <a:rPr lang="en-IN" sz="4400" b="1" i="1" spc="-150" dirty="0"/>
              <a:t>Data Analysis ( EDA)</a:t>
            </a:r>
            <a:endParaRPr lang="en-IN" i="1" dirty="0"/>
          </a:p>
        </p:txBody>
      </p:sp>
    </p:spTree>
    <p:extLst>
      <p:ext uri="{BB962C8B-B14F-4D97-AF65-F5344CB8AC3E}">
        <p14:creationId xmlns:p14="http://schemas.microsoft.com/office/powerpoint/2010/main" val="79893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98DED2-7D7B-4197-99FA-474C4BC3990C}"/>
              </a:ext>
            </a:extLst>
          </p:cNvPr>
          <p:cNvSpPr>
            <a:spLocks noGrp="1"/>
          </p:cNvSpPr>
          <p:nvPr>
            <p:ph type="title"/>
          </p:nvPr>
        </p:nvSpPr>
        <p:spPr>
          <a:xfrm>
            <a:off x="677334" y="325120"/>
            <a:ext cx="6603360" cy="690880"/>
          </a:xfrm>
        </p:spPr>
        <p:txBody>
          <a:bodyPr>
            <a:noAutofit/>
          </a:bodyPr>
          <a:lstStyle/>
          <a:p>
            <a:r>
              <a:rPr lang="en-US" sz="2800" b="1" dirty="0"/>
              <a:t>Univariate Analysis of categorical variables</a:t>
            </a:r>
            <a:endParaRPr lang="en-IN" sz="2800" b="1" dirty="0"/>
          </a:p>
        </p:txBody>
      </p:sp>
      <p:sp>
        <p:nvSpPr>
          <p:cNvPr id="4" name="Content Placeholder 3">
            <a:extLst>
              <a:ext uri="{FF2B5EF4-FFF2-40B4-BE49-F238E27FC236}">
                <a16:creationId xmlns="" xmlns:a16="http://schemas.microsoft.com/office/drawing/2014/main" id="{C7692D43-A6F1-46AF-B592-6EFD4CDD0BB0}"/>
              </a:ext>
            </a:extLst>
          </p:cNvPr>
          <p:cNvSpPr>
            <a:spLocks noGrp="1"/>
          </p:cNvSpPr>
          <p:nvPr>
            <p:ph sz="quarter" idx="4"/>
          </p:nvPr>
        </p:nvSpPr>
        <p:spPr>
          <a:xfrm>
            <a:off x="7280694" y="586596"/>
            <a:ext cx="4074694" cy="5382883"/>
          </a:xfrm>
        </p:spPr>
        <p:txBody>
          <a:bodyPr>
            <a:normAutofit/>
          </a:bodyPr>
          <a:lstStyle/>
          <a:p>
            <a:pPr marL="0" indent="0" algn="l">
              <a:buNone/>
            </a:pPr>
            <a:r>
              <a:rPr lang="en-US" b="1" i="0" dirty="0">
                <a:solidFill>
                  <a:srgbClr val="000000"/>
                </a:solidFill>
                <a:effectLst/>
                <a:latin typeface="Helvetica Neue"/>
              </a:rPr>
              <a:t>Observation:</a:t>
            </a:r>
          </a:p>
          <a:p>
            <a:pPr algn="l"/>
            <a:r>
              <a:rPr lang="en-US" i="0" dirty="0">
                <a:solidFill>
                  <a:srgbClr val="000000"/>
                </a:solidFill>
                <a:effectLst/>
                <a:latin typeface="Helvetica Neue"/>
              </a:rPr>
              <a:t>The</a:t>
            </a:r>
            <a:r>
              <a:rPr lang="en-US" dirty="0">
                <a:solidFill>
                  <a:srgbClr val="000000"/>
                </a:solidFill>
                <a:latin typeface="Helvetica Neue"/>
              </a:rPr>
              <a:t> </a:t>
            </a:r>
            <a:r>
              <a:rPr lang="en-US" dirty="0" err="1">
                <a:solidFill>
                  <a:srgbClr val="000000"/>
                </a:solidFill>
                <a:latin typeface="Helvetica Neue"/>
              </a:rPr>
              <a:t>malignant,highly</a:t>
            </a:r>
            <a:r>
              <a:rPr lang="en-US" dirty="0">
                <a:solidFill>
                  <a:srgbClr val="000000"/>
                </a:solidFill>
                <a:latin typeface="Helvetica Neue"/>
              </a:rPr>
              <a:t> malignant and rude data are highly </a:t>
            </a:r>
            <a:r>
              <a:rPr lang="en-US" dirty="0" err="1">
                <a:solidFill>
                  <a:srgbClr val="000000"/>
                </a:solidFill>
                <a:latin typeface="Helvetica Neue"/>
              </a:rPr>
              <a:t>imbalaced</a:t>
            </a:r>
            <a:r>
              <a:rPr lang="en-US" dirty="0">
                <a:solidFill>
                  <a:srgbClr val="000000"/>
                </a:solidFill>
                <a:latin typeface="Helvetica Neue"/>
              </a:rPr>
              <a:t> and seems that there are not much comments with loud data.</a:t>
            </a:r>
          </a:p>
          <a:p>
            <a:pPr algn="l"/>
            <a:r>
              <a:rPr lang="en-US" dirty="0">
                <a:solidFill>
                  <a:srgbClr val="000000"/>
                </a:solidFill>
                <a:latin typeface="Helvetica Neue"/>
              </a:rPr>
              <a:t>Malignant data are most as compared to rude and highly malignant data.</a:t>
            </a:r>
          </a:p>
          <a:p>
            <a:pPr marL="0" indent="0" algn="l">
              <a:buNone/>
            </a:pPr>
            <a:endParaRPr lang="en-US" i="0" dirty="0">
              <a:solidFill>
                <a:srgbClr val="000000"/>
              </a:solidFill>
              <a:effectLst/>
              <a:latin typeface="Helvetica Neue"/>
            </a:endParaRPr>
          </a:p>
          <a:p>
            <a:pPr marL="0" indent="0">
              <a:buNone/>
            </a:pPr>
            <a:endParaRPr lang="en-IN" dirty="0"/>
          </a:p>
        </p:txBody>
      </p:sp>
      <p:pic>
        <p:nvPicPr>
          <p:cNvPr id="4098" name="Picture 2">
            <a:extLst>
              <a:ext uri="{FF2B5EF4-FFF2-40B4-BE49-F238E27FC236}">
                <a16:creationId xmlns="" xmlns:a16="http://schemas.microsoft.com/office/drawing/2014/main" id="{7C889C56-4CD8-4A0A-BC8F-F67D4138EC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911" y="851497"/>
            <a:ext cx="5157787" cy="21120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 xmlns:a16="http://schemas.microsoft.com/office/drawing/2014/main" id="{D9B0A048-6F47-424C-A403-14650625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911" y="2859509"/>
            <a:ext cx="5241523" cy="21120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 xmlns:a16="http://schemas.microsoft.com/office/drawing/2014/main" id="{972030BD-18F7-4108-A00E-9B888554F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11" y="4971549"/>
            <a:ext cx="5241523" cy="173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1E3678-1242-4360-BA74-78CD0E872590}"/>
              </a:ext>
            </a:extLst>
          </p:cNvPr>
          <p:cNvSpPr>
            <a:spLocks noGrp="1"/>
          </p:cNvSpPr>
          <p:nvPr>
            <p:ph type="title"/>
          </p:nvPr>
        </p:nvSpPr>
        <p:spPr>
          <a:xfrm>
            <a:off x="839787" y="198409"/>
            <a:ext cx="6563547" cy="638873"/>
          </a:xfrm>
        </p:spPr>
        <p:txBody>
          <a:bodyPr>
            <a:normAutofit fontScale="90000"/>
          </a:bodyPr>
          <a:lstStyle/>
          <a:p>
            <a:r>
              <a:rPr lang="en-US" sz="3200" b="1" dirty="0"/>
              <a:t>Univariate Analysis of Numerical  variables</a:t>
            </a:r>
            <a:endParaRPr lang="en-IN" dirty="0"/>
          </a:p>
        </p:txBody>
      </p:sp>
      <p:sp>
        <p:nvSpPr>
          <p:cNvPr id="4" name="Text Placeholder 3">
            <a:extLst>
              <a:ext uri="{FF2B5EF4-FFF2-40B4-BE49-F238E27FC236}">
                <a16:creationId xmlns="" xmlns:a16="http://schemas.microsoft.com/office/drawing/2014/main" id="{C30C5C63-C3AA-4DC5-B4A7-533960649055}"/>
              </a:ext>
            </a:extLst>
          </p:cNvPr>
          <p:cNvSpPr>
            <a:spLocks noGrp="1"/>
          </p:cNvSpPr>
          <p:nvPr>
            <p:ph type="body" sz="half" idx="2"/>
          </p:nvPr>
        </p:nvSpPr>
        <p:spPr>
          <a:xfrm>
            <a:off x="839787" y="1043796"/>
            <a:ext cx="4922658" cy="4695796"/>
          </a:xfrm>
        </p:spPr>
        <p:txBody>
          <a:bodyPr>
            <a:normAutofit/>
          </a:bodyPr>
          <a:lstStyle/>
          <a:p>
            <a:endParaRPr lang="en-US" dirty="0"/>
          </a:p>
          <a:p>
            <a:r>
              <a:rPr lang="en-US" sz="2800" b="1" dirty="0">
                <a:solidFill>
                  <a:srgbClr val="000000"/>
                </a:solidFill>
                <a:latin typeface="Helvetica Neue"/>
              </a:rPr>
              <a:t>OBSERVATION:</a:t>
            </a:r>
          </a:p>
          <a:p>
            <a:endParaRPr lang="en-US" sz="2800" b="1" dirty="0">
              <a:solidFill>
                <a:srgbClr val="000000"/>
              </a:solidFill>
              <a:latin typeface="Helvetica Neue"/>
            </a:endParaRPr>
          </a:p>
          <a:p>
            <a:pPr marL="457200" indent="-457200">
              <a:buFont typeface="Arial" panose="020B0604020202020204" pitchFamily="34" charset="0"/>
              <a:buChar char="•"/>
            </a:pPr>
            <a:r>
              <a:rPr lang="en-US" sz="2800" dirty="0">
                <a:solidFill>
                  <a:srgbClr val="000000"/>
                </a:solidFill>
                <a:latin typeface="Helvetica Neue"/>
              </a:rPr>
              <a:t>Similarly for  </a:t>
            </a:r>
            <a:r>
              <a:rPr lang="en-US" sz="2800" dirty="0" err="1">
                <a:solidFill>
                  <a:srgbClr val="000000"/>
                </a:solidFill>
                <a:latin typeface="Helvetica Neue"/>
              </a:rPr>
              <a:t>threat,abuse</a:t>
            </a:r>
            <a:r>
              <a:rPr lang="en-US" sz="2800" dirty="0">
                <a:solidFill>
                  <a:srgbClr val="000000"/>
                </a:solidFill>
                <a:latin typeface="Helvetica Neue"/>
              </a:rPr>
              <a:t> and loathe also data are highly </a:t>
            </a:r>
            <a:r>
              <a:rPr lang="en-US" sz="2800" dirty="0" err="1">
                <a:solidFill>
                  <a:srgbClr val="000000"/>
                </a:solidFill>
                <a:latin typeface="Helvetica Neue"/>
              </a:rPr>
              <a:t>imbalaced</a:t>
            </a:r>
            <a:r>
              <a:rPr lang="en-US" sz="2800" dirty="0">
                <a:solidFill>
                  <a:srgbClr val="000000"/>
                </a:solidFill>
                <a:latin typeface="Helvetica Neue"/>
              </a:rPr>
              <a:t> and seems that there are not much comments with loud data.</a:t>
            </a:r>
          </a:p>
          <a:p>
            <a:pPr marL="457200" indent="-457200">
              <a:buFont typeface="Arial" panose="020B0604020202020204" pitchFamily="34" charset="0"/>
              <a:buChar char="•"/>
            </a:pPr>
            <a:r>
              <a:rPr lang="en-US" sz="2800" dirty="0">
                <a:solidFill>
                  <a:srgbClr val="000000"/>
                </a:solidFill>
                <a:latin typeface="Helvetica Neue"/>
              </a:rPr>
              <a:t>Abusive data are more than threat or loathe.</a:t>
            </a:r>
          </a:p>
          <a:p>
            <a:endParaRPr lang="en-US" sz="2400" i="0" dirty="0">
              <a:solidFill>
                <a:srgbClr val="000000"/>
              </a:solidFill>
              <a:effectLst/>
              <a:latin typeface="Helvetica Neue"/>
            </a:endParaRPr>
          </a:p>
          <a:p>
            <a:endParaRPr lang="en-US" b="1" i="0" dirty="0">
              <a:solidFill>
                <a:srgbClr val="000000"/>
              </a:solidFill>
              <a:effectLst/>
              <a:latin typeface="Helvetica Neue"/>
            </a:endParaRPr>
          </a:p>
          <a:p>
            <a:endParaRPr lang="en-US" sz="2000" dirty="0"/>
          </a:p>
          <a:p>
            <a:endParaRPr lang="en-IN" sz="2000" dirty="0"/>
          </a:p>
        </p:txBody>
      </p:sp>
      <p:pic>
        <p:nvPicPr>
          <p:cNvPr id="5122" name="Picture 2">
            <a:extLst>
              <a:ext uri="{FF2B5EF4-FFF2-40B4-BE49-F238E27FC236}">
                <a16:creationId xmlns="" xmlns:a16="http://schemas.microsoft.com/office/drawing/2014/main" id="{15D8320D-4870-4881-8017-7253D651A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202" y="718727"/>
            <a:ext cx="5122843" cy="17928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 xmlns:a16="http://schemas.microsoft.com/office/drawing/2014/main" id="{16F4FD12-854D-4519-A8C8-450A63F0E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03" y="2511616"/>
            <a:ext cx="5122843" cy="20823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 xmlns:a16="http://schemas.microsoft.com/office/drawing/2014/main" id="{66AB5AFA-1B42-423F-ACCB-904130900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204" y="4593919"/>
            <a:ext cx="5122842" cy="226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3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8AC90-EC18-44E3-8F31-2A6B10EDD3DF}"/>
              </a:ext>
            </a:extLst>
          </p:cNvPr>
          <p:cNvSpPr>
            <a:spLocks noGrp="1"/>
          </p:cNvSpPr>
          <p:nvPr>
            <p:ph type="title"/>
          </p:nvPr>
        </p:nvSpPr>
        <p:spPr>
          <a:xfrm>
            <a:off x="677334" y="274320"/>
            <a:ext cx="10853250" cy="1234991"/>
          </a:xfrm>
        </p:spPr>
        <p:txBody>
          <a:bodyPr>
            <a:normAutofit/>
          </a:bodyPr>
          <a:lstStyle/>
          <a:p>
            <a:r>
              <a:rPr lang="en-US" sz="2400" b="1" dirty="0"/>
              <a:t>Observation:</a:t>
            </a:r>
            <a:r>
              <a:rPr lang="en-US" sz="2400" dirty="0"/>
              <a:t/>
            </a:r>
            <a:br>
              <a:rPr lang="en-US" sz="2400" dirty="0"/>
            </a:br>
            <a:r>
              <a:rPr lang="en-US" sz="2400" dirty="0"/>
              <a:t/>
            </a:r>
            <a:br>
              <a:rPr lang="en-US" sz="2400" dirty="0"/>
            </a:br>
            <a:r>
              <a:rPr lang="en-US" sz="2400" dirty="0"/>
              <a:t>Malignant, rude and abusive words are highly correlated words for my dataset.</a:t>
            </a:r>
            <a:endParaRPr lang="en-IN" sz="2400" dirty="0"/>
          </a:p>
        </p:txBody>
      </p:sp>
      <p:pic>
        <p:nvPicPr>
          <p:cNvPr id="1026" name="Picture 2">
            <a:extLst>
              <a:ext uri="{FF2B5EF4-FFF2-40B4-BE49-F238E27FC236}">
                <a16:creationId xmlns="" xmlns:a16="http://schemas.microsoft.com/office/drawing/2014/main" id="{D0408176-8C90-44CB-A19E-0D141549A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030" y="1862138"/>
            <a:ext cx="6610121" cy="409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r>
              <a:rPr lang="en-IN" sz="2400" dirty="0" err="1"/>
              <a:t>LogisticRegression</a:t>
            </a:r>
            <a:r>
              <a:rPr lang="en-IN" sz="2400" dirty="0"/>
              <a:t>()</a:t>
            </a:r>
          </a:p>
          <a:p>
            <a:r>
              <a:rPr lang="en-IN" sz="2400" dirty="0" err="1"/>
              <a:t>DecisionTreeClassifier</a:t>
            </a:r>
            <a:r>
              <a:rPr lang="en-IN" sz="2400" dirty="0"/>
              <a:t>()</a:t>
            </a:r>
          </a:p>
          <a:p>
            <a:r>
              <a:rPr lang="en-IN" sz="2400" dirty="0" err="1"/>
              <a:t>KNeighborsClassifier</a:t>
            </a:r>
            <a:r>
              <a:rPr lang="en-IN" sz="2400" dirty="0"/>
              <a:t>()</a:t>
            </a:r>
          </a:p>
          <a:p>
            <a:r>
              <a:rPr lang="en-IN" sz="2400" dirty="0"/>
              <a:t> </a:t>
            </a:r>
            <a:r>
              <a:rPr lang="en-IN" sz="2400" dirty="0" err="1"/>
              <a:t>RandomForestClassifier</a:t>
            </a:r>
            <a:r>
              <a:rPr lang="en-IN" sz="2400" dirty="0"/>
              <a:t>()</a:t>
            </a:r>
          </a:p>
          <a:p>
            <a:r>
              <a:rPr lang="en-IN" sz="2400" dirty="0" err="1"/>
              <a:t>AdaBoostClassifier</a:t>
            </a:r>
            <a:r>
              <a:rPr lang="en-IN" sz="2400" dirty="0"/>
              <a:t>()</a:t>
            </a:r>
          </a:p>
          <a:p>
            <a:r>
              <a:rPr lang="en-IN" sz="2400" dirty="0" err="1"/>
              <a:t>XGBClassifier</a:t>
            </a:r>
            <a:r>
              <a:rPr lang="en-IN" sz="2400" dirty="0"/>
              <a:t>()</a:t>
            </a:r>
          </a:p>
          <a:p>
            <a:pPr marL="0" indent="0">
              <a:buNone/>
            </a:pP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9AD0E-0A9E-417D-AC70-E46CB52B21EF}"/>
              </a:ext>
            </a:extLst>
          </p:cNvPr>
          <p:cNvSpPr>
            <a:spLocks noGrp="1"/>
          </p:cNvSpPr>
          <p:nvPr>
            <p:ph type="title"/>
          </p:nvPr>
        </p:nvSpPr>
        <p:spPr>
          <a:xfrm>
            <a:off x="839788" y="457200"/>
            <a:ext cx="3932237" cy="886858"/>
          </a:xfrm>
        </p:spPr>
        <p:txBody>
          <a:bodyPr/>
          <a:lstStyle/>
          <a:p>
            <a:r>
              <a:rPr lang="en-IN" b="1" dirty="0"/>
              <a:t>Model  Building</a:t>
            </a:r>
          </a:p>
        </p:txBody>
      </p:sp>
      <p:sp>
        <p:nvSpPr>
          <p:cNvPr id="4" name="Text Placeholder 3">
            <a:extLst>
              <a:ext uri="{FF2B5EF4-FFF2-40B4-BE49-F238E27FC236}">
                <a16:creationId xmlns="" xmlns:a16="http://schemas.microsoft.com/office/drawing/2014/main" id="{DBE113D9-6AF0-434A-A4E8-D3745BA049EF}"/>
              </a:ext>
            </a:extLst>
          </p:cNvPr>
          <p:cNvSpPr>
            <a:spLocks noGrp="1"/>
          </p:cNvSpPr>
          <p:nvPr>
            <p:ph type="body" sz="half" idx="2"/>
          </p:nvPr>
        </p:nvSpPr>
        <p:spPr>
          <a:xfrm>
            <a:off x="839788" y="1423358"/>
            <a:ext cx="10000810" cy="886859"/>
          </a:xfrm>
        </p:spPr>
        <p:txBody>
          <a:bodyPr>
            <a:normAutofit/>
          </a:bodyPr>
          <a:lstStyle/>
          <a:p>
            <a:r>
              <a:rPr lang="en-US" sz="2800" dirty="0"/>
              <a:t>From the dataset we  can infer that it is clearly a </a:t>
            </a:r>
            <a:r>
              <a:rPr lang="en-US" sz="2800" dirty="0" err="1"/>
              <a:t>MulticlassClassification</a:t>
            </a:r>
            <a:r>
              <a:rPr lang="en-US" sz="2800" dirty="0"/>
              <a:t> problem.</a:t>
            </a:r>
            <a:endParaRPr lang="en-IN" sz="2800" dirty="0"/>
          </a:p>
        </p:txBody>
      </p:sp>
      <p:pic>
        <p:nvPicPr>
          <p:cNvPr id="7" name="Picture 6">
            <a:extLst>
              <a:ext uri="{FF2B5EF4-FFF2-40B4-BE49-F238E27FC236}">
                <a16:creationId xmlns="" xmlns:a16="http://schemas.microsoft.com/office/drawing/2014/main" id="{7A68920B-4CBF-4B69-94C9-286EBE8AB1B0}"/>
              </a:ext>
            </a:extLst>
          </p:cNvPr>
          <p:cNvPicPr>
            <a:picLocks noChangeAspect="1"/>
          </p:cNvPicPr>
          <p:nvPr/>
        </p:nvPicPr>
        <p:blipFill>
          <a:blip r:embed="rId2"/>
          <a:stretch>
            <a:fillRect/>
          </a:stretch>
        </p:blipFill>
        <p:spPr>
          <a:xfrm>
            <a:off x="839788" y="2389517"/>
            <a:ext cx="10155046" cy="1320868"/>
          </a:xfrm>
          <a:prstGeom prst="rect">
            <a:avLst/>
          </a:prstGeom>
        </p:spPr>
      </p:pic>
    </p:spTree>
    <p:extLst>
      <p:ext uri="{BB962C8B-B14F-4D97-AF65-F5344CB8AC3E}">
        <p14:creationId xmlns:p14="http://schemas.microsoft.com/office/powerpoint/2010/main" val="296701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B3E833A-B8A0-4D89-83C1-6BE93EAE2E1E}"/>
              </a:ext>
            </a:extLst>
          </p:cNvPr>
          <p:cNvSpPr>
            <a:spLocks noGrp="1"/>
          </p:cNvSpPr>
          <p:nvPr>
            <p:ph type="title"/>
          </p:nvPr>
        </p:nvSpPr>
        <p:spPr>
          <a:xfrm>
            <a:off x="838200" y="330507"/>
            <a:ext cx="10515600" cy="544938"/>
          </a:xfrm>
        </p:spPr>
        <p:txBody>
          <a:bodyPr>
            <a:normAutofit fontScale="90000"/>
          </a:bodyPr>
          <a:lstStyle/>
          <a:p>
            <a:r>
              <a:rPr lang="en-IN" dirty="0"/>
              <a:t>Fitting The Model</a:t>
            </a:r>
          </a:p>
        </p:txBody>
      </p:sp>
      <p:pic>
        <p:nvPicPr>
          <p:cNvPr id="3" name="Picture 2">
            <a:extLst>
              <a:ext uri="{FF2B5EF4-FFF2-40B4-BE49-F238E27FC236}">
                <a16:creationId xmlns="" xmlns:a16="http://schemas.microsoft.com/office/drawing/2014/main" id="{86303F1B-BD9B-439C-A42C-5E983F5199A7}"/>
              </a:ext>
            </a:extLst>
          </p:cNvPr>
          <p:cNvPicPr>
            <a:picLocks noChangeAspect="1"/>
          </p:cNvPicPr>
          <p:nvPr/>
        </p:nvPicPr>
        <p:blipFill>
          <a:blip r:embed="rId2"/>
          <a:stretch>
            <a:fillRect/>
          </a:stretch>
        </p:blipFill>
        <p:spPr>
          <a:xfrm>
            <a:off x="838200" y="875445"/>
            <a:ext cx="7876142" cy="1672627"/>
          </a:xfrm>
          <a:prstGeom prst="rect">
            <a:avLst/>
          </a:prstGeom>
        </p:spPr>
      </p:pic>
      <p:pic>
        <p:nvPicPr>
          <p:cNvPr id="7" name="Picture 6">
            <a:extLst>
              <a:ext uri="{FF2B5EF4-FFF2-40B4-BE49-F238E27FC236}">
                <a16:creationId xmlns="" xmlns:a16="http://schemas.microsoft.com/office/drawing/2014/main" id="{CD3046A8-A6C8-4678-97DE-5D18777189D5}"/>
              </a:ext>
            </a:extLst>
          </p:cNvPr>
          <p:cNvPicPr>
            <a:picLocks noChangeAspect="1"/>
          </p:cNvPicPr>
          <p:nvPr/>
        </p:nvPicPr>
        <p:blipFill>
          <a:blip r:embed="rId3"/>
          <a:stretch>
            <a:fillRect/>
          </a:stretch>
        </p:blipFill>
        <p:spPr>
          <a:xfrm>
            <a:off x="838199" y="2710595"/>
            <a:ext cx="7876141" cy="1817337"/>
          </a:xfrm>
          <a:prstGeom prst="rect">
            <a:avLst/>
          </a:prstGeom>
        </p:spPr>
      </p:pic>
      <p:pic>
        <p:nvPicPr>
          <p:cNvPr id="9" name="Picture 8">
            <a:extLst>
              <a:ext uri="{FF2B5EF4-FFF2-40B4-BE49-F238E27FC236}">
                <a16:creationId xmlns="" xmlns:a16="http://schemas.microsoft.com/office/drawing/2014/main" id="{C403ADAE-93E2-424B-BEFE-3A1CB23512CD}"/>
              </a:ext>
            </a:extLst>
          </p:cNvPr>
          <p:cNvPicPr>
            <a:picLocks noChangeAspect="1"/>
          </p:cNvPicPr>
          <p:nvPr/>
        </p:nvPicPr>
        <p:blipFill>
          <a:blip r:embed="rId4"/>
          <a:stretch>
            <a:fillRect/>
          </a:stretch>
        </p:blipFill>
        <p:spPr>
          <a:xfrm>
            <a:off x="838199" y="4690455"/>
            <a:ext cx="7876140" cy="1666278"/>
          </a:xfrm>
          <a:prstGeom prst="rect">
            <a:avLst/>
          </a:prstGeom>
        </p:spPr>
      </p:pic>
    </p:spTree>
    <p:extLst>
      <p:ext uri="{BB962C8B-B14F-4D97-AF65-F5344CB8AC3E}">
        <p14:creationId xmlns:p14="http://schemas.microsoft.com/office/powerpoint/2010/main" val="1507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012C1-D443-416D-8EFB-C941E7EB2D09}"/>
              </a:ext>
            </a:extLst>
          </p:cNvPr>
          <p:cNvSpPr>
            <a:spLocks noGrp="1"/>
          </p:cNvSpPr>
          <p:nvPr>
            <p:ph type="title"/>
          </p:nvPr>
        </p:nvSpPr>
        <p:spPr>
          <a:xfrm>
            <a:off x="838200" y="365125"/>
            <a:ext cx="10515600" cy="626393"/>
          </a:xfrm>
        </p:spPr>
        <p:txBody>
          <a:bodyPr>
            <a:normAutofit fontScale="90000"/>
          </a:bodyPr>
          <a:lstStyle/>
          <a:p>
            <a:r>
              <a:rPr lang="en-IN" dirty="0"/>
              <a:t>Fitting The Model</a:t>
            </a:r>
          </a:p>
        </p:txBody>
      </p:sp>
      <p:pic>
        <p:nvPicPr>
          <p:cNvPr id="7" name="Content Placeholder 6">
            <a:extLst>
              <a:ext uri="{FF2B5EF4-FFF2-40B4-BE49-F238E27FC236}">
                <a16:creationId xmlns="" xmlns:a16="http://schemas.microsoft.com/office/drawing/2014/main" id="{33DE9CF2-A327-401E-BE42-D6B321B8DFA6}"/>
              </a:ext>
            </a:extLst>
          </p:cNvPr>
          <p:cNvPicPr>
            <a:picLocks noGrp="1" noChangeAspect="1"/>
          </p:cNvPicPr>
          <p:nvPr>
            <p:ph idx="1"/>
          </p:nvPr>
        </p:nvPicPr>
        <p:blipFill>
          <a:blip r:embed="rId2"/>
          <a:stretch>
            <a:fillRect/>
          </a:stretch>
        </p:blipFill>
        <p:spPr>
          <a:xfrm>
            <a:off x="838199" y="2639154"/>
            <a:ext cx="7182080" cy="1974951"/>
          </a:xfrm>
        </p:spPr>
      </p:pic>
      <p:pic>
        <p:nvPicPr>
          <p:cNvPr id="5" name="Picture 4">
            <a:extLst>
              <a:ext uri="{FF2B5EF4-FFF2-40B4-BE49-F238E27FC236}">
                <a16:creationId xmlns="" xmlns:a16="http://schemas.microsoft.com/office/drawing/2014/main" id="{EFB565D1-6B62-4A2C-9F25-5928AE7C4D21}"/>
              </a:ext>
            </a:extLst>
          </p:cNvPr>
          <p:cNvPicPr>
            <a:picLocks noChangeAspect="1"/>
          </p:cNvPicPr>
          <p:nvPr/>
        </p:nvPicPr>
        <p:blipFill>
          <a:blip r:embed="rId3"/>
          <a:stretch>
            <a:fillRect/>
          </a:stretch>
        </p:blipFill>
        <p:spPr>
          <a:xfrm>
            <a:off x="838199" y="870333"/>
            <a:ext cx="7182080" cy="1740665"/>
          </a:xfrm>
          <a:prstGeom prst="rect">
            <a:avLst/>
          </a:prstGeom>
        </p:spPr>
      </p:pic>
      <p:pic>
        <p:nvPicPr>
          <p:cNvPr id="9" name="Picture 8">
            <a:extLst>
              <a:ext uri="{FF2B5EF4-FFF2-40B4-BE49-F238E27FC236}">
                <a16:creationId xmlns="" xmlns:a16="http://schemas.microsoft.com/office/drawing/2014/main" id="{689FDF11-52E8-4971-B897-7B0152BB22F8}"/>
              </a:ext>
            </a:extLst>
          </p:cNvPr>
          <p:cNvPicPr>
            <a:picLocks noChangeAspect="1"/>
          </p:cNvPicPr>
          <p:nvPr/>
        </p:nvPicPr>
        <p:blipFill>
          <a:blip r:embed="rId4"/>
          <a:stretch>
            <a:fillRect/>
          </a:stretch>
        </p:blipFill>
        <p:spPr>
          <a:xfrm>
            <a:off x="838199" y="4832246"/>
            <a:ext cx="7182080" cy="1810925"/>
          </a:xfrm>
          <a:prstGeom prst="rect">
            <a:avLst/>
          </a:prstGeom>
        </p:spPr>
      </p:pic>
    </p:spTree>
    <p:extLst>
      <p:ext uri="{BB962C8B-B14F-4D97-AF65-F5344CB8AC3E}">
        <p14:creationId xmlns:p14="http://schemas.microsoft.com/office/powerpoint/2010/main" val="145436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27EAE-11E0-41C8-8870-487B40B4D592}"/>
              </a:ext>
            </a:extLst>
          </p:cNvPr>
          <p:cNvSpPr>
            <a:spLocks noGrp="1"/>
          </p:cNvSpPr>
          <p:nvPr>
            <p:ph type="title"/>
          </p:nvPr>
        </p:nvSpPr>
        <p:spPr>
          <a:xfrm>
            <a:off x="838200" y="365125"/>
            <a:ext cx="10515600" cy="1034017"/>
          </a:xfrm>
        </p:spPr>
        <p:txBody>
          <a:bodyPr>
            <a:normAutofit/>
          </a:bodyPr>
          <a:lstStyle/>
          <a:p>
            <a:r>
              <a:rPr lang="en-IN" sz="3600" b="1" dirty="0">
                <a:latin typeface="+mn-lt"/>
              </a:rPr>
              <a:t>Accuracy of the Best Model </a:t>
            </a:r>
            <a:r>
              <a:rPr lang="en-IN" sz="3600" b="1" dirty="0">
                <a:latin typeface="+mn-lt"/>
                <a:sym typeface="Wingdings" panose="05000000000000000000" pitchFamily="2" charset="2"/>
              </a:rPr>
              <a:t>(Random Forest Classifier)</a:t>
            </a:r>
            <a:endParaRPr lang="en-IN" sz="3600" b="1" dirty="0">
              <a:latin typeface="+mn-lt"/>
            </a:endParaRPr>
          </a:p>
        </p:txBody>
      </p:sp>
      <p:pic>
        <p:nvPicPr>
          <p:cNvPr id="5" name="Content Placeholder 4">
            <a:extLst>
              <a:ext uri="{FF2B5EF4-FFF2-40B4-BE49-F238E27FC236}">
                <a16:creationId xmlns="" xmlns:a16="http://schemas.microsoft.com/office/drawing/2014/main" id="{10BB6302-4FAB-40C9-8504-545DD3CEFF4A}"/>
              </a:ext>
            </a:extLst>
          </p:cNvPr>
          <p:cNvPicPr>
            <a:picLocks noGrp="1" noChangeAspect="1"/>
          </p:cNvPicPr>
          <p:nvPr>
            <p:ph sz="half" idx="1"/>
          </p:nvPr>
        </p:nvPicPr>
        <p:blipFill>
          <a:blip r:embed="rId2"/>
          <a:stretch>
            <a:fillRect/>
          </a:stretch>
        </p:blipFill>
        <p:spPr>
          <a:xfrm>
            <a:off x="1115797" y="1847715"/>
            <a:ext cx="8336675" cy="1949550"/>
          </a:xfrm>
        </p:spPr>
      </p:pic>
    </p:spTree>
    <p:extLst>
      <p:ext uri="{BB962C8B-B14F-4D97-AF65-F5344CB8AC3E}">
        <p14:creationId xmlns:p14="http://schemas.microsoft.com/office/powerpoint/2010/main" val="255230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EFAE6-6F58-47ED-B198-10C1DCD489F6}"/>
              </a:ext>
            </a:extLst>
          </p:cNvPr>
          <p:cNvSpPr>
            <a:spLocks noGrp="1"/>
          </p:cNvSpPr>
          <p:nvPr>
            <p:ph type="title"/>
          </p:nvPr>
        </p:nvSpPr>
        <p:spPr>
          <a:xfrm>
            <a:off x="838200" y="365125"/>
            <a:ext cx="10515600" cy="1016635"/>
          </a:xfrm>
        </p:spPr>
        <p:txBody>
          <a:bodyPr>
            <a:normAutofit/>
          </a:bodyPr>
          <a:lstStyle/>
          <a:p>
            <a:r>
              <a:rPr lang="en-IN" sz="3600" dirty="0">
                <a:latin typeface="+mn-lt"/>
              </a:rPr>
              <a:t>Best Model</a:t>
            </a:r>
          </a:p>
        </p:txBody>
      </p:sp>
      <p:pic>
        <p:nvPicPr>
          <p:cNvPr id="4" name="Picture 3">
            <a:extLst>
              <a:ext uri="{FF2B5EF4-FFF2-40B4-BE49-F238E27FC236}">
                <a16:creationId xmlns="" xmlns:a16="http://schemas.microsoft.com/office/drawing/2014/main" id="{60656154-DD79-4445-8F0E-636A921CE171}"/>
              </a:ext>
            </a:extLst>
          </p:cNvPr>
          <p:cNvPicPr>
            <a:picLocks noChangeAspect="1"/>
          </p:cNvPicPr>
          <p:nvPr/>
        </p:nvPicPr>
        <p:blipFill>
          <a:blip r:embed="rId2"/>
          <a:stretch>
            <a:fillRect/>
          </a:stretch>
        </p:blipFill>
        <p:spPr>
          <a:xfrm>
            <a:off x="838200" y="1358793"/>
            <a:ext cx="8834610" cy="4140413"/>
          </a:xfrm>
          <a:prstGeom prst="rect">
            <a:avLst/>
          </a:prstGeom>
        </p:spPr>
      </p:pic>
    </p:spTree>
    <p:extLst>
      <p:ext uri="{BB962C8B-B14F-4D97-AF65-F5344CB8AC3E}">
        <p14:creationId xmlns:p14="http://schemas.microsoft.com/office/powerpoint/2010/main" val="38434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E5E1-8E43-45DF-A303-38B53D215BD9}"/>
              </a:ext>
            </a:extLst>
          </p:cNvPr>
          <p:cNvSpPr>
            <a:spLocks noGrp="1"/>
          </p:cNvSpPr>
          <p:nvPr>
            <p:ph type="ctrTitle"/>
          </p:nvPr>
        </p:nvSpPr>
        <p:spPr>
          <a:xfrm>
            <a:off x="1320801" y="782321"/>
            <a:ext cx="3667760" cy="772160"/>
          </a:xfrm>
        </p:spPr>
        <p:txBody>
          <a:bodyPr>
            <a:normAutofit fontScale="90000"/>
          </a:bodyPr>
          <a:lstStyle/>
          <a:p>
            <a:r>
              <a:rPr lang="en-IN" b="1"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 xmlns:a16="http://schemas.microsoft.com/office/drawing/2014/main" id="{8B7CF227-7AAA-4C80-A0DE-730B800301A2}"/>
              </a:ext>
            </a:extLst>
          </p:cNvPr>
          <p:cNvSpPr>
            <a:spLocks noGrp="1"/>
          </p:cNvSpPr>
          <p:nvPr>
            <p:ph type="subTitle" idx="1"/>
          </p:nvPr>
        </p:nvSpPr>
        <p:spPr>
          <a:xfrm>
            <a:off x="1320800" y="1656081"/>
            <a:ext cx="10332720" cy="4876799"/>
          </a:xfrm>
        </p:spPr>
        <p:txBody>
          <a:bodyPr>
            <a:normAutofit/>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p>
          <a:p>
            <a:pPr marL="551180" indent="-285750" algn="l">
              <a:lnSpc>
                <a:spcPct val="100000"/>
              </a:lnSpc>
              <a:spcBef>
                <a:spcPts val="250"/>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 Data Preprocessing</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Feature Engineering</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Best Model</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Conclusion</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endParaRPr lang="en-US" spc="-75"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E423E8-23D3-4E24-9679-BBB076161F80}"/>
              </a:ext>
            </a:extLst>
          </p:cNvPr>
          <p:cNvSpPr>
            <a:spLocks noGrp="1"/>
          </p:cNvSpPr>
          <p:nvPr>
            <p:ph type="title"/>
          </p:nvPr>
        </p:nvSpPr>
        <p:spPr>
          <a:xfrm>
            <a:off x="838200" y="365125"/>
            <a:ext cx="10515600" cy="604359"/>
          </a:xfrm>
        </p:spPr>
        <p:txBody>
          <a:bodyPr>
            <a:normAutofit fontScale="90000"/>
          </a:bodyPr>
          <a:lstStyle/>
          <a:p>
            <a:r>
              <a:rPr lang="en-IN" b="1" dirty="0">
                <a:latin typeface="+mn-lt"/>
              </a:rPr>
              <a:t>ROC _AUC CURVE</a:t>
            </a:r>
          </a:p>
        </p:txBody>
      </p:sp>
      <p:pic>
        <p:nvPicPr>
          <p:cNvPr id="5" name="Content Placeholder 4">
            <a:extLst>
              <a:ext uri="{FF2B5EF4-FFF2-40B4-BE49-F238E27FC236}">
                <a16:creationId xmlns="" xmlns:a16="http://schemas.microsoft.com/office/drawing/2014/main" id="{531D63F7-5CA5-48AD-9C27-97640A543B9D}"/>
              </a:ext>
            </a:extLst>
          </p:cNvPr>
          <p:cNvPicPr>
            <a:picLocks noGrp="1" noChangeAspect="1"/>
          </p:cNvPicPr>
          <p:nvPr>
            <p:ph idx="1"/>
          </p:nvPr>
        </p:nvPicPr>
        <p:blipFill>
          <a:blip r:embed="rId2"/>
          <a:stretch>
            <a:fillRect/>
          </a:stretch>
        </p:blipFill>
        <p:spPr>
          <a:xfrm>
            <a:off x="1111905" y="1216723"/>
            <a:ext cx="9695642" cy="4225610"/>
          </a:xfrm>
        </p:spPr>
      </p:pic>
    </p:spTree>
    <p:extLst>
      <p:ext uri="{BB962C8B-B14F-4D97-AF65-F5344CB8AC3E}">
        <p14:creationId xmlns:p14="http://schemas.microsoft.com/office/powerpoint/2010/main" val="392754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r>
              <a:rPr lang="en-IN" sz="4400" b="1" dirty="0">
                <a:effectLst/>
                <a:latin typeface="Calibri" panose="020F0502020204030204" pitchFamily="34" charset="0"/>
                <a:ea typeface="Calibri" panose="020F0502020204030204" pitchFamily="34" charset="0"/>
                <a:cs typeface="Times New Roman" panose="02020603050405020304" pitchFamily="18" charset="0"/>
              </a:rPr>
              <a:t/>
            </a: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FD7BF103-F9DA-43B6-A90D-2AC3592042EB}"/>
              </a:ext>
            </a:extLst>
          </p:cNvPr>
          <p:cNvSpPr>
            <a:spLocks noGrp="1"/>
          </p:cNvSpPr>
          <p:nvPr>
            <p:ph idx="1"/>
          </p:nvPr>
        </p:nvSpPr>
        <p:spPr>
          <a:xfrm>
            <a:off x="838200" y="1825625"/>
            <a:ext cx="10515600" cy="2841266"/>
          </a:xfrm>
        </p:spPr>
        <p:txBody>
          <a:bodyPr/>
          <a:lstStyle/>
          <a:p>
            <a:pPr marL="0" indent="0">
              <a:buNone/>
            </a:pPr>
            <a:r>
              <a:rPr lang="en-IN" sz="3200" b="1" dirty="0"/>
              <a:t>FINAL OBSERVATION:</a:t>
            </a:r>
          </a:p>
          <a:p>
            <a:pPr marL="0" indent="0">
              <a:buNone/>
            </a:pPr>
            <a:endParaRPr lang="en-IN" dirty="0"/>
          </a:p>
          <a:p>
            <a:pPr>
              <a:buFont typeface="Wingdings" panose="05000000000000000000" pitchFamily="2" charset="2"/>
              <a:buChar char="v"/>
            </a:pPr>
            <a:r>
              <a:rPr lang="en-US" dirty="0"/>
              <a:t>Finally we have saved the Random Forest Classifier Model.</a:t>
            </a:r>
          </a:p>
          <a:p>
            <a:pPr>
              <a:buFont typeface="Wingdings" panose="05000000000000000000" pitchFamily="2" charset="2"/>
              <a:buChar char="v"/>
            </a:pPr>
            <a:endParaRPr lang="en-US" dirty="0"/>
          </a:p>
          <a:p>
            <a:pPr marL="0" indent="0">
              <a:buNone/>
            </a:pPr>
            <a:endParaRPr lang="en-IN" dirty="0"/>
          </a:p>
        </p:txBody>
      </p:sp>
    </p:spTree>
    <p:extLst>
      <p:ext uri="{BB962C8B-B14F-4D97-AF65-F5344CB8AC3E}">
        <p14:creationId xmlns:p14="http://schemas.microsoft.com/office/powerpoint/2010/main" val="417376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1531" y="2967335"/>
            <a:ext cx="3148939"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24741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65D24-7F4E-4888-8FC1-546EB415484E}"/>
              </a:ext>
            </a:extLst>
          </p:cNvPr>
          <p:cNvSpPr>
            <a:spLocks noGrp="1"/>
          </p:cNvSpPr>
          <p:nvPr>
            <p:ph type="ctrTitle"/>
          </p:nvPr>
        </p:nvSpPr>
        <p:spPr>
          <a:xfrm>
            <a:off x="690879" y="272415"/>
            <a:ext cx="9356503" cy="796221"/>
          </a:xfrm>
        </p:spPr>
        <p:txBody>
          <a:bodyPr>
            <a:normAutofit fontScale="90000"/>
          </a:bodyPr>
          <a:lstStyle/>
          <a:p>
            <a:pPr algn="l"/>
            <a:r>
              <a:rPr lang="en-IN" b="1" dirty="0"/>
              <a:t>Problem Statement</a:t>
            </a:r>
          </a:p>
        </p:txBody>
      </p:sp>
      <p:sp>
        <p:nvSpPr>
          <p:cNvPr id="3" name="Subtitle 2">
            <a:extLst>
              <a:ext uri="{FF2B5EF4-FFF2-40B4-BE49-F238E27FC236}">
                <a16:creationId xmlns="" xmlns:a16="http://schemas.microsoft.com/office/drawing/2014/main" id="{A2007E10-17BA-40D5-ABAD-F74284BCA63F}"/>
              </a:ext>
            </a:extLst>
          </p:cNvPr>
          <p:cNvSpPr>
            <a:spLocks noGrp="1"/>
          </p:cNvSpPr>
          <p:nvPr>
            <p:ph type="subTitle" idx="1"/>
          </p:nvPr>
        </p:nvSpPr>
        <p:spPr>
          <a:xfrm>
            <a:off x="523240" y="1068636"/>
            <a:ext cx="10175240" cy="5352484"/>
          </a:xfrm>
        </p:spPr>
        <p:txBody>
          <a:bodyPr>
            <a:normAutofit fontScale="70000" lnSpcReduction="20000"/>
          </a:bodyPr>
          <a:lstStyle/>
          <a:p>
            <a:pPr algn="l"/>
            <a:endParaRPr lang="en-US" b="0" i="0" dirty="0">
              <a:solidFill>
                <a:srgbClr val="000000"/>
              </a:solidFill>
              <a:effectLst/>
              <a:latin typeface="Helvetica Neue"/>
            </a:endParaRPr>
          </a:p>
          <a:p>
            <a:pPr marL="457200" indent="-457200" algn="l">
              <a:buFont typeface="Wingdings" panose="05000000000000000000" pitchFamily="2" charset="2"/>
              <a:buChar char="Ø"/>
            </a:pPr>
            <a:r>
              <a:rPr lang="en-US" sz="2600" b="0" i="0" dirty="0">
                <a:solidFill>
                  <a:srgbClr val="000000"/>
                </a:solidFill>
                <a:effectLst/>
                <a:latin typeface="Helvetica Neue"/>
              </a:rPr>
              <a:t>The proliferation of social media enables people to express their opinions widely online. However, at the same time, this has resulted in the emergence of conflict and hate, making online environments uninviting for users.</a:t>
            </a:r>
          </a:p>
          <a:p>
            <a:pPr marL="457200" indent="-457200" algn="l">
              <a:buFont typeface="Wingdings" panose="05000000000000000000" pitchFamily="2" charset="2"/>
              <a:buChar char="Ø"/>
            </a:pPr>
            <a:r>
              <a:rPr lang="en-US" sz="2600" b="0" i="0" dirty="0">
                <a:solidFill>
                  <a:srgbClr val="000000"/>
                </a:solidFill>
                <a:effectLst/>
                <a:latin typeface="Helvetica Neue"/>
              </a:rPr>
              <a:t>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a:t>
            </a:r>
            <a:r>
              <a:rPr lang="en-US" sz="2600" b="0" i="0" dirty="0" err="1">
                <a:solidFill>
                  <a:srgbClr val="000000"/>
                </a:solidFill>
                <a:effectLst/>
                <a:latin typeface="Helvetica Neue"/>
              </a:rPr>
              <a:t>behaviour</a:t>
            </a:r>
            <a:r>
              <a:rPr lang="en-US" sz="2600" b="0" i="0" dirty="0">
                <a:solidFill>
                  <a:srgbClr val="000000"/>
                </a:solidFill>
                <a:effectLst/>
                <a:latin typeface="Helvetica Neue"/>
              </a:rPr>
              <a:t>.</a:t>
            </a:r>
          </a:p>
          <a:p>
            <a:pPr marL="457200" indent="-457200" algn="l">
              <a:buFont typeface="Wingdings" panose="05000000000000000000" pitchFamily="2" charset="2"/>
              <a:buChar char="Ø"/>
            </a:pPr>
            <a:r>
              <a:rPr lang="en-US" sz="2600" b="0" i="0" dirty="0">
                <a:solidFill>
                  <a:srgbClr val="000000"/>
                </a:solidFill>
                <a:effectLst/>
                <a:latin typeface="Helvetica Neue"/>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457200" indent="-457200" algn="l">
              <a:buFont typeface="Wingdings" panose="05000000000000000000" pitchFamily="2" charset="2"/>
              <a:buChar char="Ø"/>
            </a:pPr>
            <a:r>
              <a:rPr lang="en-US" sz="2600" b="0" i="0" dirty="0">
                <a:solidFill>
                  <a:srgbClr val="000000"/>
                </a:solidFill>
                <a:effectLst/>
                <a:latin typeface="Helvetica Neue"/>
              </a:rPr>
              <a:t>Internet comments are bastions of hatred and vitriol. While online anonymity has provided a new outlet for aggression and hate speech, machine learning can be used to fight it.</a:t>
            </a:r>
          </a:p>
          <a:p>
            <a:pPr marL="457200" indent="-457200" algn="l">
              <a:buFont typeface="Wingdings" panose="05000000000000000000" pitchFamily="2" charset="2"/>
              <a:buChar char="Ø"/>
            </a:pPr>
            <a:r>
              <a:rPr lang="en-US" sz="2600" b="0" i="0" dirty="0">
                <a:solidFill>
                  <a:srgbClr val="000000"/>
                </a:solidFill>
                <a:effectLst/>
                <a:latin typeface="Helvetica Neue"/>
              </a:rPr>
              <a:t> The problem we sought to solve was the tagging of internet comments that are aggressive towards other users. This means that insults to third parties such as celebrities will be tagged as unoffensive, but “u are an idiot” is clearly offensive. </a:t>
            </a:r>
          </a:p>
          <a:p>
            <a:pPr marL="457200" indent="-457200" algn="l">
              <a:buFont typeface="Wingdings" panose="05000000000000000000" pitchFamily="2" charset="2"/>
              <a:buChar char="Ø"/>
            </a:pPr>
            <a:r>
              <a:rPr lang="en-US" sz="2600" b="0" i="0" dirty="0">
                <a:solidFill>
                  <a:srgbClr val="000000"/>
                </a:solidFill>
                <a:effectLst/>
                <a:latin typeface="Helvetica Neue"/>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391C7-CB4B-4FA4-AE4A-C5F50F649FC2}"/>
              </a:ext>
            </a:extLst>
          </p:cNvPr>
          <p:cNvSpPr>
            <a:spLocks noGrp="1"/>
          </p:cNvSpPr>
          <p:nvPr>
            <p:ph type="ctrTitle"/>
          </p:nvPr>
        </p:nvSpPr>
        <p:spPr>
          <a:xfrm>
            <a:off x="670560" y="447040"/>
            <a:ext cx="4088727" cy="1030333"/>
          </a:xfrm>
        </p:spPr>
        <p:txBody>
          <a:bodyPr>
            <a:normAutofit/>
          </a:bodyPr>
          <a:lstStyle/>
          <a:p>
            <a:r>
              <a:rPr lang="en-IN" sz="4400" b="1" spc="-95" dirty="0">
                <a:latin typeface="+mn-lt"/>
              </a:rPr>
              <a:t>Data</a:t>
            </a:r>
            <a:r>
              <a:rPr lang="en-IN" sz="4400" b="1" spc="-245" dirty="0">
                <a:latin typeface="+mn-lt"/>
              </a:rPr>
              <a:t> </a:t>
            </a:r>
            <a:r>
              <a:rPr lang="en-IN" sz="4400" b="1" spc="-125" dirty="0">
                <a:latin typeface="+mn-lt"/>
              </a:rPr>
              <a:t>Summary</a:t>
            </a:r>
            <a:endParaRPr lang="en-IN" sz="4400" b="1" dirty="0">
              <a:latin typeface="+mn-lt"/>
            </a:endParaRPr>
          </a:p>
        </p:txBody>
      </p:sp>
      <p:sp>
        <p:nvSpPr>
          <p:cNvPr id="6" name="Rectangle 3">
            <a:extLst>
              <a:ext uri="{FF2B5EF4-FFF2-40B4-BE49-F238E27FC236}">
                <a16:creationId xmlns="" xmlns:a16="http://schemas.microsoft.com/office/drawing/2014/main" id="{B718C50B-66CE-4841-8D3C-43455B8A0622}"/>
              </a:ext>
            </a:extLst>
          </p:cNvPr>
          <p:cNvSpPr>
            <a:spLocks noGrp="1" noChangeArrowheads="1"/>
          </p:cNvSpPr>
          <p:nvPr>
            <p:ph type="subTitle" idx="1"/>
          </p:nvPr>
        </p:nvSpPr>
        <p:spPr bwMode="auto">
          <a:xfrm>
            <a:off x="387350" y="696354"/>
            <a:ext cx="11134090" cy="5217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algn="l"/>
            <a:r>
              <a:rPr lang="en-US" b="1" i="0" dirty="0">
                <a:solidFill>
                  <a:srgbClr val="000000"/>
                </a:solidFill>
                <a:effectLst/>
                <a:latin typeface="Helvetica Neue"/>
              </a:rPr>
              <a:t>FEATURES:</a:t>
            </a:r>
          </a:p>
          <a:p>
            <a:pPr algn="l"/>
            <a:endParaRPr lang="en-US" b="1" i="0" dirty="0">
              <a:solidFill>
                <a:srgbClr val="000000"/>
              </a:solidFill>
              <a:effectLst/>
              <a:latin typeface="Helvetica Neue"/>
            </a:endParaRPr>
          </a:p>
          <a:p>
            <a:pPr algn="l">
              <a:buFont typeface="+mj-lt"/>
              <a:buAutoNum type="arabicPeriod"/>
            </a:pPr>
            <a:r>
              <a:rPr lang="en-US" sz="2000" b="1" i="0" dirty="0">
                <a:solidFill>
                  <a:srgbClr val="000000"/>
                </a:solidFill>
                <a:effectLst/>
                <a:latin typeface="Helvetica Neue"/>
              </a:rPr>
              <a:t>Malignant:</a:t>
            </a:r>
            <a:r>
              <a:rPr lang="en-US" sz="2000" b="0" i="0" dirty="0">
                <a:solidFill>
                  <a:srgbClr val="000000"/>
                </a:solidFill>
                <a:effectLst/>
                <a:latin typeface="Helvetica Neue"/>
              </a:rPr>
              <a:t> It is the Label column, which includes values 0 and 1, denoting if the comment is malignant or not.</a:t>
            </a:r>
          </a:p>
          <a:p>
            <a:pPr algn="l">
              <a:buFont typeface="+mj-lt"/>
              <a:buAutoNum type="arabicPeriod"/>
            </a:pPr>
            <a:r>
              <a:rPr lang="en-US" sz="2000" b="1" i="0" dirty="0">
                <a:solidFill>
                  <a:srgbClr val="000000"/>
                </a:solidFill>
                <a:effectLst/>
                <a:latin typeface="Helvetica Neue"/>
              </a:rPr>
              <a:t>Highly Malignant: </a:t>
            </a:r>
            <a:r>
              <a:rPr lang="en-US" sz="2000" b="0" i="0" dirty="0">
                <a:solidFill>
                  <a:srgbClr val="000000"/>
                </a:solidFill>
                <a:effectLst/>
                <a:latin typeface="Helvetica Neue"/>
              </a:rPr>
              <a:t>It denotes comments that are highly malignant and hurtful.</a:t>
            </a:r>
          </a:p>
          <a:p>
            <a:pPr algn="l">
              <a:buFont typeface="+mj-lt"/>
              <a:buAutoNum type="arabicPeriod"/>
            </a:pPr>
            <a:r>
              <a:rPr lang="en-US" sz="2000" b="1" i="0" dirty="0">
                <a:solidFill>
                  <a:srgbClr val="000000"/>
                </a:solidFill>
                <a:effectLst/>
                <a:latin typeface="Helvetica Neue"/>
              </a:rPr>
              <a:t>Rude:</a:t>
            </a:r>
            <a:r>
              <a:rPr lang="en-US" sz="2000" b="0" i="0" dirty="0">
                <a:solidFill>
                  <a:srgbClr val="000000"/>
                </a:solidFill>
                <a:effectLst/>
                <a:latin typeface="Helvetica Neue"/>
              </a:rPr>
              <a:t> It denotes comments that are very rude and offensive.</a:t>
            </a:r>
          </a:p>
          <a:p>
            <a:pPr algn="l">
              <a:buFont typeface="+mj-lt"/>
              <a:buAutoNum type="arabicPeriod"/>
            </a:pPr>
            <a:r>
              <a:rPr lang="en-US" sz="2000" b="1" i="0" dirty="0">
                <a:solidFill>
                  <a:srgbClr val="000000"/>
                </a:solidFill>
                <a:effectLst/>
                <a:latin typeface="Helvetica Neue"/>
              </a:rPr>
              <a:t>Threat:</a:t>
            </a:r>
            <a:r>
              <a:rPr lang="en-US" sz="2000" b="0" i="0" dirty="0">
                <a:solidFill>
                  <a:srgbClr val="000000"/>
                </a:solidFill>
                <a:effectLst/>
                <a:latin typeface="Helvetica Neue"/>
              </a:rPr>
              <a:t> It contains indication of the comments that are giving any threat to someone.</a:t>
            </a:r>
          </a:p>
          <a:p>
            <a:pPr algn="l">
              <a:buFont typeface="+mj-lt"/>
              <a:buAutoNum type="arabicPeriod"/>
            </a:pPr>
            <a:r>
              <a:rPr lang="en-US" sz="2000" b="1" i="0" dirty="0">
                <a:solidFill>
                  <a:srgbClr val="000000"/>
                </a:solidFill>
                <a:effectLst/>
                <a:latin typeface="Helvetica Neue"/>
              </a:rPr>
              <a:t>Abuse: </a:t>
            </a:r>
            <a:r>
              <a:rPr lang="en-US" sz="2000" b="0" i="0" dirty="0">
                <a:solidFill>
                  <a:srgbClr val="000000"/>
                </a:solidFill>
                <a:effectLst/>
                <a:latin typeface="Helvetica Neue"/>
              </a:rPr>
              <a:t>It is for comments that are abusive in nature.</a:t>
            </a:r>
          </a:p>
          <a:p>
            <a:pPr algn="l">
              <a:buFont typeface="+mj-lt"/>
              <a:buAutoNum type="arabicPeriod"/>
            </a:pPr>
            <a:r>
              <a:rPr lang="en-US" sz="2000" b="1" i="0" dirty="0">
                <a:solidFill>
                  <a:srgbClr val="000000"/>
                </a:solidFill>
                <a:effectLst/>
                <a:latin typeface="Helvetica Neue"/>
              </a:rPr>
              <a:t>Loathe:</a:t>
            </a:r>
            <a:r>
              <a:rPr lang="en-US" sz="2000" b="0" i="0" dirty="0">
                <a:solidFill>
                  <a:srgbClr val="000000"/>
                </a:solidFill>
                <a:effectLst/>
                <a:latin typeface="Helvetica Neue"/>
              </a:rPr>
              <a:t> It describes the comments which are hateful and loathing in nature.</a:t>
            </a:r>
          </a:p>
          <a:p>
            <a:pPr algn="l">
              <a:buFont typeface="+mj-lt"/>
              <a:buAutoNum type="arabicPeriod"/>
            </a:pPr>
            <a:r>
              <a:rPr lang="en-US" sz="2000" b="1" i="0" dirty="0">
                <a:solidFill>
                  <a:srgbClr val="000000"/>
                </a:solidFill>
                <a:effectLst/>
                <a:latin typeface="Helvetica Neue"/>
              </a:rPr>
              <a:t>ID: </a:t>
            </a:r>
            <a:r>
              <a:rPr lang="en-US" sz="2000" b="0" i="0" dirty="0">
                <a:solidFill>
                  <a:srgbClr val="000000"/>
                </a:solidFill>
                <a:effectLst/>
                <a:latin typeface="Helvetica Neue"/>
              </a:rPr>
              <a:t>It includes unique Ids associated with each comment text given.</a:t>
            </a:r>
          </a:p>
          <a:p>
            <a:pPr algn="l">
              <a:buFont typeface="+mj-lt"/>
              <a:buAutoNum type="arabicPeriod"/>
            </a:pPr>
            <a:r>
              <a:rPr lang="en-US" sz="2000" b="1" i="0" dirty="0">
                <a:solidFill>
                  <a:srgbClr val="000000"/>
                </a:solidFill>
                <a:effectLst/>
                <a:latin typeface="Helvetica Neue"/>
              </a:rPr>
              <a:t>Comment text: </a:t>
            </a:r>
            <a:r>
              <a:rPr lang="en-US" sz="2000" b="0" i="0" dirty="0">
                <a:solidFill>
                  <a:srgbClr val="000000"/>
                </a:solidFill>
                <a:effectLst/>
                <a:latin typeface="Helvetica Neue"/>
              </a:rPr>
              <a:t>This column contains the comments extracted from various social media platforms.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5D0B47-0ACA-4C54-B64B-4D06FED06814}"/>
              </a:ext>
            </a:extLst>
          </p:cNvPr>
          <p:cNvSpPr>
            <a:spLocks noGrp="1"/>
          </p:cNvSpPr>
          <p:nvPr>
            <p:ph type="title"/>
          </p:nvPr>
        </p:nvSpPr>
        <p:spPr>
          <a:xfrm>
            <a:off x="838200" y="365125"/>
            <a:ext cx="10515600" cy="635539"/>
          </a:xfrm>
        </p:spPr>
        <p:txBody>
          <a:bodyPr>
            <a:normAutofit fontScale="90000"/>
          </a:bodyPr>
          <a:lstStyle/>
          <a:p>
            <a:r>
              <a:rPr lang="en-IN" b="1" dirty="0"/>
              <a:t>Data </a:t>
            </a:r>
            <a:r>
              <a:rPr lang="en-IN" b="1" dirty="0" err="1"/>
              <a:t>Preprocessing</a:t>
            </a:r>
            <a:endParaRPr lang="en-IN" b="1" dirty="0"/>
          </a:p>
        </p:txBody>
      </p:sp>
      <p:sp>
        <p:nvSpPr>
          <p:cNvPr id="3" name="Content Placeholder 2">
            <a:extLst>
              <a:ext uri="{FF2B5EF4-FFF2-40B4-BE49-F238E27FC236}">
                <a16:creationId xmlns="" xmlns:a16="http://schemas.microsoft.com/office/drawing/2014/main" id="{0C815B4C-65E5-407C-9957-2AA681A14AB0}"/>
              </a:ext>
            </a:extLst>
          </p:cNvPr>
          <p:cNvSpPr>
            <a:spLocks noGrp="1"/>
          </p:cNvSpPr>
          <p:nvPr>
            <p:ph idx="1"/>
          </p:nvPr>
        </p:nvSpPr>
        <p:spPr>
          <a:xfrm>
            <a:off x="838200" y="1000664"/>
            <a:ext cx="10515600" cy="5176299"/>
          </a:xfrm>
        </p:spPr>
        <p:txBody>
          <a:bodyPr>
            <a:normAutofit lnSpcReduction="10000"/>
          </a:bodyPr>
          <a:lstStyle/>
          <a:p>
            <a:pPr marL="514350" indent="-514350">
              <a:buAutoNum type="arabicPeriod"/>
            </a:pPr>
            <a:r>
              <a:rPr lang="en-US" dirty="0"/>
              <a:t> Convert to lower</a:t>
            </a:r>
          </a:p>
          <a:p>
            <a:pPr marL="514350" indent="-514350">
              <a:buAutoNum type="arabicPeriod"/>
            </a:pPr>
            <a:r>
              <a:rPr lang="en-IN" dirty="0"/>
              <a:t>Replace email address</a:t>
            </a:r>
          </a:p>
          <a:p>
            <a:pPr marL="514350" indent="-514350">
              <a:buAutoNum type="arabicPeriod"/>
            </a:pPr>
            <a:r>
              <a:rPr lang="en-IN" dirty="0"/>
              <a:t>Replace web address</a:t>
            </a:r>
          </a:p>
          <a:p>
            <a:pPr marL="514350" indent="-514350">
              <a:buAutoNum type="arabicPeriod"/>
            </a:pPr>
            <a:r>
              <a:rPr lang="en-IN" dirty="0"/>
              <a:t>Replace money symbols </a:t>
            </a:r>
          </a:p>
          <a:p>
            <a:pPr marL="514350" indent="-514350">
              <a:buAutoNum type="arabicPeriod"/>
            </a:pPr>
            <a:r>
              <a:rPr lang="en-US" dirty="0"/>
              <a:t>Replace 10 digit phone numbers (formats include </a:t>
            </a:r>
            <a:r>
              <a:rPr lang="en-US" dirty="0" err="1"/>
              <a:t>paranthesis</a:t>
            </a:r>
            <a:r>
              <a:rPr lang="en-US" dirty="0"/>
              <a:t>, spaces, no spaces, dashes) with '</a:t>
            </a:r>
            <a:r>
              <a:rPr lang="en-US" dirty="0" err="1"/>
              <a:t>phonenumber</a:t>
            </a:r>
            <a:r>
              <a:rPr lang="en-US" dirty="0"/>
              <a:t>’</a:t>
            </a:r>
          </a:p>
          <a:p>
            <a:pPr marL="514350" indent="-514350">
              <a:buAutoNum type="arabicPeriod"/>
            </a:pPr>
            <a:r>
              <a:rPr lang="en-US" dirty="0"/>
              <a:t>Replace numbers with '</a:t>
            </a:r>
            <a:r>
              <a:rPr lang="en-US" dirty="0" err="1"/>
              <a:t>numbr</a:t>
            </a:r>
            <a:r>
              <a:rPr lang="en-US" dirty="0"/>
              <a:t>’</a:t>
            </a:r>
          </a:p>
          <a:p>
            <a:pPr marL="514350" indent="-514350">
              <a:buAutoNum type="arabicPeriod"/>
            </a:pPr>
            <a:r>
              <a:rPr lang="en-US" dirty="0"/>
              <a:t>Finding the </a:t>
            </a:r>
            <a:r>
              <a:rPr lang="en-US" dirty="0" err="1"/>
              <a:t>stopwords</a:t>
            </a:r>
            <a:r>
              <a:rPr lang="en-US" dirty="0"/>
              <a:t>.</a:t>
            </a:r>
          </a:p>
          <a:p>
            <a:pPr marL="514350" indent="-514350">
              <a:buAutoNum type="arabicPeriod"/>
            </a:pPr>
            <a:r>
              <a:rPr lang="en-US" dirty="0"/>
              <a:t>Applying lemmatization.</a:t>
            </a:r>
          </a:p>
          <a:p>
            <a:pPr marL="514350" indent="-514350">
              <a:buAutoNum type="arabicPeriod"/>
            </a:pPr>
            <a:r>
              <a:rPr lang="en-US" dirty="0"/>
              <a:t>Analyzing of loud words which are offensive, hurting and not acceptable</a:t>
            </a:r>
            <a:endParaRPr lang="en-IN" dirty="0"/>
          </a:p>
        </p:txBody>
      </p:sp>
    </p:spTree>
    <p:extLst>
      <p:ext uri="{BB962C8B-B14F-4D97-AF65-F5344CB8AC3E}">
        <p14:creationId xmlns:p14="http://schemas.microsoft.com/office/powerpoint/2010/main" val="310903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9A747D-EA6F-4348-80E4-1DEBBDE9C45B}"/>
              </a:ext>
            </a:extLst>
          </p:cNvPr>
          <p:cNvSpPr>
            <a:spLocks noGrp="1"/>
          </p:cNvSpPr>
          <p:nvPr>
            <p:ph type="title"/>
          </p:nvPr>
        </p:nvSpPr>
        <p:spPr>
          <a:xfrm>
            <a:off x="838200" y="365125"/>
            <a:ext cx="10515600" cy="879781"/>
          </a:xfrm>
        </p:spPr>
        <p:txBody>
          <a:bodyPr/>
          <a:lstStyle/>
          <a:p>
            <a:r>
              <a:rPr lang="en-IN" b="1" dirty="0"/>
              <a:t>Data </a:t>
            </a:r>
            <a:r>
              <a:rPr lang="en-IN" b="1" dirty="0" err="1"/>
              <a:t>Preprocessing</a:t>
            </a:r>
            <a:endParaRPr lang="en-IN" dirty="0"/>
          </a:p>
        </p:txBody>
      </p:sp>
      <p:pic>
        <p:nvPicPr>
          <p:cNvPr id="9" name="Picture 8">
            <a:extLst>
              <a:ext uri="{FF2B5EF4-FFF2-40B4-BE49-F238E27FC236}">
                <a16:creationId xmlns="" xmlns:a16="http://schemas.microsoft.com/office/drawing/2014/main" id="{633CB5C5-D721-4416-9366-2E94FE8C0DF5}"/>
              </a:ext>
            </a:extLst>
          </p:cNvPr>
          <p:cNvPicPr>
            <a:picLocks noChangeAspect="1"/>
          </p:cNvPicPr>
          <p:nvPr/>
        </p:nvPicPr>
        <p:blipFill>
          <a:blip r:embed="rId2"/>
          <a:stretch>
            <a:fillRect/>
          </a:stretch>
        </p:blipFill>
        <p:spPr>
          <a:xfrm>
            <a:off x="917747" y="1244906"/>
            <a:ext cx="10356505" cy="3690650"/>
          </a:xfrm>
          <a:prstGeom prst="rect">
            <a:avLst/>
          </a:prstGeom>
        </p:spPr>
      </p:pic>
    </p:spTree>
    <p:extLst>
      <p:ext uri="{BB962C8B-B14F-4D97-AF65-F5344CB8AC3E}">
        <p14:creationId xmlns:p14="http://schemas.microsoft.com/office/powerpoint/2010/main" val="358086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9128B3C-89D8-4A56-BC22-E0C7A327D6A8}"/>
              </a:ext>
            </a:extLst>
          </p:cNvPr>
          <p:cNvPicPr>
            <a:picLocks noChangeAspect="1"/>
          </p:cNvPicPr>
          <p:nvPr/>
        </p:nvPicPr>
        <p:blipFill>
          <a:blip r:embed="rId2"/>
          <a:stretch>
            <a:fillRect/>
          </a:stretch>
        </p:blipFill>
        <p:spPr>
          <a:xfrm>
            <a:off x="627961" y="419015"/>
            <a:ext cx="10569522" cy="5508060"/>
          </a:xfrm>
          <a:prstGeom prst="rect">
            <a:avLst/>
          </a:prstGeom>
        </p:spPr>
      </p:pic>
    </p:spTree>
    <p:extLst>
      <p:ext uri="{BB962C8B-B14F-4D97-AF65-F5344CB8AC3E}">
        <p14:creationId xmlns:p14="http://schemas.microsoft.com/office/powerpoint/2010/main" val="228054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DD75B4B-1946-4706-B9E9-39F83AE6174F}"/>
              </a:ext>
            </a:extLst>
          </p:cNvPr>
          <p:cNvPicPr>
            <a:picLocks noGrp="1" noChangeAspect="1"/>
          </p:cNvPicPr>
          <p:nvPr>
            <p:ph idx="1"/>
          </p:nvPr>
        </p:nvPicPr>
        <p:blipFill>
          <a:blip r:embed="rId2"/>
          <a:stretch>
            <a:fillRect/>
          </a:stretch>
        </p:blipFill>
        <p:spPr>
          <a:xfrm>
            <a:off x="838200" y="903384"/>
            <a:ext cx="9903246" cy="4975660"/>
          </a:xfrm>
        </p:spPr>
      </p:pic>
    </p:spTree>
    <p:extLst>
      <p:ext uri="{BB962C8B-B14F-4D97-AF65-F5344CB8AC3E}">
        <p14:creationId xmlns:p14="http://schemas.microsoft.com/office/powerpoint/2010/main" val="212258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8D716C5-9BA7-4307-8509-4620B59AB691}"/>
              </a:ext>
            </a:extLst>
          </p:cNvPr>
          <p:cNvPicPr>
            <a:picLocks noChangeAspect="1"/>
          </p:cNvPicPr>
          <p:nvPr/>
        </p:nvPicPr>
        <p:blipFill>
          <a:blip r:embed="rId2"/>
          <a:stretch>
            <a:fillRect/>
          </a:stretch>
        </p:blipFill>
        <p:spPr>
          <a:xfrm>
            <a:off x="919527" y="410276"/>
            <a:ext cx="10271067" cy="5765441"/>
          </a:xfrm>
          <a:prstGeom prst="rect">
            <a:avLst/>
          </a:prstGeom>
        </p:spPr>
      </p:pic>
    </p:spTree>
    <p:extLst>
      <p:ext uri="{BB962C8B-B14F-4D97-AF65-F5344CB8AC3E}">
        <p14:creationId xmlns:p14="http://schemas.microsoft.com/office/powerpoint/2010/main" val="73927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4523</TotalTime>
  <Words>654</Words>
  <Application>Microsoft Office PowerPoint</Application>
  <PresentationFormat>Widescreen</PresentationFormat>
  <Paragraphs>77</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 Neue</vt:lpstr>
      <vt:lpstr>Times New Roman</vt:lpstr>
      <vt:lpstr>Wingdings</vt:lpstr>
      <vt:lpstr>Office Theme</vt:lpstr>
      <vt:lpstr>PowerPoint Presentation</vt:lpstr>
      <vt:lpstr>Content</vt:lpstr>
      <vt:lpstr>Problem Statement</vt:lpstr>
      <vt:lpstr>Data Summary</vt:lpstr>
      <vt:lpstr>Data Preprocessing</vt:lpstr>
      <vt:lpstr>Data Preprocessing</vt:lpstr>
      <vt:lpstr>PowerPoint Presentation</vt:lpstr>
      <vt:lpstr>PowerPoint Presentation</vt:lpstr>
      <vt:lpstr>PowerPoint Presentation</vt:lpstr>
      <vt:lpstr>Exploratory Data Analysis ( EDA)</vt:lpstr>
      <vt:lpstr>Univariate Analysis of categorical variables</vt:lpstr>
      <vt:lpstr>Univariate Analysis of Numerical  variables</vt:lpstr>
      <vt:lpstr>Observation:  Malignant, rude and abusive words are highly correlated words for my dataset.</vt:lpstr>
      <vt:lpstr>Models used:</vt:lpstr>
      <vt:lpstr>Model  Building</vt:lpstr>
      <vt:lpstr>Fitting The Model</vt:lpstr>
      <vt:lpstr>Fitting The Model</vt:lpstr>
      <vt:lpstr>Accuracy of the Best Model (Random Forest Classifier)</vt:lpstr>
      <vt:lpstr>Best Model</vt:lpstr>
      <vt:lpstr>ROC _AUC CURVE</vt:lpstr>
      <vt:lpstr> 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cp:revision>
  <dcterms:created xsi:type="dcterms:W3CDTF">2022-02-23T08:01:22Z</dcterms:created>
  <dcterms:modified xsi:type="dcterms:W3CDTF">2022-05-19T23:41:58Z</dcterms:modified>
</cp:coreProperties>
</file>