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25"/>
  </p:notesMasterIdLst>
  <p:sldIdLst>
    <p:sldId id="256" r:id="rId2"/>
    <p:sldId id="257" r:id="rId3"/>
    <p:sldId id="258" r:id="rId4"/>
    <p:sldId id="259" r:id="rId5"/>
    <p:sldId id="265" r:id="rId6"/>
    <p:sldId id="320" r:id="rId7"/>
    <p:sldId id="331" r:id="rId8"/>
    <p:sldId id="298" r:id="rId9"/>
    <p:sldId id="326" r:id="rId10"/>
    <p:sldId id="321" r:id="rId11"/>
    <p:sldId id="299" r:id="rId12"/>
    <p:sldId id="322" r:id="rId13"/>
    <p:sldId id="304" r:id="rId14"/>
    <p:sldId id="332" r:id="rId15"/>
    <p:sldId id="333" r:id="rId16"/>
    <p:sldId id="313" r:id="rId17"/>
    <p:sldId id="328" r:id="rId18"/>
    <p:sldId id="330" r:id="rId19"/>
    <p:sldId id="334" r:id="rId20"/>
    <p:sldId id="336" r:id="rId21"/>
    <p:sldId id="337" r:id="rId22"/>
    <p:sldId id="319" r:id="rId23"/>
    <p:sldId id="29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BD577-69D0-4046-9EED-8CE2117A49A0}" type="datetimeFigureOut">
              <a:rPr lang="en-IN" smtClean="0"/>
              <a:t>30-03-2022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11363-9180-4FA1-87F8-AB9504726DE7}" type="slidenum">
              <a:rPr lang="en-IN" smtClean="0"/>
              <a:t>‹#›</a:t>
            </a:fld>
            <a:endParaRPr lang="en-IN"/>
          </a:p>
        </p:txBody>
      </p:sp>
    </p:spTree>
    <p:extLst>
      <p:ext uri="{BB962C8B-B14F-4D97-AF65-F5344CB8AC3E}">
        <p14:creationId xmlns:p14="http://schemas.microsoft.com/office/powerpoint/2010/main" val="2550872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211363-9180-4FA1-87F8-AB9504726DE7}" type="slidenum">
              <a:rPr lang="en-IN" smtClean="0"/>
              <a:t>13</a:t>
            </a:fld>
            <a:endParaRPr lang="en-IN"/>
          </a:p>
        </p:txBody>
      </p:sp>
    </p:spTree>
    <p:extLst>
      <p:ext uri="{BB962C8B-B14F-4D97-AF65-F5344CB8AC3E}">
        <p14:creationId xmlns:p14="http://schemas.microsoft.com/office/powerpoint/2010/main" val="4078909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53E2-04BC-49AC-B99D-C54D73B9D8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D48503-F1A2-4B12-B188-612AD281F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0646A0-F562-4E46-AD04-47026748C2BE}"/>
              </a:ext>
            </a:extLst>
          </p:cNvPr>
          <p:cNvSpPr>
            <a:spLocks noGrp="1"/>
          </p:cNvSpPr>
          <p:nvPr>
            <p:ph type="dt" sz="half" idx="10"/>
          </p:nvPr>
        </p:nvSpPr>
        <p:spPr/>
        <p:txBody>
          <a:bodyPr/>
          <a:lstStyle/>
          <a:p>
            <a:fld id="{A01A6FAE-BC32-49C7-936B-FEADB80FF98C}" type="datetimeFigureOut">
              <a:rPr lang="en-IN" smtClean="0"/>
              <a:t>30-03-2022</a:t>
            </a:fld>
            <a:endParaRPr lang="en-IN"/>
          </a:p>
        </p:txBody>
      </p:sp>
      <p:sp>
        <p:nvSpPr>
          <p:cNvPr id="5" name="Footer Placeholder 4">
            <a:extLst>
              <a:ext uri="{FF2B5EF4-FFF2-40B4-BE49-F238E27FC236}">
                <a16:creationId xmlns:a16="http://schemas.microsoft.com/office/drawing/2014/main" id="{78F80C8D-3714-4CE2-B0B5-620E3A0D3F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E3B6C-8960-4FB7-9AE8-6B83E87AA932}"/>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48349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AD17-F61B-411B-8744-D6A6768E34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D2CE67-2516-408B-8C6D-1E6161E346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02D4D-953A-494E-9F63-E8B1BA8ECCB7}"/>
              </a:ext>
            </a:extLst>
          </p:cNvPr>
          <p:cNvSpPr>
            <a:spLocks noGrp="1"/>
          </p:cNvSpPr>
          <p:nvPr>
            <p:ph type="dt" sz="half" idx="10"/>
          </p:nvPr>
        </p:nvSpPr>
        <p:spPr/>
        <p:txBody>
          <a:bodyPr/>
          <a:lstStyle/>
          <a:p>
            <a:fld id="{A01A6FAE-BC32-49C7-936B-FEADB80FF98C}" type="datetimeFigureOut">
              <a:rPr lang="en-IN" smtClean="0"/>
              <a:t>30-03-2022</a:t>
            </a:fld>
            <a:endParaRPr lang="en-IN"/>
          </a:p>
        </p:txBody>
      </p:sp>
      <p:sp>
        <p:nvSpPr>
          <p:cNvPr id="5" name="Footer Placeholder 4">
            <a:extLst>
              <a:ext uri="{FF2B5EF4-FFF2-40B4-BE49-F238E27FC236}">
                <a16:creationId xmlns:a16="http://schemas.microsoft.com/office/drawing/2014/main" id="{48DA3C08-C16C-489F-B2A8-63718BECA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4DBD1-30CA-4822-933F-6D8978F18EC8}"/>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737187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F3F25D-4466-4F6B-AB2E-9A316A3AD8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C60F92-A424-4901-BFF6-4D4A7CA728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3ED688-804C-4F3F-8C82-F461AFC36529}"/>
              </a:ext>
            </a:extLst>
          </p:cNvPr>
          <p:cNvSpPr>
            <a:spLocks noGrp="1"/>
          </p:cNvSpPr>
          <p:nvPr>
            <p:ph type="dt" sz="half" idx="10"/>
          </p:nvPr>
        </p:nvSpPr>
        <p:spPr/>
        <p:txBody>
          <a:bodyPr/>
          <a:lstStyle/>
          <a:p>
            <a:fld id="{A01A6FAE-BC32-49C7-936B-FEADB80FF98C}" type="datetimeFigureOut">
              <a:rPr lang="en-IN" smtClean="0"/>
              <a:t>30-03-2022</a:t>
            </a:fld>
            <a:endParaRPr lang="en-IN"/>
          </a:p>
        </p:txBody>
      </p:sp>
      <p:sp>
        <p:nvSpPr>
          <p:cNvPr id="5" name="Footer Placeholder 4">
            <a:extLst>
              <a:ext uri="{FF2B5EF4-FFF2-40B4-BE49-F238E27FC236}">
                <a16:creationId xmlns:a16="http://schemas.microsoft.com/office/drawing/2014/main" id="{FE595837-61F0-423F-B71D-57879F665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BA8DB-630A-4F1B-9453-40A3429DB7D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95216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7B49-40C6-4ADF-865C-86CA64ADD8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959F41-25B7-4547-8066-04C1F8BAF7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4FDEDE-AB07-4247-9896-779D4DE70DA7}"/>
              </a:ext>
            </a:extLst>
          </p:cNvPr>
          <p:cNvSpPr>
            <a:spLocks noGrp="1"/>
          </p:cNvSpPr>
          <p:nvPr>
            <p:ph type="dt" sz="half" idx="10"/>
          </p:nvPr>
        </p:nvSpPr>
        <p:spPr/>
        <p:txBody>
          <a:bodyPr/>
          <a:lstStyle/>
          <a:p>
            <a:fld id="{A01A6FAE-BC32-49C7-936B-FEADB80FF98C}" type="datetimeFigureOut">
              <a:rPr lang="en-IN" smtClean="0"/>
              <a:t>30-03-2022</a:t>
            </a:fld>
            <a:endParaRPr lang="en-IN"/>
          </a:p>
        </p:txBody>
      </p:sp>
      <p:sp>
        <p:nvSpPr>
          <p:cNvPr id="5" name="Footer Placeholder 4">
            <a:extLst>
              <a:ext uri="{FF2B5EF4-FFF2-40B4-BE49-F238E27FC236}">
                <a16:creationId xmlns:a16="http://schemas.microsoft.com/office/drawing/2014/main" id="{C9DFEE05-F6C9-442C-9FD4-96EBDE5ACC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007B4-8806-4F7D-9B2A-D6537F62F05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63338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DA62-A920-4F56-AB33-9F1CC3749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24DE1A-A520-4E91-A530-B7F77B5AD8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BF16F6-77C3-4136-8685-8BC8E41CAEEC}"/>
              </a:ext>
            </a:extLst>
          </p:cNvPr>
          <p:cNvSpPr>
            <a:spLocks noGrp="1"/>
          </p:cNvSpPr>
          <p:nvPr>
            <p:ph type="dt" sz="half" idx="10"/>
          </p:nvPr>
        </p:nvSpPr>
        <p:spPr/>
        <p:txBody>
          <a:bodyPr/>
          <a:lstStyle/>
          <a:p>
            <a:fld id="{A01A6FAE-BC32-49C7-936B-FEADB80FF98C}" type="datetimeFigureOut">
              <a:rPr lang="en-IN" smtClean="0"/>
              <a:t>30-03-2022</a:t>
            </a:fld>
            <a:endParaRPr lang="en-IN"/>
          </a:p>
        </p:txBody>
      </p:sp>
      <p:sp>
        <p:nvSpPr>
          <p:cNvPr id="5" name="Footer Placeholder 4">
            <a:extLst>
              <a:ext uri="{FF2B5EF4-FFF2-40B4-BE49-F238E27FC236}">
                <a16:creationId xmlns:a16="http://schemas.microsoft.com/office/drawing/2014/main" id="{AECBE22A-8EB5-4C33-A0EF-BAC3957653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546C1F-69FC-4F0F-B351-D749F138D27C}"/>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97863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E1D8-3CC5-4438-B9B4-EDA5D2EBAE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E53E3F-F5AB-450C-BB67-4D48717F75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BBCC01-2123-4AF4-8274-FB6DCC0FD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83E3D5-96C7-47E3-A2BB-906F30BB7684}"/>
              </a:ext>
            </a:extLst>
          </p:cNvPr>
          <p:cNvSpPr>
            <a:spLocks noGrp="1"/>
          </p:cNvSpPr>
          <p:nvPr>
            <p:ph type="dt" sz="half" idx="10"/>
          </p:nvPr>
        </p:nvSpPr>
        <p:spPr/>
        <p:txBody>
          <a:bodyPr/>
          <a:lstStyle/>
          <a:p>
            <a:fld id="{A01A6FAE-BC32-49C7-936B-FEADB80FF98C}" type="datetimeFigureOut">
              <a:rPr lang="en-IN" smtClean="0"/>
              <a:t>30-03-2022</a:t>
            </a:fld>
            <a:endParaRPr lang="en-IN"/>
          </a:p>
        </p:txBody>
      </p:sp>
      <p:sp>
        <p:nvSpPr>
          <p:cNvPr id="6" name="Footer Placeholder 5">
            <a:extLst>
              <a:ext uri="{FF2B5EF4-FFF2-40B4-BE49-F238E27FC236}">
                <a16:creationId xmlns:a16="http://schemas.microsoft.com/office/drawing/2014/main" id="{DC944A86-6083-498E-B126-6C4347B808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C12CD4-9ACC-469A-91A5-25CE06053888}"/>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428611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96AF-F323-41BE-852F-72458C169E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52305E-EDB0-4CA9-A263-5B5AACC57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65BAB4-27B9-428D-AE97-919BC40667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915CE5-6E90-4693-9AD8-E825655F0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91D823-F836-4ABE-93E4-2001949DB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31FF3C-F87A-4718-B3B4-7C3770D9FECF}"/>
              </a:ext>
            </a:extLst>
          </p:cNvPr>
          <p:cNvSpPr>
            <a:spLocks noGrp="1"/>
          </p:cNvSpPr>
          <p:nvPr>
            <p:ph type="dt" sz="half" idx="10"/>
          </p:nvPr>
        </p:nvSpPr>
        <p:spPr/>
        <p:txBody>
          <a:bodyPr/>
          <a:lstStyle/>
          <a:p>
            <a:fld id="{A01A6FAE-BC32-49C7-936B-FEADB80FF98C}" type="datetimeFigureOut">
              <a:rPr lang="en-IN" smtClean="0"/>
              <a:t>30-03-2022</a:t>
            </a:fld>
            <a:endParaRPr lang="en-IN"/>
          </a:p>
        </p:txBody>
      </p:sp>
      <p:sp>
        <p:nvSpPr>
          <p:cNvPr id="8" name="Footer Placeholder 7">
            <a:extLst>
              <a:ext uri="{FF2B5EF4-FFF2-40B4-BE49-F238E27FC236}">
                <a16:creationId xmlns:a16="http://schemas.microsoft.com/office/drawing/2014/main" id="{E39C9B69-AC3B-47FB-9692-3547670969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A9CDDF-FB12-4F3C-AE38-F18154EE3D33}"/>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32856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91D0-B4CB-4B02-8E27-6C76E02D89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CD7A96-FA62-402A-85F7-1A71B5C91754}"/>
              </a:ext>
            </a:extLst>
          </p:cNvPr>
          <p:cNvSpPr>
            <a:spLocks noGrp="1"/>
          </p:cNvSpPr>
          <p:nvPr>
            <p:ph type="dt" sz="half" idx="10"/>
          </p:nvPr>
        </p:nvSpPr>
        <p:spPr/>
        <p:txBody>
          <a:bodyPr/>
          <a:lstStyle/>
          <a:p>
            <a:fld id="{A01A6FAE-BC32-49C7-936B-FEADB80FF98C}" type="datetimeFigureOut">
              <a:rPr lang="en-IN" smtClean="0"/>
              <a:t>30-03-2022</a:t>
            </a:fld>
            <a:endParaRPr lang="en-IN"/>
          </a:p>
        </p:txBody>
      </p:sp>
      <p:sp>
        <p:nvSpPr>
          <p:cNvPr id="4" name="Footer Placeholder 3">
            <a:extLst>
              <a:ext uri="{FF2B5EF4-FFF2-40B4-BE49-F238E27FC236}">
                <a16:creationId xmlns:a16="http://schemas.microsoft.com/office/drawing/2014/main" id="{A93A54F8-4069-4F53-A1C9-21FF1421F4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37BFC7-F0FE-45CC-92A0-9173D0D0954D}"/>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04778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10EEC6-79F9-414D-B436-36AB67E13B65}"/>
              </a:ext>
            </a:extLst>
          </p:cNvPr>
          <p:cNvSpPr>
            <a:spLocks noGrp="1"/>
          </p:cNvSpPr>
          <p:nvPr>
            <p:ph type="dt" sz="half" idx="10"/>
          </p:nvPr>
        </p:nvSpPr>
        <p:spPr/>
        <p:txBody>
          <a:bodyPr/>
          <a:lstStyle/>
          <a:p>
            <a:fld id="{A01A6FAE-BC32-49C7-936B-FEADB80FF98C}" type="datetimeFigureOut">
              <a:rPr lang="en-IN" smtClean="0"/>
              <a:t>30-03-2022</a:t>
            </a:fld>
            <a:endParaRPr lang="en-IN"/>
          </a:p>
        </p:txBody>
      </p:sp>
      <p:sp>
        <p:nvSpPr>
          <p:cNvPr id="3" name="Footer Placeholder 2">
            <a:extLst>
              <a:ext uri="{FF2B5EF4-FFF2-40B4-BE49-F238E27FC236}">
                <a16:creationId xmlns:a16="http://schemas.microsoft.com/office/drawing/2014/main" id="{C0A974AD-08B0-4075-B772-F2E6E6C1F9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59403D-141A-4BB7-B077-793AE984CA0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02782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AA28-1ADF-4643-AD26-1342E3AF86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E4E2D0-CF53-426F-94C7-E638DFAE8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13FB26-A949-4A7A-A21E-C58A8DF89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D79D2-7E5C-4D8B-875C-9FB9FB4EFFB9}"/>
              </a:ext>
            </a:extLst>
          </p:cNvPr>
          <p:cNvSpPr>
            <a:spLocks noGrp="1"/>
          </p:cNvSpPr>
          <p:nvPr>
            <p:ph type="dt" sz="half" idx="10"/>
          </p:nvPr>
        </p:nvSpPr>
        <p:spPr/>
        <p:txBody>
          <a:bodyPr/>
          <a:lstStyle/>
          <a:p>
            <a:fld id="{A01A6FAE-BC32-49C7-936B-FEADB80FF98C}" type="datetimeFigureOut">
              <a:rPr lang="en-IN" smtClean="0"/>
              <a:t>30-03-2022</a:t>
            </a:fld>
            <a:endParaRPr lang="en-IN"/>
          </a:p>
        </p:txBody>
      </p:sp>
      <p:sp>
        <p:nvSpPr>
          <p:cNvPr id="6" name="Footer Placeholder 5">
            <a:extLst>
              <a:ext uri="{FF2B5EF4-FFF2-40B4-BE49-F238E27FC236}">
                <a16:creationId xmlns:a16="http://schemas.microsoft.com/office/drawing/2014/main" id="{AA20929A-7A7B-4F8A-931E-5E21437F19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B946A0-0B43-4719-B400-806049A3DEAD}"/>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91909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E68B-CAC2-4865-B6CF-AE8AE258A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1AD5C7-2520-4274-A7CB-46CE8D2637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9B783F71-DE28-4737-BDD5-0C1B7C596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CEE52-4ACE-49F8-8011-3FADDEDA5736}"/>
              </a:ext>
            </a:extLst>
          </p:cNvPr>
          <p:cNvSpPr>
            <a:spLocks noGrp="1"/>
          </p:cNvSpPr>
          <p:nvPr>
            <p:ph type="dt" sz="half" idx="10"/>
          </p:nvPr>
        </p:nvSpPr>
        <p:spPr/>
        <p:txBody>
          <a:bodyPr/>
          <a:lstStyle/>
          <a:p>
            <a:fld id="{A01A6FAE-BC32-49C7-936B-FEADB80FF98C}" type="datetimeFigureOut">
              <a:rPr lang="en-IN" smtClean="0"/>
              <a:t>30-03-2022</a:t>
            </a:fld>
            <a:endParaRPr lang="en-IN"/>
          </a:p>
        </p:txBody>
      </p:sp>
      <p:sp>
        <p:nvSpPr>
          <p:cNvPr id="6" name="Footer Placeholder 5">
            <a:extLst>
              <a:ext uri="{FF2B5EF4-FFF2-40B4-BE49-F238E27FC236}">
                <a16:creationId xmlns:a16="http://schemas.microsoft.com/office/drawing/2014/main" id="{45541E8E-C580-4935-8668-07166BD40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164D10-4918-4BE7-9958-7A131CDF6D6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43588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C4E5E-3D7C-4768-BCEA-EB1C20F4F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110C6A-D4E2-45C7-8244-B8F35A108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7745B-DE9A-498D-A7C7-7B37AF827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A6FAE-BC32-49C7-936B-FEADB80FF98C}" type="datetimeFigureOut">
              <a:rPr lang="en-IN" smtClean="0"/>
              <a:t>30-03-2022</a:t>
            </a:fld>
            <a:endParaRPr lang="en-IN"/>
          </a:p>
        </p:txBody>
      </p:sp>
      <p:sp>
        <p:nvSpPr>
          <p:cNvPr id="5" name="Footer Placeholder 4">
            <a:extLst>
              <a:ext uri="{FF2B5EF4-FFF2-40B4-BE49-F238E27FC236}">
                <a16:creationId xmlns:a16="http://schemas.microsoft.com/office/drawing/2014/main" id="{41A017A0-B57F-4C08-BEAD-3C3763D9A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1A4D63-34B6-4282-BFB3-869F8C0E79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8B7AA-F3B4-4762-AA9E-634A5B51964C}" type="slidenum">
              <a:rPr lang="en-IN" smtClean="0"/>
              <a:t>‹#›</a:t>
            </a:fld>
            <a:endParaRPr lang="en-IN"/>
          </a:p>
        </p:txBody>
      </p:sp>
    </p:spTree>
    <p:extLst>
      <p:ext uri="{BB962C8B-B14F-4D97-AF65-F5344CB8AC3E}">
        <p14:creationId xmlns:p14="http://schemas.microsoft.com/office/powerpoint/2010/main" val="139994561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52900873@N07/27103566349"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hyperlink" Target="https://www.peoplematters.in/news/c-suite/cars24-appoints-new-chief-human-resources-officer-30121" TargetMode="Externa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mplysarafina.blogspot.com/2011/04/thank-you-thursday.html" TargetMode="External"/><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startuplist.in/listing/cars24/"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startuplist.in/listing/cars24/"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nl.pinterest.com/pin/830491987524113836/"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49F9-9503-4A64-BD27-ACAB2DB4B42D}"/>
              </a:ext>
            </a:extLst>
          </p:cNvPr>
          <p:cNvSpPr>
            <a:spLocks noGrp="1"/>
          </p:cNvSpPr>
          <p:nvPr>
            <p:ph type="ctrTitle"/>
          </p:nvPr>
        </p:nvSpPr>
        <p:spPr>
          <a:xfrm>
            <a:off x="1524000" y="3544416"/>
            <a:ext cx="8596393" cy="965589"/>
          </a:xfrm>
        </p:spPr>
        <p:txBody>
          <a:bodyPr>
            <a:normAutofit fontScale="90000"/>
          </a:bodyPr>
          <a:lstStyle/>
          <a:p>
            <a:pPr algn="ctr"/>
            <a:r>
              <a:rPr lang="en-IN" sz="5400" b="1" dirty="0">
                <a:solidFill>
                  <a:schemeClr val="accent6">
                    <a:lumMod val="50000"/>
                  </a:schemeClr>
                </a:solidFill>
                <a:latin typeface="Algerian" panose="04020705040A02060702" pitchFamily="82" charset="0"/>
              </a:rPr>
              <a:t>Used Car Price Prediction</a:t>
            </a:r>
          </a:p>
        </p:txBody>
      </p:sp>
      <p:sp>
        <p:nvSpPr>
          <p:cNvPr id="3" name="Subtitle 2">
            <a:extLst>
              <a:ext uri="{FF2B5EF4-FFF2-40B4-BE49-F238E27FC236}">
                <a16:creationId xmlns:a16="http://schemas.microsoft.com/office/drawing/2014/main" id="{591BA830-89ED-4E02-988D-17CF21C0D734}"/>
              </a:ext>
            </a:extLst>
          </p:cNvPr>
          <p:cNvSpPr>
            <a:spLocks noGrp="1"/>
          </p:cNvSpPr>
          <p:nvPr>
            <p:ph type="subTitle" idx="1"/>
          </p:nvPr>
        </p:nvSpPr>
        <p:spPr>
          <a:xfrm>
            <a:off x="1958481" y="4510007"/>
            <a:ext cx="7589348" cy="984142"/>
          </a:xfrm>
        </p:spPr>
        <p:txBody>
          <a:bodyPr>
            <a:normAutofit fontScale="40000" lnSpcReduction="20000"/>
          </a:bodyPr>
          <a:lstStyle/>
          <a:p>
            <a:pPr algn="l"/>
            <a:r>
              <a:rPr lang="en-IN" sz="5500" dirty="0"/>
              <a:t>												</a:t>
            </a:r>
            <a:r>
              <a:rPr lang="en-IN" sz="6000" dirty="0">
                <a:solidFill>
                  <a:schemeClr val="accent6">
                    <a:lumMod val="75000"/>
                  </a:schemeClr>
                </a:solidFill>
              </a:rPr>
              <a:t>By </a:t>
            </a:r>
          </a:p>
          <a:p>
            <a:r>
              <a:rPr lang="en-IN" sz="6000" dirty="0">
                <a:solidFill>
                  <a:schemeClr val="accent6">
                    <a:lumMod val="75000"/>
                  </a:schemeClr>
                </a:solidFill>
              </a:rPr>
              <a:t>Dhrubajyoti Mandal</a:t>
            </a:r>
          </a:p>
        </p:txBody>
      </p:sp>
      <p:pic>
        <p:nvPicPr>
          <p:cNvPr id="5" name="Picture 4">
            <a:extLst>
              <a:ext uri="{FF2B5EF4-FFF2-40B4-BE49-F238E27FC236}">
                <a16:creationId xmlns:a16="http://schemas.microsoft.com/office/drawing/2014/main" id="{09B4FD23-C012-4E9F-A604-90854942174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4400" y="417984"/>
            <a:ext cx="9753600" cy="2895600"/>
          </a:xfrm>
          <a:prstGeom prst="rect">
            <a:avLst/>
          </a:prstGeom>
        </p:spPr>
      </p:pic>
    </p:spTree>
    <p:extLst>
      <p:ext uri="{BB962C8B-B14F-4D97-AF65-F5344CB8AC3E}">
        <p14:creationId xmlns:p14="http://schemas.microsoft.com/office/powerpoint/2010/main" val="335436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7A21-9D3B-4202-9F6B-3488CD1B8135}"/>
              </a:ext>
            </a:extLst>
          </p:cNvPr>
          <p:cNvSpPr>
            <a:spLocks noGrp="1"/>
          </p:cNvSpPr>
          <p:nvPr>
            <p:ph type="title"/>
          </p:nvPr>
        </p:nvSpPr>
        <p:spPr>
          <a:xfrm>
            <a:off x="839788" y="457200"/>
            <a:ext cx="3932237" cy="914400"/>
          </a:xfrm>
        </p:spPr>
        <p:txBody>
          <a:bodyPr>
            <a:noAutofit/>
          </a:bodyPr>
          <a:lstStyle/>
          <a:p>
            <a:pPr algn="ctr"/>
            <a:r>
              <a:rPr lang="en-US" sz="2400" b="1" dirty="0">
                <a:latin typeface="Algerian" panose="04020705040A02060702" pitchFamily="82" charset="0"/>
              </a:rPr>
              <a:t>Univariate Analysis of categorical variables</a:t>
            </a:r>
            <a:endParaRPr lang="en-IN" sz="2400" dirty="0">
              <a:latin typeface="Algerian" panose="04020705040A02060702" pitchFamily="82" charset="0"/>
            </a:endParaRPr>
          </a:p>
        </p:txBody>
      </p:sp>
      <p:sp>
        <p:nvSpPr>
          <p:cNvPr id="4" name="Text Placeholder 3">
            <a:extLst>
              <a:ext uri="{FF2B5EF4-FFF2-40B4-BE49-F238E27FC236}">
                <a16:creationId xmlns:a16="http://schemas.microsoft.com/office/drawing/2014/main" id="{F7F2CF96-744A-4B8B-807B-065CABBE31AA}"/>
              </a:ext>
            </a:extLst>
          </p:cNvPr>
          <p:cNvSpPr>
            <a:spLocks noGrp="1"/>
          </p:cNvSpPr>
          <p:nvPr>
            <p:ph type="body" sz="half" idx="2"/>
          </p:nvPr>
        </p:nvSpPr>
        <p:spPr>
          <a:xfrm>
            <a:off x="839788" y="1544320"/>
            <a:ext cx="3932237" cy="4673600"/>
          </a:xfrm>
        </p:spPr>
        <p:txBody>
          <a:bodyPr>
            <a:normAutofit lnSpcReduction="10000"/>
          </a:bodyPr>
          <a:lstStyle/>
          <a:p>
            <a:r>
              <a:rPr lang="en-US" b="1" i="0" dirty="0">
                <a:solidFill>
                  <a:srgbClr val="000000"/>
                </a:solidFill>
                <a:effectLst/>
                <a:latin typeface="Helvetica Neue"/>
              </a:rPr>
              <a:t>OBSERVATION:</a:t>
            </a:r>
            <a:endParaRPr lang="en-US" sz="2100" dirty="0"/>
          </a:p>
          <a:p>
            <a:r>
              <a:rPr lang="en-US" sz="2100" dirty="0"/>
              <a:t>1. Largest sale is Alto car, followed by swift then elite and so on as per the visualization.</a:t>
            </a:r>
          </a:p>
          <a:p>
            <a:r>
              <a:rPr lang="en-US" sz="2100" dirty="0"/>
              <a:t>2. Highest sale is of Maruti Brand followed by  Hyundai and Honda.</a:t>
            </a:r>
          </a:p>
          <a:p>
            <a:r>
              <a:rPr lang="en-US" sz="2100" dirty="0"/>
              <a:t> 3. Mostly manual cars are on sale.</a:t>
            </a:r>
          </a:p>
          <a:p>
            <a:r>
              <a:rPr lang="en-US" sz="2100" dirty="0"/>
              <a:t> 4. No of petrol are maximum on sale.</a:t>
            </a:r>
          </a:p>
          <a:p>
            <a:r>
              <a:rPr lang="en-US" sz="2100" dirty="0"/>
              <a:t> 5. People staying art Mumbai and Pune are selling their cars mostly followed by New Delhi location.</a:t>
            </a:r>
          </a:p>
          <a:p>
            <a:r>
              <a:rPr lang="en-US" sz="2100" dirty="0"/>
              <a:t> 6. We can infer that VXI and LXI model are maximum in number for sale.</a:t>
            </a:r>
            <a:endParaRPr lang="en-IN" sz="2100" dirty="0"/>
          </a:p>
        </p:txBody>
      </p:sp>
      <p:pic>
        <p:nvPicPr>
          <p:cNvPr id="8194" name="Picture 2">
            <a:extLst>
              <a:ext uri="{FF2B5EF4-FFF2-40B4-BE49-F238E27FC236}">
                <a16:creationId xmlns:a16="http://schemas.microsoft.com/office/drawing/2014/main" id="{3DC39912-D859-4ED3-9D49-056DC2C63D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74628" y="116185"/>
            <a:ext cx="6172200" cy="194121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46F25F78-7B73-4BA6-A311-FB0D94E3C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4628" y="2235200"/>
            <a:ext cx="6077584" cy="171704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B4D4F61F-7F4C-44DE-958A-EDDF490BA3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4628" y="4156392"/>
            <a:ext cx="6521132" cy="2346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32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A592-C65B-4D28-85BF-82BB4237D23F}"/>
              </a:ext>
            </a:extLst>
          </p:cNvPr>
          <p:cNvSpPr>
            <a:spLocks noGrp="1"/>
          </p:cNvSpPr>
          <p:nvPr>
            <p:ph type="title"/>
          </p:nvPr>
        </p:nvSpPr>
        <p:spPr>
          <a:xfrm>
            <a:off x="677333" y="168656"/>
            <a:ext cx="10976503" cy="539495"/>
          </a:xfrm>
        </p:spPr>
        <p:txBody>
          <a:bodyPr>
            <a:normAutofit/>
          </a:bodyPr>
          <a:lstStyle/>
          <a:p>
            <a:pPr algn="ctr"/>
            <a:r>
              <a:rPr lang="en-US" sz="2800" b="1" i="0" dirty="0">
                <a:solidFill>
                  <a:srgbClr val="000000"/>
                </a:solidFill>
                <a:effectLst/>
                <a:latin typeface="Algerian" panose="04020705040A02060702" pitchFamily="82" charset="0"/>
                <a:cs typeface="Arial" panose="020B0604020202020204" pitchFamily="34" charset="0"/>
              </a:rPr>
              <a:t>Bi-variate plotting of categorical variables</a:t>
            </a:r>
            <a:endParaRPr lang="en-IN" sz="2800" dirty="0">
              <a:latin typeface="Algerian" panose="04020705040A02060702" pitchFamily="82" charset="0"/>
            </a:endParaRPr>
          </a:p>
        </p:txBody>
      </p:sp>
      <p:pic>
        <p:nvPicPr>
          <p:cNvPr id="4" name="Picture 3">
            <a:extLst>
              <a:ext uri="{FF2B5EF4-FFF2-40B4-BE49-F238E27FC236}">
                <a16:creationId xmlns:a16="http://schemas.microsoft.com/office/drawing/2014/main" id="{30D27A0E-746D-4CF4-B7E4-8DEE96EC444B}"/>
              </a:ext>
            </a:extLst>
          </p:cNvPr>
          <p:cNvPicPr>
            <a:picLocks noChangeAspect="1"/>
          </p:cNvPicPr>
          <p:nvPr/>
        </p:nvPicPr>
        <p:blipFill rotWithShape="1">
          <a:blip r:embed="rId2">
            <a:extLst>
              <a:ext uri="{28A0092B-C50C-407E-A947-70E740481C1C}">
                <a14:useLocalDpi xmlns:a14="http://schemas.microsoft.com/office/drawing/2010/main" val="0"/>
              </a:ext>
            </a:extLst>
          </a:blip>
          <a:srcRect l="17291" t="32584" r="10000" b="8684"/>
          <a:stretch/>
        </p:blipFill>
        <p:spPr>
          <a:xfrm>
            <a:off x="538163" y="708151"/>
            <a:ext cx="11115674" cy="2965193"/>
          </a:xfrm>
          <a:prstGeom prst="rect">
            <a:avLst/>
          </a:prstGeom>
        </p:spPr>
      </p:pic>
      <p:pic>
        <p:nvPicPr>
          <p:cNvPr id="6" name="Picture 5">
            <a:extLst>
              <a:ext uri="{FF2B5EF4-FFF2-40B4-BE49-F238E27FC236}">
                <a16:creationId xmlns:a16="http://schemas.microsoft.com/office/drawing/2014/main" id="{984D77A3-0A1E-4D26-BDC4-7BB65CBFEE2F}"/>
              </a:ext>
            </a:extLst>
          </p:cNvPr>
          <p:cNvPicPr>
            <a:picLocks noChangeAspect="1"/>
          </p:cNvPicPr>
          <p:nvPr/>
        </p:nvPicPr>
        <p:blipFill rotWithShape="1">
          <a:blip r:embed="rId3">
            <a:extLst>
              <a:ext uri="{28A0092B-C50C-407E-A947-70E740481C1C}">
                <a14:useLocalDpi xmlns:a14="http://schemas.microsoft.com/office/drawing/2010/main" val="0"/>
              </a:ext>
            </a:extLst>
          </a:blip>
          <a:srcRect l="16770" t="34252" r="10625" b="8498"/>
          <a:stretch/>
        </p:blipFill>
        <p:spPr>
          <a:xfrm>
            <a:off x="538163" y="3673344"/>
            <a:ext cx="11115674" cy="2600456"/>
          </a:xfrm>
          <a:prstGeom prst="rect">
            <a:avLst/>
          </a:prstGeom>
        </p:spPr>
      </p:pic>
    </p:spTree>
    <p:extLst>
      <p:ext uri="{BB962C8B-B14F-4D97-AF65-F5344CB8AC3E}">
        <p14:creationId xmlns:p14="http://schemas.microsoft.com/office/powerpoint/2010/main" val="386107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20C56-8D92-4A99-A665-F7DEDCFD692C}"/>
              </a:ext>
            </a:extLst>
          </p:cNvPr>
          <p:cNvSpPr>
            <a:spLocks noGrp="1"/>
          </p:cNvSpPr>
          <p:nvPr>
            <p:ph type="title"/>
          </p:nvPr>
        </p:nvSpPr>
        <p:spPr>
          <a:xfrm>
            <a:off x="839788" y="784841"/>
            <a:ext cx="3932237" cy="822960"/>
          </a:xfrm>
        </p:spPr>
        <p:txBody>
          <a:bodyPr>
            <a:normAutofit fontScale="90000"/>
          </a:bodyPr>
          <a:lstStyle/>
          <a:p>
            <a:pPr algn="ctr"/>
            <a:r>
              <a:rPr lang="en-US" sz="2800" b="1" i="0" dirty="0">
                <a:solidFill>
                  <a:srgbClr val="000000"/>
                </a:solidFill>
                <a:effectLst/>
                <a:latin typeface="Algerian" panose="04020705040A02060702" pitchFamily="82" charset="0"/>
                <a:cs typeface="Arial" panose="020B0604020202020204" pitchFamily="34" charset="0"/>
              </a:rPr>
              <a:t>Bi-variate plotting of categorical variables</a:t>
            </a:r>
            <a:endParaRPr lang="en-IN" sz="2800" dirty="0">
              <a:latin typeface="Algerian" panose="04020705040A02060702" pitchFamily="82" charset="0"/>
            </a:endParaRPr>
          </a:p>
        </p:txBody>
      </p:sp>
      <p:sp>
        <p:nvSpPr>
          <p:cNvPr id="4" name="Text Placeholder 3">
            <a:extLst>
              <a:ext uri="{FF2B5EF4-FFF2-40B4-BE49-F238E27FC236}">
                <a16:creationId xmlns:a16="http://schemas.microsoft.com/office/drawing/2014/main" id="{B77B5F85-2F99-49CC-AA21-7DF551821B8E}"/>
              </a:ext>
            </a:extLst>
          </p:cNvPr>
          <p:cNvSpPr>
            <a:spLocks noGrp="1"/>
          </p:cNvSpPr>
          <p:nvPr>
            <p:ph type="body" sz="half" idx="2"/>
          </p:nvPr>
        </p:nvSpPr>
        <p:spPr>
          <a:xfrm>
            <a:off x="839788" y="1994853"/>
            <a:ext cx="3932237" cy="4456748"/>
          </a:xfrm>
        </p:spPr>
        <p:txBody>
          <a:bodyPr>
            <a:normAutofit fontScale="92500" lnSpcReduction="10000"/>
          </a:bodyPr>
          <a:lstStyle/>
          <a:p>
            <a:pPr algn="l"/>
            <a:r>
              <a:rPr lang="en-US" b="1" i="0" dirty="0">
                <a:solidFill>
                  <a:srgbClr val="000000"/>
                </a:solidFill>
                <a:effectLst/>
                <a:latin typeface="Helvetica Neue"/>
              </a:rPr>
              <a:t>OBSERVATION:</a:t>
            </a:r>
          </a:p>
          <a:p>
            <a:pPr algn="l">
              <a:buFont typeface="+mj-lt"/>
              <a:buAutoNum type="arabicPeriod"/>
            </a:pPr>
            <a:r>
              <a:rPr lang="en-US" sz="2000" b="0" i="0" dirty="0">
                <a:solidFill>
                  <a:srgbClr val="000000"/>
                </a:solidFill>
                <a:effectLst/>
                <a:latin typeface="Helvetica Neue"/>
              </a:rPr>
              <a:t>Benz having highest price followed by Superb, Harrier and so on.</a:t>
            </a:r>
          </a:p>
          <a:p>
            <a:pPr algn="l">
              <a:buFont typeface="+mj-lt"/>
              <a:buAutoNum type="arabicPeriod"/>
            </a:pPr>
            <a:r>
              <a:rPr lang="en-US" sz="2000" b="0" i="0" dirty="0">
                <a:solidFill>
                  <a:srgbClr val="000000"/>
                </a:solidFill>
                <a:effectLst/>
                <a:latin typeface="Helvetica Neue"/>
              </a:rPr>
              <a:t>Mercedes brand is having highest price followed by Jaguar.</a:t>
            </a:r>
          </a:p>
          <a:p>
            <a:pPr algn="l">
              <a:buFont typeface="+mj-lt"/>
              <a:buAutoNum type="arabicPeriod"/>
            </a:pPr>
            <a:r>
              <a:rPr lang="en-US" sz="2000" b="0" i="0" dirty="0">
                <a:solidFill>
                  <a:srgbClr val="000000"/>
                </a:solidFill>
                <a:effectLst/>
                <a:latin typeface="Helvetica Neue"/>
              </a:rPr>
              <a:t>Automatic cars are higher in price as compared to manual cars.</a:t>
            </a:r>
          </a:p>
          <a:p>
            <a:pPr algn="l">
              <a:buFont typeface="+mj-lt"/>
              <a:buAutoNum type="arabicPeriod"/>
            </a:pPr>
            <a:r>
              <a:rPr lang="en-US" sz="2000" b="0" i="0" dirty="0">
                <a:solidFill>
                  <a:srgbClr val="000000"/>
                </a:solidFill>
                <a:effectLst/>
                <a:latin typeface="Helvetica Neue"/>
              </a:rPr>
              <a:t>Diesel cars are having higher resale value compared to petrol and combination of petrol and CNG.</a:t>
            </a:r>
          </a:p>
          <a:p>
            <a:pPr algn="l">
              <a:buFont typeface="+mj-lt"/>
              <a:buAutoNum type="arabicPeriod"/>
            </a:pPr>
            <a:r>
              <a:rPr lang="en-US" sz="2000" b="0" i="0" dirty="0">
                <a:solidFill>
                  <a:srgbClr val="000000"/>
                </a:solidFill>
                <a:effectLst/>
                <a:latin typeface="Helvetica Neue"/>
              </a:rPr>
              <a:t>Price of cars at Pune and Mumbai are highest </a:t>
            </a:r>
            <a:r>
              <a:rPr lang="en-US" sz="2000" b="0" i="0" dirty="0" err="1">
                <a:solidFill>
                  <a:srgbClr val="000000"/>
                </a:solidFill>
                <a:effectLst/>
                <a:latin typeface="Helvetica Neue"/>
              </a:rPr>
              <a:t>follwed</a:t>
            </a:r>
            <a:r>
              <a:rPr lang="en-US" sz="2000" b="0" i="0" dirty="0">
                <a:solidFill>
                  <a:srgbClr val="000000"/>
                </a:solidFill>
                <a:effectLst/>
                <a:latin typeface="Helvetica Neue"/>
              </a:rPr>
              <a:t> by Chandigarh.</a:t>
            </a:r>
          </a:p>
          <a:p>
            <a:endParaRPr lang="en-IN" dirty="0"/>
          </a:p>
        </p:txBody>
      </p:sp>
      <p:pic>
        <p:nvPicPr>
          <p:cNvPr id="5" name="Picture 2">
            <a:extLst>
              <a:ext uri="{FF2B5EF4-FFF2-40B4-BE49-F238E27FC236}">
                <a16:creationId xmlns:a16="http://schemas.microsoft.com/office/drawing/2014/main" id="{10327AB5-E060-4C15-97AD-CC43B5AA95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0012" y="157443"/>
            <a:ext cx="6636068" cy="20777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4D6333D3-7441-4074-9536-903D70B0C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0012" y="2326640"/>
            <a:ext cx="6636068" cy="17068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D786B55-DC65-4EE3-96F6-15C750D10F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1766" y="4124960"/>
            <a:ext cx="6512560" cy="2326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82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AC90-EC18-44E3-8F31-2A6B10EDD3DF}"/>
              </a:ext>
            </a:extLst>
          </p:cNvPr>
          <p:cNvSpPr>
            <a:spLocks noGrp="1"/>
          </p:cNvSpPr>
          <p:nvPr>
            <p:ph type="title"/>
          </p:nvPr>
        </p:nvSpPr>
        <p:spPr>
          <a:xfrm>
            <a:off x="677334" y="274320"/>
            <a:ext cx="10853250" cy="1234991"/>
          </a:xfrm>
        </p:spPr>
        <p:txBody>
          <a:bodyPr>
            <a:normAutofit/>
          </a:bodyPr>
          <a:lstStyle/>
          <a:p>
            <a:r>
              <a:rPr lang="en-US" sz="2400" b="1" dirty="0"/>
              <a:t>Observation:</a:t>
            </a:r>
            <a:br>
              <a:rPr lang="en-US" sz="2400" dirty="0"/>
            </a:br>
            <a:br>
              <a:rPr lang="en-US" sz="2400" dirty="0"/>
            </a:br>
            <a:r>
              <a:rPr lang="en-US" sz="2400" dirty="0"/>
              <a:t>Brand Name, Variant, Manufacturing year and Price are showing mild correlation.</a:t>
            </a:r>
            <a:endParaRPr lang="en-IN" sz="2400" dirty="0"/>
          </a:p>
        </p:txBody>
      </p:sp>
      <p:pic>
        <p:nvPicPr>
          <p:cNvPr id="4" name="Picture 3">
            <a:extLst>
              <a:ext uri="{FF2B5EF4-FFF2-40B4-BE49-F238E27FC236}">
                <a16:creationId xmlns:a16="http://schemas.microsoft.com/office/drawing/2014/main" id="{65D96A02-4068-458B-84BA-BF4843CC1034}"/>
              </a:ext>
            </a:extLst>
          </p:cNvPr>
          <p:cNvPicPr>
            <a:picLocks noChangeAspect="1"/>
          </p:cNvPicPr>
          <p:nvPr/>
        </p:nvPicPr>
        <p:blipFill rotWithShape="1">
          <a:blip r:embed="rId3">
            <a:extLst>
              <a:ext uri="{28A0092B-C50C-407E-A947-70E740481C1C}">
                <a14:useLocalDpi xmlns:a14="http://schemas.microsoft.com/office/drawing/2010/main" val="0"/>
              </a:ext>
            </a:extLst>
          </a:blip>
          <a:srcRect l="26191" t="13528" r="26191" b="6221"/>
          <a:stretch/>
        </p:blipFill>
        <p:spPr>
          <a:xfrm>
            <a:off x="677334" y="1522838"/>
            <a:ext cx="10853250" cy="5060842"/>
          </a:xfrm>
          <a:prstGeom prst="rect">
            <a:avLst/>
          </a:prstGeom>
        </p:spPr>
      </p:pic>
    </p:spTree>
    <p:extLst>
      <p:ext uri="{BB962C8B-B14F-4D97-AF65-F5344CB8AC3E}">
        <p14:creationId xmlns:p14="http://schemas.microsoft.com/office/powerpoint/2010/main" val="1543370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A15C-42A5-4E0E-A368-D2D58E4D6670}"/>
              </a:ext>
            </a:extLst>
          </p:cNvPr>
          <p:cNvSpPr>
            <a:spLocks noGrp="1"/>
          </p:cNvSpPr>
          <p:nvPr>
            <p:ph type="ctrTitle"/>
          </p:nvPr>
        </p:nvSpPr>
        <p:spPr>
          <a:xfrm>
            <a:off x="1524000" y="624115"/>
            <a:ext cx="9144000" cy="812800"/>
          </a:xfrm>
        </p:spPr>
        <p:txBody>
          <a:bodyPr>
            <a:normAutofit fontScale="90000"/>
          </a:bodyPr>
          <a:lstStyle/>
          <a:p>
            <a:pPr algn="ctr"/>
            <a:r>
              <a:rPr lang="en-US" dirty="0">
                <a:latin typeface="Algerian" panose="04020705040A02060702" pitchFamily="82" charset="0"/>
              </a:rPr>
              <a:t>Feature Engineering</a:t>
            </a:r>
            <a:endParaRPr lang="en-IN" dirty="0">
              <a:latin typeface="Algerian" panose="04020705040A02060702" pitchFamily="82" charset="0"/>
            </a:endParaRPr>
          </a:p>
        </p:txBody>
      </p:sp>
      <p:sp>
        <p:nvSpPr>
          <p:cNvPr id="6" name="Subtitle 5">
            <a:extLst>
              <a:ext uri="{FF2B5EF4-FFF2-40B4-BE49-F238E27FC236}">
                <a16:creationId xmlns:a16="http://schemas.microsoft.com/office/drawing/2014/main" id="{4C62E2D2-96DC-4186-8694-EFA46C281224}"/>
              </a:ext>
            </a:extLst>
          </p:cNvPr>
          <p:cNvSpPr>
            <a:spLocks noGrp="1"/>
          </p:cNvSpPr>
          <p:nvPr>
            <p:ph type="subTitle" idx="1"/>
          </p:nvPr>
        </p:nvSpPr>
        <p:spPr>
          <a:xfrm>
            <a:off x="682171" y="1603827"/>
            <a:ext cx="4470401" cy="2852059"/>
          </a:xfrm>
        </p:spPr>
        <p:txBody>
          <a:bodyPr>
            <a:normAutofit lnSpcReduction="10000"/>
          </a:bodyPr>
          <a:lstStyle/>
          <a:p>
            <a:pPr algn="l"/>
            <a:r>
              <a:rPr lang="en-US" dirty="0"/>
              <a:t>Things are done here</a:t>
            </a:r>
          </a:p>
          <a:p>
            <a:pPr marL="342900" indent="-342900" algn="l">
              <a:buFont typeface="Arial" panose="020B0604020202020204" pitchFamily="34" charset="0"/>
              <a:buChar char="•"/>
            </a:pPr>
            <a:r>
              <a:rPr lang="en-US" dirty="0"/>
              <a:t>Label Encoding</a:t>
            </a:r>
          </a:p>
          <a:p>
            <a:pPr marL="342900" indent="-342900" algn="l">
              <a:buFont typeface="Arial" panose="020B0604020202020204" pitchFamily="34" charset="0"/>
              <a:buChar char="•"/>
            </a:pPr>
            <a:r>
              <a:rPr lang="en-US" dirty="0"/>
              <a:t>Outlier Detecting</a:t>
            </a:r>
          </a:p>
          <a:p>
            <a:pPr marL="342900" indent="-342900" algn="l">
              <a:buFont typeface="Arial" panose="020B0604020202020204" pitchFamily="34" charset="0"/>
              <a:buChar char="•"/>
            </a:pPr>
            <a:r>
              <a:rPr lang="en-US" dirty="0"/>
              <a:t>Checking for Skewness</a:t>
            </a:r>
          </a:p>
          <a:p>
            <a:pPr marL="342900" indent="-342900" algn="l">
              <a:buFont typeface="Arial" panose="020B0604020202020204" pitchFamily="34" charset="0"/>
              <a:buChar char="•"/>
            </a:pPr>
            <a:r>
              <a:rPr lang="en-US" dirty="0"/>
              <a:t>Split into features and label </a:t>
            </a:r>
          </a:p>
          <a:p>
            <a:pPr marL="342900" indent="-342900" algn="l">
              <a:buFont typeface="Arial" panose="020B0604020202020204" pitchFamily="34" charset="0"/>
              <a:buChar char="•"/>
            </a:pPr>
            <a:r>
              <a:rPr lang="en-US" dirty="0"/>
              <a:t>Treating outlier and skewness by scaling</a:t>
            </a:r>
          </a:p>
          <a:p>
            <a:pPr marL="342900" indent="-342900">
              <a:buFont typeface="Arial" panose="020B0604020202020204" pitchFamily="34" charset="0"/>
              <a:buChar char="•"/>
            </a:pPr>
            <a:endParaRPr lang="en-IN" dirty="0"/>
          </a:p>
        </p:txBody>
      </p:sp>
      <p:pic>
        <p:nvPicPr>
          <p:cNvPr id="8" name="Picture 7">
            <a:extLst>
              <a:ext uri="{FF2B5EF4-FFF2-40B4-BE49-F238E27FC236}">
                <a16:creationId xmlns:a16="http://schemas.microsoft.com/office/drawing/2014/main" id="{F500C74E-A446-4ADF-A70F-195B50585464}"/>
              </a:ext>
            </a:extLst>
          </p:cNvPr>
          <p:cNvPicPr>
            <a:picLocks noChangeAspect="1"/>
          </p:cNvPicPr>
          <p:nvPr/>
        </p:nvPicPr>
        <p:blipFill rotWithShape="1">
          <a:blip r:embed="rId2">
            <a:extLst>
              <a:ext uri="{28A0092B-C50C-407E-A947-70E740481C1C}">
                <a14:useLocalDpi xmlns:a14="http://schemas.microsoft.com/office/drawing/2010/main" val="0"/>
              </a:ext>
            </a:extLst>
          </a:blip>
          <a:srcRect l="17143" t="35549" r="46190" b="41371"/>
          <a:stretch/>
        </p:blipFill>
        <p:spPr>
          <a:xfrm>
            <a:off x="682171" y="4804229"/>
            <a:ext cx="4470401" cy="1582057"/>
          </a:xfrm>
          <a:prstGeom prst="rect">
            <a:avLst/>
          </a:prstGeom>
        </p:spPr>
      </p:pic>
      <p:pic>
        <p:nvPicPr>
          <p:cNvPr id="10" name="Picture 9">
            <a:extLst>
              <a:ext uri="{FF2B5EF4-FFF2-40B4-BE49-F238E27FC236}">
                <a16:creationId xmlns:a16="http://schemas.microsoft.com/office/drawing/2014/main" id="{122EA801-863B-4FCF-B210-4C1EEE765631}"/>
              </a:ext>
            </a:extLst>
          </p:cNvPr>
          <p:cNvPicPr>
            <a:picLocks noChangeAspect="1"/>
          </p:cNvPicPr>
          <p:nvPr/>
        </p:nvPicPr>
        <p:blipFill rotWithShape="1">
          <a:blip r:embed="rId3">
            <a:extLst>
              <a:ext uri="{28A0092B-C50C-407E-A947-70E740481C1C}">
                <a14:useLocalDpi xmlns:a14="http://schemas.microsoft.com/office/drawing/2010/main" val="0"/>
              </a:ext>
            </a:extLst>
          </a:blip>
          <a:srcRect l="16310" t="5269" r="39762" b="10669"/>
          <a:stretch/>
        </p:blipFill>
        <p:spPr>
          <a:xfrm>
            <a:off x="5558973" y="1654629"/>
            <a:ext cx="2975429" cy="4949371"/>
          </a:xfrm>
          <a:prstGeom prst="rect">
            <a:avLst/>
          </a:prstGeom>
        </p:spPr>
      </p:pic>
      <p:pic>
        <p:nvPicPr>
          <p:cNvPr id="12" name="Picture 11">
            <a:extLst>
              <a:ext uri="{FF2B5EF4-FFF2-40B4-BE49-F238E27FC236}">
                <a16:creationId xmlns:a16="http://schemas.microsoft.com/office/drawing/2014/main" id="{A5BCB00C-0EE9-4D31-B694-143F5408523D}"/>
              </a:ext>
            </a:extLst>
          </p:cNvPr>
          <p:cNvPicPr>
            <a:picLocks noChangeAspect="1"/>
          </p:cNvPicPr>
          <p:nvPr/>
        </p:nvPicPr>
        <p:blipFill rotWithShape="1">
          <a:blip r:embed="rId4">
            <a:extLst>
              <a:ext uri="{28A0092B-C50C-407E-A947-70E740481C1C}">
                <a14:useLocalDpi xmlns:a14="http://schemas.microsoft.com/office/drawing/2010/main" val="0"/>
              </a:ext>
            </a:extLst>
          </a:blip>
          <a:srcRect l="16905" t="36623" r="40000" b="6855"/>
          <a:stretch/>
        </p:blipFill>
        <p:spPr>
          <a:xfrm>
            <a:off x="8708572" y="1603827"/>
            <a:ext cx="2975429" cy="3302002"/>
          </a:xfrm>
          <a:prstGeom prst="rect">
            <a:avLst/>
          </a:prstGeom>
        </p:spPr>
      </p:pic>
    </p:spTree>
    <p:extLst>
      <p:ext uri="{BB962C8B-B14F-4D97-AF65-F5344CB8AC3E}">
        <p14:creationId xmlns:p14="http://schemas.microsoft.com/office/powerpoint/2010/main" val="3960712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507F30-DE15-40B8-A2A7-DC071FC31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3211" cy="6858000"/>
          </a:xfrm>
          <a:prstGeom prst="rect">
            <a:avLst/>
          </a:prstGeom>
        </p:spPr>
      </p:pic>
      <p:pic>
        <p:nvPicPr>
          <p:cNvPr id="7" name="Picture 6">
            <a:extLst>
              <a:ext uri="{FF2B5EF4-FFF2-40B4-BE49-F238E27FC236}">
                <a16:creationId xmlns:a16="http://schemas.microsoft.com/office/drawing/2014/main" id="{868E201E-E862-4D7E-8C2B-AD85688288A3}"/>
              </a:ext>
            </a:extLst>
          </p:cNvPr>
          <p:cNvPicPr>
            <a:picLocks noChangeAspect="1"/>
          </p:cNvPicPr>
          <p:nvPr/>
        </p:nvPicPr>
        <p:blipFill rotWithShape="1">
          <a:blip r:embed="rId3">
            <a:extLst>
              <a:ext uri="{28A0092B-C50C-407E-A947-70E740481C1C}">
                <a14:useLocalDpi xmlns:a14="http://schemas.microsoft.com/office/drawing/2010/main" val="0"/>
              </a:ext>
            </a:extLst>
          </a:blip>
          <a:srcRect l="16547" t="31736" r="37857" b="17022"/>
          <a:stretch/>
        </p:blipFill>
        <p:spPr>
          <a:xfrm>
            <a:off x="6853211" y="3185886"/>
            <a:ext cx="5338789" cy="3672114"/>
          </a:xfrm>
          <a:prstGeom prst="rect">
            <a:avLst/>
          </a:prstGeom>
        </p:spPr>
      </p:pic>
      <p:pic>
        <p:nvPicPr>
          <p:cNvPr id="9" name="Picture 8">
            <a:extLst>
              <a:ext uri="{FF2B5EF4-FFF2-40B4-BE49-F238E27FC236}">
                <a16:creationId xmlns:a16="http://schemas.microsoft.com/office/drawing/2014/main" id="{D9A62D2E-044E-46B8-B733-78603BAB6B3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034872" y="108857"/>
            <a:ext cx="5004547" cy="2866572"/>
          </a:xfrm>
          <a:prstGeom prst="rect">
            <a:avLst/>
          </a:prstGeom>
        </p:spPr>
      </p:pic>
    </p:spTree>
    <p:extLst>
      <p:ext uri="{BB962C8B-B14F-4D97-AF65-F5344CB8AC3E}">
        <p14:creationId xmlns:p14="http://schemas.microsoft.com/office/powerpoint/2010/main" val="239929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6B9A-965D-4C15-9FA9-73280FE98A00}"/>
              </a:ext>
            </a:extLst>
          </p:cNvPr>
          <p:cNvSpPr>
            <a:spLocks noGrp="1"/>
          </p:cNvSpPr>
          <p:nvPr>
            <p:ph type="title"/>
          </p:nvPr>
        </p:nvSpPr>
        <p:spPr>
          <a:xfrm>
            <a:off x="838200" y="365125"/>
            <a:ext cx="10515600" cy="762635"/>
          </a:xfrm>
        </p:spPr>
        <p:txBody>
          <a:bodyPr/>
          <a:lstStyle/>
          <a:p>
            <a:pPr algn="ctr"/>
            <a:r>
              <a:rPr lang="en-IN" b="1" dirty="0">
                <a:latin typeface="Algerian" panose="04020705040A02060702" pitchFamily="82" charset="0"/>
              </a:rPr>
              <a:t>Models used:</a:t>
            </a:r>
          </a:p>
        </p:txBody>
      </p:sp>
      <p:sp>
        <p:nvSpPr>
          <p:cNvPr id="3" name="Content Placeholder 2">
            <a:extLst>
              <a:ext uri="{FF2B5EF4-FFF2-40B4-BE49-F238E27FC236}">
                <a16:creationId xmlns:a16="http://schemas.microsoft.com/office/drawing/2014/main" id="{8BB60212-619D-4EFD-A593-E6A7B64FC316}"/>
              </a:ext>
            </a:extLst>
          </p:cNvPr>
          <p:cNvSpPr>
            <a:spLocks noGrp="1"/>
          </p:cNvSpPr>
          <p:nvPr>
            <p:ph idx="1"/>
          </p:nvPr>
        </p:nvSpPr>
        <p:spPr>
          <a:xfrm>
            <a:off x="838200" y="1306286"/>
            <a:ext cx="4082143" cy="4876800"/>
          </a:xfrm>
        </p:spPr>
        <p:txBody>
          <a:bodyPr>
            <a:normAutofit/>
          </a:bodyPr>
          <a:lstStyle/>
          <a:p>
            <a:r>
              <a:rPr lang="en-IN" sz="2400" dirty="0"/>
              <a:t>Decision Tree Regressor</a:t>
            </a:r>
          </a:p>
          <a:p>
            <a:r>
              <a:rPr lang="en-IN" sz="2400" dirty="0"/>
              <a:t>K Neighbors Regressor</a:t>
            </a:r>
          </a:p>
          <a:p>
            <a:r>
              <a:rPr lang="en-IN" sz="2400" dirty="0"/>
              <a:t>Random Forest Regressor</a:t>
            </a:r>
          </a:p>
          <a:p>
            <a:r>
              <a:rPr lang="en-IN" sz="2400" dirty="0"/>
              <a:t>Gradient Boosting Regressor</a:t>
            </a:r>
          </a:p>
          <a:p>
            <a:pPr marL="0" indent="0">
              <a:buNone/>
            </a:pPr>
            <a:endParaRPr lang="en-IN" sz="1600" dirty="0"/>
          </a:p>
        </p:txBody>
      </p:sp>
      <p:pic>
        <p:nvPicPr>
          <p:cNvPr id="5" name="Graphic 4" descr="Deciduous tree">
            <a:extLst>
              <a:ext uri="{FF2B5EF4-FFF2-40B4-BE49-F238E27FC236}">
                <a16:creationId xmlns:a16="http://schemas.microsoft.com/office/drawing/2014/main" id="{C36A5B88-FF3C-4A65-9B88-8705113A03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0000" y="3207656"/>
            <a:ext cx="2344057" cy="2344057"/>
          </a:xfrm>
          <a:prstGeom prst="rect">
            <a:avLst/>
          </a:prstGeom>
        </p:spPr>
      </p:pic>
      <p:pic>
        <p:nvPicPr>
          <p:cNvPr id="7" name="Graphic 6" descr="Forest scene">
            <a:extLst>
              <a:ext uri="{FF2B5EF4-FFF2-40B4-BE49-F238E27FC236}">
                <a16:creationId xmlns:a16="http://schemas.microsoft.com/office/drawing/2014/main" id="{8C05099A-374E-4BDD-89FD-B61B621F0B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3057" y="3207658"/>
            <a:ext cx="2344056" cy="2344056"/>
          </a:xfrm>
          <a:prstGeom prst="rect">
            <a:avLst/>
          </a:prstGeom>
        </p:spPr>
      </p:pic>
      <p:pic>
        <p:nvPicPr>
          <p:cNvPr id="9" name="Graphic 8" descr="Gears">
            <a:extLst>
              <a:ext uri="{FF2B5EF4-FFF2-40B4-BE49-F238E27FC236}">
                <a16:creationId xmlns:a16="http://schemas.microsoft.com/office/drawing/2014/main" id="{73587198-BA3D-4CA2-91E5-3348040E1F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4887" y="3207657"/>
            <a:ext cx="2344056" cy="2344056"/>
          </a:xfrm>
          <a:prstGeom prst="rect">
            <a:avLst/>
          </a:prstGeom>
        </p:spPr>
      </p:pic>
    </p:spTree>
    <p:extLst>
      <p:ext uri="{BB962C8B-B14F-4D97-AF65-F5344CB8AC3E}">
        <p14:creationId xmlns:p14="http://schemas.microsoft.com/office/powerpoint/2010/main" val="1599590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AD0E-0A9E-417D-AC70-E46CB52B21EF}"/>
              </a:ext>
            </a:extLst>
          </p:cNvPr>
          <p:cNvSpPr>
            <a:spLocks noGrp="1"/>
          </p:cNvSpPr>
          <p:nvPr>
            <p:ph type="title"/>
          </p:nvPr>
        </p:nvSpPr>
        <p:spPr>
          <a:xfrm>
            <a:off x="839788" y="457200"/>
            <a:ext cx="10430467" cy="886858"/>
          </a:xfrm>
        </p:spPr>
        <p:txBody>
          <a:bodyPr>
            <a:normAutofit/>
          </a:bodyPr>
          <a:lstStyle/>
          <a:p>
            <a:pPr algn="ctr"/>
            <a:r>
              <a:rPr lang="en-IN" sz="5400" b="1" dirty="0">
                <a:latin typeface="Algerian" panose="04020705040A02060702" pitchFamily="82" charset="0"/>
              </a:rPr>
              <a:t>Model  Building</a:t>
            </a:r>
          </a:p>
        </p:txBody>
      </p:sp>
      <p:sp>
        <p:nvSpPr>
          <p:cNvPr id="4" name="Text Placeholder 3">
            <a:extLst>
              <a:ext uri="{FF2B5EF4-FFF2-40B4-BE49-F238E27FC236}">
                <a16:creationId xmlns:a16="http://schemas.microsoft.com/office/drawing/2014/main" id="{DBE113D9-6AF0-434A-A4E8-D3745BA049EF}"/>
              </a:ext>
            </a:extLst>
          </p:cNvPr>
          <p:cNvSpPr>
            <a:spLocks noGrp="1"/>
          </p:cNvSpPr>
          <p:nvPr>
            <p:ph type="body" sz="half" idx="2"/>
          </p:nvPr>
        </p:nvSpPr>
        <p:spPr>
          <a:xfrm>
            <a:off x="839788" y="1344059"/>
            <a:ext cx="10000810" cy="886858"/>
          </a:xfrm>
        </p:spPr>
        <p:txBody>
          <a:bodyPr>
            <a:normAutofit/>
          </a:bodyPr>
          <a:lstStyle/>
          <a:p>
            <a:pPr algn="ctr"/>
            <a:r>
              <a:rPr lang="en-US" sz="2400" dirty="0"/>
              <a:t>From the dataset we  can infer that it is clearly a regression problem.</a:t>
            </a:r>
            <a:endParaRPr lang="en-IN" sz="2400" dirty="0"/>
          </a:p>
        </p:txBody>
      </p:sp>
      <p:pic>
        <p:nvPicPr>
          <p:cNvPr id="5" name="Picture 4">
            <a:extLst>
              <a:ext uri="{FF2B5EF4-FFF2-40B4-BE49-F238E27FC236}">
                <a16:creationId xmlns:a16="http://schemas.microsoft.com/office/drawing/2014/main" id="{09F3F1C0-1EB2-4F34-A6F2-54484FC8733D}"/>
              </a:ext>
            </a:extLst>
          </p:cNvPr>
          <p:cNvPicPr>
            <a:picLocks noChangeAspect="1"/>
          </p:cNvPicPr>
          <p:nvPr/>
        </p:nvPicPr>
        <p:blipFill rotWithShape="1">
          <a:blip r:embed="rId2">
            <a:extLst>
              <a:ext uri="{28A0092B-C50C-407E-A947-70E740481C1C}">
                <a14:useLocalDpi xmlns:a14="http://schemas.microsoft.com/office/drawing/2010/main" val="0"/>
              </a:ext>
            </a:extLst>
          </a:blip>
          <a:srcRect l="16269" t="3260" r="47847" b="48306"/>
          <a:stretch/>
        </p:blipFill>
        <p:spPr>
          <a:xfrm>
            <a:off x="1351402" y="2021512"/>
            <a:ext cx="4375052" cy="3319975"/>
          </a:xfrm>
          <a:prstGeom prst="rect">
            <a:avLst/>
          </a:prstGeom>
        </p:spPr>
      </p:pic>
      <p:pic>
        <p:nvPicPr>
          <p:cNvPr id="7" name="Picture 6">
            <a:extLst>
              <a:ext uri="{FF2B5EF4-FFF2-40B4-BE49-F238E27FC236}">
                <a16:creationId xmlns:a16="http://schemas.microsoft.com/office/drawing/2014/main" id="{79822D7B-6479-4ECD-A845-5200FDBD99DC}"/>
              </a:ext>
            </a:extLst>
          </p:cNvPr>
          <p:cNvPicPr>
            <a:picLocks noChangeAspect="1"/>
          </p:cNvPicPr>
          <p:nvPr/>
        </p:nvPicPr>
        <p:blipFill rotWithShape="1">
          <a:blip r:embed="rId2">
            <a:extLst>
              <a:ext uri="{28A0092B-C50C-407E-A947-70E740481C1C}">
                <a14:useLocalDpi xmlns:a14="http://schemas.microsoft.com/office/drawing/2010/main" val="0"/>
              </a:ext>
            </a:extLst>
          </a:blip>
          <a:srcRect l="16500" t="52924" r="49356" b="-1358"/>
          <a:stretch/>
        </p:blipFill>
        <p:spPr>
          <a:xfrm>
            <a:off x="6465548" y="2021512"/>
            <a:ext cx="4162840" cy="3319975"/>
          </a:xfrm>
          <a:prstGeom prst="rect">
            <a:avLst/>
          </a:prstGeom>
        </p:spPr>
      </p:pic>
      <p:sp>
        <p:nvSpPr>
          <p:cNvPr id="8" name="Rectangle 7">
            <a:extLst>
              <a:ext uri="{FF2B5EF4-FFF2-40B4-BE49-F238E27FC236}">
                <a16:creationId xmlns:a16="http://schemas.microsoft.com/office/drawing/2014/main" id="{7F6EC900-C9F7-412C-B4D9-41D51BF3E319}"/>
              </a:ext>
            </a:extLst>
          </p:cNvPr>
          <p:cNvSpPr/>
          <p:nvPr/>
        </p:nvSpPr>
        <p:spPr>
          <a:xfrm>
            <a:off x="984738" y="5514535"/>
            <a:ext cx="10000810" cy="88626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On applying different algorithms, we can clearly find that both decision tree and random forest classifiers are providing good score. Now, let’s tune the parameters of this two algorithms to find the best model.</a:t>
            </a:r>
          </a:p>
        </p:txBody>
      </p:sp>
    </p:spTree>
    <p:extLst>
      <p:ext uri="{BB962C8B-B14F-4D97-AF65-F5344CB8AC3E}">
        <p14:creationId xmlns:p14="http://schemas.microsoft.com/office/powerpoint/2010/main" val="2967014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FAE6-6F58-47ED-B198-10C1DCD489F6}"/>
              </a:ext>
            </a:extLst>
          </p:cNvPr>
          <p:cNvSpPr>
            <a:spLocks noGrp="1"/>
          </p:cNvSpPr>
          <p:nvPr>
            <p:ph type="title"/>
          </p:nvPr>
        </p:nvSpPr>
        <p:spPr>
          <a:xfrm>
            <a:off x="838200" y="252586"/>
            <a:ext cx="10515600" cy="675884"/>
          </a:xfrm>
        </p:spPr>
        <p:txBody>
          <a:bodyPr>
            <a:normAutofit/>
          </a:bodyPr>
          <a:lstStyle/>
          <a:p>
            <a:pPr algn="ctr"/>
            <a:r>
              <a:rPr lang="en-IN" sz="3600" dirty="0">
                <a:latin typeface="Algerian" panose="04020705040A02060702" pitchFamily="82" charset="0"/>
              </a:rPr>
              <a:t>Hyper Tuning the Model</a:t>
            </a:r>
          </a:p>
        </p:txBody>
      </p:sp>
      <p:pic>
        <p:nvPicPr>
          <p:cNvPr id="7" name="Picture 6">
            <a:extLst>
              <a:ext uri="{FF2B5EF4-FFF2-40B4-BE49-F238E27FC236}">
                <a16:creationId xmlns:a16="http://schemas.microsoft.com/office/drawing/2014/main" id="{641E2A75-6829-48B4-B7C5-F25E84661263}"/>
              </a:ext>
            </a:extLst>
          </p:cNvPr>
          <p:cNvPicPr>
            <a:picLocks noChangeAspect="1"/>
          </p:cNvPicPr>
          <p:nvPr/>
        </p:nvPicPr>
        <p:blipFill rotWithShape="1">
          <a:blip r:embed="rId2">
            <a:extLst>
              <a:ext uri="{28A0092B-C50C-407E-A947-70E740481C1C}">
                <a14:useLocalDpi xmlns:a14="http://schemas.microsoft.com/office/drawing/2010/main" val="0"/>
              </a:ext>
            </a:extLst>
          </a:blip>
          <a:srcRect l="16615" t="19884" r="10231" b="7260"/>
          <a:stretch/>
        </p:blipFill>
        <p:spPr>
          <a:xfrm>
            <a:off x="838200" y="1690688"/>
            <a:ext cx="10515600" cy="4977398"/>
          </a:xfrm>
          <a:prstGeom prst="rect">
            <a:avLst/>
          </a:prstGeom>
        </p:spPr>
      </p:pic>
      <p:sp>
        <p:nvSpPr>
          <p:cNvPr id="8" name="Rectangle 7">
            <a:extLst>
              <a:ext uri="{FF2B5EF4-FFF2-40B4-BE49-F238E27FC236}">
                <a16:creationId xmlns:a16="http://schemas.microsoft.com/office/drawing/2014/main" id="{A58572BD-4A30-4F54-ABF7-9388FFBDA9E3}"/>
              </a:ext>
            </a:extLst>
          </p:cNvPr>
          <p:cNvSpPr/>
          <p:nvPr/>
        </p:nvSpPr>
        <p:spPr>
          <a:xfrm>
            <a:off x="838200" y="928470"/>
            <a:ext cx="10515600" cy="50643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b="1" dirty="0"/>
              <a:t>1. Hyper parameter tuning of the Gradient Boosting Regressor using GridSearchCV</a:t>
            </a:r>
          </a:p>
        </p:txBody>
      </p:sp>
    </p:spTree>
    <p:extLst>
      <p:ext uri="{BB962C8B-B14F-4D97-AF65-F5344CB8AC3E}">
        <p14:creationId xmlns:p14="http://schemas.microsoft.com/office/powerpoint/2010/main" val="384344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D2BA60-D0CF-4852-B790-8D41969F7C29}"/>
              </a:ext>
            </a:extLst>
          </p:cNvPr>
          <p:cNvPicPr>
            <a:picLocks noChangeAspect="1"/>
          </p:cNvPicPr>
          <p:nvPr/>
        </p:nvPicPr>
        <p:blipFill rotWithShape="1">
          <a:blip r:embed="rId2">
            <a:extLst>
              <a:ext uri="{28A0092B-C50C-407E-A947-70E740481C1C}">
                <a14:useLocalDpi xmlns:a14="http://schemas.microsoft.com/office/drawing/2010/main" val="0"/>
              </a:ext>
            </a:extLst>
          </a:blip>
          <a:srcRect l="16962" t="28068" r="50000" b="33349"/>
          <a:stretch/>
        </p:blipFill>
        <p:spPr>
          <a:xfrm>
            <a:off x="2058571" y="1800664"/>
            <a:ext cx="8074857" cy="4529797"/>
          </a:xfrm>
          <a:prstGeom prst="rect">
            <a:avLst/>
          </a:prstGeom>
        </p:spPr>
      </p:pic>
      <p:sp>
        <p:nvSpPr>
          <p:cNvPr id="5" name="Rectangle 4">
            <a:extLst>
              <a:ext uri="{FF2B5EF4-FFF2-40B4-BE49-F238E27FC236}">
                <a16:creationId xmlns:a16="http://schemas.microsoft.com/office/drawing/2014/main" id="{443DF23D-3A41-4E46-B5D8-02B3A17FB0F4}"/>
              </a:ext>
            </a:extLst>
          </p:cNvPr>
          <p:cNvSpPr/>
          <p:nvPr/>
        </p:nvSpPr>
        <p:spPr>
          <a:xfrm>
            <a:off x="815926" y="450166"/>
            <a:ext cx="10677379" cy="108321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latin typeface="Algerian" panose="04020705040A02060702" pitchFamily="82" charset="0"/>
              </a:rPr>
              <a:t>Regplot to visualize Actual Test Data vs Predicted Data and also find the best fit line of Gradient Boosting Regressor.</a:t>
            </a:r>
          </a:p>
        </p:txBody>
      </p:sp>
    </p:spTree>
    <p:extLst>
      <p:ext uri="{BB962C8B-B14F-4D97-AF65-F5344CB8AC3E}">
        <p14:creationId xmlns:p14="http://schemas.microsoft.com/office/powerpoint/2010/main" val="274253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E5E1-8E43-45DF-A303-38B53D215BD9}"/>
              </a:ext>
            </a:extLst>
          </p:cNvPr>
          <p:cNvSpPr>
            <a:spLocks noGrp="1"/>
          </p:cNvSpPr>
          <p:nvPr>
            <p:ph type="ctrTitle"/>
          </p:nvPr>
        </p:nvSpPr>
        <p:spPr>
          <a:xfrm>
            <a:off x="1320801" y="782321"/>
            <a:ext cx="9852024" cy="772160"/>
          </a:xfrm>
        </p:spPr>
        <p:txBody>
          <a:bodyPr>
            <a:normAutofit fontScale="90000"/>
          </a:bodyPr>
          <a:lstStyle/>
          <a:p>
            <a:r>
              <a:rPr lang="en-IN" b="1" dirty="0">
                <a:latin typeface="Algerian" panose="04020705040A02060702" pitchFamily="82" charset="0"/>
                <a:cs typeface="Arial" panose="020B0604020202020204" pitchFamily="34" charset="0"/>
              </a:rPr>
              <a:t>Content</a:t>
            </a:r>
          </a:p>
        </p:txBody>
      </p:sp>
      <p:sp>
        <p:nvSpPr>
          <p:cNvPr id="3" name="Subtitle 2">
            <a:extLst>
              <a:ext uri="{FF2B5EF4-FFF2-40B4-BE49-F238E27FC236}">
                <a16:creationId xmlns:a16="http://schemas.microsoft.com/office/drawing/2014/main" id="{8B7CF227-7AAA-4C80-A0DE-730B800301A2}"/>
              </a:ext>
            </a:extLst>
          </p:cNvPr>
          <p:cNvSpPr>
            <a:spLocks noGrp="1"/>
          </p:cNvSpPr>
          <p:nvPr>
            <p:ph type="subTitle" idx="1"/>
          </p:nvPr>
        </p:nvSpPr>
        <p:spPr>
          <a:xfrm>
            <a:off x="1320800" y="1656081"/>
            <a:ext cx="10332720" cy="4876799"/>
          </a:xfrm>
        </p:spPr>
        <p:txBody>
          <a:bodyPr>
            <a:normAutofit/>
          </a:bodyPr>
          <a:lstStyle/>
          <a:p>
            <a:pPr marL="76200" algn="l">
              <a:lnSpc>
                <a:spcPct val="100000"/>
              </a:lnSpc>
              <a:spcBef>
                <a:spcPts val="385"/>
              </a:spcBef>
              <a:tabLst>
                <a:tab pos="596900" algn="l"/>
              </a:tabLst>
            </a:pPr>
            <a:r>
              <a:rPr lang="en-IN" spc="-50" dirty="0">
                <a:solidFill>
                  <a:srgbClr val="134F5B"/>
                </a:solidFill>
                <a:latin typeface="Arial" panose="020B0604020202020204" pitchFamily="34" charset="0"/>
                <a:cs typeface="Arial" panose="020B0604020202020204" pitchFamily="34" charset="0"/>
              </a:rPr>
              <a:t>  </a:t>
            </a:r>
            <a:r>
              <a:rPr lang="en-US" b="1" spc="-50" dirty="0">
                <a:latin typeface="Arial" panose="020B0604020202020204" pitchFamily="34" charset="0"/>
                <a:cs typeface="Arial" panose="020B0604020202020204" pitchFamily="34" charset="0"/>
              </a:rPr>
              <a:t>Problem</a:t>
            </a:r>
            <a:r>
              <a:rPr lang="en-US" b="1" spc="-120" dirty="0">
                <a:latin typeface="Arial" panose="020B0604020202020204" pitchFamily="34" charset="0"/>
                <a:cs typeface="Arial" panose="020B0604020202020204" pitchFamily="34" charset="0"/>
              </a:rPr>
              <a:t> </a:t>
            </a:r>
            <a:r>
              <a:rPr lang="en-US" b="1" spc="-55" dirty="0">
                <a:latin typeface="Arial" panose="020B0604020202020204" pitchFamily="34" charset="0"/>
                <a:cs typeface="Arial" panose="020B0604020202020204" pitchFamily="34" charset="0"/>
              </a:rPr>
              <a:t>Statement</a:t>
            </a:r>
            <a:endParaRPr lang="en-US" b="1" dirty="0">
              <a:latin typeface="Arial" panose="020B0604020202020204" pitchFamily="34" charset="0"/>
              <a:cs typeface="Arial" panose="020B0604020202020204" pitchFamily="34" charset="0"/>
            </a:endParaRPr>
          </a:p>
          <a:p>
            <a:pPr marL="265430" algn="l">
              <a:lnSpc>
                <a:spcPct val="100000"/>
              </a:lnSpc>
              <a:spcBef>
                <a:spcPts val="250"/>
              </a:spcBef>
              <a:tabLst>
                <a:tab pos="596900" algn="l"/>
                <a:tab pos="597535" algn="l"/>
              </a:tabLst>
            </a:pPr>
            <a:endParaRPr lang="en-US" spc="-55" dirty="0">
              <a:latin typeface="Arial" panose="020B0604020202020204" pitchFamily="34" charset="0"/>
              <a:cs typeface="Arial" panose="020B0604020202020204" pitchFamily="34" charset="0"/>
            </a:endParaRPr>
          </a:p>
          <a:p>
            <a:pPr marL="608330" indent="-342900" algn="l">
              <a:lnSpc>
                <a:spcPct val="100000"/>
              </a:lnSpc>
              <a:spcBef>
                <a:spcPts val="250"/>
              </a:spcBef>
              <a:buFont typeface="Wingdings" panose="05000000000000000000" pitchFamily="2" charset="2"/>
              <a:buChar char="q"/>
              <a:tabLst>
                <a:tab pos="596900" algn="l"/>
                <a:tab pos="597535" algn="l"/>
              </a:tabLst>
            </a:pPr>
            <a:r>
              <a:rPr lang="en-US" spc="-55" dirty="0">
                <a:solidFill>
                  <a:schemeClr val="tx1"/>
                </a:solidFill>
                <a:latin typeface="Arial" panose="020B0604020202020204" pitchFamily="34" charset="0"/>
                <a:cs typeface="Arial" panose="020B0604020202020204" pitchFamily="34" charset="0"/>
              </a:rPr>
              <a:t>Data</a:t>
            </a:r>
            <a:r>
              <a:rPr lang="en-US" spc="-110" dirty="0">
                <a:solidFill>
                  <a:schemeClr val="tx1"/>
                </a:solidFill>
                <a:latin typeface="Arial" panose="020B0604020202020204" pitchFamily="34" charset="0"/>
                <a:cs typeface="Arial" panose="020B0604020202020204" pitchFamily="34" charset="0"/>
              </a:rPr>
              <a:t> </a:t>
            </a:r>
            <a:r>
              <a:rPr lang="en-US" spc="-70" dirty="0">
                <a:solidFill>
                  <a:schemeClr val="tx1"/>
                </a:solidFill>
                <a:latin typeface="Arial" panose="020B0604020202020204" pitchFamily="34" charset="0"/>
                <a:cs typeface="Arial" panose="020B0604020202020204" pitchFamily="34" charset="0"/>
              </a:rPr>
              <a:t>Summary</a:t>
            </a:r>
          </a:p>
          <a:p>
            <a:pPr marL="608330" indent="-342900" algn="l">
              <a:lnSpc>
                <a:spcPct val="100000"/>
              </a:lnSpc>
              <a:spcBef>
                <a:spcPts val="250"/>
              </a:spcBef>
              <a:buFont typeface="Wingdings" panose="05000000000000000000" pitchFamily="2" charset="2"/>
              <a:buChar char="q"/>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Data Preprocessing</a:t>
            </a:r>
            <a:endParaRPr lang="en-US" dirty="0">
              <a:solidFill>
                <a:schemeClr val="tx1"/>
              </a:solidFill>
              <a:latin typeface="Arial" panose="020B0604020202020204" pitchFamily="34" charset="0"/>
              <a:cs typeface="Arial" panose="020B0604020202020204" pitchFamily="34" charset="0"/>
            </a:endParaRPr>
          </a:p>
          <a:p>
            <a:pPr marL="608330" indent="-342900" algn="l">
              <a:lnSpc>
                <a:spcPct val="100000"/>
              </a:lnSpc>
              <a:spcBef>
                <a:spcPts val="285"/>
              </a:spcBef>
              <a:buFont typeface="Wingdings" panose="05000000000000000000" pitchFamily="2" charset="2"/>
              <a:buChar char="q"/>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Exploratory Data Analysis</a:t>
            </a:r>
          </a:p>
          <a:p>
            <a:pPr marL="608330" indent="-342900" algn="l">
              <a:lnSpc>
                <a:spcPct val="100000"/>
              </a:lnSpc>
              <a:spcBef>
                <a:spcPts val="285"/>
              </a:spcBef>
              <a:buFont typeface="Wingdings" panose="05000000000000000000" pitchFamily="2" charset="2"/>
              <a:buChar char="q"/>
              <a:tabLst>
                <a:tab pos="596900" algn="l"/>
                <a:tab pos="597535" algn="l"/>
              </a:tabLst>
            </a:pPr>
            <a:r>
              <a:rPr lang="en-US" spc="-75" dirty="0">
                <a:latin typeface="Arial" panose="020B0604020202020204" pitchFamily="34" charset="0"/>
                <a:cs typeface="Arial" panose="020B0604020202020204" pitchFamily="34" charset="0"/>
              </a:rPr>
              <a:t>Feature Engineering</a:t>
            </a:r>
            <a:endParaRPr lang="en-US" spc="-75" dirty="0">
              <a:solidFill>
                <a:schemeClr val="tx1"/>
              </a:solidFill>
              <a:latin typeface="Arial" panose="020B0604020202020204" pitchFamily="34" charset="0"/>
              <a:cs typeface="Arial" panose="020B0604020202020204" pitchFamily="34" charset="0"/>
            </a:endParaRPr>
          </a:p>
          <a:p>
            <a:pPr marL="608330" indent="-342900" algn="l">
              <a:lnSpc>
                <a:spcPct val="100000"/>
              </a:lnSpc>
              <a:spcBef>
                <a:spcPts val="285"/>
              </a:spcBef>
              <a:buFont typeface="Wingdings" panose="05000000000000000000" pitchFamily="2" charset="2"/>
              <a:buChar char="q"/>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Data Visualization </a:t>
            </a:r>
          </a:p>
          <a:p>
            <a:pPr marL="608330" indent="-342900" algn="l">
              <a:lnSpc>
                <a:spcPct val="100000"/>
              </a:lnSpc>
              <a:spcBef>
                <a:spcPts val="285"/>
              </a:spcBef>
              <a:buFont typeface="Wingdings" panose="05000000000000000000" pitchFamily="2" charset="2"/>
              <a:buChar char="q"/>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Model Building with Regression techniques</a:t>
            </a:r>
          </a:p>
          <a:p>
            <a:pPr marL="608330" indent="-342900" algn="l">
              <a:lnSpc>
                <a:spcPct val="100000"/>
              </a:lnSpc>
              <a:spcBef>
                <a:spcPts val="285"/>
              </a:spcBef>
              <a:buFont typeface="Wingdings" panose="05000000000000000000" pitchFamily="2" charset="2"/>
              <a:buChar char="q"/>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Hyper parameter tuning the  Best Model</a:t>
            </a:r>
          </a:p>
          <a:p>
            <a:pPr marL="608330" indent="-342900" algn="l">
              <a:lnSpc>
                <a:spcPct val="100000"/>
              </a:lnSpc>
              <a:spcBef>
                <a:spcPts val="285"/>
              </a:spcBef>
              <a:buFont typeface="Wingdings" panose="05000000000000000000" pitchFamily="2" charset="2"/>
              <a:buChar char="q"/>
              <a:tabLst>
                <a:tab pos="596900" algn="l"/>
                <a:tab pos="597535" algn="l"/>
              </a:tabLst>
            </a:pPr>
            <a:r>
              <a:rPr lang="en-US" spc="-75" dirty="0">
                <a:latin typeface="Arial" panose="020B0604020202020204" pitchFamily="34" charset="0"/>
                <a:cs typeface="Arial" panose="020B0604020202020204" pitchFamily="34" charset="0"/>
              </a:rPr>
              <a:t>Conclusion</a:t>
            </a:r>
            <a:endParaRPr lang="en-US" spc="-75" dirty="0">
              <a:solidFill>
                <a:schemeClr val="tx1"/>
              </a:solidFill>
              <a:latin typeface="Arial" panose="020B0604020202020204" pitchFamily="34" charset="0"/>
              <a:cs typeface="Arial" panose="020B0604020202020204" pitchFamily="34" charset="0"/>
            </a:endParaRPr>
          </a:p>
          <a:p>
            <a:pPr marL="596900" indent="-331470" algn="l">
              <a:lnSpc>
                <a:spcPct val="100000"/>
              </a:lnSpc>
              <a:spcBef>
                <a:spcPts val="285"/>
              </a:spcBef>
              <a:buFont typeface="Wingdings" panose="05000000000000000000" pitchFamily="2" charset="2"/>
              <a:buChar char="Ø"/>
              <a:tabLst>
                <a:tab pos="596900" algn="l"/>
                <a:tab pos="597535" algn="l"/>
              </a:tabLst>
            </a:pPr>
            <a:endParaRPr lang="en-US" spc="-75"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3033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40B7-5A25-4350-A9A3-511D78CA75F7}"/>
              </a:ext>
            </a:extLst>
          </p:cNvPr>
          <p:cNvSpPr>
            <a:spLocks noGrp="1"/>
          </p:cNvSpPr>
          <p:nvPr>
            <p:ph type="title"/>
          </p:nvPr>
        </p:nvSpPr>
        <p:spPr>
          <a:xfrm>
            <a:off x="838200" y="647113"/>
            <a:ext cx="10515600" cy="1097280"/>
          </a:xfrm>
        </p:spPr>
        <p:txBody>
          <a:bodyPr>
            <a:normAutofit/>
          </a:bodyPr>
          <a:lstStyle/>
          <a:p>
            <a:r>
              <a:rPr lang="en-IN" sz="2000" b="1" dirty="0">
                <a:latin typeface="+mn-lt"/>
              </a:rPr>
              <a:t>2. Hyper parameter tuning of the Gradient Boosting Regressor using GridSearchCV</a:t>
            </a:r>
            <a:br>
              <a:rPr lang="en-IN" b="1" dirty="0"/>
            </a:br>
            <a:endParaRPr lang="en-IN" dirty="0"/>
          </a:p>
        </p:txBody>
      </p:sp>
      <p:pic>
        <p:nvPicPr>
          <p:cNvPr id="4" name="Picture 3">
            <a:extLst>
              <a:ext uri="{FF2B5EF4-FFF2-40B4-BE49-F238E27FC236}">
                <a16:creationId xmlns:a16="http://schemas.microsoft.com/office/drawing/2014/main" id="{5585FD4F-4F80-476D-A349-FE8B9EBA31D6}"/>
              </a:ext>
            </a:extLst>
          </p:cNvPr>
          <p:cNvPicPr>
            <a:picLocks noChangeAspect="1"/>
          </p:cNvPicPr>
          <p:nvPr/>
        </p:nvPicPr>
        <p:blipFill rotWithShape="1">
          <a:blip r:embed="rId2">
            <a:extLst>
              <a:ext uri="{28A0092B-C50C-407E-A947-70E740481C1C}">
                <a14:useLocalDpi xmlns:a14="http://schemas.microsoft.com/office/drawing/2010/main" val="0"/>
              </a:ext>
            </a:extLst>
          </a:blip>
          <a:srcRect l="16847" t="9005" r="10000" b="11571"/>
          <a:stretch/>
        </p:blipFill>
        <p:spPr>
          <a:xfrm>
            <a:off x="838200" y="1181686"/>
            <a:ext cx="10515600" cy="5261317"/>
          </a:xfrm>
          <a:prstGeom prst="rect">
            <a:avLst/>
          </a:prstGeom>
        </p:spPr>
      </p:pic>
    </p:spTree>
    <p:extLst>
      <p:ext uri="{BB962C8B-B14F-4D97-AF65-F5344CB8AC3E}">
        <p14:creationId xmlns:p14="http://schemas.microsoft.com/office/powerpoint/2010/main" val="245093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09DC060-34DE-41E3-AC8E-AB8DE54D7377}"/>
              </a:ext>
            </a:extLst>
          </p:cNvPr>
          <p:cNvSpPr/>
          <p:nvPr/>
        </p:nvSpPr>
        <p:spPr>
          <a:xfrm>
            <a:off x="731520" y="562708"/>
            <a:ext cx="10874326" cy="98473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1800" dirty="0">
                <a:latin typeface="Algerian" panose="04020705040A02060702" pitchFamily="82" charset="0"/>
              </a:rPr>
              <a:t>Regplot to visualize Actual Test Data vs Predicted Data and also find the best fit line of </a:t>
            </a:r>
            <a:r>
              <a:rPr lang="en-US" sz="1800" dirty="0">
                <a:latin typeface="Algerian" panose="04020705040A02060702" pitchFamily="82" charset="0"/>
              </a:rPr>
              <a:t>Random Forest Regressor</a:t>
            </a:r>
            <a:endParaRPr lang="en-IN" dirty="0"/>
          </a:p>
        </p:txBody>
      </p:sp>
      <p:pic>
        <p:nvPicPr>
          <p:cNvPr id="7" name="Picture 6">
            <a:extLst>
              <a:ext uri="{FF2B5EF4-FFF2-40B4-BE49-F238E27FC236}">
                <a16:creationId xmlns:a16="http://schemas.microsoft.com/office/drawing/2014/main" id="{544DE1EE-2A4C-496B-AAA0-73337F9DB8C4}"/>
              </a:ext>
            </a:extLst>
          </p:cNvPr>
          <p:cNvPicPr>
            <a:picLocks noChangeAspect="1"/>
          </p:cNvPicPr>
          <p:nvPr/>
        </p:nvPicPr>
        <p:blipFill rotWithShape="1">
          <a:blip r:embed="rId2">
            <a:extLst>
              <a:ext uri="{28A0092B-C50C-407E-A947-70E740481C1C}">
                <a14:useLocalDpi xmlns:a14="http://schemas.microsoft.com/office/drawing/2010/main" val="0"/>
              </a:ext>
            </a:extLst>
          </a:blip>
          <a:srcRect l="16038" t="34864" r="50000" b="27990"/>
          <a:stretch/>
        </p:blipFill>
        <p:spPr>
          <a:xfrm>
            <a:off x="2644725" y="1547446"/>
            <a:ext cx="6527409" cy="3826412"/>
          </a:xfrm>
          <a:prstGeom prst="rect">
            <a:avLst/>
          </a:prstGeom>
        </p:spPr>
      </p:pic>
      <p:sp>
        <p:nvSpPr>
          <p:cNvPr id="8" name="Rectangle 7">
            <a:extLst>
              <a:ext uri="{FF2B5EF4-FFF2-40B4-BE49-F238E27FC236}">
                <a16:creationId xmlns:a16="http://schemas.microsoft.com/office/drawing/2014/main" id="{E62C2054-CD9F-4585-B8FE-281D2FA3AFD6}"/>
              </a:ext>
            </a:extLst>
          </p:cNvPr>
          <p:cNvSpPr/>
          <p:nvPr/>
        </p:nvSpPr>
        <p:spPr>
          <a:xfrm>
            <a:off x="731520" y="5373858"/>
            <a:ext cx="10874326" cy="77372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0" i="0" dirty="0">
                <a:solidFill>
                  <a:srgbClr val="000000"/>
                </a:solidFill>
                <a:effectLst/>
              </a:rPr>
              <a:t>Hence, after comparing both the model, we found that Gradient Boost model is the best model as it gives higher r2 score and the cost function is also less in this case.</a:t>
            </a:r>
            <a:endParaRPr lang="en-IN" sz="2400" dirty="0"/>
          </a:p>
        </p:txBody>
      </p:sp>
    </p:spTree>
    <p:extLst>
      <p:ext uri="{BB962C8B-B14F-4D97-AF65-F5344CB8AC3E}">
        <p14:creationId xmlns:p14="http://schemas.microsoft.com/office/powerpoint/2010/main" val="217843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A431-61F5-4E7A-9667-6E42F3CCB679}"/>
              </a:ext>
            </a:extLst>
          </p:cNvPr>
          <p:cNvSpPr>
            <a:spLocks noGrp="1"/>
          </p:cNvSpPr>
          <p:nvPr>
            <p:ph type="title"/>
          </p:nvPr>
        </p:nvSpPr>
        <p:spPr>
          <a:xfrm>
            <a:off x="838200" y="365125"/>
            <a:ext cx="10515600" cy="833755"/>
          </a:xfrm>
        </p:spPr>
        <p:txBody>
          <a:bodyPr>
            <a:normAutofit fontScale="90000"/>
          </a:bodyPr>
          <a:lstStyle/>
          <a:p>
            <a:pPr algn="ctr"/>
            <a:br>
              <a:rPr lang="en-IN" sz="4400" b="1" dirty="0">
                <a:effectLst/>
                <a:latin typeface="Calibri" panose="020F0502020204030204" pitchFamily="34" charset="0"/>
                <a:ea typeface="Calibri" panose="020F0502020204030204" pitchFamily="34" charset="0"/>
                <a:cs typeface="Times New Roman" panose="02020603050405020304" pitchFamily="18" charset="0"/>
              </a:rPr>
            </a:br>
            <a:r>
              <a:rPr lang="en-IN" sz="6000" b="1" dirty="0">
                <a:effectLst/>
                <a:latin typeface="Algerian" panose="04020705040A02060702" pitchFamily="82" charset="0"/>
                <a:ea typeface="Calibri" panose="020F0502020204030204" pitchFamily="34" charset="0"/>
                <a:cs typeface="Times New Roman" panose="02020603050405020304" pitchFamily="18" charset="0"/>
              </a:rPr>
              <a:t>CONCLUSION </a:t>
            </a:r>
            <a:br>
              <a:rPr lang="en-IN" sz="6000" dirty="0">
                <a:effectLst/>
                <a:latin typeface="Algerian" panose="04020705040A02060702" pitchFamily="82" charset="0"/>
                <a:ea typeface="Calibri" panose="020F0502020204030204" pitchFamily="34" charset="0"/>
                <a:cs typeface="Times New Roman" panose="02020603050405020304" pitchFamily="18" charset="0"/>
              </a:rPr>
            </a:br>
            <a:endParaRPr lang="en-IN" sz="6000" dirty="0">
              <a:latin typeface="Algerian" panose="04020705040A02060702" pitchFamily="82" charset="0"/>
            </a:endParaRPr>
          </a:p>
        </p:txBody>
      </p:sp>
      <p:sp>
        <p:nvSpPr>
          <p:cNvPr id="3" name="Content Placeholder 2">
            <a:extLst>
              <a:ext uri="{FF2B5EF4-FFF2-40B4-BE49-F238E27FC236}">
                <a16:creationId xmlns:a16="http://schemas.microsoft.com/office/drawing/2014/main" id="{FD7BF103-F9DA-43B6-A90D-2AC3592042EB}"/>
              </a:ext>
            </a:extLst>
          </p:cNvPr>
          <p:cNvSpPr>
            <a:spLocks noGrp="1"/>
          </p:cNvSpPr>
          <p:nvPr>
            <p:ph idx="1"/>
          </p:nvPr>
        </p:nvSpPr>
        <p:spPr>
          <a:xfrm>
            <a:off x="838200" y="1198881"/>
            <a:ext cx="10515600" cy="2571262"/>
          </a:xfrm>
        </p:spPr>
        <p:txBody>
          <a:bodyPr/>
          <a:lstStyle/>
          <a:p>
            <a:pPr marL="0" indent="0">
              <a:buNone/>
            </a:pPr>
            <a:r>
              <a:rPr lang="en-IN" sz="3200" b="1" dirty="0"/>
              <a:t>FINAL OBSERVATION:</a:t>
            </a:r>
            <a:endParaRPr lang="en-IN" dirty="0"/>
          </a:p>
          <a:p>
            <a:pPr marL="0" indent="0">
              <a:buNone/>
            </a:pPr>
            <a:r>
              <a:rPr lang="en-US" dirty="0"/>
              <a:t>I found that GradientBoostingRegressor is giving the best r2_score of </a:t>
            </a:r>
            <a:r>
              <a:rPr kumimoji="0" lang="en-US" altLang="en-US" sz="2800" b="0" i="0" u="none" strike="noStrike" cap="none" normalizeH="0" baseline="0" dirty="0">
                <a:ln>
                  <a:noFill/>
                </a:ln>
                <a:solidFill>
                  <a:srgbClr val="000000"/>
                </a:solidFill>
                <a:effectLst/>
              </a:rPr>
              <a:t>0.8883970013368551</a:t>
            </a:r>
            <a:r>
              <a:rPr lang="en-US" dirty="0"/>
              <a:t> (88.9%) after tuning.</a:t>
            </a:r>
          </a:p>
          <a:p>
            <a:pPr marL="0" indent="0">
              <a:buNone/>
            </a:pPr>
            <a:r>
              <a:rPr lang="en-US" dirty="0"/>
              <a:t>Hence we can carry on with the model for prediction.</a:t>
            </a:r>
          </a:p>
          <a:p>
            <a:pPr marL="0" indent="0">
              <a:buNone/>
            </a:pPr>
            <a:r>
              <a:rPr lang="en-US" b="1" dirty="0"/>
              <a:t>Sample of prediction:</a:t>
            </a:r>
          </a:p>
          <a:p>
            <a:pPr>
              <a:buFont typeface="Wingdings" panose="05000000000000000000" pitchFamily="2" charset="2"/>
              <a:buChar char="v"/>
            </a:pPr>
            <a:endParaRPr lang="en-US" dirty="0"/>
          </a:p>
          <a:p>
            <a:pPr marL="0" indent="0">
              <a:buNone/>
            </a:pPr>
            <a:endParaRPr lang="en-IN" dirty="0"/>
          </a:p>
        </p:txBody>
      </p:sp>
      <p:pic>
        <p:nvPicPr>
          <p:cNvPr id="8" name="Picture 7">
            <a:extLst>
              <a:ext uri="{FF2B5EF4-FFF2-40B4-BE49-F238E27FC236}">
                <a16:creationId xmlns:a16="http://schemas.microsoft.com/office/drawing/2014/main" id="{74202C75-AD6B-49FF-996D-BFDDACB20591}"/>
              </a:ext>
            </a:extLst>
          </p:cNvPr>
          <p:cNvPicPr>
            <a:picLocks noChangeAspect="1"/>
          </p:cNvPicPr>
          <p:nvPr/>
        </p:nvPicPr>
        <p:blipFill rotWithShape="1">
          <a:blip r:embed="rId2">
            <a:extLst>
              <a:ext uri="{28A0092B-C50C-407E-A947-70E740481C1C}">
                <a14:useLocalDpi xmlns:a14="http://schemas.microsoft.com/office/drawing/2010/main" val="0"/>
              </a:ext>
            </a:extLst>
          </a:blip>
          <a:srcRect l="16731" t="71600" r="69654" b="7672"/>
          <a:stretch/>
        </p:blipFill>
        <p:spPr>
          <a:xfrm>
            <a:off x="838200" y="3615397"/>
            <a:ext cx="3269566" cy="2798525"/>
          </a:xfrm>
          <a:prstGeom prst="rect">
            <a:avLst/>
          </a:prstGeom>
        </p:spPr>
      </p:pic>
    </p:spTree>
    <p:extLst>
      <p:ext uri="{BB962C8B-B14F-4D97-AF65-F5344CB8AC3E}">
        <p14:creationId xmlns:p14="http://schemas.microsoft.com/office/powerpoint/2010/main" val="4173768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E2B519-4BE1-4AC6-BBE0-B002165280C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04383" y="1710102"/>
            <a:ext cx="5767752" cy="3396470"/>
          </a:xfrm>
          <a:prstGeom prst="rect">
            <a:avLst/>
          </a:prstGeom>
        </p:spPr>
      </p:pic>
    </p:spTree>
    <p:extLst>
      <p:ext uri="{BB962C8B-B14F-4D97-AF65-F5344CB8AC3E}">
        <p14:creationId xmlns:p14="http://schemas.microsoft.com/office/powerpoint/2010/main" val="43400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5D24-7F4E-4888-8FC1-546EB415484E}"/>
              </a:ext>
            </a:extLst>
          </p:cNvPr>
          <p:cNvSpPr>
            <a:spLocks noGrp="1"/>
          </p:cNvSpPr>
          <p:nvPr>
            <p:ph type="ctrTitle"/>
          </p:nvPr>
        </p:nvSpPr>
        <p:spPr>
          <a:xfrm>
            <a:off x="3570287" y="436880"/>
            <a:ext cx="8255319" cy="1524636"/>
          </a:xfrm>
        </p:spPr>
        <p:txBody>
          <a:bodyPr>
            <a:normAutofit/>
          </a:bodyPr>
          <a:lstStyle/>
          <a:p>
            <a:r>
              <a:rPr lang="en-IN" sz="5400" b="1" dirty="0">
                <a:latin typeface="Algerian" panose="04020705040A02060702" pitchFamily="82" charset="0"/>
              </a:rPr>
              <a:t>Problem Statement</a:t>
            </a:r>
          </a:p>
        </p:txBody>
      </p:sp>
      <p:sp>
        <p:nvSpPr>
          <p:cNvPr id="3" name="Subtitle 2">
            <a:extLst>
              <a:ext uri="{FF2B5EF4-FFF2-40B4-BE49-F238E27FC236}">
                <a16:creationId xmlns:a16="http://schemas.microsoft.com/office/drawing/2014/main" id="{A2007E10-17BA-40D5-ABAD-F74284BCA63F}"/>
              </a:ext>
            </a:extLst>
          </p:cNvPr>
          <p:cNvSpPr>
            <a:spLocks noGrp="1"/>
          </p:cNvSpPr>
          <p:nvPr>
            <p:ph type="subTitle" idx="1"/>
          </p:nvPr>
        </p:nvSpPr>
        <p:spPr>
          <a:xfrm>
            <a:off x="523239" y="2394856"/>
            <a:ext cx="11117217" cy="4026263"/>
          </a:xfrm>
        </p:spPr>
        <p:txBody>
          <a:bodyPr>
            <a:normAutofit/>
          </a:bodyPr>
          <a:lstStyle/>
          <a:p>
            <a:pPr algn="l"/>
            <a:endParaRPr lang="en-US" b="0" i="0" dirty="0">
              <a:solidFill>
                <a:srgbClr val="000000"/>
              </a:solidFill>
              <a:effectLst/>
              <a:latin typeface="Helvetica Neue"/>
            </a:endParaRPr>
          </a:p>
          <a:p>
            <a:pPr algn="l"/>
            <a:r>
              <a:rPr lang="en-US" b="0" i="0" dirty="0">
                <a:solidFill>
                  <a:srgbClr val="000000"/>
                </a:solidFill>
                <a:effectLst/>
                <a:latin typeface="Helvetica Neue"/>
              </a:rPr>
              <a:t>With the covid 19 impact in the market, we have seen lot of changes in the car market. Now some cars are in demand hence making them costly and some are not in demand hence cheaper. </a:t>
            </a:r>
          </a:p>
          <a:p>
            <a:pPr algn="l"/>
            <a:r>
              <a:rPr lang="en-US" b="0" i="0" dirty="0">
                <a:solidFill>
                  <a:srgbClr val="000000"/>
                </a:solidFill>
                <a:effectLst/>
                <a:latin typeface="Helvetica Neue"/>
              </a:rPr>
              <a:t>One of our clients works with small traders, who sell used cars. </a:t>
            </a:r>
          </a:p>
          <a:p>
            <a:pPr algn="l"/>
            <a:r>
              <a:rPr lang="en-US" b="0" i="0" dirty="0">
                <a:solidFill>
                  <a:srgbClr val="000000"/>
                </a:solidFill>
                <a:effectLst/>
                <a:latin typeface="Helvetica Neue"/>
              </a:rPr>
              <a:t>With the change in market due to covid 19 impact, our client is facing problems with their previous car price valuation machine learning models. </a:t>
            </a:r>
          </a:p>
          <a:p>
            <a:pPr algn="l"/>
            <a:r>
              <a:rPr lang="en-US" b="0" i="0" dirty="0">
                <a:solidFill>
                  <a:srgbClr val="000000"/>
                </a:solidFill>
                <a:effectLst/>
                <a:latin typeface="Helvetica Neue"/>
              </a:rPr>
              <a:t>So, they are looking for new machine learning models from new data. We have to make car price valuation model.</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2F458B6-B769-4939-883D-5E61A73982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0880" y="436880"/>
            <a:ext cx="2711767" cy="1524636"/>
          </a:xfrm>
          <a:prstGeom prst="rect">
            <a:avLst/>
          </a:prstGeom>
        </p:spPr>
      </p:pic>
    </p:spTree>
    <p:extLst>
      <p:ext uri="{BB962C8B-B14F-4D97-AF65-F5344CB8AC3E}">
        <p14:creationId xmlns:p14="http://schemas.microsoft.com/office/powerpoint/2010/main" val="199440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91C7-CB4B-4FA4-AE4A-C5F50F649FC2}"/>
              </a:ext>
            </a:extLst>
          </p:cNvPr>
          <p:cNvSpPr>
            <a:spLocks noGrp="1"/>
          </p:cNvSpPr>
          <p:nvPr>
            <p:ph type="ctrTitle"/>
          </p:nvPr>
        </p:nvSpPr>
        <p:spPr>
          <a:xfrm>
            <a:off x="670560" y="447040"/>
            <a:ext cx="7675154" cy="1030333"/>
          </a:xfrm>
        </p:spPr>
        <p:txBody>
          <a:bodyPr>
            <a:normAutofit/>
          </a:bodyPr>
          <a:lstStyle/>
          <a:p>
            <a:r>
              <a:rPr lang="en-IN" sz="5400" b="1" spc="-95" dirty="0">
                <a:latin typeface="Algerian" panose="04020705040A02060702" pitchFamily="82" charset="0"/>
              </a:rPr>
              <a:t>Data</a:t>
            </a:r>
            <a:r>
              <a:rPr lang="en-IN" sz="5400" b="1" spc="-245" dirty="0">
                <a:latin typeface="Algerian" panose="04020705040A02060702" pitchFamily="82" charset="0"/>
              </a:rPr>
              <a:t> </a:t>
            </a:r>
            <a:r>
              <a:rPr lang="en-IN" sz="5400" b="1" spc="-125" dirty="0">
                <a:latin typeface="Algerian" panose="04020705040A02060702" pitchFamily="82" charset="0"/>
              </a:rPr>
              <a:t>Summary</a:t>
            </a:r>
            <a:endParaRPr lang="en-IN" sz="5400" b="1" dirty="0">
              <a:latin typeface="Algerian" panose="04020705040A02060702" pitchFamily="82" charset="0"/>
            </a:endParaRPr>
          </a:p>
        </p:txBody>
      </p:sp>
      <p:sp>
        <p:nvSpPr>
          <p:cNvPr id="6" name="Rectangle 3">
            <a:extLst>
              <a:ext uri="{FF2B5EF4-FFF2-40B4-BE49-F238E27FC236}">
                <a16:creationId xmlns:a16="http://schemas.microsoft.com/office/drawing/2014/main" id="{B718C50B-66CE-4841-8D3C-43455B8A0622}"/>
              </a:ext>
            </a:extLst>
          </p:cNvPr>
          <p:cNvSpPr>
            <a:spLocks noGrp="1" noChangeArrowheads="1"/>
          </p:cNvSpPr>
          <p:nvPr>
            <p:ph type="subTitle" idx="1"/>
          </p:nvPr>
        </p:nvSpPr>
        <p:spPr bwMode="auto">
          <a:xfrm>
            <a:off x="387350" y="1477374"/>
            <a:ext cx="10910570" cy="47524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0000"/>
                </a:solidFill>
                <a:effectLst/>
                <a:cs typeface="Arial" panose="020B0604020202020204" pitchFamily="34" charset="0"/>
              </a:rPr>
              <a:t>Brand</a:t>
            </a:r>
            <a:r>
              <a:rPr kumimoji="0" lang="en-US" altLang="en-US" sz="1800" b="0" i="0" u="none" strike="noStrike" cap="none" normalizeH="0" baseline="0" dirty="0">
                <a:ln>
                  <a:noFill/>
                </a:ln>
                <a:solidFill>
                  <a:srgbClr val="000000"/>
                </a:solidFill>
                <a:effectLst/>
                <a:cs typeface="Arial" panose="020B0604020202020204" pitchFamily="34" charset="0"/>
              </a:rPr>
              <a:t>: Brand of the car.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0000"/>
                </a:solidFill>
                <a:effectLst/>
                <a:cs typeface="Arial" panose="020B0604020202020204" pitchFamily="34" charset="0"/>
              </a:rPr>
              <a:t>Model:</a:t>
            </a:r>
            <a:r>
              <a:rPr kumimoji="0" lang="en-US" altLang="en-US" sz="1800" b="0" i="0" u="none" strike="noStrike" cap="none" normalizeH="0" baseline="0" dirty="0">
                <a:ln>
                  <a:noFill/>
                </a:ln>
                <a:solidFill>
                  <a:srgbClr val="000000"/>
                </a:solidFill>
                <a:effectLst/>
                <a:cs typeface="Arial" panose="020B0604020202020204" pitchFamily="34" charset="0"/>
              </a:rPr>
              <a:t> Model name of the car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0000"/>
                </a:solidFill>
                <a:effectLst/>
                <a:cs typeface="Arial" panose="020B0604020202020204" pitchFamily="34" charset="0"/>
              </a:rPr>
              <a:t>variant</a:t>
            </a:r>
            <a:r>
              <a:rPr kumimoji="0" lang="en-US" altLang="en-US" sz="1800" b="0" i="0" u="none" strike="noStrike" cap="none" normalizeH="0" baseline="0" dirty="0">
                <a:ln>
                  <a:noFill/>
                </a:ln>
                <a:solidFill>
                  <a:srgbClr val="000000"/>
                </a:solidFill>
                <a:effectLst/>
                <a:cs typeface="Arial" panose="020B0604020202020204" pitchFamily="34" charset="0"/>
              </a:rPr>
              <a:t>: Variant specifies the type of the engine, model type(base model ,top model etc..).</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1600" b="1" i="0" dirty="0">
                <a:solidFill>
                  <a:srgbClr val="000000"/>
                </a:solidFill>
                <a:effectLst/>
                <a:latin typeface="Helvetica Neue"/>
              </a:rPr>
              <a:t>Transmission</a:t>
            </a:r>
            <a:r>
              <a:rPr kumimoji="0" lang="en-US" altLang="en-US" sz="1800" b="0" i="0" u="none" strike="noStrike" cap="none" normalizeH="0" baseline="0" dirty="0">
                <a:ln>
                  <a:noFill/>
                </a:ln>
                <a:solidFill>
                  <a:srgbClr val="000000"/>
                </a:solidFill>
                <a:effectLst/>
                <a:cs typeface="Arial" panose="020B0604020202020204" pitchFamily="34" charset="0"/>
              </a:rPr>
              <a:t>: It specifies if it is an automatic or manually driven gear car.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800" b="1" dirty="0">
                <a:solidFill>
                  <a:srgbClr val="000000"/>
                </a:solidFill>
                <a:cs typeface="Arial" panose="020B0604020202020204" pitchFamily="34" charset="0"/>
              </a:rPr>
              <a:t>Year of </a:t>
            </a:r>
            <a:r>
              <a:rPr kumimoji="0" lang="en-US" altLang="en-US" sz="1800" b="1" i="0" u="none" strike="noStrike" cap="none" normalizeH="0" baseline="0" dirty="0">
                <a:ln>
                  <a:noFill/>
                </a:ln>
                <a:solidFill>
                  <a:srgbClr val="000000"/>
                </a:solidFill>
                <a:effectLst/>
                <a:cs typeface="Arial" panose="020B0604020202020204" pitchFamily="34" charset="0"/>
              </a:rPr>
              <a:t>Manufacturing</a:t>
            </a:r>
            <a:r>
              <a:rPr kumimoji="0" lang="en-US" altLang="en-US" sz="1800" b="0" i="0" u="none" strike="noStrike" cap="none" normalizeH="0" baseline="0" dirty="0">
                <a:ln>
                  <a:noFill/>
                </a:ln>
                <a:solidFill>
                  <a:srgbClr val="000000"/>
                </a:solidFill>
                <a:effectLst/>
                <a:cs typeface="Arial" panose="020B0604020202020204" pitchFamily="34" charset="0"/>
              </a:rPr>
              <a:t>: It gives the year manufacturing year of the car i.e. with which we can find how old the car 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err="1">
                <a:ln>
                  <a:noFill/>
                </a:ln>
                <a:solidFill>
                  <a:srgbClr val="000000"/>
                </a:solidFill>
                <a:effectLst/>
                <a:cs typeface="Arial" panose="020B0604020202020204" pitchFamily="34" charset="0"/>
              </a:rPr>
              <a:t>Driven_in_km</a:t>
            </a:r>
            <a:r>
              <a:rPr kumimoji="0" lang="en-US" altLang="en-US" sz="1800" b="0" i="0" u="none" strike="noStrike" cap="none" normalizeH="0" baseline="0" dirty="0">
                <a:ln>
                  <a:noFill/>
                </a:ln>
                <a:solidFill>
                  <a:srgbClr val="000000"/>
                </a:solidFill>
                <a:effectLst/>
                <a:cs typeface="Arial" panose="020B0604020202020204" pitchFamily="34" charset="0"/>
              </a:rPr>
              <a:t>: Identifies the total distance driven by the car in km.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err="1">
                <a:ln>
                  <a:noFill/>
                </a:ln>
                <a:solidFill>
                  <a:srgbClr val="000000"/>
                </a:solidFill>
                <a:effectLst/>
                <a:cs typeface="Arial" panose="020B0604020202020204" pitchFamily="34" charset="0"/>
              </a:rPr>
              <a:t>Fuel_type</a:t>
            </a:r>
            <a:r>
              <a:rPr kumimoji="0" lang="en-US" altLang="en-US" sz="1800" b="0" i="0" u="none" strike="noStrike" cap="none" normalizeH="0" baseline="0" dirty="0">
                <a:ln>
                  <a:noFill/>
                </a:ln>
                <a:solidFill>
                  <a:srgbClr val="000000"/>
                </a:solidFill>
                <a:effectLst/>
                <a:cs typeface="Arial" panose="020B0604020202020204" pitchFamily="34" charset="0"/>
              </a:rPr>
              <a:t>: By this feature we can know the type of fuel used for the car(petrol/diesel/CNG)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800" b="1" dirty="0">
                <a:solidFill>
                  <a:srgbClr val="000000"/>
                </a:solidFill>
                <a:cs typeface="Arial" panose="020B0604020202020204" pitchFamily="34" charset="0"/>
              </a:rPr>
              <a:t>N</a:t>
            </a:r>
            <a:r>
              <a:rPr kumimoji="0" lang="en-US" altLang="en-US" sz="1800" b="1" i="0" u="none" strike="noStrike" cap="none" normalizeH="0" baseline="0" dirty="0">
                <a:ln>
                  <a:noFill/>
                </a:ln>
                <a:solidFill>
                  <a:srgbClr val="000000"/>
                </a:solidFill>
                <a:effectLst/>
                <a:cs typeface="Arial" panose="020B0604020202020204" pitchFamily="34" charset="0"/>
              </a:rPr>
              <a:t>o of</a:t>
            </a:r>
            <a:r>
              <a:rPr lang="en-US" altLang="en-US" sz="1800" b="1" dirty="0">
                <a:solidFill>
                  <a:srgbClr val="000000"/>
                </a:solidFill>
                <a:cs typeface="Arial" panose="020B0604020202020204" pitchFamily="34" charset="0"/>
              </a:rPr>
              <a:t> </a:t>
            </a:r>
            <a:r>
              <a:rPr kumimoji="0" lang="en-US" altLang="en-US" sz="1800" b="1" i="0" u="none" strike="noStrike" cap="none" normalizeH="0" baseline="0" dirty="0">
                <a:ln>
                  <a:noFill/>
                </a:ln>
                <a:solidFill>
                  <a:srgbClr val="000000"/>
                </a:solidFill>
                <a:effectLst/>
                <a:cs typeface="Arial" panose="020B0604020202020204" pitchFamily="34" charset="0"/>
              </a:rPr>
              <a:t>Owners</a:t>
            </a:r>
            <a:r>
              <a:rPr kumimoji="0" lang="en-US" altLang="en-US" sz="1800" b="0" i="0" u="none" strike="noStrike" cap="none" normalizeH="0" baseline="0" dirty="0">
                <a:ln>
                  <a:noFill/>
                </a:ln>
                <a:solidFill>
                  <a:srgbClr val="000000"/>
                </a:solidFill>
                <a:effectLst/>
                <a:cs typeface="Arial" panose="020B0604020202020204" pitchFamily="34" charset="0"/>
              </a:rPr>
              <a:t>: it says how many times the car is being resale i.e. change in number of owners.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0000"/>
                </a:solidFill>
                <a:effectLst/>
                <a:cs typeface="Arial" panose="020B0604020202020204" pitchFamily="34" charset="0"/>
              </a:rPr>
              <a:t>Location</a:t>
            </a:r>
            <a:r>
              <a:rPr kumimoji="0" lang="en-US" altLang="en-US" sz="1800" b="0" i="0" u="none" strike="noStrike" cap="none" normalizeH="0" baseline="0" dirty="0">
                <a:ln>
                  <a:noFill/>
                </a:ln>
                <a:solidFill>
                  <a:srgbClr val="000000"/>
                </a:solidFill>
                <a:effectLst/>
                <a:cs typeface="Arial" panose="020B0604020202020204" pitchFamily="34" charset="0"/>
              </a:rPr>
              <a:t>: Specifies the location.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0000"/>
                </a:solidFill>
                <a:effectLst/>
                <a:cs typeface="Arial" panose="020B0604020202020204" pitchFamily="34" charset="0"/>
              </a:rPr>
              <a:t>Price</a:t>
            </a:r>
            <a:r>
              <a:rPr kumimoji="0" lang="en-US" altLang="en-US" sz="1800" b="0" i="0" u="none" strike="noStrike" cap="none" normalizeH="0" baseline="0" dirty="0">
                <a:ln>
                  <a:noFill/>
                </a:ln>
                <a:solidFill>
                  <a:srgbClr val="000000"/>
                </a:solidFill>
                <a:effectLst/>
                <a:cs typeface="Arial" panose="020B0604020202020204" pitchFamily="34" charset="0"/>
              </a:rPr>
              <a:t>: The price of the car</a:t>
            </a:r>
          </a:p>
          <a:p>
            <a:pPr marR="0" lvl="0" algn="l" defTabSz="914400" rtl="0" eaLnBrk="0" fontAlgn="base" latinLnBrk="0" hangingPunct="0">
              <a:lnSpc>
                <a:spcPct val="100000"/>
              </a:lnSpc>
              <a:spcBef>
                <a:spcPct val="0"/>
              </a:spcBef>
              <a:spcAft>
                <a:spcPct val="0"/>
              </a:spcAft>
              <a:buClrTx/>
              <a:buSzTx/>
              <a:tabLst/>
            </a:pPr>
            <a:r>
              <a:rPr lang="en-US" altLang="en-US" sz="1800" b="1" dirty="0">
                <a:solidFill>
                  <a:srgbClr val="000000"/>
                </a:solidFill>
                <a:cs typeface="Arial" panose="020B0604020202020204" pitchFamily="34" charset="0"/>
              </a:rPr>
              <a:t>Observation</a:t>
            </a:r>
            <a:r>
              <a:rPr lang="en-US" altLang="en-US" sz="1800" dirty="0">
                <a:solidFill>
                  <a:srgbClr val="000000"/>
                </a:solidFill>
                <a:cs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r>
              <a:rPr lang="en-US" altLang="en-US" sz="2000" dirty="0">
                <a:solidFill>
                  <a:srgbClr val="000000"/>
                </a:solidFill>
                <a:cs typeface="Arial" panose="020B0604020202020204" pitchFamily="34" charset="0"/>
              </a:rPr>
              <a:t>	</a:t>
            </a:r>
            <a:r>
              <a:rPr lang="en-US" altLang="en-US" sz="1400" dirty="0">
                <a:solidFill>
                  <a:srgbClr val="000000"/>
                </a:solidFill>
                <a:cs typeface="Arial" panose="020B0604020202020204" pitchFamily="34" charset="0"/>
              </a:rPr>
              <a:t>1</a:t>
            </a:r>
            <a:r>
              <a:rPr lang="en-US" altLang="en-US" sz="1600" dirty="0">
                <a:solidFill>
                  <a:srgbClr val="000000"/>
                </a:solidFill>
                <a:cs typeface="Arial" panose="020B0604020202020204" pitchFamily="34" charset="0"/>
              </a:rPr>
              <a:t>.</a:t>
            </a:r>
            <a:r>
              <a:rPr lang="en-US" sz="1600" b="0" i="0" dirty="0">
                <a:solidFill>
                  <a:srgbClr val="000000"/>
                </a:solidFill>
                <a:effectLst/>
              </a:rPr>
              <a:t> 10 Independent variables with Price as target variables.</a:t>
            </a:r>
          </a:p>
          <a:p>
            <a:pPr marR="0" lvl="0" algn="l" defTabSz="914400" rtl="0" eaLnBrk="0" fontAlgn="base" latinLnBrk="0" hangingPunct="0">
              <a:lnSpc>
                <a:spcPct val="100000"/>
              </a:lnSpc>
              <a:spcBef>
                <a:spcPct val="0"/>
              </a:spcBef>
              <a:spcAft>
                <a:spcPct val="0"/>
              </a:spcAft>
              <a:buClrTx/>
              <a:buSzTx/>
              <a:tabLst/>
            </a:pPr>
            <a:r>
              <a:rPr lang="en-US" sz="1600" dirty="0">
                <a:solidFill>
                  <a:srgbClr val="000000"/>
                </a:solidFill>
              </a:rPr>
              <a:t>	2. From the dataset we  can infer that it is clearly a regression problem.</a:t>
            </a:r>
          </a:p>
          <a:p>
            <a:pPr marR="0" lvl="0" algn="l" defTabSz="914400" rtl="0" eaLnBrk="0" fontAlgn="base" latinLnBrk="0" hangingPunct="0">
              <a:lnSpc>
                <a:spcPct val="100000"/>
              </a:lnSpc>
              <a:spcBef>
                <a:spcPct val="0"/>
              </a:spcBef>
              <a:spcAft>
                <a:spcPct val="0"/>
              </a:spcAft>
              <a:buClrTx/>
              <a:buSzTx/>
              <a:tabLst/>
            </a:pPr>
            <a:r>
              <a:rPr lang="en-US" sz="1600" b="0" i="0" dirty="0">
                <a:solidFill>
                  <a:srgbClr val="000000"/>
                </a:solidFill>
                <a:effectLst/>
              </a:rPr>
              <a:t>	3. The dataset consists of 11 rows and </a:t>
            </a:r>
            <a:r>
              <a:rPr lang="en-US" sz="1600" dirty="0">
                <a:solidFill>
                  <a:srgbClr val="000000"/>
                </a:solidFill>
              </a:rPr>
              <a:t>4533</a:t>
            </a:r>
            <a:r>
              <a:rPr lang="en-US" sz="1600" b="0" i="0" dirty="0">
                <a:solidFill>
                  <a:srgbClr val="000000"/>
                </a:solidFill>
                <a:effectLst/>
              </a:rPr>
              <a:t> columns</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2855441-11EC-422B-B1DB-FF45BE41CD0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84343" y="400594"/>
            <a:ext cx="2820307" cy="1515292"/>
          </a:xfrm>
          <a:prstGeom prst="rect">
            <a:avLst/>
          </a:prstGeom>
        </p:spPr>
      </p:pic>
    </p:spTree>
    <p:extLst>
      <p:ext uri="{BB962C8B-B14F-4D97-AF65-F5344CB8AC3E}">
        <p14:creationId xmlns:p14="http://schemas.microsoft.com/office/powerpoint/2010/main" val="220931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123D-75DE-4C38-A92A-9DBF43E64EA8}"/>
              </a:ext>
            </a:extLst>
          </p:cNvPr>
          <p:cNvSpPr>
            <a:spLocks noGrp="1"/>
          </p:cNvSpPr>
          <p:nvPr>
            <p:ph type="title"/>
          </p:nvPr>
        </p:nvSpPr>
        <p:spPr>
          <a:xfrm>
            <a:off x="452437" y="466673"/>
            <a:ext cx="11287125" cy="1176004"/>
          </a:xfrm>
        </p:spPr>
        <p:txBody>
          <a:bodyPr>
            <a:normAutofit/>
          </a:bodyPr>
          <a:lstStyle/>
          <a:p>
            <a:pPr algn="ctr"/>
            <a:r>
              <a:rPr lang="en-IN" sz="4400" b="1" spc="-150" dirty="0">
                <a:latin typeface="Algerian" panose="04020705040A02060702" pitchFamily="82" charset="0"/>
              </a:rPr>
              <a:t>Exploratory Data Analysis ( EDA)</a:t>
            </a:r>
            <a:endParaRPr lang="en-IN" dirty="0">
              <a:latin typeface="Algerian" panose="04020705040A02060702" pitchFamily="82" charset="0"/>
            </a:endParaRPr>
          </a:p>
        </p:txBody>
      </p:sp>
      <p:pic>
        <p:nvPicPr>
          <p:cNvPr id="4" name="Picture 3">
            <a:extLst>
              <a:ext uri="{FF2B5EF4-FFF2-40B4-BE49-F238E27FC236}">
                <a16:creationId xmlns:a16="http://schemas.microsoft.com/office/drawing/2014/main" id="{6736EC03-ED2B-460D-8297-1F730DDE6A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4058" y="1862643"/>
            <a:ext cx="9971314" cy="4528684"/>
          </a:xfrm>
          <a:prstGeom prst="rect">
            <a:avLst/>
          </a:prstGeom>
        </p:spPr>
      </p:pic>
    </p:spTree>
    <p:extLst>
      <p:ext uri="{BB962C8B-B14F-4D97-AF65-F5344CB8AC3E}">
        <p14:creationId xmlns:p14="http://schemas.microsoft.com/office/powerpoint/2010/main" val="798939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19B66A-3FF6-4896-9C52-3EB404758698}"/>
              </a:ext>
            </a:extLst>
          </p:cNvPr>
          <p:cNvSpPr>
            <a:spLocks noGrp="1"/>
          </p:cNvSpPr>
          <p:nvPr>
            <p:ph type="body" sz="half" idx="2"/>
          </p:nvPr>
        </p:nvSpPr>
        <p:spPr/>
        <p:txBody>
          <a:bodyPr>
            <a:normAutofit/>
          </a:bodyPr>
          <a:lstStyle/>
          <a:p>
            <a:endParaRPr lang="en-IN" sz="1800" dirty="0"/>
          </a:p>
          <a:p>
            <a:r>
              <a:rPr lang="en-IN" sz="2400" b="1" dirty="0"/>
              <a:t>OBSERVATION:</a:t>
            </a:r>
          </a:p>
          <a:p>
            <a:pPr marL="457200" indent="-457200">
              <a:buFont typeface="Wingdings" panose="05000000000000000000" pitchFamily="2" charset="2"/>
              <a:buChar char="v"/>
            </a:pPr>
            <a:r>
              <a:rPr lang="en-IN" sz="2400" dirty="0"/>
              <a:t>The data is very clear with no null values seen in it.</a:t>
            </a:r>
          </a:p>
        </p:txBody>
      </p:sp>
      <p:sp>
        <p:nvSpPr>
          <p:cNvPr id="5" name="Title 4">
            <a:extLst>
              <a:ext uri="{FF2B5EF4-FFF2-40B4-BE49-F238E27FC236}">
                <a16:creationId xmlns:a16="http://schemas.microsoft.com/office/drawing/2014/main" id="{97DD12DE-9F6B-4033-A635-7FC96B9F1B26}"/>
              </a:ext>
            </a:extLst>
          </p:cNvPr>
          <p:cNvSpPr>
            <a:spLocks noGrp="1"/>
          </p:cNvSpPr>
          <p:nvPr>
            <p:ph type="title"/>
          </p:nvPr>
        </p:nvSpPr>
        <p:spPr>
          <a:xfrm>
            <a:off x="839788" y="989012"/>
            <a:ext cx="3932237" cy="1068388"/>
          </a:xfrm>
        </p:spPr>
        <p:txBody>
          <a:bodyPr>
            <a:noAutofit/>
          </a:bodyPr>
          <a:lstStyle/>
          <a:p>
            <a:br>
              <a:rPr lang="en-IN" b="1" dirty="0"/>
            </a:br>
            <a:br>
              <a:rPr lang="en-IN" b="1" dirty="0"/>
            </a:br>
            <a:br>
              <a:rPr lang="en-IN" b="1" dirty="0"/>
            </a:br>
            <a:r>
              <a:rPr lang="en-IN" b="1" dirty="0">
                <a:latin typeface="Algerian" panose="04020705040A02060702" pitchFamily="82" charset="0"/>
              </a:rPr>
              <a:t>Visualize for Null Values</a:t>
            </a:r>
          </a:p>
        </p:txBody>
      </p:sp>
      <p:pic>
        <p:nvPicPr>
          <p:cNvPr id="6" name="Content Placeholder 5">
            <a:extLst>
              <a:ext uri="{FF2B5EF4-FFF2-40B4-BE49-F238E27FC236}">
                <a16:creationId xmlns:a16="http://schemas.microsoft.com/office/drawing/2014/main" id="{CCBD9B3B-A6F3-4E78-8BC3-1170C4FE74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606" t="40831" r="63760" b="20689"/>
          <a:stretch/>
        </p:blipFill>
        <p:spPr>
          <a:xfrm>
            <a:off x="6096000" y="989012"/>
            <a:ext cx="3733799" cy="3666502"/>
          </a:xfrm>
        </p:spPr>
      </p:pic>
    </p:spTree>
    <p:extLst>
      <p:ext uri="{BB962C8B-B14F-4D97-AF65-F5344CB8AC3E}">
        <p14:creationId xmlns:p14="http://schemas.microsoft.com/office/powerpoint/2010/main" val="267048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76BA06-FD2F-4129-A402-406CFA04BAD4}"/>
              </a:ext>
            </a:extLst>
          </p:cNvPr>
          <p:cNvSpPr>
            <a:spLocks noGrp="1"/>
          </p:cNvSpPr>
          <p:nvPr>
            <p:ph type="ctrTitle"/>
          </p:nvPr>
        </p:nvSpPr>
        <p:spPr>
          <a:xfrm>
            <a:off x="1407884" y="406400"/>
            <a:ext cx="9260116" cy="957943"/>
          </a:xfrm>
        </p:spPr>
        <p:txBody>
          <a:bodyPr>
            <a:normAutofit/>
          </a:bodyPr>
          <a:lstStyle/>
          <a:p>
            <a:r>
              <a:rPr lang="en-US" sz="5400" dirty="0">
                <a:latin typeface="Algerian" panose="04020705040A02060702" pitchFamily="82" charset="0"/>
              </a:rPr>
              <a:t>Data Preprocessing</a:t>
            </a:r>
            <a:endParaRPr lang="en-IN" sz="5400" dirty="0">
              <a:latin typeface="Algerian" panose="04020705040A02060702" pitchFamily="82" charset="0"/>
            </a:endParaRPr>
          </a:p>
        </p:txBody>
      </p:sp>
      <p:sp>
        <p:nvSpPr>
          <p:cNvPr id="6" name="Subtitle 5">
            <a:extLst>
              <a:ext uri="{FF2B5EF4-FFF2-40B4-BE49-F238E27FC236}">
                <a16:creationId xmlns:a16="http://schemas.microsoft.com/office/drawing/2014/main" id="{437A4C0C-A852-4340-9E59-3983F62002BA}"/>
              </a:ext>
            </a:extLst>
          </p:cNvPr>
          <p:cNvSpPr>
            <a:spLocks noGrp="1"/>
          </p:cNvSpPr>
          <p:nvPr>
            <p:ph type="subTitle" idx="1"/>
          </p:nvPr>
        </p:nvSpPr>
        <p:spPr>
          <a:xfrm>
            <a:off x="1407884" y="4163336"/>
            <a:ext cx="9144000" cy="2150377"/>
          </a:xfrm>
        </p:spPr>
        <p:txBody>
          <a:bodyPr>
            <a:normAutofit/>
          </a:bodyPr>
          <a:lstStyle/>
          <a:p>
            <a:pPr algn="l"/>
            <a:r>
              <a:rPr lang="en-US" dirty="0"/>
              <a:t>Observations:</a:t>
            </a:r>
          </a:p>
          <a:p>
            <a:pPr marL="342900" indent="-342900" algn="l">
              <a:buFont typeface="Arial" panose="020B0604020202020204" pitchFamily="34" charset="0"/>
              <a:buChar char="•"/>
            </a:pPr>
            <a:r>
              <a:rPr lang="en-US" dirty="0"/>
              <a:t>Remove unwanted feature</a:t>
            </a:r>
          </a:p>
          <a:p>
            <a:pPr marL="342900" indent="-342900" algn="l">
              <a:buFont typeface="Arial" panose="020B0604020202020204" pitchFamily="34" charset="0"/>
              <a:buChar char="•"/>
            </a:pPr>
            <a:r>
              <a:rPr lang="en-US" dirty="0"/>
              <a:t>Renamed the Brand and Model</a:t>
            </a:r>
          </a:p>
          <a:p>
            <a:pPr marL="342900" indent="-342900" algn="l">
              <a:buFont typeface="Arial" panose="020B0604020202020204" pitchFamily="34" charset="0"/>
              <a:buChar char="•"/>
            </a:pPr>
            <a:r>
              <a:rPr lang="en-US" dirty="0"/>
              <a:t>Merge some of the classes.</a:t>
            </a:r>
          </a:p>
          <a:p>
            <a:endParaRPr lang="en-IN" dirty="0"/>
          </a:p>
        </p:txBody>
      </p:sp>
      <p:pic>
        <p:nvPicPr>
          <p:cNvPr id="8" name="Picture 7">
            <a:extLst>
              <a:ext uri="{FF2B5EF4-FFF2-40B4-BE49-F238E27FC236}">
                <a16:creationId xmlns:a16="http://schemas.microsoft.com/office/drawing/2014/main" id="{C6EAB4A0-576A-4806-BD2C-A7AEF86E8EF2}"/>
              </a:ext>
            </a:extLst>
          </p:cNvPr>
          <p:cNvPicPr>
            <a:picLocks noChangeAspect="1"/>
          </p:cNvPicPr>
          <p:nvPr/>
        </p:nvPicPr>
        <p:blipFill rotWithShape="1">
          <a:blip r:embed="rId2">
            <a:extLst>
              <a:ext uri="{28A0092B-C50C-407E-A947-70E740481C1C}">
                <a14:useLocalDpi xmlns:a14="http://schemas.microsoft.com/office/drawing/2010/main" val="0"/>
              </a:ext>
            </a:extLst>
          </a:blip>
          <a:srcRect l="16547" t="27079" r="9524" b="37560"/>
          <a:stretch/>
        </p:blipFill>
        <p:spPr>
          <a:xfrm>
            <a:off x="1473198" y="1551897"/>
            <a:ext cx="9013371" cy="2423885"/>
          </a:xfrm>
          <a:prstGeom prst="rect">
            <a:avLst/>
          </a:prstGeom>
        </p:spPr>
      </p:pic>
    </p:spTree>
    <p:extLst>
      <p:ext uri="{BB962C8B-B14F-4D97-AF65-F5344CB8AC3E}">
        <p14:creationId xmlns:p14="http://schemas.microsoft.com/office/powerpoint/2010/main" val="246410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DED2-7D7B-4197-99FA-474C4BC3990C}"/>
              </a:ext>
            </a:extLst>
          </p:cNvPr>
          <p:cNvSpPr>
            <a:spLocks noGrp="1"/>
          </p:cNvSpPr>
          <p:nvPr>
            <p:ph type="title"/>
          </p:nvPr>
        </p:nvSpPr>
        <p:spPr>
          <a:xfrm>
            <a:off x="677334" y="325120"/>
            <a:ext cx="10837332" cy="690880"/>
          </a:xfrm>
        </p:spPr>
        <p:txBody>
          <a:bodyPr>
            <a:noAutofit/>
          </a:bodyPr>
          <a:lstStyle/>
          <a:p>
            <a:pPr algn="ctr"/>
            <a:r>
              <a:rPr lang="en-US" sz="2800" b="1" dirty="0">
                <a:latin typeface="Algerian" panose="04020705040A02060702" pitchFamily="82" charset="0"/>
              </a:rPr>
              <a:t>Univariate Analysis of categorical variables</a:t>
            </a:r>
            <a:endParaRPr lang="en-IN" sz="2800" b="1" dirty="0">
              <a:latin typeface="Algerian" panose="04020705040A02060702" pitchFamily="82" charset="0"/>
            </a:endParaRPr>
          </a:p>
        </p:txBody>
      </p:sp>
      <p:pic>
        <p:nvPicPr>
          <p:cNvPr id="7170" name="Picture 2">
            <a:extLst>
              <a:ext uri="{FF2B5EF4-FFF2-40B4-BE49-F238E27FC236}">
                <a16:creationId xmlns:a16="http://schemas.microsoft.com/office/drawing/2014/main" id="{E0B14D58-A653-4693-95D2-4023E1529B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334" y="4119880"/>
            <a:ext cx="10632941" cy="2413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B144DD0-4C8F-44DB-A1BB-AD119EC75A22}"/>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77334" y="1016000"/>
            <a:ext cx="10493770" cy="2699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819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9CC8-7C29-4BF9-B99A-47ADFE15299F}"/>
              </a:ext>
            </a:extLst>
          </p:cNvPr>
          <p:cNvSpPr>
            <a:spLocks noGrp="1"/>
          </p:cNvSpPr>
          <p:nvPr>
            <p:ph type="title"/>
          </p:nvPr>
        </p:nvSpPr>
        <p:spPr/>
        <p:txBody>
          <a:bodyPr>
            <a:normAutofit fontScale="90000"/>
          </a:bodyPr>
          <a:lstStyle/>
          <a:p>
            <a:pPr algn="ctr"/>
            <a:r>
              <a:rPr lang="en-US" sz="3600" b="1" dirty="0">
                <a:latin typeface="Algerian" panose="04020705040A02060702" pitchFamily="82" charset="0"/>
              </a:rPr>
              <a:t>Univariate Analysis of categorical variables for Variant:</a:t>
            </a:r>
            <a:br>
              <a:rPr lang="en-US" sz="3600" b="1" dirty="0">
                <a:latin typeface="Algerian" panose="04020705040A02060702" pitchFamily="82" charset="0"/>
              </a:rPr>
            </a:br>
            <a:r>
              <a:rPr lang="en-US" sz="3100" b="1" dirty="0"/>
              <a:t>Observation</a:t>
            </a:r>
            <a:r>
              <a:rPr lang="en-US" sz="3600" b="1" dirty="0"/>
              <a:t>: </a:t>
            </a:r>
            <a:r>
              <a:rPr lang="en-US" sz="2200" b="1" dirty="0"/>
              <a:t>We can infer that VXI and LXI model are maximum in number for sale.</a:t>
            </a:r>
            <a:br>
              <a:rPr lang="en-US" sz="2200" b="1" dirty="0"/>
            </a:br>
            <a:endParaRPr lang="en-IN" sz="2200" dirty="0"/>
          </a:p>
        </p:txBody>
      </p:sp>
      <p:pic>
        <p:nvPicPr>
          <p:cNvPr id="4" name="Content Placeholder 3" descr="Variant&#10;">
            <a:extLst>
              <a:ext uri="{FF2B5EF4-FFF2-40B4-BE49-F238E27FC236}">
                <a16:creationId xmlns:a16="http://schemas.microsoft.com/office/drawing/2014/main" id="{4B97256D-4C6C-4669-9F68-DC954699C333}"/>
              </a:ext>
            </a:extLst>
          </p:cNvPr>
          <p:cNvPicPr>
            <a:picLocks noGrp="1" noChangeAspect="1"/>
          </p:cNvPicPr>
          <p:nvPr>
            <p:ph idx="1"/>
          </p:nvPr>
        </p:nvPicPr>
        <p:blipFill>
          <a:blip r:embed="rId2"/>
          <a:stretch>
            <a:fillRect/>
          </a:stretch>
        </p:blipFill>
        <p:spPr>
          <a:xfrm>
            <a:off x="926335" y="1564394"/>
            <a:ext cx="10773578" cy="4660135"/>
          </a:xfrm>
          <a:prstGeom prst="rect">
            <a:avLst/>
          </a:prstGeom>
        </p:spPr>
      </p:pic>
    </p:spTree>
    <p:extLst>
      <p:ext uri="{BB962C8B-B14F-4D97-AF65-F5344CB8AC3E}">
        <p14:creationId xmlns:p14="http://schemas.microsoft.com/office/powerpoint/2010/main" val="688882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Used_Car_Price_Prediction PPT</Template>
  <TotalTime>869</TotalTime>
  <Words>864</Words>
  <Application>Microsoft Office PowerPoint</Application>
  <PresentationFormat>Widescreen</PresentationFormat>
  <Paragraphs>91</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Calibri</vt:lpstr>
      <vt:lpstr>Calibri Light</vt:lpstr>
      <vt:lpstr>Helvetica Neue</vt:lpstr>
      <vt:lpstr>Wingdings</vt:lpstr>
      <vt:lpstr>Office Theme</vt:lpstr>
      <vt:lpstr>Used Car Price Prediction</vt:lpstr>
      <vt:lpstr>Content</vt:lpstr>
      <vt:lpstr>Problem Statement</vt:lpstr>
      <vt:lpstr>Data Summary</vt:lpstr>
      <vt:lpstr>Exploratory Data Analysis ( EDA)</vt:lpstr>
      <vt:lpstr>   Visualize for Null Values</vt:lpstr>
      <vt:lpstr>Data Preprocessing</vt:lpstr>
      <vt:lpstr>Univariate Analysis of categorical variables</vt:lpstr>
      <vt:lpstr>Univariate Analysis of categorical variables for Variant: Observation: We can infer that VXI and LXI model are maximum in number for sale. </vt:lpstr>
      <vt:lpstr>Univariate Analysis of categorical variables</vt:lpstr>
      <vt:lpstr>Bi-variate plotting of categorical variables</vt:lpstr>
      <vt:lpstr>Bi-variate plotting of categorical variables</vt:lpstr>
      <vt:lpstr>Observation:  Brand Name, Variant, Manufacturing year and Price are showing mild correlation.</vt:lpstr>
      <vt:lpstr>Feature Engineering</vt:lpstr>
      <vt:lpstr>PowerPoint Presentation</vt:lpstr>
      <vt:lpstr>Models used:</vt:lpstr>
      <vt:lpstr>Model  Building</vt:lpstr>
      <vt:lpstr>Hyper Tuning the Model</vt:lpstr>
      <vt:lpstr>PowerPoint Presentation</vt:lpstr>
      <vt:lpstr>2. Hyper parameter tuning of the Gradient Boosting Regressor using GridSearchCV </vt:lpstr>
      <vt:lpstr>PowerPoint Presentation</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Gargi Saha Samanta</dc:creator>
  <cp:lastModifiedBy>Dhruv Mandal</cp:lastModifiedBy>
  <cp:revision>8</cp:revision>
  <dcterms:created xsi:type="dcterms:W3CDTF">2022-02-23T08:01:22Z</dcterms:created>
  <dcterms:modified xsi:type="dcterms:W3CDTF">2022-03-30T17:15:35Z</dcterms:modified>
</cp:coreProperties>
</file>