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25"/>
  </p:notesMasterIdLst>
  <p:sldIdLst>
    <p:sldId id="256" r:id="rId2"/>
    <p:sldId id="257" r:id="rId3"/>
    <p:sldId id="258" r:id="rId4"/>
    <p:sldId id="348" r:id="rId5"/>
    <p:sldId id="265" r:id="rId6"/>
    <p:sldId id="347" r:id="rId7"/>
    <p:sldId id="324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13" r:id="rId18"/>
    <p:sldId id="328" r:id="rId19"/>
    <p:sldId id="317" r:id="rId20"/>
    <p:sldId id="330" r:id="rId21"/>
    <p:sldId id="319" r:id="rId22"/>
    <p:sldId id="358" r:id="rId23"/>
    <p:sldId id="29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hruv Mandal" initials="DM" lastIdx="1" clrIdx="0">
    <p:extLst>
      <p:ext uri="{19B8F6BF-5375-455C-9EA6-DF929625EA0E}">
        <p15:presenceInfo xmlns:p15="http://schemas.microsoft.com/office/powerpoint/2012/main" userId="28f994e1d3f5e7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D16B07-E36C-4557-802A-F15CC7629B87}" v="881" dt="2022-01-25T07:42:15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308" autoAdjust="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09T13:33:00.667" idx="1">
    <p:pos x="7680" y="1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BD577-69D0-4046-9EED-8CE2117A49A0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11363-9180-4FA1-87F8-AB9504726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87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11363-9180-4FA1-87F8-AB9504726DE7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410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53E2-04BC-49AC-B99D-C54D73B9D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48503-F1A2-4B12-B188-612AD281F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646A0-F562-4E46-AD04-47026748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80C8D-3714-4CE2-B0B5-620E3A0D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E3B6C-8960-4FB7-9AE8-6B83E87A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49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5AD17-F61B-411B-8744-D6A6768E3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2CE67-2516-408B-8C6D-1E6161E34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02D4D-953A-494E-9F63-E8B1BA8EC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A3C08-C16C-489F-B2A8-63718BEC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4DBD1-30CA-4822-933F-6D8978F1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18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F3F25D-4466-4F6B-AB2E-9A316A3AD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60F92-A424-4901-BFF6-4D4A7CA72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ED688-804C-4F3F-8C82-F461AFC36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95837-61F0-423F-B71D-57879F66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BA8DB-630A-4F1B-9453-40A3429DB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6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7B49-40C6-4ADF-865C-86CA64AD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59F41-25B7-4547-8066-04C1F8BAF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FDEDE-AB07-4247-9896-779D4DE7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FEE05-F6C9-442C-9FD4-96EBDE5A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007B4-8806-4F7D-9B2A-D6537F62F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38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DA62-A920-4F56-AB33-9F1CC374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4DE1A-A520-4E91-A530-B7F77B5AD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F16F6-77C3-4136-8685-8BC8E41CA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BE22A-8EB5-4C33-A0EF-BAC39576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46C1F-69FC-4F0F-B351-D749F138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63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E1D8-3CC5-4438-B9B4-EDA5D2EB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53E3F-F5AB-450C-BB67-4D48717F7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BCC01-2123-4AF4-8274-FB6DCC0FD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3E3D5-96C7-47E3-A2BB-906F30BB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44A86-6083-498E-B126-6C4347B80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12CD4-9ACC-469A-91A5-25CE0605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112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96AF-F323-41BE-852F-72458C169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2305E-EDB0-4CA9-A263-5B5AACC57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5BAB4-27B9-428D-AE97-919BC4066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915CE5-6E90-4693-9AD8-E825655F0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91D823-F836-4ABE-93E4-2001949DB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1FF3C-F87A-4718-B3B4-7C3770D9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C9B69-AC3B-47FB-9692-35476709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9CDDF-FB12-4F3C-AE38-F18154EE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56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491D0-B4CB-4B02-8E27-6C76E02D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D7A96-FA62-402A-85F7-1A71B5C9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A54F8-4069-4F53-A1C9-21FF1421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7BFC7-F0FE-45CC-92A0-9173D0D0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78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10EEC6-79F9-414D-B436-36AB67E1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A974AD-08B0-4075-B772-F2E6E6C1F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9403D-141A-4BB7-B077-793AE984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82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AA28-1ADF-4643-AD26-1342E3AF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4E2D0-CF53-426F-94C7-E638DFAE8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3FB26-A949-4A7A-A21E-C58A8DF89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D79D2-7E5C-4D8B-875C-9FB9FB4EF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0929A-7A7B-4F8A-931E-5E21437F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946A0-0B43-4719-B400-806049A3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09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E68B-CAC2-4865-B6CF-AE8AE258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AD5C7-2520-4274-A7CB-46CE8D263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83F71-DE28-4737-BDD5-0C1B7C596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CEE52-4ACE-49F8-8011-3FADDEDA5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41E8E-C580-4935-8668-07166BD4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64D10-4918-4BE7-9958-7A131CDF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88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FC4E5E-3D7C-4768-BCEA-EB1C20F4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10C6A-D4E2-45C7-8244-B8F35A108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7745B-DE9A-498D-A7C7-7B37AF827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A6FAE-BC32-49C7-936B-FEADB80FF98C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017A0-B57F-4C08-BEAD-3C3763D9A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A4D63-34B6-4282-BFB3-869F8C0E7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94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49F9-9503-4A64-BD27-ACAB2DB4B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10" y="1363851"/>
            <a:ext cx="9791780" cy="118453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7200" b="1" u="sng" dirty="0">
                <a:solidFill>
                  <a:srgbClr val="FF0000"/>
                </a:solidFill>
                <a:latin typeface="Comic Sans MS" panose="030F0702030302020204" pitchFamily="66" charset="0"/>
              </a:rPr>
              <a:t>Housing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BA830-89ED-4E02-988D-17CF21C0D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8480" y="4510007"/>
            <a:ext cx="8596393" cy="984142"/>
          </a:xfrm>
        </p:spPr>
        <p:txBody>
          <a:bodyPr>
            <a:normAutofit fontScale="40000" lnSpcReduction="20000"/>
          </a:bodyPr>
          <a:lstStyle/>
          <a:p>
            <a:pPr algn="r"/>
            <a:r>
              <a:rPr lang="en-IN" sz="5500" dirty="0"/>
              <a:t>												</a:t>
            </a:r>
            <a:r>
              <a:rPr lang="en-IN" sz="6000" dirty="0">
                <a:solidFill>
                  <a:srgbClr val="FF0000"/>
                </a:solidFill>
                <a:latin typeface="Comic Sans MS" panose="030F0702030302020204" pitchFamily="66" charset="0"/>
              </a:rPr>
              <a:t>By </a:t>
            </a:r>
          </a:p>
          <a:p>
            <a:pPr algn="r"/>
            <a:r>
              <a:rPr lang="en-IN" sz="6000" dirty="0">
                <a:solidFill>
                  <a:srgbClr val="FF0000"/>
                </a:solidFill>
                <a:latin typeface="Comic Sans MS" panose="030F0702030302020204" pitchFamily="66" charset="0"/>
              </a:rPr>
              <a:t>Dhrubajyoti Mandal</a:t>
            </a:r>
          </a:p>
        </p:txBody>
      </p:sp>
      <p:pic>
        <p:nvPicPr>
          <p:cNvPr id="5" name="Graphic 4" descr="Suburban scene">
            <a:extLst>
              <a:ext uri="{FF2B5EF4-FFF2-40B4-BE49-F238E27FC236}">
                <a16:creationId xmlns:a16="http://schemas.microsoft.com/office/drawing/2014/main" id="{ACDAB5BC-EEE5-41AD-96B2-4D0DB0CAD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8480" y="3276519"/>
            <a:ext cx="2466975" cy="2466975"/>
          </a:xfrm>
          <a:prstGeom prst="rect">
            <a:avLst/>
          </a:prstGeom>
        </p:spPr>
      </p:pic>
      <p:pic>
        <p:nvPicPr>
          <p:cNvPr id="6" name="Graphic 5" descr="House">
            <a:extLst>
              <a:ext uri="{FF2B5EF4-FFF2-40B4-BE49-F238E27FC236}">
                <a16:creationId xmlns:a16="http://schemas.microsoft.com/office/drawing/2014/main" id="{EAD641BC-CD86-4792-97FB-0E0E5F4DAA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28931" y="3259147"/>
            <a:ext cx="2314732" cy="231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6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60E2EB-131C-49E2-85AF-1C127E1BC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483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508BA7-6461-4D4C-AB1D-650732327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2" y="28575"/>
            <a:ext cx="49776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11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70AAFF-9CE8-4C4E-A537-3F35EC0E5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7211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69325E-D4CB-4A32-92CE-01D3EFCA9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889" y="-14287"/>
            <a:ext cx="5366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58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90E79B-9E41-43CF-BC88-5F61B0962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428625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EACC3C-F9C7-4A95-A5E1-F288F5B33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169" y="0"/>
            <a:ext cx="415766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572258-4F52-458E-83FA-DD4D9E25B8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831" y="0"/>
            <a:ext cx="3730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28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692F7-8B0C-49D3-87EA-7F5A03792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8624"/>
            <a:ext cx="9144000" cy="995363"/>
          </a:xfrm>
        </p:spPr>
        <p:txBody>
          <a:bodyPr/>
          <a:lstStyle/>
          <a:p>
            <a:r>
              <a:rPr lang="en-US" b="1" u="sng" dirty="0">
                <a:latin typeface="Comic Sans MS" panose="030F0702030302020204" pitchFamily="66" charset="0"/>
              </a:rPr>
              <a:t>Feature Engineering</a:t>
            </a:r>
            <a:endParaRPr lang="en-IN" b="1" u="sng" dirty="0"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45E29-81EA-456F-91CB-3623DD93E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5413" y="1690687"/>
            <a:ext cx="9144000" cy="444341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Used Log transformation for removing outliers and skewness</a:t>
            </a:r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9B64FE-3725-4959-924E-4885DEC136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84" t="29782" r="28867" b="46873"/>
          <a:stretch/>
        </p:blipFill>
        <p:spPr>
          <a:xfrm>
            <a:off x="1089382" y="2690812"/>
            <a:ext cx="9707205" cy="244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51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28988-420D-4498-ADBE-DA384D34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Comic Sans MS" panose="030F0702030302020204" pitchFamily="66" charset="0"/>
              </a:rPr>
              <a:t>Feature Engineering</a:t>
            </a:r>
            <a:endParaRPr lang="en-IN" b="1" u="sng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2EFB0-440F-4954-BB92-52674CA96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Used LabelEncoder for encoding every categorical features to encode with numeric codes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DE98A-CD43-4AA2-8C37-2AC3549CE0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7" t="61033" r="25487" b="5325"/>
          <a:stretch/>
        </p:blipFill>
        <p:spPr>
          <a:xfrm>
            <a:off x="1408460" y="2886075"/>
            <a:ext cx="9375080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2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84725-F797-4922-A186-6CD3AE510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Comic Sans MS" panose="030F0702030302020204" pitchFamily="66" charset="0"/>
              </a:rPr>
              <a:t>Feature Engineering</a:t>
            </a:r>
            <a:endParaRPr lang="en-IN" b="1" u="sng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F02B2-C118-447C-A5E5-089A219FD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Split the dataset for training and testing </a:t>
            </a:r>
          </a:p>
          <a:p>
            <a:r>
              <a:rPr lang="en-US" dirty="0">
                <a:latin typeface="Comic Sans MS" panose="030F0702030302020204" pitchFamily="66" charset="0"/>
              </a:rPr>
              <a:t>Removed the mean and scales each feature/variable to unit variance.</a:t>
            </a:r>
            <a:endParaRPr lang="en-IN" dirty="0"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CAA71-79C6-4A5A-B6B8-11CFBA293D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8" t="37911" r="35664" b="22695"/>
          <a:stretch/>
        </p:blipFill>
        <p:spPr>
          <a:xfrm>
            <a:off x="2200276" y="3429000"/>
            <a:ext cx="8015287" cy="27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0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04B949-9805-41FF-A114-9C2CC49C7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0963"/>
            <a:ext cx="10515600" cy="1763713"/>
          </a:xfrm>
        </p:spPr>
        <p:txBody>
          <a:bodyPr/>
          <a:lstStyle/>
          <a:p>
            <a:pPr algn="ctr"/>
            <a:r>
              <a:rPr lang="en-US" u="sng" dirty="0">
                <a:latin typeface="Comic Sans MS" panose="030F0702030302020204" pitchFamily="66" charset="0"/>
              </a:rPr>
              <a:t>Ready for building Machine Learning Model</a:t>
            </a:r>
            <a:endParaRPr lang="en-IN" u="sng" dirty="0">
              <a:latin typeface="Comic Sans MS" panose="030F0702030302020204" pitchFamily="66" charset="0"/>
            </a:endParaRPr>
          </a:p>
        </p:txBody>
      </p:sp>
      <p:pic>
        <p:nvPicPr>
          <p:cNvPr id="8" name="Graphic 7" descr="Head with gears">
            <a:extLst>
              <a:ext uri="{FF2B5EF4-FFF2-40B4-BE49-F238E27FC236}">
                <a16:creationId xmlns:a16="http://schemas.microsoft.com/office/drawing/2014/main" id="{08EBE652-EA0B-47B8-9256-AD56BAD2A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4438" y="3429000"/>
            <a:ext cx="1852612" cy="1852612"/>
          </a:xfrm>
          <a:prstGeom prst="rect">
            <a:avLst/>
          </a:prstGeom>
        </p:spPr>
      </p:pic>
      <p:pic>
        <p:nvPicPr>
          <p:cNvPr id="12" name="Graphic 11" descr="Hourglass">
            <a:extLst>
              <a:ext uri="{FF2B5EF4-FFF2-40B4-BE49-F238E27FC236}">
                <a16:creationId xmlns:a16="http://schemas.microsoft.com/office/drawing/2014/main" id="{5271ECE5-4006-4F1F-B82B-1C66083AA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69694" y="3429000"/>
            <a:ext cx="1852612" cy="1852612"/>
          </a:xfrm>
          <a:prstGeom prst="rect">
            <a:avLst/>
          </a:prstGeom>
        </p:spPr>
      </p:pic>
      <p:pic>
        <p:nvPicPr>
          <p:cNvPr id="14" name="Graphic 13" descr="Playbook">
            <a:extLst>
              <a:ext uri="{FF2B5EF4-FFF2-40B4-BE49-F238E27FC236}">
                <a16:creationId xmlns:a16="http://schemas.microsoft.com/office/drawing/2014/main" id="{D850DCDA-8B13-43E1-A412-A714DB9097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24950" y="3429000"/>
            <a:ext cx="1852612" cy="185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97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6B9A-965D-4C15-9FA9-73280FE9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8062"/>
            <a:ext cx="10515600" cy="1206500"/>
          </a:xfrm>
        </p:spPr>
        <p:txBody>
          <a:bodyPr/>
          <a:lstStyle/>
          <a:p>
            <a:pPr algn="ctr"/>
            <a:r>
              <a:rPr lang="en-IN" b="1" u="sng" dirty="0">
                <a:latin typeface="Comic Sans MS" panose="030F0702030302020204" pitchFamily="66" charset="0"/>
              </a:rPr>
              <a:t>Algorithms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60212-619D-4EFD-A593-E6A7B64FC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6088"/>
            <a:ext cx="10703560" cy="321151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mic Sans MS" panose="030F0702030302020204" pitchFamily="66" charset="0"/>
              </a:rPr>
              <a:t>K-Neighbors Regressor</a:t>
            </a:r>
          </a:p>
          <a:p>
            <a:r>
              <a:rPr lang="en-IN" sz="2400" dirty="0">
                <a:latin typeface="Comic Sans MS" panose="030F0702030302020204" pitchFamily="66" charset="0"/>
              </a:rPr>
              <a:t>Decision Tree Regressor</a:t>
            </a:r>
          </a:p>
          <a:p>
            <a:r>
              <a:rPr lang="en-IN" sz="2400" dirty="0">
                <a:latin typeface="Comic Sans MS" panose="030F0702030302020204" pitchFamily="66" charset="0"/>
              </a:rPr>
              <a:t>Support Vector Machine</a:t>
            </a:r>
          </a:p>
          <a:p>
            <a:r>
              <a:rPr lang="en-IN" sz="2400" dirty="0">
                <a:latin typeface="Comic Sans MS" panose="030F0702030302020204" pitchFamily="66" charset="0"/>
              </a:rPr>
              <a:t>Random Forest Regressor</a:t>
            </a:r>
          </a:p>
          <a:p>
            <a:r>
              <a:rPr lang="en-IN" sz="2400" dirty="0">
                <a:latin typeface="Comic Sans MS" panose="030F0702030302020204" pitchFamily="66" charset="0"/>
              </a:rPr>
              <a:t>Gradient Boosting Regressor</a:t>
            </a:r>
            <a:endParaRPr lang="en-IN" sz="1600" dirty="0">
              <a:latin typeface="Comic Sans MS" panose="030F0702030302020204" pitchFamily="66" charset="0"/>
            </a:endParaRPr>
          </a:p>
        </p:txBody>
      </p:sp>
      <p:pic>
        <p:nvPicPr>
          <p:cNvPr id="5" name="Graphic 4" descr="Single gear">
            <a:extLst>
              <a:ext uri="{FF2B5EF4-FFF2-40B4-BE49-F238E27FC236}">
                <a16:creationId xmlns:a16="http://schemas.microsoft.com/office/drawing/2014/main" id="{A59C92DB-64A8-49CC-81EB-B2C8BFEDB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4825" y="2986088"/>
            <a:ext cx="23050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90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AD0E-0A9E-417D-AC70-E46CB52B2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818812" cy="886858"/>
          </a:xfrm>
        </p:spPr>
        <p:txBody>
          <a:bodyPr>
            <a:noAutofit/>
          </a:bodyPr>
          <a:lstStyle/>
          <a:p>
            <a:pPr algn="ctr"/>
            <a:r>
              <a:rPr lang="en-IN" sz="4400" b="1" u="sng" dirty="0">
                <a:latin typeface="Comic Sans MS" panose="030F0702030302020204" pitchFamily="66" charset="0"/>
              </a:rPr>
              <a:t>Model  Building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113D9-6AF0-434A-A4E8-D3745BA04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550892"/>
            <a:ext cx="10430467" cy="88685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From the dataset we  can infer that it is clearly a regression problem.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Define a function from which different algorithms will be called.</a:t>
            </a:r>
            <a:endParaRPr lang="en-IN" sz="2400" dirty="0"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8AA01-10A4-4765-B261-FA2013BB7A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2" t="37077" r="10469" b="22601"/>
          <a:stretch/>
        </p:blipFill>
        <p:spPr>
          <a:xfrm>
            <a:off x="1114425" y="2800350"/>
            <a:ext cx="99441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14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E833A-B8A0-4D89-83C1-6BE93EAE2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907"/>
            <a:ext cx="9144000" cy="957262"/>
          </a:xfrm>
        </p:spPr>
        <p:txBody>
          <a:bodyPr/>
          <a:lstStyle/>
          <a:p>
            <a:pPr algn="ctr"/>
            <a:r>
              <a:rPr lang="en-US" b="1" u="sng" dirty="0">
                <a:latin typeface="Comic Sans MS" panose="030F0702030302020204" pitchFamily="66" charset="0"/>
              </a:rPr>
              <a:t>Algorithms</a:t>
            </a:r>
            <a:endParaRPr lang="en-IN" b="1" u="sng" dirty="0">
              <a:latin typeface="Comic Sans MS" panose="030F0702030302020204" pitchFamily="66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22EFF1-384C-43A1-8147-735391E0F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1" t="28323" r="49999" b="22695"/>
          <a:stretch/>
        </p:blipFill>
        <p:spPr>
          <a:xfrm>
            <a:off x="457200" y="2058822"/>
            <a:ext cx="5019676" cy="39276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663384-6F74-4E4C-AD34-CE3F1102AF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3" t="18109" r="43281" b="8313"/>
          <a:stretch/>
        </p:blipFill>
        <p:spPr>
          <a:xfrm>
            <a:off x="6096000" y="1350169"/>
            <a:ext cx="4900612" cy="504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E5E1-8E43-45DF-A303-38B53D215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1" y="782321"/>
            <a:ext cx="9337674" cy="772160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latin typeface="Comic Sans MS" panose="030F0702030302020204" pitchFamily="66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CF227-7AAA-4C80-A0DE-730B80030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1656082"/>
            <a:ext cx="9223375" cy="4087494"/>
          </a:xfrm>
        </p:spPr>
        <p:txBody>
          <a:bodyPr>
            <a:normAutofit/>
          </a:bodyPr>
          <a:lstStyle/>
          <a:p>
            <a:pPr marL="608330" indent="-342900" algn="l">
              <a:lnSpc>
                <a:spcPct val="100000"/>
              </a:lnSpc>
              <a:spcBef>
                <a:spcPts val="250"/>
              </a:spcBef>
              <a:buFont typeface="Courier New" panose="02070309020205020404" pitchFamily="49" charset="0"/>
              <a:buChar char="o"/>
              <a:tabLst>
                <a:tab pos="596900" algn="l"/>
                <a:tab pos="597535" algn="l"/>
              </a:tabLst>
            </a:pPr>
            <a:endParaRPr lang="en-US" spc="-5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8330" indent="-342900" algn="l">
              <a:lnSpc>
                <a:spcPct val="100000"/>
              </a:lnSpc>
              <a:spcBef>
                <a:spcPts val="250"/>
              </a:spcBef>
              <a:buFont typeface="Courier New" panose="02070309020205020404" pitchFamily="49" charset="0"/>
              <a:buChar char="o"/>
              <a:tabLst>
                <a:tab pos="596900" algn="l"/>
                <a:tab pos="597535" algn="l"/>
              </a:tabLst>
            </a:pPr>
            <a:r>
              <a:rPr lang="en-US" spc="-55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Problem Statement</a:t>
            </a:r>
          </a:p>
          <a:p>
            <a:pPr marL="608330" indent="-342900" algn="l">
              <a:lnSpc>
                <a:spcPct val="100000"/>
              </a:lnSpc>
              <a:spcBef>
                <a:spcPts val="250"/>
              </a:spcBef>
              <a:buFont typeface="Courier New" panose="02070309020205020404" pitchFamily="49" charset="0"/>
              <a:buChar char="o"/>
              <a:tabLst>
                <a:tab pos="596900" algn="l"/>
                <a:tab pos="597535" algn="l"/>
              </a:tabLst>
            </a:pPr>
            <a:r>
              <a:rPr lang="en-US" spc="-75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Data Preprocessing</a:t>
            </a:r>
          </a:p>
          <a:p>
            <a:pPr marL="608330" indent="-342900" algn="l">
              <a:lnSpc>
                <a:spcPct val="100000"/>
              </a:lnSpc>
              <a:spcBef>
                <a:spcPts val="285"/>
              </a:spcBef>
              <a:buFont typeface="Courier New" panose="02070309020205020404" pitchFamily="49" charset="0"/>
              <a:buChar char="o"/>
              <a:tabLst>
                <a:tab pos="596900" algn="l"/>
                <a:tab pos="597535" algn="l"/>
              </a:tabLst>
            </a:pPr>
            <a:r>
              <a:rPr lang="en-US" spc="-75" dirty="0">
                <a:latin typeface="Comic Sans MS" panose="030F0702030302020204" pitchFamily="66" charset="0"/>
                <a:cs typeface="Arial" panose="020B0604020202020204" pitchFamily="34" charset="0"/>
              </a:rPr>
              <a:t>Exploratory Data Analysis </a:t>
            </a:r>
          </a:p>
          <a:p>
            <a:pPr marL="608330" indent="-342900" algn="l">
              <a:lnSpc>
                <a:spcPct val="100000"/>
              </a:lnSpc>
              <a:spcBef>
                <a:spcPts val="285"/>
              </a:spcBef>
              <a:buFont typeface="Courier New" panose="02070309020205020404" pitchFamily="49" charset="0"/>
              <a:buChar char="o"/>
              <a:tabLst>
                <a:tab pos="596900" algn="l"/>
                <a:tab pos="597535" algn="l"/>
              </a:tabLst>
            </a:pPr>
            <a:r>
              <a:rPr lang="en-US" spc="-75" dirty="0">
                <a:latin typeface="Comic Sans MS" panose="030F0702030302020204" pitchFamily="66" charset="0"/>
                <a:cs typeface="Arial" panose="020B0604020202020204" pitchFamily="34" charset="0"/>
              </a:rPr>
              <a:t>Feature Engineering</a:t>
            </a:r>
            <a:endParaRPr lang="en-US" spc="-75" dirty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marL="608330" indent="-342900" algn="l">
              <a:lnSpc>
                <a:spcPct val="100000"/>
              </a:lnSpc>
              <a:spcBef>
                <a:spcPts val="285"/>
              </a:spcBef>
              <a:buFont typeface="Courier New" panose="02070309020205020404" pitchFamily="49" charset="0"/>
              <a:buChar char="o"/>
              <a:tabLst>
                <a:tab pos="596900" algn="l"/>
                <a:tab pos="597535" algn="l"/>
              </a:tabLst>
            </a:pPr>
            <a:r>
              <a:rPr lang="en-US" spc="-75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Model Building</a:t>
            </a:r>
          </a:p>
          <a:p>
            <a:pPr marL="608330" indent="-342900" algn="l">
              <a:lnSpc>
                <a:spcPct val="100000"/>
              </a:lnSpc>
              <a:spcBef>
                <a:spcPts val="285"/>
              </a:spcBef>
              <a:buFont typeface="Courier New" panose="02070309020205020404" pitchFamily="49" charset="0"/>
              <a:buChar char="o"/>
              <a:tabLst>
                <a:tab pos="596900" algn="l"/>
                <a:tab pos="597535" algn="l"/>
              </a:tabLst>
            </a:pPr>
            <a:r>
              <a:rPr lang="en-US" spc="-75" dirty="0">
                <a:latin typeface="Comic Sans MS" panose="030F0702030302020204" pitchFamily="66" charset="0"/>
                <a:cs typeface="Arial" panose="020B0604020202020204" pitchFamily="34" charset="0"/>
              </a:rPr>
              <a:t>Hyper Parameter Tuning</a:t>
            </a:r>
          </a:p>
          <a:p>
            <a:pPr marL="608330" indent="-342900" algn="l">
              <a:lnSpc>
                <a:spcPct val="100000"/>
              </a:lnSpc>
              <a:spcBef>
                <a:spcPts val="285"/>
              </a:spcBef>
              <a:buFont typeface="Courier New" panose="02070309020205020404" pitchFamily="49" charset="0"/>
              <a:buChar char="o"/>
              <a:tabLst>
                <a:tab pos="596900" algn="l"/>
                <a:tab pos="597535" algn="l"/>
              </a:tabLst>
            </a:pPr>
            <a:r>
              <a:rPr lang="en-US" spc="-75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Saving </a:t>
            </a:r>
            <a:r>
              <a:rPr lang="en-US" spc="-75" dirty="0">
                <a:latin typeface="Comic Sans MS" panose="030F0702030302020204" pitchFamily="66" charset="0"/>
                <a:cs typeface="Arial" panose="020B0604020202020204" pitchFamily="34" charset="0"/>
              </a:rPr>
              <a:t>T</a:t>
            </a:r>
            <a:r>
              <a:rPr lang="en-US" spc="-75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he Model</a:t>
            </a:r>
          </a:p>
          <a:p>
            <a:pPr marL="608330" indent="-342900" algn="l">
              <a:lnSpc>
                <a:spcPct val="100000"/>
              </a:lnSpc>
              <a:spcBef>
                <a:spcPts val="285"/>
              </a:spcBef>
              <a:buFont typeface="Courier New" panose="02070309020205020404" pitchFamily="49" charset="0"/>
              <a:buChar char="o"/>
              <a:tabLst>
                <a:tab pos="596900" algn="l"/>
                <a:tab pos="597535" algn="l"/>
              </a:tabLst>
            </a:pPr>
            <a:r>
              <a:rPr lang="en-US" spc="-75" dirty="0">
                <a:latin typeface="Comic Sans MS" panose="030F0702030302020204" pitchFamily="66" charset="0"/>
                <a:cs typeface="Arial" panose="020B0604020202020204" pitchFamily="34" charset="0"/>
              </a:rPr>
              <a:t>Predicting Test Set</a:t>
            </a:r>
            <a:endParaRPr lang="en-US" spc="-75" dirty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marL="596900" indent="-331470" algn="l">
              <a:lnSpc>
                <a:spcPct val="100000"/>
              </a:lnSpc>
              <a:spcBef>
                <a:spcPts val="285"/>
              </a:spcBef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endParaRPr lang="en-US" spc="-7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331470" algn="l">
              <a:lnSpc>
                <a:spcPct val="100000"/>
              </a:lnSpc>
              <a:spcBef>
                <a:spcPts val="285"/>
              </a:spcBef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endParaRPr lang="en-US" spc="-7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phic 4" descr="Presentation with bar chart">
            <a:extLst>
              <a:ext uri="{FF2B5EF4-FFF2-40B4-BE49-F238E27FC236}">
                <a16:creationId xmlns:a16="http://schemas.microsoft.com/office/drawing/2014/main" id="{863F05F9-2EE8-461C-B660-93AB61941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0474" y="2305210"/>
            <a:ext cx="2789238" cy="278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33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FAE6-6F58-47ED-B198-10C1DCD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613"/>
          </a:xfrm>
        </p:spPr>
        <p:txBody>
          <a:bodyPr>
            <a:normAutofit/>
          </a:bodyPr>
          <a:lstStyle/>
          <a:p>
            <a:pPr algn="ctr"/>
            <a:r>
              <a:rPr lang="en-IN" sz="3600" b="1" u="sng" dirty="0">
                <a:latin typeface="Comic Sans MS" panose="030F0702030302020204" pitchFamily="66" charset="0"/>
              </a:rPr>
              <a:t>Hyper Tuning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151EE2-DE94-4636-8EC9-668C90047B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2" t="17901" r="10820" b="8521"/>
          <a:stretch/>
        </p:blipFill>
        <p:spPr>
          <a:xfrm>
            <a:off x="1300163" y="1449387"/>
            <a:ext cx="9644062" cy="504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4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A431-61F5-4E7A-9667-6E42F3CCB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"/>
            <a:ext cx="10515600" cy="1133475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Comic Sans MS" panose="030F0702030302020204" pitchFamily="66" charset="0"/>
              </a:rPr>
              <a:t>Saving the Model</a:t>
            </a:r>
            <a:endParaRPr lang="en-IN" b="1" u="sng" dirty="0">
              <a:latin typeface="Comic Sans MS" panose="030F0702030302020204" pitchFamily="66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3224F8A-99B6-4433-B628-C4899B111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746250"/>
            <a:ext cx="10515600" cy="1500187"/>
          </a:xfrm>
        </p:spPr>
        <p:txBody>
          <a:bodyPr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Saving the model in pickle format with the help of joblib library </a:t>
            </a:r>
            <a:r>
              <a:rPr lang="en-IN" dirty="0">
                <a:solidFill>
                  <a:schemeClr val="tx1"/>
                </a:solidFill>
              </a:rPr>
              <a:t>for further process and deployment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4DCF2C-5BFB-4426-B078-CDE854AB6D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5" t="25983" r="48906" b="61653"/>
          <a:stretch/>
        </p:blipFill>
        <p:spPr>
          <a:xfrm>
            <a:off x="2667000" y="3100387"/>
            <a:ext cx="6858000" cy="150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68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B2D3-B3A3-445A-ADF8-4108388AD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00062"/>
            <a:ext cx="10515600" cy="1133475"/>
          </a:xfrm>
        </p:spPr>
        <p:txBody>
          <a:bodyPr/>
          <a:lstStyle/>
          <a:p>
            <a:pPr algn="ctr"/>
            <a:r>
              <a:rPr lang="en-US" b="1" u="sng" dirty="0">
                <a:latin typeface="Comic Sans MS" panose="030F0702030302020204" pitchFamily="66" charset="0"/>
              </a:rPr>
              <a:t>Conclusion</a:t>
            </a:r>
            <a:endParaRPr lang="en-IN" b="1" u="sng" dirty="0">
              <a:latin typeface="Comic Sans MS" panose="030F0702030302020204" pitchFamily="66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19FC4-64B5-4865-9DA1-3C4FBC644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928814"/>
            <a:ext cx="10515600" cy="785812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Predicting the test dataset and view the first five prediction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Saving a .csv file for storing the predicted Sale Price of the House</a:t>
            </a:r>
            <a:endParaRPr lang="en-IN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C02CDA-1333-450D-BD11-57FE1477FB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0" t="52084" r="10351" b="7271"/>
          <a:stretch/>
        </p:blipFill>
        <p:spPr>
          <a:xfrm>
            <a:off x="942974" y="3009903"/>
            <a:ext cx="9915525" cy="278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7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6631FC-3D1D-4D44-9F56-B60E1EB1CFEF}"/>
              </a:ext>
            </a:extLst>
          </p:cNvPr>
          <p:cNvSpPr/>
          <p:nvPr/>
        </p:nvSpPr>
        <p:spPr>
          <a:xfrm>
            <a:off x="4077659" y="1724322"/>
            <a:ext cx="4036682" cy="101566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perspectiveBelow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Thank You</a:t>
            </a:r>
            <a:endParaRPr lang="en-US" sz="6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4" name="Graphic 3" descr="Sunglasses face with solid fill">
            <a:extLst>
              <a:ext uri="{FF2B5EF4-FFF2-40B4-BE49-F238E27FC236}">
                <a16:creationId xmlns:a16="http://schemas.microsoft.com/office/drawing/2014/main" id="{0F500567-D7F8-4CFA-A418-0FEEB82FE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3956" y="3243262"/>
            <a:ext cx="2224087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05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5D24-7F4E-4888-8FC1-546EB4154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879" y="272416"/>
            <a:ext cx="10724834" cy="1070610"/>
          </a:xfrm>
        </p:spPr>
        <p:txBody>
          <a:bodyPr>
            <a:normAutofit/>
          </a:bodyPr>
          <a:lstStyle/>
          <a:p>
            <a:r>
              <a:rPr lang="en-IN" sz="5400" b="1" u="sng" dirty="0">
                <a:latin typeface="Comic Sans MS" panose="030F0702030302020204" pitchFamily="66" charset="0"/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07E10-17BA-40D5-ABAD-F74284BCA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240" y="1543050"/>
            <a:ext cx="10175240" cy="4878070"/>
          </a:xfrm>
        </p:spPr>
        <p:txBody>
          <a:bodyPr>
            <a:normAutofit lnSpcReduction="10000"/>
          </a:bodyPr>
          <a:lstStyle/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A US-based housing company named Surprise Housing has decided to enter the Australian market. The company uses data analytics to purchase houses at a price below their actual values and flip them at a higher price. For the same purpose, the company has collected a data set from the sale of houses in Australia. The data is provided in the CSV file below.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The company is looking at prospective properties to buy houses to enter the market. You are required to build a model using Machine Learning in order to predict the actual value of the prospective properties and decide whether to invest in them or not. For this company wants to know: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• Which variables are important to predict the price of variable?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• How do these variables describe the price of the house?</a:t>
            </a:r>
            <a:endParaRPr lang="en-IN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40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A0ED0-2B38-44D2-A168-325DA9D93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2950"/>
            <a:ext cx="9144000" cy="927098"/>
          </a:xfrm>
        </p:spPr>
        <p:txBody>
          <a:bodyPr/>
          <a:lstStyle/>
          <a:p>
            <a:pPr algn="ctr"/>
            <a:r>
              <a:rPr lang="en-US" b="1" u="sng" dirty="0">
                <a:latin typeface="Comic Sans MS" panose="030F0702030302020204" pitchFamily="66" charset="0"/>
              </a:rPr>
              <a:t>Data Preprocessing</a:t>
            </a:r>
            <a:endParaRPr lang="en-IN" b="1" u="sng" dirty="0"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9C4D5-1F3E-4480-BE04-DDCF970B2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28814"/>
            <a:ext cx="9144000" cy="4186236"/>
          </a:xfrm>
        </p:spPr>
        <p:txBody>
          <a:bodyPr/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Comic Sans MS" panose="030F0702030302020204" pitchFamily="66" charset="0"/>
              </a:rPr>
              <a:t>The shape of the data set </a:t>
            </a: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       * Train dataset – (1186 , 81)</a:t>
            </a: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       * Test dataset – (290 , 80)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Comic Sans MS" panose="030F0702030302020204" pitchFamily="66" charset="0"/>
              </a:rPr>
              <a:t>Treated all the null values present in the data set with </a:t>
            </a: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       * Mean – numeric features</a:t>
            </a: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       * Mode – categorical features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245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123D-75DE-4C38-A92A-9DBF43E64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9069"/>
            <a:ext cx="10377488" cy="1514143"/>
          </a:xfrm>
        </p:spPr>
        <p:txBody>
          <a:bodyPr>
            <a:normAutofit/>
          </a:bodyPr>
          <a:lstStyle/>
          <a:p>
            <a:pPr algn="ctr"/>
            <a:r>
              <a:rPr lang="en-IN" sz="4800" b="1" u="sng" spc="-150" dirty="0">
                <a:latin typeface="Comic Sans MS" panose="030F0702030302020204" pitchFamily="66" charset="0"/>
              </a:rPr>
              <a:t>Exploratory Data Analysis ( EDA)</a:t>
            </a:r>
            <a:endParaRPr lang="en-IN" sz="4800" u="sng" dirty="0">
              <a:latin typeface="Comic Sans MS" panose="030F0702030302020204" pitchFamily="66" charset="0"/>
            </a:endParaRPr>
          </a:p>
        </p:txBody>
      </p:sp>
      <p:grpSp>
        <p:nvGrpSpPr>
          <p:cNvPr id="13" name="Graphic 9" descr="Pie chart">
            <a:extLst>
              <a:ext uri="{FF2B5EF4-FFF2-40B4-BE49-F238E27FC236}">
                <a16:creationId xmlns:a16="http://schemas.microsoft.com/office/drawing/2014/main" id="{407F7198-FC83-4BEB-9729-C396C4E4D9EF}"/>
              </a:ext>
            </a:extLst>
          </p:cNvPr>
          <p:cNvGrpSpPr/>
          <p:nvPr/>
        </p:nvGrpSpPr>
        <p:grpSpPr>
          <a:xfrm>
            <a:off x="7083525" y="3375584"/>
            <a:ext cx="2217792" cy="2220714"/>
            <a:chOff x="7083525" y="3375584"/>
            <a:chExt cx="2217792" cy="2220714"/>
          </a:xfrm>
          <a:solidFill>
            <a:srgbClr val="000000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A725707-EF6C-458A-AB74-5140306AAED5}"/>
                </a:ext>
              </a:extLst>
            </p:cNvPr>
            <p:cNvSpPr/>
            <p:nvPr/>
          </p:nvSpPr>
          <p:spPr>
            <a:xfrm>
              <a:off x="7083525" y="3375584"/>
              <a:ext cx="1852543" cy="2220714"/>
            </a:xfrm>
            <a:custGeom>
              <a:avLst/>
              <a:gdLst>
                <a:gd name="connsiteX0" fmla="*/ 1051917 w 1852543"/>
                <a:gd name="connsiteY0" fmla="*/ 0 h 2220714"/>
                <a:gd name="connsiteX1" fmla="*/ 0 w 1852543"/>
                <a:gd name="connsiteY1" fmla="*/ 1110357 h 2220714"/>
                <a:gd name="connsiteX2" fmla="*/ 1110357 w 1852543"/>
                <a:gd name="connsiteY2" fmla="*/ 2220715 h 2220714"/>
                <a:gd name="connsiteX3" fmla="*/ 1852543 w 1852543"/>
                <a:gd name="connsiteY3" fmla="*/ 1934359 h 2220714"/>
                <a:gd name="connsiteX4" fmla="*/ 1051917 w 1852543"/>
                <a:gd name="connsiteY4" fmla="*/ 1133733 h 2220714"/>
                <a:gd name="connsiteX5" fmla="*/ 1051917 w 1852543"/>
                <a:gd name="connsiteY5" fmla="*/ 0 h 2220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2543" h="2220714">
                  <a:moveTo>
                    <a:pt x="1051917" y="0"/>
                  </a:moveTo>
                  <a:cubicBezTo>
                    <a:pt x="467519" y="29220"/>
                    <a:pt x="0" y="520115"/>
                    <a:pt x="0" y="1110357"/>
                  </a:cubicBezTo>
                  <a:cubicBezTo>
                    <a:pt x="0" y="1723976"/>
                    <a:pt x="496739" y="2220715"/>
                    <a:pt x="1110357" y="2220715"/>
                  </a:cubicBezTo>
                  <a:cubicBezTo>
                    <a:pt x="1387947" y="2220715"/>
                    <a:pt x="1648004" y="2121367"/>
                    <a:pt x="1852543" y="1934359"/>
                  </a:cubicBezTo>
                  <a:lnTo>
                    <a:pt x="1051917" y="1133733"/>
                  </a:lnTo>
                  <a:lnTo>
                    <a:pt x="1051917" y="0"/>
                  </a:lnTo>
                  <a:close/>
                </a:path>
              </a:pathLst>
            </a:custGeom>
            <a:solidFill>
              <a:srgbClr val="000000"/>
            </a:solidFill>
            <a:ln w="29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BD081E1-87B5-4B0B-BB7F-EA5B6137D840}"/>
                </a:ext>
              </a:extLst>
            </p:cNvPr>
            <p:cNvSpPr/>
            <p:nvPr/>
          </p:nvSpPr>
          <p:spPr>
            <a:xfrm>
              <a:off x="8252322" y="3375584"/>
              <a:ext cx="1048995" cy="1051917"/>
            </a:xfrm>
            <a:custGeom>
              <a:avLst/>
              <a:gdLst>
                <a:gd name="connsiteX0" fmla="*/ 0 w 1048995"/>
                <a:gd name="connsiteY0" fmla="*/ 0 h 1051917"/>
                <a:gd name="connsiteX1" fmla="*/ 0 w 1048995"/>
                <a:gd name="connsiteY1" fmla="*/ 1051917 h 1051917"/>
                <a:gd name="connsiteX2" fmla="*/ 1048995 w 1048995"/>
                <a:gd name="connsiteY2" fmla="*/ 1051917 h 1051917"/>
                <a:gd name="connsiteX3" fmla="*/ 0 w 1048995"/>
                <a:gd name="connsiteY3" fmla="*/ 0 h 1051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8995" h="1051917">
                  <a:moveTo>
                    <a:pt x="0" y="0"/>
                  </a:moveTo>
                  <a:lnTo>
                    <a:pt x="0" y="1051917"/>
                  </a:lnTo>
                  <a:lnTo>
                    <a:pt x="1048995" y="1051917"/>
                  </a:lnTo>
                  <a:cubicBezTo>
                    <a:pt x="1019776" y="482129"/>
                    <a:pt x="566867" y="2922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29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267D01C-BCD7-48C8-894D-7898C7584748}"/>
                </a:ext>
              </a:extLst>
            </p:cNvPr>
            <p:cNvSpPr/>
            <p:nvPr/>
          </p:nvSpPr>
          <p:spPr>
            <a:xfrm>
              <a:off x="8334138" y="4544381"/>
              <a:ext cx="967179" cy="683746"/>
            </a:xfrm>
            <a:custGeom>
              <a:avLst/>
              <a:gdLst>
                <a:gd name="connsiteX0" fmla="*/ 0 w 967179"/>
                <a:gd name="connsiteY0" fmla="*/ 0 h 683746"/>
                <a:gd name="connsiteX1" fmla="*/ 683746 w 967179"/>
                <a:gd name="connsiteY1" fmla="*/ 683746 h 683746"/>
                <a:gd name="connsiteX2" fmla="*/ 967180 w 967179"/>
                <a:gd name="connsiteY2" fmla="*/ 0 h 683746"/>
                <a:gd name="connsiteX3" fmla="*/ 0 w 967179"/>
                <a:gd name="connsiteY3" fmla="*/ 0 h 68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7179" h="683746">
                  <a:moveTo>
                    <a:pt x="0" y="0"/>
                  </a:moveTo>
                  <a:lnTo>
                    <a:pt x="683746" y="683746"/>
                  </a:lnTo>
                  <a:cubicBezTo>
                    <a:pt x="856144" y="493817"/>
                    <a:pt x="955492" y="254213"/>
                    <a:pt x="9671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9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pic>
        <p:nvPicPr>
          <p:cNvPr id="12" name="Graphic 11" descr="Bar chart RTL">
            <a:extLst>
              <a:ext uri="{FF2B5EF4-FFF2-40B4-BE49-F238E27FC236}">
                <a16:creationId xmlns:a16="http://schemas.microsoft.com/office/drawing/2014/main" id="{78216183-359E-4FB2-9C35-890B745FE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5561" y="3083385"/>
            <a:ext cx="2805113" cy="280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3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F9BC1-75AA-4B0C-B3D8-BF9D145ED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0481"/>
            <a:ext cx="6385765" cy="6111001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2200" b="1" i="0" u="sng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OBSERVATION: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1.  FV is highest in price followed by RL and RH.</a:t>
            </a:r>
          </a:p>
          <a:p>
            <a:pPr algn="l"/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2. Streets having Pave and Alley having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Grvl</a:t>
            </a:r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is having high Price.</a:t>
            </a:r>
          </a:p>
          <a:p>
            <a:pPr algn="l"/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3. LotShape of IR2 is high in Price.</a:t>
            </a:r>
          </a:p>
          <a:p>
            <a:pPr algn="l"/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4.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LandContour</a:t>
            </a:r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 with HLS ,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LotConfig</a:t>
            </a:r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with FR3,LandSlope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woth</a:t>
            </a:r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Sev</a:t>
            </a:r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are having higher prices than the other subcategories.</a:t>
            </a:r>
          </a:p>
          <a:p>
            <a:pPr algn="l"/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5. Condition 1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withRRNn</a:t>
            </a:r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nad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PosA</a:t>
            </a:r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have high price.</a:t>
            </a:r>
          </a:p>
          <a:p>
            <a:pPr algn="l"/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6. Condition2 with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PonA</a:t>
            </a:r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follewd</a:t>
            </a:r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by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PosN</a:t>
            </a:r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are having prices.</a:t>
            </a:r>
          </a:p>
          <a:p>
            <a:pPr algn="l"/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7.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BldgType</a:t>
            </a:r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of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Twnhse,HouseStyle</a:t>
            </a:r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of 2.5Unf,RoofStyle of Shed,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RoofMatl</a:t>
            </a:r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of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Wdshngl</a:t>
            </a:r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, Exterior1st of </a:t>
            </a:r>
          </a:p>
          <a:p>
            <a:pPr algn="l"/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   stone and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Imstucc</a:t>
            </a:r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are high prices whereas Exterior2nd with other and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Imstucc</a:t>
            </a:r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have high price.</a:t>
            </a:r>
          </a:p>
          <a:p>
            <a:pPr algn="l"/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8.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MasVnrType</a:t>
            </a:r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with stone,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ExterQual</a:t>
            </a:r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with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Ex,ExterCond</a:t>
            </a:r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withEx,Foundation</a:t>
            </a:r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with 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Pconc</a:t>
            </a:r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,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BsmtQual</a:t>
            </a:r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with ex</a:t>
            </a:r>
          </a:p>
          <a:p>
            <a:pPr algn="l"/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  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BmstCond</a:t>
            </a:r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with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Gd,BmstExposer</a:t>
            </a:r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with Gd,BsmtFinType1 with GQL,BsmtFinType2 with GQL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andAQL</a:t>
            </a:r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are </a:t>
            </a:r>
          </a:p>
          <a:p>
            <a:pPr algn="l"/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   high in Price.</a:t>
            </a:r>
          </a:p>
          <a:p>
            <a:pPr algn="l"/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9. Heating with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GasA</a:t>
            </a:r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,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HeatingQc</a:t>
            </a:r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with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Ex,CentralAir</a:t>
            </a:r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with Yes Electrical with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SBrkr</a:t>
            </a:r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,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KitchenQual</a:t>
            </a:r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with</a:t>
            </a:r>
          </a:p>
          <a:p>
            <a:pPr algn="l"/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   Ex ,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Funtional</a:t>
            </a:r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with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Typ,FireplaceQu</a:t>
            </a:r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with Ex,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GarageType</a:t>
            </a:r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with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BuiltIn</a:t>
            </a:r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,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GarageFinish</a:t>
            </a:r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with Fin has </a:t>
            </a:r>
          </a:p>
          <a:p>
            <a:pPr algn="l"/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   high Price.</a:t>
            </a:r>
          </a:p>
          <a:p>
            <a:pPr algn="l"/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10.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GarageQual</a:t>
            </a:r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with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Ex,GarageCond</a:t>
            </a:r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with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Gd,PavesDrive</a:t>
            </a:r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with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Y,PoolQc</a:t>
            </a:r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with Ex ,Fence with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MnPrv</a:t>
            </a:r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nad </a:t>
            </a:r>
          </a:p>
          <a:p>
            <a:pPr algn="l"/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  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GdPrv</a:t>
            </a:r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are high in Price.</a:t>
            </a:r>
          </a:p>
          <a:p>
            <a:pPr algn="l"/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11.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SaleType</a:t>
            </a:r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of con and new ,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SaleCondition</a:t>
            </a:r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with Partial are having highest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SalePrice</a:t>
            </a:r>
            <a:r>
              <a:rPr lang="en-US" sz="25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.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9561C8-F9DB-4E33-AD27-927E812CE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16" y="0"/>
            <a:ext cx="4478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8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C5C63-C3AA-4DC5-B4A7-533960649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71713"/>
            <a:ext cx="3932237" cy="3940401"/>
          </a:xfrm>
        </p:spPr>
        <p:txBody>
          <a:bodyPr/>
          <a:lstStyle/>
          <a:p>
            <a:endParaRPr lang="en-US" dirty="0"/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OBSERVATION:</a:t>
            </a:r>
          </a:p>
          <a:p>
            <a:endParaRPr lang="en-US" sz="1400" dirty="0"/>
          </a:p>
          <a:p>
            <a:r>
              <a:rPr lang="en-US" sz="1400" dirty="0">
                <a:latin typeface="Comic Sans MS" panose="030F0702030302020204" pitchFamily="66" charset="0"/>
              </a:rPr>
              <a:t>1. Some features such as Id, YearRemodAdd,BsmFullBath,FullBath,HalfBathFirePlace,MoSold,YrSold are not having outliers.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2. Rest of the features are more or less  having outliers .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3. Many features are skewed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4. Some of the features  are  following standard deviation curve</a:t>
            </a:r>
            <a:endParaRPr lang="en-IN" sz="1400" dirty="0"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ECDD6-C5F4-44BC-B7BF-BBE4ED6BD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126" y="0"/>
            <a:ext cx="5404874" cy="6858000"/>
          </a:xfrm>
          <a:prstGeom prst="rect">
            <a:avLst/>
          </a:prstGeom>
        </p:spPr>
      </p:pic>
      <p:pic>
        <p:nvPicPr>
          <p:cNvPr id="3" name="Graphic 2" descr="Bullseye">
            <a:extLst>
              <a:ext uri="{FF2B5EF4-FFF2-40B4-BE49-F238E27FC236}">
                <a16:creationId xmlns:a16="http://schemas.microsoft.com/office/drawing/2014/main" id="{432247DF-3020-46FD-BEF7-945961B22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47539" y="857250"/>
            <a:ext cx="2195511" cy="219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36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C8ADCAC-64F0-4880-AF18-774BC6CFC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73476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DE1F481-4A62-4231-91B4-AECD95DF2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590" y="0"/>
            <a:ext cx="4468819" cy="685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A22CA6A-18F6-4F4E-945F-15FD91346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523" y="0"/>
            <a:ext cx="37132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49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1DCC0A-44EB-4943-AEF8-44E0F7CBD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7" y="-114300"/>
            <a:ext cx="4069416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6786C5-5E9C-4F84-ACDC-C75AD61C1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75" y="0"/>
            <a:ext cx="37599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Used_Car_Price_Prediction PPT</Template>
  <TotalTime>1252</TotalTime>
  <Words>701</Words>
  <Application>Microsoft Office PowerPoint</Application>
  <PresentationFormat>Widescreen</PresentationFormat>
  <Paragraphs>80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Comic Sans MS</vt:lpstr>
      <vt:lpstr>Courier New</vt:lpstr>
      <vt:lpstr>Helvetica Neue</vt:lpstr>
      <vt:lpstr>Wingdings</vt:lpstr>
      <vt:lpstr>Office Theme</vt:lpstr>
      <vt:lpstr>Housing Price Prediction</vt:lpstr>
      <vt:lpstr>Content</vt:lpstr>
      <vt:lpstr>Problem Statement</vt:lpstr>
      <vt:lpstr>Data Preprocessing</vt:lpstr>
      <vt:lpstr>Exploratory Data Analysis ( EDA)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Engineering</vt:lpstr>
      <vt:lpstr>Feature Engineering</vt:lpstr>
      <vt:lpstr>Feature Engineering</vt:lpstr>
      <vt:lpstr>Ready for building Machine Learning Model</vt:lpstr>
      <vt:lpstr>Algorithms used:</vt:lpstr>
      <vt:lpstr>Model  Building</vt:lpstr>
      <vt:lpstr>Algorithms</vt:lpstr>
      <vt:lpstr>Hyper Tuning the Model</vt:lpstr>
      <vt:lpstr>Saving the Model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 Price Prediction</dc:title>
  <dc:creator>Gargi Saha Samanta</dc:creator>
  <cp:lastModifiedBy>Dhruv Mandal</cp:lastModifiedBy>
  <cp:revision>59</cp:revision>
  <dcterms:created xsi:type="dcterms:W3CDTF">2022-02-23T08:01:22Z</dcterms:created>
  <dcterms:modified xsi:type="dcterms:W3CDTF">2022-03-11T18:53:49Z</dcterms:modified>
</cp:coreProperties>
</file>