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333" r:id="rId6"/>
    <p:sldId id="265" r:id="rId7"/>
    <p:sldId id="298" r:id="rId8"/>
    <p:sldId id="322" r:id="rId9"/>
    <p:sldId id="324" r:id="rId10"/>
    <p:sldId id="331" r:id="rId11"/>
    <p:sldId id="332" r:id="rId12"/>
    <p:sldId id="334" r:id="rId13"/>
    <p:sldId id="325" r:id="rId14"/>
    <p:sldId id="327" r:id="rId15"/>
    <p:sldId id="304" r:id="rId16"/>
    <p:sldId id="313" r:id="rId17"/>
    <p:sldId id="328" r:id="rId18"/>
    <p:sldId id="317" r:id="rId19"/>
    <p:sldId id="318" r:id="rId20"/>
    <p:sldId id="329" r:id="rId21"/>
    <p:sldId id="330" r:id="rId22"/>
    <p:sldId id="319" r:id="rId23"/>
    <p:sldId id="33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16B07-E36C-4557-802A-F15CC7629B87}" v="881" dt="2022-01-25T07:42:15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880" autoAdjust="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BD577-69D0-4046-9EED-8CE2117A49A0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11363-9180-4FA1-87F8-AB9504726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87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11363-9180-4FA1-87F8-AB9504726DE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591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11363-9180-4FA1-87F8-AB9504726DE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90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53E2-04BC-49AC-B99D-C54D73B9D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48503-F1A2-4B12-B188-612AD281F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646A0-F562-4E46-AD04-47026748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80C8D-3714-4CE2-B0B5-620E3A0D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E3B6C-8960-4FB7-9AE8-6B83E87A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49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AD17-F61B-411B-8744-D6A6768E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2CE67-2516-408B-8C6D-1E6161E34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02D4D-953A-494E-9F63-E8B1BA8E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A3C08-C16C-489F-B2A8-63718BEC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4DBD1-30CA-4822-933F-6D8978F1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18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3F25D-4466-4F6B-AB2E-9A316A3AD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60F92-A424-4901-BFF6-4D4A7CA7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ED688-804C-4F3F-8C82-F461AFC3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95837-61F0-423F-B71D-57879F66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BA8DB-630A-4F1B-9453-40A3429D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6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7B49-40C6-4ADF-865C-86CA64AD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9F41-25B7-4547-8066-04C1F8BAF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FDEDE-AB07-4247-9896-779D4DE7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FEE05-F6C9-442C-9FD4-96EBDE5A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007B4-8806-4F7D-9B2A-D6537F62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38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DA62-A920-4F56-AB33-9F1CC374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4DE1A-A520-4E91-A530-B7F77B5AD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16F6-77C3-4136-8685-8BC8E41C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E22A-8EB5-4C33-A0EF-BAC39576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46C1F-69FC-4F0F-B351-D749F138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6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E1D8-3CC5-4438-B9B4-EDA5D2EB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53E3F-F5AB-450C-BB67-4D48717F7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BCC01-2123-4AF4-8274-FB6DCC0FD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3E3D5-96C7-47E3-A2BB-906F30BB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44A86-6083-498E-B126-6C4347B8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12CD4-9ACC-469A-91A5-25CE0605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11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96AF-F323-41BE-852F-72458C16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2305E-EDB0-4CA9-A263-5B5AACC57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5BAB4-27B9-428D-AE97-919BC4066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15CE5-6E90-4693-9AD8-E825655F0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1D823-F836-4ABE-93E4-2001949DB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1FF3C-F87A-4718-B3B4-7C3770D9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C9B69-AC3B-47FB-9692-35476709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9CDDF-FB12-4F3C-AE38-F18154EE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56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91D0-B4CB-4B02-8E27-6C76E02D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D7A96-FA62-402A-85F7-1A71B5C9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A54F8-4069-4F53-A1C9-21FF142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7BFC7-F0FE-45CC-92A0-9173D0D0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78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0EEC6-79F9-414D-B436-36AB67E1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974AD-08B0-4075-B772-F2E6E6C1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9403D-141A-4BB7-B077-793AE984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82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AA28-1ADF-4643-AD26-1342E3AF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4E2D0-CF53-426F-94C7-E638DFAE8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3FB26-A949-4A7A-A21E-C58A8DF89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79D2-7E5C-4D8B-875C-9FB9FB4E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0929A-7A7B-4F8A-931E-5E21437F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946A0-0B43-4719-B400-806049A3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09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E68B-CAC2-4865-B6CF-AE8AE258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AD5C7-2520-4274-A7CB-46CE8D263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83F71-DE28-4737-BDD5-0C1B7C596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CEE52-4ACE-49F8-8011-3FADDEDA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41E8E-C580-4935-8668-07166BD4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64D10-4918-4BE7-9958-7A131CDF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88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C4E5E-3D7C-4768-BCEA-EB1C20F4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10C6A-D4E2-45C7-8244-B8F35A108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7745B-DE9A-498D-A7C7-7B37AF827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A6FAE-BC32-49C7-936B-FEADB80FF98C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017A0-B57F-4C08-BEAD-3C3763D9A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A4D63-34B6-4282-BFB3-869F8C0E7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4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49F9-9503-4A64-BD27-ACAB2DB4B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803" y="1026478"/>
            <a:ext cx="8596393" cy="1571184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Flight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BA830-89ED-4E02-988D-17CF21C0D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325" y="3429000"/>
            <a:ext cx="7589348" cy="984142"/>
          </a:xfrm>
        </p:spPr>
        <p:txBody>
          <a:bodyPr>
            <a:normAutofit fontScale="40000" lnSpcReduction="20000"/>
          </a:bodyPr>
          <a:lstStyle/>
          <a:p>
            <a:pPr algn="just"/>
            <a:r>
              <a:rPr lang="en-IN" sz="5500" dirty="0"/>
              <a:t>												By</a:t>
            </a:r>
          </a:p>
          <a:p>
            <a:r>
              <a:rPr lang="en-IN" sz="5500" dirty="0"/>
              <a:t>Dhrubajyoti Mandal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35436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8045-78AB-4340-B437-6260407E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39947"/>
            <a:ext cx="9238932" cy="853953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Bi-variate plotting of numerical variables compared with respect to Price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6912-6554-4EA3-A338-301416860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582" y="3323085"/>
            <a:ext cx="5310846" cy="2537965"/>
          </a:xfrm>
        </p:spPr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Helvetica Neue"/>
              </a:rPr>
              <a:t>Flights having 3 stops are highest in price followed by 4 stoppage and 2 stoppage flights.</a:t>
            </a:r>
          </a:p>
          <a:p>
            <a:pPr algn="l">
              <a:buFont typeface="+mj-lt"/>
              <a:buAutoNum type="arabicPeriod"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Helvetica Neue"/>
              </a:rPr>
              <a:t>Early morning 1 am , 2pm ands 4 pm departure hour flight are more in price.</a:t>
            </a:r>
          </a:p>
          <a:p>
            <a:pPr algn="l">
              <a:buFont typeface="+mj-lt"/>
              <a:buAutoNum type="arabicPeriod"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Helvetica Neue"/>
              </a:rPr>
              <a:t>At 30 </a:t>
            </a:r>
            <a:r>
              <a:rPr lang="en-US" sz="2600" b="0" i="0" dirty="0" err="1">
                <a:solidFill>
                  <a:srgbClr val="000000"/>
                </a:solidFill>
                <a:effectLst/>
                <a:latin typeface="Helvetica Neue"/>
              </a:rPr>
              <a:t>mintues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Helvetica Neue"/>
              </a:rPr>
              <a:t> departure the flight price is higher.</a:t>
            </a:r>
          </a:p>
          <a:p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A55870A-5765-468F-9C13-E36F0FB70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99815"/>
            <a:ext cx="5943600" cy="202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F04FB04-0781-4DF9-9A82-33C0D77EC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3989716"/>
            <a:ext cx="5943600" cy="220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0338C829-58CF-40EA-B311-B529EEC9D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714" y="1293900"/>
            <a:ext cx="5310847" cy="202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54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CEBB-BFD3-4934-946B-6CA93CF2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28" y="276046"/>
            <a:ext cx="4142297" cy="569344"/>
          </a:xfrm>
        </p:spPr>
        <p:txBody>
          <a:bodyPr>
            <a:normAutofit/>
          </a:bodyPr>
          <a:lstStyle/>
          <a:p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Bi-variate plotting of numerical variables compared with respect to Price</a:t>
            </a:r>
            <a:endParaRPr lang="en-IN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9793A-EE59-4AD4-9B8D-7E8BB88EA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95556"/>
            <a:ext cx="3932237" cy="2794958"/>
          </a:xfrm>
        </p:spPr>
        <p:txBody>
          <a:bodyPr>
            <a:normAutofit/>
          </a:bodyPr>
          <a:lstStyle/>
          <a:p>
            <a:r>
              <a:rPr lang="en-US" sz="2000" b="1" dirty="0"/>
              <a:t>Observation in terms of Price:</a:t>
            </a:r>
            <a:r>
              <a:rPr lang="en-US" sz="2000" dirty="0"/>
              <a:t>    4. Night arriving flights are higher is price.</a:t>
            </a:r>
          </a:p>
          <a:p>
            <a:r>
              <a:rPr lang="en-US" sz="2000" dirty="0"/>
              <a:t>5. Duration is directly proportional to the price, as duration increases flight price also increases.</a:t>
            </a: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605ECC1-4B04-4180-A1E7-1D25230B5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126" y="0"/>
            <a:ext cx="6440712" cy="190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6CE8BA5-D9BF-493F-9A3D-8AFAD2B28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127" y="1906438"/>
            <a:ext cx="6440712" cy="183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E23B3055-3A18-4CE1-86CD-1066F86A2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13" y="3385869"/>
            <a:ext cx="5186635" cy="245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442CD19C-A0D8-4489-8EE4-C0D9E8B26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348" y="3899139"/>
            <a:ext cx="6327490" cy="209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46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A39A-1C39-4AA0-945D-16CC5BBB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9179"/>
            <a:ext cx="3932237" cy="871266"/>
          </a:xfrm>
        </p:spPr>
        <p:txBody>
          <a:bodyPr>
            <a:normAutofit/>
          </a:bodyPr>
          <a:lstStyle/>
          <a:p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Bi-variate plotting of numerical variables compared with respect to Price</a:t>
            </a:r>
            <a:endParaRPr lang="en-IN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9E35E-E122-4122-A44F-D10D8757B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87260"/>
            <a:ext cx="3932237" cy="4281728"/>
          </a:xfrm>
        </p:spPr>
        <p:txBody>
          <a:bodyPr/>
          <a:lstStyle/>
          <a:p>
            <a:r>
              <a:rPr lang="en-US" b="1" dirty="0"/>
              <a:t>Observation in terms of Price:</a:t>
            </a:r>
            <a:endParaRPr lang="en-IN" b="1" dirty="0"/>
          </a:p>
          <a:p>
            <a:endParaRPr lang="en-IN" dirty="0"/>
          </a:p>
          <a:p>
            <a:r>
              <a:rPr lang="en-US" dirty="0"/>
              <a:t>6</a:t>
            </a:r>
            <a:r>
              <a:rPr lang="en-US" sz="1800" dirty="0"/>
              <a:t>. Flight prices are likely </a:t>
            </a:r>
            <a:r>
              <a:rPr lang="en-US" sz="1800" dirty="0" err="1"/>
              <a:t>higer</a:t>
            </a:r>
            <a:r>
              <a:rPr lang="en-US" sz="1800" dirty="0"/>
              <a:t> in the month of April and June compared to May.</a:t>
            </a:r>
          </a:p>
          <a:p>
            <a:r>
              <a:rPr lang="en-US" sz="1800" dirty="0"/>
              <a:t>7. Flight prices are higher on some specific date it seems like 4th,8th,14th,20th and 24th.</a:t>
            </a:r>
            <a:endParaRPr lang="en-IN" sz="18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FAA1786-A99F-4F52-A20F-D3D90CE9A8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670" y="54784"/>
            <a:ext cx="6427967" cy="234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00BE67CD-29FE-4B88-8FB2-564A3222A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926" y="2471919"/>
            <a:ext cx="6221711" cy="275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654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E753-CD01-4F64-A0E1-6112CC0C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3" y="170760"/>
            <a:ext cx="4573607" cy="919909"/>
          </a:xfrm>
        </p:spPr>
        <p:txBody>
          <a:bodyPr>
            <a:normAutofit/>
          </a:bodyPr>
          <a:lstStyle/>
          <a:p>
            <a:r>
              <a:rPr lang="en-IN" sz="3600" b="1" dirty="0"/>
              <a:t>Outliers Detection: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8B9E9-B041-4768-9FE5-0D79A57B6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728" y="1539607"/>
            <a:ext cx="8591910" cy="720514"/>
          </a:xfrm>
        </p:spPr>
        <p:txBody>
          <a:bodyPr>
            <a:normAutofit/>
          </a:bodyPr>
          <a:lstStyle/>
          <a:p>
            <a:r>
              <a:rPr lang="en-IN" sz="2400" dirty="0"/>
              <a:t>Outliers 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Not much of outliers are present in the dataset.</a:t>
            </a:r>
            <a:endParaRPr lang="en-IN" sz="18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6EC3169-D745-471B-942E-D74EAAE22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97" y="2639684"/>
            <a:ext cx="10472469" cy="357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732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F213-3423-49EF-A5FC-5FB92B6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21925" cy="890798"/>
          </a:xfrm>
        </p:spPr>
        <p:txBody>
          <a:bodyPr/>
          <a:lstStyle/>
          <a:p>
            <a:r>
              <a:rPr lang="en-IN" dirty="0"/>
              <a:t>Feature Engineering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88333A-063D-438F-BE98-774D260A0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212" y="2871392"/>
            <a:ext cx="5924908" cy="24549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4024C8-9C51-4CB5-93B5-56147EC9B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5689"/>
            <a:ext cx="9461986" cy="140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1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8AC90-EC18-44E3-8F31-2A6B10EDD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4320"/>
            <a:ext cx="10853250" cy="1234991"/>
          </a:xfrm>
        </p:spPr>
        <p:txBody>
          <a:bodyPr>
            <a:normAutofit/>
          </a:bodyPr>
          <a:lstStyle/>
          <a:p>
            <a:r>
              <a:rPr lang="en-US" sz="2400" b="1" dirty="0"/>
              <a:t>Observation: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Total no of stops and duration taken is highly correlated with price.</a:t>
            </a:r>
            <a:endParaRPr lang="en-IN" sz="24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8AEE405-5AA0-4073-A97E-A3B8ABD5C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71" y="1639019"/>
            <a:ext cx="7884543" cy="401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37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6B9A-965D-4C15-9FA9-73280FE9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r>
              <a:rPr lang="en-IN" b="1" dirty="0"/>
              <a:t>Models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0212-619D-4EFD-A593-E6A7B64F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703560" cy="5069840"/>
          </a:xfrm>
        </p:spPr>
        <p:txBody>
          <a:bodyPr>
            <a:normAutofit/>
          </a:bodyPr>
          <a:lstStyle/>
          <a:p>
            <a:r>
              <a:rPr lang="en-IN" sz="2400" dirty="0" err="1"/>
              <a:t>LinearRegression</a:t>
            </a:r>
            <a:r>
              <a:rPr lang="en-IN" sz="2400" dirty="0"/>
              <a:t>()</a:t>
            </a:r>
          </a:p>
          <a:p>
            <a:r>
              <a:rPr lang="en-IN" sz="2400" dirty="0" err="1"/>
              <a:t>DecisionTreeRegressor</a:t>
            </a:r>
            <a:r>
              <a:rPr lang="en-IN" sz="2400" dirty="0"/>
              <a:t>()</a:t>
            </a:r>
          </a:p>
          <a:p>
            <a:r>
              <a:rPr lang="en-IN" sz="2400" dirty="0" err="1"/>
              <a:t>KNeighborsRegressor</a:t>
            </a:r>
            <a:r>
              <a:rPr lang="en-IN" sz="2400" dirty="0"/>
              <a:t>()</a:t>
            </a:r>
          </a:p>
          <a:p>
            <a:r>
              <a:rPr lang="en-IN" sz="2400" dirty="0" err="1"/>
              <a:t>RandomForestRegressor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99590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AD0E-0A9E-417D-AC70-E46CB52B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86858"/>
          </a:xfrm>
        </p:spPr>
        <p:txBody>
          <a:bodyPr/>
          <a:lstStyle/>
          <a:p>
            <a:r>
              <a:rPr lang="en-IN" b="1" dirty="0"/>
              <a:t>Model  Building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113D9-6AF0-434A-A4E8-D3745BA04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23358"/>
            <a:ext cx="10000810" cy="886859"/>
          </a:xfrm>
        </p:spPr>
        <p:txBody>
          <a:bodyPr>
            <a:normAutofit/>
          </a:bodyPr>
          <a:lstStyle/>
          <a:p>
            <a:r>
              <a:rPr lang="en-US" sz="2800" dirty="0"/>
              <a:t>From the dataset we  can infer that it is clearly a regression problem.</a:t>
            </a:r>
            <a:endParaRPr lang="en-IN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77117D-066F-4E86-A87B-262E26E15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607180"/>
            <a:ext cx="9455636" cy="33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14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E833A-B8A0-4D89-83C1-6BE93EAE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Fitting The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7A4C8-C311-4D70-88FD-57DFF9E3D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8426883" cy="365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3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7EAE-11E0-41C8-8870-487B40B4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017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+mn-lt"/>
              </a:rPr>
              <a:t>Accuracy of the Following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0DFA-3455-453F-9981-FB3695085B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5F1C4B-F83F-4BC5-805E-F90FD1F33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968706" cy="44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E5E1-8E43-45DF-A303-38B53D215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1" y="782321"/>
            <a:ext cx="3667760" cy="7721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CF227-7AAA-4C80-A0DE-730B80030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1656081"/>
            <a:ext cx="10332720" cy="4876799"/>
          </a:xfrm>
        </p:spPr>
        <p:txBody>
          <a:bodyPr>
            <a:normAutofit fontScale="92500" lnSpcReduction="10000"/>
          </a:bodyPr>
          <a:lstStyle/>
          <a:p>
            <a:pPr marL="76200" algn="l">
              <a:lnSpc>
                <a:spcPct val="100000"/>
              </a:lnSpc>
              <a:spcBef>
                <a:spcPts val="385"/>
              </a:spcBef>
              <a:tabLst>
                <a:tab pos="596900" algn="l"/>
              </a:tabLst>
            </a:pPr>
            <a:r>
              <a:rPr lang="en-IN" spc="-50" dirty="0">
                <a:solidFill>
                  <a:srgbClr val="134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pc="-50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5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5430" algn="l">
              <a:lnSpc>
                <a:spcPct val="100000"/>
              </a:lnSpc>
              <a:spcBef>
                <a:spcPts val="250"/>
              </a:spcBef>
              <a:tabLst>
                <a:tab pos="596900" algn="l"/>
                <a:tab pos="597535" algn="l"/>
              </a:tabLst>
            </a:pPr>
            <a:endParaRPr lang="en-US" spc="-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1180" indent="-285750" algn="l">
              <a:lnSpc>
                <a:spcPct val="100000"/>
              </a:lnSpc>
              <a:spcBef>
                <a:spcPts val="250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r>
              <a:rPr lang="en-US" spc="-1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marL="551180" indent="-285750" algn="l">
              <a:lnSpc>
                <a:spcPct val="100000"/>
              </a:lnSpc>
              <a:spcBef>
                <a:spcPts val="250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 Analysis of Categorical Variables and its observations</a:t>
            </a: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Bivariate Analysis of Categorical Variables and its observations</a:t>
            </a: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 Analysis of Numerical Variables and its observations</a:t>
            </a: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Bivariate Analysis of Numerical Variables and its observations</a:t>
            </a: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 </a:t>
            </a: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en-US" spc="-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Building with Regression techniques</a:t>
            </a: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Hypertuning</a:t>
            </a:r>
            <a:r>
              <a:rPr lang="en-US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 Best Model</a:t>
            </a: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pc="-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endParaRPr lang="en-US" spc="-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033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073C-09C4-44CE-9BE5-9AE00256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967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+mn-lt"/>
              </a:rPr>
              <a:t>Graph After fitting the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DA73C1-1E0F-4015-AA3B-46B8277D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6092"/>
            <a:ext cx="8840638" cy="48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49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FAE6-6F58-47ED-B198-10C1DCD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Hyper Tuning the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DFBA00-0254-49D0-9FAE-5BCBE30B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4048"/>
            <a:ext cx="9668101" cy="429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4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A431-61F5-4E7A-9667-6E42F3CC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755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F103-F9DA-43B6-A90D-2AC359204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1266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/>
              <a:t>FINAL OBSERVATION: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Finally we have saved the </a:t>
            </a:r>
            <a:r>
              <a:rPr lang="en-US" dirty="0" err="1"/>
              <a:t>Hypertuned</a:t>
            </a:r>
            <a:r>
              <a:rPr lang="en-US" dirty="0"/>
              <a:t> Random Forest Regressor Model.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768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24ACBF-5AD9-D171-2095-606E485C0285}"/>
              </a:ext>
            </a:extLst>
          </p:cNvPr>
          <p:cNvSpPr/>
          <p:nvPr/>
        </p:nvSpPr>
        <p:spPr>
          <a:xfrm>
            <a:off x="4521529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741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5D24-7F4E-4888-8FC1-546EB4154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880" y="272415"/>
            <a:ext cx="6400800" cy="1322705"/>
          </a:xfrm>
        </p:spPr>
        <p:txBody>
          <a:bodyPr>
            <a:normAutofit/>
          </a:bodyPr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07E10-17BA-40D5-ABAD-F74284BCA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240" y="1727200"/>
            <a:ext cx="10175240" cy="4693920"/>
          </a:xfrm>
        </p:spPr>
        <p:txBody>
          <a:bodyPr>
            <a:normAutofit/>
          </a:bodyPr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Anyone who has booked a flight ticket knows how unexpectedly the prices vary. The cheapest available ticket on a given flight gets more and less expensive over time. This usually happens as an attempt to maximize revenue based on -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Time of purchase patterns (making sure last-minute purchases are expensive)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Keeping the flight as full as they want it (raising prices on a flight which is filling up in order to reduce sales and hold back inventory for those expensive last-minute expensive purchases) So, we have to work on a project where you collect data of flight fares with other features and work to make a model to predict fares of flights.</a:t>
            </a:r>
          </a:p>
        </p:txBody>
      </p:sp>
    </p:spTree>
    <p:extLst>
      <p:ext uri="{BB962C8B-B14F-4D97-AF65-F5344CB8AC3E}">
        <p14:creationId xmlns:p14="http://schemas.microsoft.com/office/powerpoint/2010/main" val="199440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91C7-CB4B-4FA4-AE4A-C5F50F649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447040"/>
            <a:ext cx="4088727" cy="1030333"/>
          </a:xfrm>
        </p:spPr>
        <p:txBody>
          <a:bodyPr>
            <a:normAutofit/>
          </a:bodyPr>
          <a:lstStyle/>
          <a:p>
            <a:r>
              <a:rPr lang="en-IN" sz="4400" b="1" spc="-95" dirty="0">
                <a:latin typeface="+mn-lt"/>
              </a:rPr>
              <a:t>Data</a:t>
            </a:r>
            <a:r>
              <a:rPr lang="en-IN" sz="4400" b="1" spc="-245" dirty="0">
                <a:latin typeface="+mn-lt"/>
              </a:rPr>
              <a:t> </a:t>
            </a:r>
            <a:r>
              <a:rPr lang="en-IN" sz="4400" b="1" spc="-125" dirty="0">
                <a:latin typeface="+mn-lt"/>
              </a:rPr>
              <a:t>Summary</a:t>
            </a:r>
            <a:endParaRPr lang="en-IN" sz="4400" b="1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718C50B-66CE-4841-8D3C-43455B8A06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7350" y="1331180"/>
            <a:ext cx="10910570" cy="50448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FEATURES:</a:t>
            </a:r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Airline Name: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The name of the airline.</a:t>
            </a:r>
          </a:p>
          <a:p>
            <a:pPr algn="l"/>
            <a:r>
              <a:rPr 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Date_of_Journey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: The date of the journey</a:t>
            </a:r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Source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: The source from which the service begins.</a:t>
            </a:r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Destination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: The destination where the service ends.</a:t>
            </a:r>
          </a:p>
          <a:p>
            <a:pPr algn="l"/>
            <a:r>
              <a:rPr 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Dep_Time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: The time when the journey starts from the source.</a:t>
            </a:r>
          </a:p>
          <a:p>
            <a:pPr algn="l"/>
            <a:r>
              <a:rPr 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Arrival_Time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: Time of arrival at the destination.</a:t>
            </a:r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Duration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: Total duration of the flight.</a:t>
            </a:r>
          </a:p>
          <a:p>
            <a:pPr algn="l"/>
            <a:r>
              <a:rPr 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Total_stops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: Total stops between the source and destination.</a:t>
            </a:r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Price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: The price of the ticket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Observation: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lang="en-US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8 Independent variables with Price as target variables.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>
                <a:solidFill>
                  <a:srgbClr val="000000"/>
                </a:solidFill>
              </a:rPr>
              <a:t>	2. From the dataset we  can infer that it is clearly a regression problem.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	3. The dataset consists of 1727 rows and </a:t>
            </a:r>
            <a:r>
              <a:rPr lang="en-US" sz="1600" dirty="0">
                <a:solidFill>
                  <a:srgbClr val="000000"/>
                </a:solidFill>
              </a:rPr>
              <a:t>10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columns including one unnamed column which will be dropped later 	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1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0B47-0ACA-4C54-B64B-4D06FED0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>
            <a:normAutofit fontScale="90000"/>
          </a:bodyPr>
          <a:lstStyle/>
          <a:p>
            <a:r>
              <a:rPr lang="en-IN" dirty="0"/>
              <a:t>Data </a:t>
            </a:r>
            <a:r>
              <a:rPr lang="en-IN" dirty="0" err="1"/>
              <a:t>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5B4C-65E5-407C-9957-2AA681A14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664"/>
            <a:ext cx="10515600" cy="517629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The dataset seems to have no null values in it.</a:t>
            </a:r>
          </a:p>
          <a:p>
            <a:pPr marL="514350" indent="-514350">
              <a:buAutoNum type="arabicPeriod"/>
            </a:pPr>
            <a:r>
              <a:rPr lang="en-IN" dirty="0"/>
              <a:t>Handling </a:t>
            </a:r>
            <a:r>
              <a:rPr lang="en-IN" dirty="0" err="1"/>
              <a:t>Departure_time</a:t>
            </a:r>
            <a:r>
              <a:rPr lang="en-IN" dirty="0"/>
              <a:t>.</a:t>
            </a:r>
          </a:p>
          <a:p>
            <a:pPr marL="514350" indent="-514350">
              <a:buAutoNum type="arabicPeriod"/>
            </a:pPr>
            <a:r>
              <a:rPr lang="en-IN" dirty="0"/>
              <a:t>Handling </a:t>
            </a:r>
            <a:r>
              <a:rPr lang="en-IN" dirty="0" err="1"/>
              <a:t>Arrival_time</a:t>
            </a:r>
            <a:r>
              <a:rPr lang="en-IN" dirty="0"/>
              <a:t>.</a:t>
            </a:r>
          </a:p>
          <a:p>
            <a:pPr marL="514350" indent="-514350">
              <a:buAutoNum type="arabicPeriod"/>
            </a:pPr>
            <a:r>
              <a:rPr lang="en-IN" dirty="0"/>
              <a:t>Handling Duration.</a:t>
            </a:r>
          </a:p>
          <a:p>
            <a:pPr marL="514350" indent="-514350">
              <a:buAutoNum type="arabicPeriod"/>
            </a:pPr>
            <a:r>
              <a:rPr lang="en-IN" dirty="0"/>
              <a:t>Handling </a:t>
            </a:r>
            <a:r>
              <a:rPr lang="en-IN" dirty="0" err="1"/>
              <a:t>Total_stops</a:t>
            </a:r>
            <a:r>
              <a:rPr lang="en-IN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Treating the </a:t>
            </a:r>
            <a:r>
              <a:rPr lang="en-US" dirty="0" err="1"/>
              <a:t>Date_of_Journey</a:t>
            </a:r>
            <a:r>
              <a:rPr lang="en-US" dirty="0"/>
              <a:t> columns and make </a:t>
            </a:r>
            <a:r>
              <a:rPr lang="en-US" dirty="0" err="1"/>
              <a:t>seperate</a:t>
            </a:r>
            <a:r>
              <a:rPr lang="en-US" dirty="0"/>
              <a:t> columns.</a:t>
            </a:r>
            <a:endParaRPr lang="en-IN" dirty="0"/>
          </a:p>
          <a:p>
            <a:pPr marL="514350" indent="-514350">
              <a:buAutoNum type="arabicPeriod"/>
            </a:pPr>
            <a:r>
              <a:rPr lang="en-US" dirty="0"/>
              <a:t>Changing datatype to numerical columns as the data in it are numerical in nature but object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03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23D-75DE-4C38-A92A-9DBF43E6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9070"/>
            <a:ext cx="9021726" cy="1176004"/>
          </a:xfrm>
        </p:spPr>
        <p:txBody>
          <a:bodyPr>
            <a:normAutofit/>
          </a:bodyPr>
          <a:lstStyle/>
          <a:p>
            <a:pPr algn="ctr"/>
            <a:r>
              <a:rPr lang="en-IN" sz="4400" b="1" i="1" spc="-150" dirty="0"/>
              <a:t>Exploratory Data Analysis ( EDA)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79893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DED2-7D7B-4197-99FA-474C4BC3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5120"/>
            <a:ext cx="6603360" cy="690880"/>
          </a:xfrm>
        </p:spPr>
        <p:txBody>
          <a:bodyPr>
            <a:noAutofit/>
          </a:bodyPr>
          <a:lstStyle/>
          <a:p>
            <a:r>
              <a:rPr lang="en-US" sz="2800" b="1" dirty="0"/>
              <a:t>Univariate Analysis of categorical variables</a:t>
            </a:r>
            <a:endParaRPr lang="en-IN" sz="28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92D43-A6F1-46AF-B592-6EFD4CDD0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0694" y="586596"/>
            <a:ext cx="4074694" cy="538288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Observation: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Highest no of flight recorded are Indigo followed by Vistara then Air India.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Most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no.of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flights are starting from New Delhi followed by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Banglore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then Mumbai and so 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Most of the destination of flights are to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Banglore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followed by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Mumbai,New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Delhi, Chennai and so on.</a:t>
            </a:r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194A6A-9330-42F0-A291-6E961E30D06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23256"/>
            <a:ext cx="6439458" cy="495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81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0C56-8D92-4A99-A665-F7DEDCFD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91479"/>
            <a:ext cx="4551721" cy="843692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Bi-variate plotting of categorical variables</a:t>
            </a:r>
            <a:endParaRPr lang="en-IN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B5F85-2F99-49CC-AA21-7DF551821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21435"/>
            <a:ext cx="3932237" cy="2113472"/>
          </a:xfrm>
        </p:spPr>
        <p:txBody>
          <a:bodyPr>
            <a:normAutofit/>
          </a:bodyPr>
          <a:lstStyle/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Observation in terms of Price: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Vistara flight having highest price as compared to others followed by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AirIndia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Flights originating from Pune followed by Patna and New Delhi.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Flights reaching Goa is having highest price followed by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Chennai,Kolkata,Banglore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and Mumbai.</a:t>
            </a:r>
          </a:p>
          <a:p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9C0A4BC-6451-4F10-B925-1F12DF9F70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1478"/>
            <a:ext cx="5646528" cy="24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9823127-1FD5-4A89-BDBE-C90824A15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234907"/>
            <a:ext cx="5570328" cy="244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8612DCC-922B-4D41-BC18-AF218BC1D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89" y="3429000"/>
            <a:ext cx="5451894" cy="25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82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3678-1242-4360-BA74-78CD0E87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98409"/>
            <a:ext cx="4991160" cy="9200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Univariate Analysis of Numerical  variables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C5C63-C3AA-4DC5-B4A7-533960649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043796"/>
            <a:ext cx="4922658" cy="4695796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OBSERVATION:</a:t>
            </a:r>
          </a:p>
          <a:p>
            <a:endParaRPr lang="en-US" sz="2000" dirty="0"/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Most of the flights are having 1 stop followed by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no.of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non-stop flights.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Departure are maximum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durin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morning 5am to 9am hour as compared to other time during the day.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Most of the flights take off at 00 mins.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Most of the flights arrive 8am followed by 12pm ,2pm and 11pm hour.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More or less every minutes flights are arriving.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Flights with journey as 2 to 1 hours are maximum.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Flights duration are more or less same during every minutes.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Flights are more in number during the months of June.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Highest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no.of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flight are on 4th,8th,14th,20th,24th of the month.</a:t>
            </a:r>
          </a:p>
          <a:p>
            <a:endParaRPr lang="en-IN" sz="2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3A0897B-D177-456E-AA0E-A774DD34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514" y="-1"/>
            <a:ext cx="4991160" cy="686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93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Used_Car_Price_Prediction PPT</Template>
  <TotalTime>3867</TotalTime>
  <Words>919</Words>
  <Application>Microsoft Office PowerPoint</Application>
  <PresentationFormat>Widescreen</PresentationFormat>
  <Paragraphs>104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Helvetica Neue</vt:lpstr>
      <vt:lpstr>Wingdings</vt:lpstr>
      <vt:lpstr>Office Theme</vt:lpstr>
      <vt:lpstr>Flight Price Prediction</vt:lpstr>
      <vt:lpstr>Content</vt:lpstr>
      <vt:lpstr>Problem Statement</vt:lpstr>
      <vt:lpstr>Data Summary</vt:lpstr>
      <vt:lpstr>Data Preprocessing</vt:lpstr>
      <vt:lpstr>Exploratory Data Analysis ( EDA)</vt:lpstr>
      <vt:lpstr>Univariate Analysis of categorical variables</vt:lpstr>
      <vt:lpstr>Bi-variate plotting of categorical variables</vt:lpstr>
      <vt:lpstr>Univariate Analysis of Numerical  variables</vt:lpstr>
      <vt:lpstr>Bi-variate plotting of numerical variables compared with respect to Price</vt:lpstr>
      <vt:lpstr>Bi-variate plotting of numerical variables compared with respect to Price</vt:lpstr>
      <vt:lpstr>Bi-variate plotting of numerical variables compared with respect to Price</vt:lpstr>
      <vt:lpstr>Outliers Detection:</vt:lpstr>
      <vt:lpstr>Feature Engineering</vt:lpstr>
      <vt:lpstr>Observation:  Total no of stops and duration taken is highly correlated with price.</vt:lpstr>
      <vt:lpstr>Models used:</vt:lpstr>
      <vt:lpstr>Model  Building</vt:lpstr>
      <vt:lpstr>Fitting The Model</vt:lpstr>
      <vt:lpstr>Accuracy of the Following Models</vt:lpstr>
      <vt:lpstr>Graph After fitting the model</vt:lpstr>
      <vt:lpstr>Hyper Tuning the Model</vt:lpstr>
      <vt:lpstr> CONCLUSION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 Prediction</dc:title>
  <cp:lastModifiedBy>Dhruv Mandal</cp:lastModifiedBy>
  <cp:revision>27</cp:revision>
  <dcterms:created xsi:type="dcterms:W3CDTF">2022-02-23T08:01:22Z</dcterms:created>
  <dcterms:modified xsi:type="dcterms:W3CDTF">2022-05-05T07:46:31Z</dcterms:modified>
</cp:coreProperties>
</file>