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66" r:id="rId5"/>
    <p:sldId id="256" r:id="rId6"/>
    <p:sldId id="257" r:id="rId7"/>
    <p:sldId id="259" r:id="rId8"/>
    <p:sldId id="258" r:id="rId9"/>
    <p:sldId id="273" r:id="rId10"/>
    <p:sldId id="260" r:id="rId11"/>
    <p:sldId id="269" r:id="rId12"/>
    <p:sldId id="272"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74" autoAdjust="0"/>
  </p:normalViewPr>
  <p:slideViewPr>
    <p:cSldViewPr snapToGrid="0" showGuides="1">
      <p:cViewPr varScale="1">
        <p:scale>
          <a:sx n="114" d="100"/>
          <a:sy n="114" d="100"/>
        </p:scale>
        <p:origin x="414" y="114"/>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12.09.2020</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12.09.2020</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hyperlink" Target="https://github.com/rexdivakar/Recruit-a-thon" TargetMode="Externa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hyperlink" Target="https://recruitathon.herokuapp.com/" TargetMode="External"/><Relationship Id="rId4" Type="http://schemas.openxmlformats.org/officeDocument/2006/relationships/image" Target="../media/image7.png"/><Relationship Id="rId9" Type="http://schemas.openxmlformats.org/officeDocument/2006/relationships/image" Target="../media/image12.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svg"/><Relationship Id="rId7" Type="http://schemas.openxmlformats.org/officeDocument/2006/relationships/image" Target="../media/image18.sv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mailto:testrecruitathon@gmail.com" TargetMode="External"/><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a:xfrm>
            <a:off x="624364" y="1890501"/>
            <a:ext cx="5690680" cy="1517356"/>
          </a:xfrm>
        </p:spPr>
        <p:txBody>
          <a:bodyPr/>
          <a:lstStyle/>
          <a:p>
            <a:r>
              <a:rPr lang="en-US" dirty="0">
                <a:latin typeface="Arial Rounded MT Bold" panose="020F0704030504030204" pitchFamily="34" charset="0"/>
                <a:cs typeface="Arial" panose="020B0604020202020204" pitchFamily="34" charset="0"/>
              </a:rPr>
              <a:t>Recruit’em</a:t>
            </a:r>
            <a:endParaRPr lang="ru-RU"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CDD6760C-D868-43F4-99FB-1B78C91F8FE1}"/>
              </a:ext>
            </a:extLst>
          </p:cNvPr>
          <p:cNvSpPr>
            <a:spLocks noGrp="1"/>
          </p:cNvSpPr>
          <p:nvPr>
            <p:ph type="body" sz="quarter" idx="13"/>
          </p:nvPr>
        </p:nvSpPr>
        <p:spPr>
          <a:xfrm>
            <a:off x="786259" y="3425363"/>
            <a:ext cx="3629300" cy="478361"/>
          </a:xfrm>
        </p:spPr>
        <p:txBody>
          <a:bodyPr>
            <a:normAutofit/>
          </a:bodyPr>
          <a:lstStyle/>
          <a:p>
            <a:r>
              <a:rPr lang="en-US" sz="1800" dirty="0"/>
              <a:t>You’ve come to the right place</a:t>
            </a:r>
            <a:endParaRPr lang="ru-RU" sz="1800" dirty="0"/>
          </a:p>
        </p:txBody>
      </p:sp>
      <p:sp>
        <p:nvSpPr>
          <p:cNvPr id="3" name="Text Placeholder 2">
            <a:extLst>
              <a:ext uri="{FF2B5EF4-FFF2-40B4-BE49-F238E27FC236}">
                <a16:creationId xmlns:a16="http://schemas.microsoft.com/office/drawing/2014/main" id="{5ECCBAE3-CEA3-4EE0-83F6-41CFC54D2B4A}"/>
              </a:ext>
            </a:extLst>
          </p:cNvPr>
          <p:cNvSpPr>
            <a:spLocks noGrp="1"/>
          </p:cNvSpPr>
          <p:nvPr>
            <p:ph type="body" sz="quarter" idx="20"/>
          </p:nvPr>
        </p:nvSpPr>
        <p:spPr>
          <a:xfrm>
            <a:off x="758588" y="6096242"/>
            <a:ext cx="3978688" cy="324417"/>
          </a:xfrm>
        </p:spPr>
        <p:txBody>
          <a:bodyPr/>
          <a:lstStyle/>
          <a:p>
            <a:r>
              <a:rPr lang="en-US" sz="1400" dirty="0"/>
              <a:t>Hackathon from HE (Recruit-a-thon)</a:t>
            </a:r>
            <a:endParaRPr lang="ru-RU" sz="1400" dirty="0"/>
          </a:p>
        </p:txBody>
      </p:sp>
      <p:sp>
        <p:nvSpPr>
          <p:cNvPr id="15" name="Text Placeholder 5">
            <a:extLst>
              <a:ext uri="{FF2B5EF4-FFF2-40B4-BE49-F238E27FC236}">
                <a16:creationId xmlns:a16="http://schemas.microsoft.com/office/drawing/2014/main" id="{6E7687E3-65C2-43B0-A7BE-C3A4A9B844F1}"/>
              </a:ext>
            </a:extLst>
          </p:cNvPr>
          <p:cNvSpPr txBox="1">
            <a:spLocks/>
          </p:cNvSpPr>
          <p:nvPr/>
        </p:nvSpPr>
        <p:spPr>
          <a:xfrm>
            <a:off x="758588" y="4994246"/>
            <a:ext cx="4065082" cy="1212258"/>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ambria Math" panose="02040503050406030204" pitchFamily="18" charset="0"/>
                <a:ea typeface="Cambria Math" panose="02040503050406030204" pitchFamily="18" charset="0"/>
              </a:rPr>
              <a:t>Designed by,</a:t>
            </a:r>
          </a:p>
          <a:p>
            <a:r>
              <a:rPr lang="en-US" sz="1800" dirty="0">
                <a:latin typeface="Cambria Math" panose="02040503050406030204" pitchFamily="18" charset="0"/>
                <a:ea typeface="Cambria Math" panose="02040503050406030204" pitchFamily="18" charset="0"/>
              </a:rPr>
              <a:t>	Aakash B</a:t>
            </a:r>
          </a:p>
          <a:p>
            <a:r>
              <a:rPr lang="en-US" sz="1800" dirty="0">
                <a:latin typeface="Cambria Math" panose="02040503050406030204" pitchFamily="18" charset="0"/>
                <a:ea typeface="Cambria Math" panose="02040503050406030204" pitchFamily="18" charset="0"/>
              </a:rPr>
              <a:t>	Divakar R</a:t>
            </a:r>
          </a:p>
          <a:p>
            <a:r>
              <a:rPr lang="en-US" sz="1800" dirty="0">
                <a:latin typeface="Cambria Math" panose="02040503050406030204" pitchFamily="18" charset="0"/>
                <a:ea typeface="Cambria Math" panose="02040503050406030204" pitchFamily="18" charset="0"/>
              </a:rPr>
              <a:t>	</a:t>
            </a:r>
            <a:endParaRPr lang="ru-RU" sz="1800" dirty="0">
              <a:latin typeface="Cambria Math" panose="02040503050406030204" pitchFamily="18" charset="0"/>
              <a:ea typeface="Cambria Math" panose="02040503050406030204" pitchFamily="18" charset="0"/>
            </a:endParaRPr>
          </a:p>
        </p:txBody>
      </p:sp>
      <p:pic>
        <p:nvPicPr>
          <p:cNvPr id="5" name="Graphic 4">
            <a:extLst>
              <a:ext uri="{FF2B5EF4-FFF2-40B4-BE49-F238E27FC236}">
                <a16:creationId xmlns:a16="http://schemas.microsoft.com/office/drawing/2014/main" id="{969FE359-8BA8-478C-886F-294D93384E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83728" y="2064603"/>
            <a:ext cx="850370" cy="850370"/>
          </a:xfrm>
          <a:prstGeom prst="rect">
            <a:avLst/>
          </a:prstGeom>
        </p:spPr>
      </p:pic>
    </p:spTree>
    <p:extLst>
      <p:ext uri="{BB962C8B-B14F-4D97-AF65-F5344CB8AC3E}">
        <p14:creationId xmlns:p14="http://schemas.microsoft.com/office/powerpoint/2010/main" val="1650012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BC1A8D-E693-4704-8E11-5AAB4B40BAEF}"/>
              </a:ext>
            </a:extLst>
          </p:cNvPr>
          <p:cNvSpPr>
            <a:spLocks noGrp="1"/>
          </p:cNvSpPr>
          <p:nvPr>
            <p:ph type="ctrTitle"/>
          </p:nvPr>
        </p:nvSpPr>
        <p:spPr/>
        <p:txBody>
          <a:bodyPr/>
          <a:lstStyle/>
          <a:p>
            <a:r>
              <a:rPr lang="en-US" dirty="0"/>
              <a:t>Theme</a:t>
            </a:r>
            <a:endParaRPr lang="ru-RU" dirty="0"/>
          </a:p>
        </p:txBody>
      </p:sp>
      <p:sp>
        <p:nvSpPr>
          <p:cNvPr id="5" name="Subtitle 4">
            <a:extLst>
              <a:ext uri="{FF2B5EF4-FFF2-40B4-BE49-F238E27FC236}">
                <a16:creationId xmlns:a16="http://schemas.microsoft.com/office/drawing/2014/main" id="{18F92ECC-81D7-46DF-AF27-3388655CE442}"/>
              </a:ext>
            </a:extLst>
          </p:cNvPr>
          <p:cNvSpPr>
            <a:spLocks noGrp="1"/>
          </p:cNvSpPr>
          <p:nvPr>
            <p:ph type="subTitle" idx="1"/>
          </p:nvPr>
        </p:nvSpPr>
        <p:spPr>
          <a:xfrm>
            <a:off x="679508" y="2304890"/>
            <a:ext cx="7071920" cy="2502002"/>
          </a:xfrm>
        </p:spPr>
        <p:txBody>
          <a:bodyPr>
            <a:normAutofit/>
          </a:bodyPr>
          <a:lstStyle/>
          <a:p>
            <a:r>
              <a:rPr lang="en-US" b="0" dirty="0">
                <a:latin typeface="Comic Sans MS" panose="030F0702030302020204" pitchFamily="66" charset="0"/>
              </a:rPr>
              <a:t>Recruiting candidates has been a tedious job so far, we believe thus automating this process enhances the big firms to save ample amount of time thus we have built an automatic recruitment process with the use of </a:t>
            </a:r>
            <a:r>
              <a:rPr lang="en-US" b="0" dirty="0">
                <a:solidFill>
                  <a:schemeClr val="accent3">
                    <a:lumMod val="60000"/>
                    <a:lumOff val="40000"/>
                  </a:schemeClr>
                </a:solidFill>
                <a:latin typeface="Comic Sans MS" panose="030F0702030302020204" pitchFamily="66" charset="0"/>
              </a:rPr>
              <a:t>state-of-art</a:t>
            </a:r>
            <a:r>
              <a:rPr lang="en-US" b="0" dirty="0">
                <a:latin typeface="Comic Sans MS" panose="030F0702030302020204" pitchFamily="66" charset="0"/>
              </a:rPr>
              <a:t> </a:t>
            </a:r>
            <a:r>
              <a:rPr lang="en-US" b="0" dirty="0">
                <a:solidFill>
                  <a:schemeClr val="accent3">
                    <a:lumMod val="60000"/>
                    <a:lumOff val="40000"/>
                  </a:schemeClr>
                </a:solidFill>
                <a:latin typeface="Comic Sans MS" panose="030F0702030302020204" pitchFamily="66" charset="0"/>
              </a:rPr>
              <a:t>advanced NLP </a:t>
            </a:r>
            <a:r>
              <a:rPr lang="en-US" b="0" dirty="0">
                <a:latin typeface="Comic Sans MS" panose="030F0702030302020204" pitchFamily="66" charset="0"/>
              </a:rPr>
              <a:t>model thus saving time and managing work efficiently…</a:t>
            </a:r>
          </a:p>
        </p:txBody>
      </p:sp>
      <p:sp>
        <p:nvSpPr>
          <p:cNvPr id="12" name="Slide Number Placeholder 11">
            <a:extLst>
              <a:ext uri="{FF2B5EF4-FFF2-40B4-BE49-F238E27FC236}">
                <a16:creationId xmlns:a16="http://schemas.microsoft.com/office/drawing/2014/main" id="{B5E4C005-CB50-4CBB-83F0-3393A7AC6211}"/>
              </a:ext>
            </a:extLst>
          </p:cNvPr>
          <p:cNvSpPr>
            <a:spLocks noGrp="1"/>
          </p:cNvSpPr>
          <p:nvPr>
            <p:ph type="sldNum" sz="quarter" idx="12"/>
          </p:nvPr>
        </p:nvSpPr>
        <p:spPr/>
        <p:txBody>
          <a:bodyPr/>
          <a:lstStyle/>
          <a:p>
            <a:fld id="{D495E168-DA5E-4888-8D8A-92B118324C14}" type="slidenum">
              <a:rPr lang="ru-RU" smtClean="0"/>
              <a:pPr/>
              <a:t>2</a:t>
            </a:fld>
            <a:endParaRPr lang="ru-RU" dirty="0"/>
          </a:p>
        </p:txBody>
      </p:sp>
      <p:pic>
        <p:nvPicPr>
          <p:cNvPr id="14" name="Picture 2" descr="Why you're not getting internship offers | Ultimate turnaround guide | 2 by  22">
            <a:extLst>
              <a:ext uri="{FF2B5EF4-FFF2-40B4-BE49-F238E27FC236}">
                <a16:creationId xmlns:a16="http://schemas.microsoft.com/office/drawing/2014/main" id="{51564E9A-B9F4-4543-8CAE-2DC0590D90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1428" y="340612"/>
            <a:ext cx="4440572" cy="3349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21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8EE8B-1608-4FFC-96B5-595AB97B845A}"/>
              </a:ext>
            </a:extLst>
          </p:cNvPr>
          <p:cNvSpPr>
            <a:spLocks noGrp="1"/>
          </p:cNvSpPr>
          <p:nvPr>
            <p:ph type="title"/>
          </p:nvPr>
        </p:nvSpPr>
        <p:spPr/>
        <p:txBody>
          <a:bodyPr>
            <a:normAutofit fontScale="90000"/>
          </a:bodyPr>
          <a:lstStyle/>
          <a:p>
            <a:r>
              <a:rPr lang="en-US" dirty="0"/>
              <a:t>Application Source</a:t>
            </a:r>
            <a:endParaRPr lang="ru-RU" dirty="0"/>
          </a:p>
        </p:txBody>
      </p:sp>
      <p:sp>
        <p:nvSpPr>
          <p:cNvPr id="3" name="Text Placeholder 2">
            <a:extLst>
              <a:ext uri="{FF2B5EF4-FFF2-40B4-BE49-F238E27FC236}">
                <a16:creationId xmlns:a16="http://schemas.microsoft.com/office/drawing/2014/main" id="{C11093FF-1360-4523-8547-5192EDA8BBF9}"/>
              </a:ext>
            </a:extLst>
          </p:cNvPr>
          <p:cNvSpPr>
            <a:spLocks noGrp="1"/>
          </p:cNvSpPr>
          <p:nvPr>
            <p:ph type="body" sz="quarter" idx="13"/>
          </p:nvPr>
        </p:nvSpPr>
        <p:spPr>
          <a:xfrm>
            <a:off x="7376459" y="2199328"/>
            <a:ext cx="1692040" cy="331682"/>
          </a:xfrm>
        </p:spPr>
        <p:txBody>
          <a:bodyPr>
            <a:normAutofit/>
          </a:bodyPr>
          <a:lstStyle/>
          <a:p>
            <a:r>
              <a:rPr lang="en-US" sz="1200" dirty="0" err="1">
                <a:hlinkClick r:id="rId2"/>
              </a:rPr>
              <a:t>Github</a:t>
            </a:r>
            <a:r>
              <a:rPr lang="en-US" sz="1200" dirty="0">
                <a:hlinkClick r:id="rId2"/>
              </a:rPr>
              <a:t> Repo</a:t>
            </a:r>
            <a:endParaRPr lang="en-US" sz="1200" dirty="0"/>
          </a:p>
        </p:txBody>
      </p:sp>
      <p:sp>
        <p:nvSpPr>
          <p:cNvPr id="4" name="Text Placeholder 3">
            <a:extLst>
              <a:ext uri="{FF2B5EF4-FFF2-40B4-BE49-F238E27FC236}">
                <a16:creationId xmlns:a16="http://schemas.microsoft.com/office/drawing/2014/main" id="{2B46C56E-82FC-4B02-954F-3AFACF2E8CBA}"/>
              </a:ext>
            </a:extLst>
          </p:cNvPr>
          <p:cNvSpPr>
            <a:spLocks noGrp="1"/>
          </p:cNvSpPr>
          <p:nvPr>
            <p:ph type="body" sz="quarter" idx="14"/>
          </p:nvPr>
        </p:nvSpPr>
        <p:spPr>
          <a:xfrm>
            <a:off x="6910023" y="3313650"/>
            <a:ext cx="4548187" cy="2443015"/>
          </a:xfrm>
        </p:spPr>
        <p:txBody>
          <a:bodyPr/>
          <a:lstStyle/>
          <a:p>
            <a:r>
              <a:rPr lang="en-US" dirty="0"/>
              <a:t>We kindly recommend you to checkout the GitHub repo and the work we had put in via commit.</a:t>
            </a:r>
          </a:p>
          <a:p>
            <a:endParaRPr lang="en-US" dirty="0"/>
          </a:p>
          <a:p>
            <a:r>
              <a:rPr lang="en-US" dirty="0"/>
              <a:t>Please run the scripts manually as the Heroku doesn’t support inbuilt mailing system we designed for our application.</a:t>
            </a:r>
          </a:p>
          <a:p>
            <a:endParaRPr lang="en-US" dirty="0"/>
          </a:p>
          <a:p>
            <a:r>
              <a:rPr lang="en-US" dirty="0"/>
              <a:t>Script to Trigger: </a:t>
            </a:r>
            <a:r>
              <a:rPr lang="en-US" b="1" dirty="0"/>
              <a:t>app.py</a:t>
            </a:r>
          </a:p>
        </p:txBody>
      </p:sp>
      <p:sp>
        <p:nvSpPr>
          <p:cNvPr id="7" name="Slide Number Placeholder 6">
            <a:extLst>
              <a:ext uri="{FF2B5EF4-FFF2-40B4-BE49-F238E27FC236}">
                <a16:creationId xmlns:a16="http://schemas.microsoft.com/office/drawing/2014/main" id="{2E6A3C64-206A-47DC-8E31-F719E356D26D}"/>
              </a:ext>
            </a:extLst>
          </p:cNvPr>
          <p:cNvSpPr>
            <a:spLocks noGrp="1"/>
          </p:cNvSpPr>
          <p:nvPr>
            <p:ph type="sldNum" sz="quarter" idx="12"/>
          </p:nvPr>
        </p:nvSpPr>
        <p:spPr/>
        <p:txBody>
          <a:bodyPr/>
          <a:lstStyle/>
          <a:p>
            <a:fld id="{D495E168-DA5E-4888-8D8A-92B118324C14}" type="slidenum">
              <a:rPr lang="ru-RU" smtClean="0"/>
              <a:pPr/>
              <a:t>3</a:t>
            </a:fld>
            <a:endParaRPr lang="ru-RU" dirty="0"/>
          </a:p>
        </p:txBody>
      </p:sp>
      <p:pic>
        <p:nvPicPr>
          <p:cNvPr id="9" name="Picture 8">
            <a:extLst>
              <a:ext uri="{FF2B5EF4-FFF2-40B4-BE49-F238E27FC236}">
                <a16:creationId xmlns:a16="http://schemas.microsoft.com/office/drawing/2014/main" id="{DBB266E6-1013-47B1-9A45-C2849AF711B7}"/>
              </a:ext>
            </a:extLst>
          </p:cNvPr>
          <p:cNvPicPr>
            <a:picLocks noChangeAspect="1"/>
          </p:cNvPicPr>
          <p:nvPr/>
        </p:nvPicPr>
        <p:blipFill>
          <a:blip r:embed="rId3"/>
          <a:stretch>
            <a:fillRect/>
          </a:stretch>
        </p:blipFill>
        <p:spPr>
          <a:xfrm>
            <a:off x="2125909" y="302790"/>
            <a:ext cx="3328923" cy="1747685"/>
          </a:xfrm>
          <a:prstGeom prst="rect">
            <a:avLst/>
          </a:prstGeom>
        </p:spPr>
      </p:pic>
      <p:pic>
        <p:nvPicPr>
          <p:cNvPr id="11" name="Picture 10">
            <a:extLst>
              <a:ext uri="{FF2B5EF4-FFF2-40B4-BE49-F238E27FC236}">
                <a16:creationId xmlns:a16="http://schemas.microsoft.com/office/drawing/2014/main" id="{DCF0B16D-E83F-4CA6-9041-DA45F1A0155C}"/>
              </a:ext>
            </a:extLst>
          </p:cNvPr>
          <p:cNvPicPr>
            <a:picLocks noChangeAspect="1"/>
          </p:cNvPicPr>
          <p:nvPr/>
        </p:nvPicPr>
        <p:blipFill>
          <a:blip r:embed="rId4"/>
          <a:stretch>
            <a:fillRect/>
          </a:stretch>
        </p:blipFill>
        <p:spPr>
          <a:xfrm>
            <a:off x="1392573" y="2370316"/>
            <a:ext cx="3724974" cy="3691616"/>
          </a:xfrm>
          <a:prstGeom prst="rect">
            <a:avLst/>
          </a:prstGeom>
        </p:spPr>
      </p:pic>
      <p:pic>
        <p:nvPicPr>
          <p:cNvPr id="13" name="Picture 12">
            <a:extLst>
              <a:ext uri="{FF2B5EF4-FFF2-40B4-BE49-F238E27FC236}">
                <a16:creationId xmlns:a16="http://schemas.microsoft.com/office/drawing/2014/main" id="{B50EB2C3-C52B-49E9-BF18-21B9461A46D1}"/>
              </a:ext>
            </a:extLst>
          </p:cNvPr>
          <p:cNvPicPr>
            <a:picLocks noChangeAspect="1"/>
          </p:cNvPicPr>
          <p:nvPr/>
        </p:nvPicPr>
        <p:blipFill>
          <a:blip r:embed="rId5"/>
          <a:stretch>
            <a:fillRect/>
          </a:stretch>
        </p:blipFill>
        <p:spPr>
          <a:xfrm>
            <a:off x="4723001" y="5667386"/>
            <a:ext cx="394545" cy="394545"/>
          </a:xfrm>
          <a:prstGeom prst="rect">
            <a:avLst/>
          </a:prstGeom>
        </p:spPr>
      </p:pic>
      <p:pic>
        <p:nvPicPr>
          <p:cNvPr id="15" name="Graphic 14">
            <a:extLst>
              <a:ext uri="{FF2B5EF4-FFF2-40B4-BE49-F238E27FC236}">
                <a16:creationId xmlns:a16="http://schemas.microsoft.com/office/drawing/2014/main" id="{09DA461B-E07C-4CD5-AB61-811C80FF363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10023" y="2181897"/>
            <a:ext cx="331682" cy="331682"/>
          </a:xfrm>
          <a:prstGeom prst="rect">
            <a:avLst/>
          </a:prstGeom>
        </p:spPr>
      </p:pic>
      <p:pic>
        <p:nvPicPr>
          <p:cNvPr id="17" name="Graphic 16">
            <a:extLst>
              <a:ext uri="{FF2B5EF4-FFF2-40B4-BE49-F238E27FC236}">
                <a16:creationId xmlns:a16="http://schemas.microsoft.com/office/drawing/2014/main" id="{B8E8A499-1261-4720-BFB0-818C57E2C71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910023" y="2660433"/>
            <a:ext cx="304768" cy="304768"/>
          </a:xfrm>
          <a:prstGeom prst="rect">
            <a:avLst/>
          </a:prstGeom>
        </p:spPr>
      </p:pic>
      <p:sp>
        <p:nvSpPr>
          <p:cNvPr id="19" name="Text Placeholder 2">
            <a:extLst>
              <a:ext uri="{FF2B5EF4-FFF2-40B4-BE49-F238E27FC236}">
                <a16:creationId xmlns:a16="http://schemas.microsoft.com/office/drawing/2014/main" id="{3824EA80-3E29-4157-88A9-74D2D3BF70F0}"/>
              </a:ext>
            </a:extLst>
          </p:cNvPr>
          <p:cNvSpPr txBox="1">
            <a:spLocks/>
          </p:cNvSpPr>
          <p:nvPr/>
        </p:nvSpPr>
        <p:spPr>
          <a:xfrm>
            <a:off x="7370796" y="2686723"/>
            <a:ext cx="1180313" cy="33168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b="1" i="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hlinkClick r:id="rId10"/>
              </a:rPr>
              <a:t>Recruit'em</a:t>
            </a:r>
            <a:endParaRPr lang="en-US" sz="1200" dirty="0"/>
          </a:p>
        </p:txBody>
      </p:sp>
    </p:spTree>
    <p:extLst>
      <p:ext uri="{BB962C8B-B14F-4D97-AF65-F5344CB8AC3E}">
        <p14:creationId xmlns:p14="http://schemas.microsoft.com/office/powerpoint/2010/main" val="3066898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a:xfrm>
            <a:off x="538235" y="754062"/>
            <a:ext cx="10515600" cy="676275"/>
          </a:xfrm>
        </p:spPr>
        <p:txBody>
          <a:bodyPr/>
          <a:lstStyle/>
          <a:p>
            <a:r>
              <a:rPr lang="en-US" dirty="0"/>
              <a:t>COMPARISON</a:t>
            </a:r>
            <a:endParaRPr lang="ru-RU" dirty="0"/>
          </a:p>
        </p:txBody>
      </p:sp>
      <p:sp>
        <p:nvSpPr>
          <p:cNvPr id="3" name="Text Placeholder 2">
            <a:extLst>
              <a:ext uri="{FF2B5EF4-FFF2-40B4-BE49-F238E27FC236}">
                <a16:creationId xmlns:a16="http://schemas.microsoft.com/office/drawing/2014/main" id="{C9DF92D8-1371-40FE-AB90-C65DFF928F5D}"/>
              </a:ext>
            </a:extLst>
          </p:cNvPr>
          <p:cNvSpPr>
            <a:spLocks noGrp="1"/>
          </p:cNvSpPr>
          <p:nvPr>
            <p:ph type="body" idx="1"/>
          </p:nvPr>
        </p:nvSpPr>
        <p:spPr>
          <a:xfrm>
            <a:off x="1013825" y="2308186"/>
            <a:ext cx="4183650" cy="365125"/>
          </a:xfrm>
        </p:spPr>
        <p:txBody>
          <a:bodyPr>
            <a:normAutofit fontScale="92500" lnSpcReduction="20000"/>
          </a:bodyPr>
          <a:lstStyle/>
          <a:p>
            <a:r>
              <a:rPr lang="en-US" dirty="0"/>
              <a:t>Conventional Process</a:t>
            </a:r>
            <a:endParaRPr lang="ru-RU" dirty="0"/>
          </a:p>
        </p:txBody>
      </p:sp>
      <p:sp>
        <p:nvSpPr>
          <p:cNvPr id="7" name="Text Placeholder 6">
            <a:extLst>
              <a:ext uri="{FF2B5EF4-FFF2-40B4-BE49-F238E27FC236}">
                <a16:creationId xmlns:a16="http://schemas.microsoft.com/office/drawing/2014/main" id="{B0CA970E-796E-4258-8457-D1CEF7B4B866}"/>
              </a:ext>
            </a:extLst>
          </p:cNvPr>
          <p:cNvSpPr>
            <a:spLocks noGrp="1"/>
          </p:cNvSpPr>
          <p:nvPr>
            <p:ph type="body" idx="20"/>
          </p:nvPr>
        </p:nvSpPr>
        <p:spPr>
          <a:xfrm>
            <a:off x="831850" y="2936922"/>
            <a:ext cx="4365625" cy="2333625"/>
          </a:xfrm>
        </p:spPr>
        <p:txBody>
          <a:bodyPr/>
          <a:lstStyle/>
          <a:p>
            <a:r>
              <a:rPr lang="en-US" dirty="0"/>
              <a:t>Older methodologies involve usage of hard copy(paper) and storage, analyzing takes tedious man power.</a:t>
            </a:r>
          </a:p>
          <a:p>
            <a:r>
              <a:rPr lang="en-US" dirty="0"/>
              <a:t>Screening and arranging meetings takes time and less efficient.</a:t>
            </a:r>
          </a:p>
          <a:p>
            <a:r>
              <a:rPr lang="en-US" dirty="0"/>
              <a:t>Improper documentation of workflow by recruitment management.</a:t>
            </a:r>
          </a:p>
          <a:p>
            <a:r>
              <a:rPr lang="en-US" dirty="0"/>
              <a:t>Robust to improper pattern of various resumes.</a:t>
            </a:r>
          </a:p>
          <a:p>
            <a:r>
              <a:rPr lang="en-US" dirty="0"/>
              <a:t>Candidate selection and managements are harder.</a:t>
            </a:r>
          </a:p>
        </p:txBody>
      </p:sp>
      <p:sp>
        <p:nvSpPr>
          <p:cNvPr id="8" name="Text Placeholder 7">
            <a:extLst>
              <a:ext uri="{FF2B5EF4-FFF2-40B4-BE49-F238E27FC236}">
                <a16:creationId xmlns:a16="http://schemas.microsoft.com/office/drawing/2014/main" id="{E3AB4F18-AE38-4488-9473-A828459DA8A4}"/>
              </a:ext>
            </a:extLst>
          </p:cNvPr>
          <p:cNvSpPr>
            <a:spLocks noGrp="1"/>
          </p:cNvSpPr>
          <p:nvPr>
            <p:ph type="body" idx="18"/>
          </p:nvPr>
        </p:nvSpPr>
        <p:spPr>
          <a:xfrm>
            <a:off x="6223072" y="2308186"/>
            <a:ext cx="4183650" cy="365125"/>
          </a:xfrm>
        </p:spPr>
        <p:txBody>
          <a:bodyPr>
            <a:normAutofit fontScale="92500" lnSpcReduction="20000"/>
          </a:bodyPr>
          <a:lstStyle/>
          <a:p>
            <a:r>
              <a:rPr lang="en-US" dirty="0"/>
              <a:t>Automated Workflow</a:t>
            </a:r>
            <a:endParaRPr lang="ru-RU" dirty="0"/>
          </a:p>
        </p:txBody>
      </p:sp>
      <p:sp>
        <p:nvSpPr>
          <p:cNvPr id="17" name="Text Placeholder 16">
            <a:extLst>
              <a:ext uri="{FF2B5EF4-FFF2-40B4-BE49-F238E27FC236}">
                <a16:creationId xmlns:a16="http://schemas.microsoft.com/office/drawing/2014/main" id="{663B63A5-075F-4429-8F7A-8E50D3497170}"/>
              </a:ext>
            </a:extLst>
          </p:cNvPr>
          <p:cNvSpPr>
            <a:spLocks noGrp="1"/>
          </p:cNvSpPr>
          <p:nvPr>
            <p:ph type="body" sz="quarter" idx="21"/>
          </p:nvPr>
        </p:nvSpPr>
        <p:spPr>
          <a:xfrm>
            <a:off x="5988872" y="2936922"/>
            <a:ext cx="4365625" cy="2879897"/>
          </a:xfrm>
        </p:spPr>
        <p:txBody>
          <a:bodyPr>
            <a:normAutofit/>
          </a:bodyPr>
          <a:lstStyle/>
          <a:p>
            <a:r>
              <a:rPr lang="en-US" dirty="0"/>
              <a:t>Automated large volumes of resume data management</a:t>
            </a:r>
          </a:p>
          <a:p>
            <a:r>
              <a:rPr lang="en-US" dirty="0"/>
              <a:t>Inbuilt resume parser manages large volumes of data and stores them onto database in a consolidated format.</a:t>
            </a:r>
          </a:p>
          <a:p>
            <a:r>
              <a:rPr lang="en-US" dirty="0"/>
              <a:t>Analysis and graphical recommendation system provides a biased decision of hiring the candidates.</a:t>
            </a:r>
          </a:p>
          <a:p>
            <a:r>
              <a:rPr lang="en-US" dirty="0"/>
              <a:t>Automated meeting scheduler and notification prompts to manage workflow effectively.</a:t>
            </a:r>
          </a:p>
          <a:p>
            <a:r>
              <a:rPr lang="en-US" dirty="0"/>
              <a:t>Candidates get intimation instantaneously towards each step in the recruitment process.</a:t>
            </a:r>
          </a:p>
          <a:p>
            <a:endParaRPr lang="en-US" dirty="0"/>
          </a:p>
          <a:p>
            <a:endParaRPr lang="ru-RU" dirty="0"/>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pPr/>
              <a:t>4</a:t>
            </a:fld>
            <a:endParaRPr lang="ru-RU" dirty="0"/>
          </a:p>
        </p:txBody>
      </p:sp>
    </p:spTree>
    <p:extLst>
      <p:ext uri="{BB962C8B-B14F-4D97-AF65-F5344CB8AC3E}">
        <p14:creationId xmlns:p14="http://schemas.microsoft.com/office/powerpoint/2010/main" val="3953500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811115" y="1100762"/>
            <a:ext cx="4503295" cy="782638"/>
          </a:xfrm>
        </p:spPr>
        <p:txBody>
          <a:bodyPr>
            <a:normAutofit fontScale="90000"/>
          </a:bodyPr>
          <a:lstStyle/>
          <a:p>
            <a:r>
              <a:rPr lang="en-US" dirty="0"/>
              <a:t>Technology Stack</a:t>
            </a:r>
            <a:endParaRPr lang="ru-RU" dirty="0"/>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5</a:t>
            </a:fld>
            <a:endParaRPr lang="ru-RU" dirty="0"/>
          </a:p>
        </p:txBody>
      </p:sp>
      <p:pic>
        <p:nvPicPr>
          <p:cNvPr id="18" name="Graphic 17">
            <a:extLst>
              <a:ext uri="{FF2B5EF4-FFF2-40B4-BE49-F238E27FC236}">
                <a16:creationId xmlns:a16="http://schemas.microsoft.com/office/drawing/2014/main" id="{B873F51F-46A1-4F32-9DCE-17AB98EB5FB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3433" y="5066956"/>
            <a:ext cx="1042852" cy="1042852"/>
          </a:xfrm>
          <a:prstGeom prst="rect">
            <a:avLst/>
          </a:prstGeom>
        </p:spPr>
      </p:pic>
      <p:pic>
        <p:nvPicPr>
          <p:cNvPr id="20" name="Picture 19">
            <a:extLst>
              <a:ext uri="{FF2B5EF4-FFF2-40B4-BE49-F238E27FC236}">
                <a16:creationId xmlns:a16="http://schemas.microsoft.com/office/drawing/2014/main" id="{3E4D84C1-13F0-4E2C-A509-1394D34F860A}"/>
              </a:ext>
            </a:extLst>
          </p:cNvPr>
          <p:cNvPicPr>
            <a:picLocks noChangeAspect="1"/>
          </p:cNvPicPr>
          <p:nvPr/>
        </p:nvPicPr>
        <p:blipFill>
          <a:blip r:embed="rId4"/>
          <a:stretch>
            <a:fillRect/>
          </a:stretch>
        </p:blipFill>
        <p:spPr>
          <a:xfrm>
            <a:off x="2020601" y="5022175"/>
            <a:ext cx="1193421" cy="1193421"/>
          </a:xfrm>
          <a:prstGeom prst="rect">
            <a:avLst/>
          </a:prstGeom>
        </p:spPr>
      </p:pic>
      <p:pic>
        <p:nvPicPr>
          <p:cNvPr id="22" name="Picture 21">
            <a:extLst>
              <a:ext uri="{FF2B5EF4-FFF2-40B4-BE49-F238E27FC236}">
                <a16:creationId xmlns:a16="http://schemas.microsoft.com/office/drawing/2014/main" id="{BEA8A222-88B3-40F4-A50D-0B6F8A42A9A8}"/>
              </a:ext>
            </a:extLst>
          </p:cNvPr>
          <p:cNvPicPr>
            <a:picLocks noChangeAspect="1"/>
          </p:cNvPicPr>
          <p:nvPr/>
        </p:nvPicPr>
        <p:blipFill>
          <a:blip r:embed="rId5"/>
          <a:stretch>
            <a:fillRect/>
          </a:stretch>
        </p:blipFill>
        <p:spPr>
          <a:xfrm>
            <a:off x="3428338" y="5227542"/>
            <a:ext cx="589277" cy="589277"/>
          </a:xfrm>
          <a:prstGeom prst="rect">
            <a:avLst/>
          </a:prstGeom>
        </p:spPr>
      </p:pic>
      <p:pic>
        <p:nvPicPr>
          <p:cNvPr id="26" name="Graphic 25">
            <a:extLst>
              <a:ext uri="{FF2B5EF4-FFF2-40B4-BE49-F238E27FC236}">
                <a16:creationId xmlns:a16="http://schemas.microsoft.com/office/drawing/2014/main" id="{E99775AA-36C6-40DF-8F85-447F11EEDBF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1409" y="3090863"/>
            <a:ext cx="1114876" cy="1114876"/>
          </a:xfrm>
          <a:prstGeom prst="rect">
            <a:avLst/>
          </a:prstGeom>
        </p:spPr>
      </p:pic>
      <p:pic>
        <p:nvPicPr>
          <p:cNvPr id="28" name="Graphic 27">
            <a:extLst>
              <a:ext uri="{FF2B5EF4-FFF2-40B4-BE49-F238E27FC236}">
                <a16:creationId xmlns:a16="http://schemas.microsoft.com/office/drawing/2014/main" id="{A2B6BB62-ECFC-4342-B5C5-ACDE211177E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47886" y="3090863"/>
            <a:ext cx="1114876" cy="1114876"/>
          </a:xfrm>
          <a:prstGeom prst="rect">
            <a:avLst/>
          </a:prstGeom>
        </p:spPr>
      </p:pic>
      <p:sp>
        <p:nvSpPr>
          <p:cNvPr id="30" name="Title 1">
            <a:extLst>
              <a:ext uri="{FF2B5EF4-FFF2-40B4-BE49-F238E27FC236}">
                <a16:creationId xmlns:a16="http://schemas.microsoft.com/office/drawing/2014/main" id="{7FBB68C3-19B1-4352-8B3C-883B0B6D3D26}"/>
              </a:ext>
            </a:extLst>
          </p:cNvPr>
          <p:cNvSpPr txBox="1">
            <a:spLocks/>
          </p:cNvSpPr>
          <p:nvPr/>
        </p:nvSpPr>
        <p:spPr>
          <a:xfrm>
            <a:off x="763433" y="4298326"/>
            <a:ext cx="10515600" cy="6762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r>
              <a:rPr lang="en-US" sz="2400" dirty="0"/>
              <a:t>Back End</a:t>
            </a:r>
            <a:endParaRPr lang="ru-RU" sz="2400" dirty="0"/>
          </a:p>
        </p:txBody>
      </p:sp>
      <p:sp>
        <p:nvSpPr>
          <p:cNvPr id="32" name="Title 1">
            <a:extLst>
              <a:ext uri="{FF2B5EF4-FFF2-40B4-BE49-F238E27FC236}">
                <a16:creationId xmlns:a16="http://schemas.microsoft.com/office/drawing/2014/main" id="{B5524B0A-ED49-4C6F-9B97-552CA8997A85}"/>
              </a:ext>
            </a:extLst>
          </p:cNvPr>
          <p:cNvSpPr txBox="1">
            <a:spLocks/>
          </p:cNvSpPr>
          <p:nvPr/>
        </p:nvSpPr>
        <p:spPr>
          <a:xfrm>
            <a:off x="691409" y="2368294"/>
            <a:ext cx="10515600" cy="6762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r>
              <a:rPr lang="en-US" sz="2400" dirty="0"/>
              <a:t>Front End</a:t>
            </a:r>
            <a:endParaRPr lang="ru-RU" sz="2400" dirty="0"/>
          </a:p>
        </p:txBody>
      </p:sp>
      <p:pic>
        <p:nvPicPr>
          <p:cNvPr id="34" name="Picture 33">
            <a:extLst>
              <a:ext uri="{FF2B5EF4-FFF2-40B4-BE49-F238E27FC236}">
                <a16:creationId xmlns:a16="http://schemas.microsoft.com/office/drawing/2014/main" id="{C8A26CEB-0259-468F-947D-8DB86355DD1C}"/>
              </a:ext>
            </a:extLst>
          </p:cNvPr>
          <p:cNvPicPr>
            <a:picLocks noChangeAspect="1"/>
          </p:cNvPicPr>
          <p:nvPr/>
        </p:nvPicPr>
        <p:blipFill rotWithShape="1">
          <a:blip r:embed="rId10"/>
          <a:srcRect l="33260" r="32957"/>
          <a:stretch/>
        </p:blipFill>
        <p:spPr>
          <a:xfrm>
            <a:off x="3305263" y="3080613"/>
            <a:ext cx="973124" cy="1181669"/>
          </a:xfrm>
          <a:prstGeom prst="rect">
            <a:avLst/>
          </a:prstGeom>
        </p:spPr>
      </p:pic>
      <p:pic>
        <p:nvPicPr>
          <p:cNvPr id="36" name="Picture 35">
            <a:extLst>
              <a:ext uri="{FF2B5EF4-FFF2-40B4-BE49-F238E27FC236}">
                <a16:creationId xmlns:a16="http://schemas.microsoft.com/office/drawing/2014/main" id="{E482AB16-689C-4D81-9540-83F9AC6A49A3}"/>
              </a:ext>
            </a:extLst>
          </p:cNvPr>
          <p:cNvPicPr>
            <a:picLocks noChangeAspect="1"/>
          </p:cNvPicPr>
          <p:nvPr/>
        </p:nvPicPr>
        <p:blipFill>
          <a:blip r:embed="rId11"/>
          <a:stretch>
            <a:fillRect/>
          </a:stretch>
        </p:blipFill>
        <p:spPr>
          <a:xfrm>
            <a:off x="4623068" y="3090863"/>
            <a:ext cx="1398165" cy="1174240"/>
          </a:xfrm>
          <a:prstGeom prst="rect">
            <a:avLst/>
          </a:prstGeom>
        </p:spPr>
      </p:pic>
      <p:pic>
        <p:nvPicPr>
          <p:cNvPr id="38" name="Picture 37">
            <a:extLst>
              <a:ext uri="{FF2B5EF4-FFF2-40B4-BE49-F238E27FC236}">
                <a16:creationId xmlns:a16="http://schemas.microsoft.com/office/drawing/2014/main" id="{EEDD79F0-E07B-4508-BA8C-B52AA1C243A8}"/>
              </a:ext>
            </a:extLst>
          </p:cNvPr>
          <p:cNvPicPr>
            <a:picLocks noChangeAspect="1"/>
          </p:cNvPicPr>
          <p:nvPr/>
        </p:nvPicPr>
        <p:blipFill>
          <a:blip r:embed="rId12"/>
          <a:stretch>
            <a:fillRect/>
          </a:stretch>
        </p:blipFill>
        <p:spPr>
          <a:xfrm>
            <a:off x="4479721" y="5029468"/>
            <a:ext cx="1015932" cy="1015932"/>
          </a:xfrm>
          <a:prstGeom prst="rect">
            <a:avLst/>
          </a:prstGeom>
        </p:spPr>
      </p:pic>
      <p:pic>
        <p:nvPicPr>
          <p:cNvPr id="40" name="Picture 39">
            <a:extLst>
              <a:ext uri="{FF2B5EF4-FFF2-40B4-BE49-F238E27FC236}">
                <a16:creationId xmlns:a16="http://schemas.microsoft.com/office/drawing/2014/main" id="{0D6E553D-EBE3-42FA-BBF4-1C821025B025}"/>
              </a:ext>
            </a:extLst>
          </p:cNvPr>
          <p:cNvPicPr>
            <a:picLocks noChangeAspect="1"/>
          </p:cNvPicPr>
          <p:nvPr/>
        </p:nvPicPr>
        <p:blipFill>
          <a:blip r:embed="rId13"/>
          <a:stretch>
            <a:fillRect/>
          </a:stretch>
        </p:blipFill>
        <p:spPr>
          <a:xfrm>
            <a:off x="5887296" y="4945545"/>
            <a:ext cx="2455388" cy="1164263"/>
          </a:xfrm>
          <a:prstGeom prst="rect">
            <a:avLst/>
          </a:prstGeom>
        </p:spPr>
      </p:pic>
    </p:spTree>
    <p:extLst>
      <p:ext uri="{BB962C8B-B14F-4D97-AF65-F5344CB8AC3E}">
        <p14:creationId xmlns:p14="http://schemas.microsoft.com/office/powerpoint/2010/main" val="2023535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a:xfrm>
            <a:off x="538235" y="754062"/>
            <a:ext cx="10515600" cy="676275"/>
          </a:xfrm>
        </p:spPr>
        <p:txBody>
          <a:bodyPr/>
          <a:lstStyle/>
          <a:p>
            <a:r>
              <a:rPr lang="en-US" dirty="0"/>
              <a:t>Work Flow</a:t>
            </a:r>
            <a:endParaRPr lang="ru-RU" dirty="0"/>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pPr/>
              <a:t>6</a:t>
            </a:fld>
            <a:endParaRPr lang="ru-RU" dirty="0"/>
          </a:p>
        </p:txBody>
      </p:sp>
      <p:sp>
        <p:nvSpPr>
          <p:cNvPr id="16" name="Rectangle 15">
            <a:extLst>
              <a:ext uri="{FF2B5EF4-FFF2-40B4-BE49-F238E27FC236}">
                <a16:creationId xmlns:a16="http://schemas.microsoft.com/office/drawing/2014/main" id="{46B4F5CC-F09D-4B89-B70A-360BDA025153}"/>
              </a:ext>
            </a:extLst>
          </p:cNvPr>
          <p:cNvSpPr/>
          <p:nvPr/>
        </p:nvSpPr>
        <p:spPr>
          <a:xfrm>
            <a:off x="601151" y="2239860"/>
            <a:ext cx="2045574" cy="86406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Mail Box</a:t>
            </a:r>
          </a:p>
        </p:txBody>
      </p:sp>
      <p:sp>
        <p:nvSpPr>
          <p:cNvPr id="19" name="Rectangle 18">
            <a:extLst>
              <a:ext uri="{FF2B5EF4-FFF2-40B4-BE49-F238E27FC236}">
                <a16:creationId xmlns:a16="http://schemas.microsoft.com/office/drawing/2014/main" id="{89B11FFF-AD2B-4D13-9D07-754B1B710CC0}"/>
              </a:ext>
            </a:extLst>
          </p:cNvPr>
          <p:cNvSpPr/>
          <p:nvPr/>
        </p:nvSpPr>
        <p:spPr>
          <a:xfrm>
            <a:off x="538234" y="3733102"/>
            <a:ext cx="2171409" cy="6762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Mail Downloader</a:t>
            </a:r>
          </a:p>
        </p:txBody>
      </p:sp>
      <p:sp>
        <p:nvSpPr>
          <p:cNvPr id="22" name="Rectangle 21">
            <a:extLst>
              <a:ext uri="{FF2B5EF4-FFF2-40B4-BE49-F238E27FC236}">
                <a16:creationId xmlns:a16="http://schemas.microsoft.com/office/drawing/2014/main" id="{E38EA190-5A90-4620-A152-958A2E3814B4}"/>
              </a:ext>
            </a:extLst>
          </p:cNvPr>
          <p:cNvSpPr/>
          <p:nvPr/>
        </p:nvSpPr>
        <p:spPr>
          <a:xfrm>
            <a:off x="788446" y="5068554"/>
            <a:ext cx="2171409" cy="6762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NLP Model Resume Parser</a:t>
            </a:r>
          </a:p>
        </p:txBody>
      </p:sp>
      <p:sp>
        <p:nvSpPr>
          <p:cNvPr id="24" name="Rectangle 23">
            <a:extLst>
              <a:ext uri="{FF2B5EF4-FFF2-40B4-BE49-F238E27FC236}">
                <a16:creationId xmlns:a16="http://schemas.microsoft.com/office/drawing/2014/main" id="{97F82D9F-54BD-4A5F-92E1-58784B09B820}"/>
              </a:ext>
            </a:extLst>
          </p:cNvPr>
          <p:cNvSpPr/>
          <p:nvPr/>
        </p:nvSpPr>
        <p:spPr>
          <a:xfrm>
            <a:off x="3442223" y="5068554"/>
            <a:ext cx="2171409" cy="6762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Feature Extraction</a:t>
            </a:r>
          </a:p>
        </p:txBody>
      </p:sp>
      <p:sp>
        <p:nvSpPr>
          <p:cNvPr id="26" name="Rectangle 25">
            <a:extLst>
              <a:ext uri="{FF2B5EF4-FFF2-40B4-BE49-F238E27FC236}">
                <a16:creationId xmlns:a16="http://schemas.microsoft.com/office/drawing/2014/main" id="{03B6F08C-F101-4D5C-BD5E-58A7B5146065}"/>
              </a:ext>
            </a:extLst>
          </p:cNvPr>
          <p:cNvSpPr/>
          <p:nvPr/>
        </p:nvSpPr>
        <p:spPr>
          <a:xfrm>
            <a:off x="6096000" y="5068554"/>
            <a:ext cx="2171409" cy="6762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Database Load</a:t>
            </a:r>
          </a:p>
        </p:txBody>
      </p:sp>
      <p:sp>
        <p:nvSpPr>
          <p:cNvPr id="28" name="Rectangle 27">
            <a:extLst>
              <a:ext uri="{FF2B5EF4-FFF2-40B4-BE49-F238E27FC236}">
                <a16:creationId xmlns:a16="http://schemas.microsoft.com/office/drawing/2014/main" id="{5F7D1115-1848-469A-ACB3-50207264F4E1}"/>
              </a:ext>
            </a:extLst>
          </p:cNvPr>
          <p:cNvSpPr/>
          <p:nvPr/>
        </p:nvSpPr>
        <p:spPr>
          <a:xfrm>
            <a:off x="5402392" y="2232659"/>
            <a:ext cx="5651443" cy="149324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Flask Dashboard</a:t>
            </a:r>
          </a:p>
        </p:txBody>
      </p:sp>
      <p:sp>
        <p:nvSpPr>
          <p:cNvPr id="30" name="Rectangle 29">
            <a:extLst>
              <a:ext uri="{FF2B5EF4-FFF2-40B4-BE49-F238E27FC236}">
                <a16:creationId xmlns:a16="http://schemas.microsoft.com/office/drawing/2014/main" id="{AAC48C2D-54D4-4EDA-9308-FC8154881152}"/>
              </a:ext>
            </a:extLst>
          </p:cNvPr>
          <p:cNvSpPr/>
          <p:nvPr/>
        </p:nvSpPr>
        <p:spPr>
          <a:xfrm>
            <a:off x="538233" y="4815282"/>
            <a:ext cx="8186317" cy="1220584"/>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2" name="Straight Arrow Connector 31">
            <a:extLst>
              <a:ext uri="{FF2B5EF4-FFF2-40B4-BE49-F238E27FC236}">
                <a16:creationId xmlns:a16="http://schemas.microsoft.com/office/drawing/2014/main" id="{EDCB6513-96E9-4484-BE69-C210821EF9A3}"/>
              </a:ext>
            </a:extLst>
          </p:cNvPr>
          <p:cNvCxnSpPr>
            <a:stCxn id="16" idx="2"/>
            <a:endCxn id="19" idx="0"/>
          </p:cNvCxnSpPr>
          <p:nvPr/>
        </p:nvCxnSpPr>
        <p:spPr>
          <a:xfrm>
            <a:off x="1623938" y="3103926"/>
            <a:ext cx="1" cy="6291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5F6C6F5C-7429-4BB2-A30F-7DA0BB82400C}"/>
              </a:ext>
            </a:extLst>
          </p:cNvPr>
          <p:cNvCxnSpPr>
            <a:cxnSpLocks/>
          </p:cNvCxnSpPr>
          <p:nvPr/>
        </p:nvCxnSpPr>
        <p:spPr>
          <a:xfrm>
            <a:off x="1623937" y="4434221"/>
            <a:ext cx="1" cy="3810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2BD2C118-43BE-4FBE-9481-E8F6FF3792DF}"/>
              </a:ext>
            </a:extLst>
          </p:cNvPr>
          <p:cNvCxnSpPr>
            <a:cxnSpLocks/>
            <a:endCxn id="24" idx="1"/>
          </p:cNvCxnSpPr>
          <p:nvPr/>
        </p:nvCxnSpPr>
        <p:spPr>
          <a:xfrm flipV="1">
            <a:off x="2985082" y="5406692"/>
            <a:ext cx="457141" cy="3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48B670FA-0042-42DD-A22E-CB4A2CABFC5F}"/>
              </a:ext>
            </a:extLst>
          </p:cNvPr>
          <p:cNvCxnSpPr>
            <a:cxnSpLocks/>
            <a:stCxn id="24" idx="3"/>
            <a:endCxn id="26" idx="1"/>
          </p:cNvCxnSpPr>
          <p:nvPr/>
        </p:nvCxnSpPr>
        <p:spPr>
          <a:xfrm>
            <a:off x="5613632" y="5406692"/>
            <a:ext cx="4823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F10B761A-5692-4CD6-BA53-2EF6E069C4EF}"/>
              </a:ext>
            </a:extLst>
          </p:cNvPr>
          <p:cNvCxnSpPr>
            <a:cxnSpLocks/>
            <a:endCxn id="28" idx="2"/>
          </p:cNvCxnSpPr>
          <p:nvPr/>
        </p:nvCxnSpPr>
        <p:spPr>
          <a:xfrm flipV="1">
            <a:off x="8228114" y="3725900"/>
            <a:ext cx="0" cy="1082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Rectangle 44">
            <a:extLst>
              <a:ext uri="{FF2B5EF4-FFF2-40B4-BE49-F238E27FC236}">
                <a16:creationId xmlns:a16="http://schemas.microsoft.com/office/drawing/2014/main" id="{EF709B04-1731-4684-B4A2-01E18A37E211}"/>
              </a:ext>
            </a:extLst>
          </p:cNvPr>
          <p:cNvSpPr/>
          <p:nvPr/>
        </p:nvSpPr>
        <p:spPr>
          <a:xfrm>
            <a:off x="2903827" y="3049624"/>
            <a:ext cx="2171409" cy="6762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Scheduler</a:t>
            </a:r>
          </a:p>
        </p:txBody>
      </p:sp>
      <p:cxnSp>
        <p:nvCxnSpPr>
          <p:cNvPr id="49" name="Straight Arrow Connector 48">
            <a:extLst>
              <a:ext uri="{FF2B5EF4-FFF2-40B4-BE49-F238E27FC236}">
                <a16:creationId xmlns:a16="http://schemas.microsoft.com/office/drawing/2014/main" id="{15239EF9-78A7-4715-BE44-6D312F22619C}"/>
              </a:ext>
            </a:extLst>
          </p:cNvPr>
          <p:cNvCxnSpPr>
            <a:cxnSpLocks/>
            <a:stCxn id="45" idx="1"/>
          </p:cNvCxnSpPr>
          <p:nvPr/>
        </p:nvCxnSpPr>
        <p:spPr>
          <a:xfrm flipH="1">
            <a:off x="1623937" y="3387762"/>
            <a:ext cx="12798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DA26D1FF-A63E-4C96-93B4-F22F490C73D4}"/>
              </a:ext>
            </a:extLst>
          </p:cNvPr>
          <p:cNvSpPr/>
          <p:nvPr/>
        </p:nvSpPr>
        <p:spPr>
          <a:xfrm>
            <a:off x="9243145" y="5005052"/>
            <a:ext cx="2368581" cy="73660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Interview Mail System</a:t>
            </a:r>
          </a:p>
        </p:txBody>
      </p:sp>
      <p:cxnSp>
        <p:nvCxnSpPr>
          <p:cNvPr id="54" name="Straight Arrow Connector 53">
            <a:extLst>
              <a:ext uri="{FF2B5EF4-FFF2-40B4-BE49-F238E27FC236}">
                <a16:creationId xmlns:a16="http://schemas.microsoft.com/office/drawing/2014/main" id="{6F9ACCE7-DF75-47F3-876A-AAFC5AFF5E01}"/>
              </a:ext>
            </a:extLst>
          </p:cNvPr>
          <p:cNvCxnSpPr>
            <a:cxnSpLocks/>
            <a:endCxn id="53" idx="0"/>
          </p:cNvCxnSpPr>
          <p:nvPr/>
        </p:nvCxnSpPr>
        <p:spPr>
          <a:xfrm>
            <a:off x="10427435" y="3733102"/>
            <a:ext cx="1" cy="12719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121036A-E695-48B3-99E6-B746E407C7F2}"/>
              </a:ext>
            </a:extLst>
          </p:cNvPr>
          <p:cNvCxnSpPr>
            <a:cxnSpLocks/>
          </p:cNvCxnSpPr>
          <p:nvPr/>
        </p:nvCxnSpPr>
        <p:spPr>
          <a:xfrm>
            <a:off x="7709519" y="3733101"/>
            <a:ext cx="0" cy="10749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Rectangle 67">
            <a:extLst>
              <a:ext uri="{FF2B5EF4-FFF2-40B4-BE49-F238E27FC236}">
                <a16:creationId xmlns:a16="http://schemas.microsoft.com/office/drawing/2014/main" id="{619DB147-29A8-44EA-9B25-CD5EC4AEED95}"/>
              </a:ext>
            </a:extLst>
          </p:cNvPr>
          <p:cNvSpPr/>
          <p:nvPr/>
        </p:nvSpPr>
        <p:spPr>
          <a:xfrm>
            <a:off x="5427558" y="3948476"/>
            <a:ext cx="2171409" cy="6762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Process Logger</a:t>
            </a:r>
          </a:p>
        </p:txBody>
      </p:sp>
      <p:cxnSp>
        <p:nvCxnSpPr>
          <p:cNvPr id="69" name="Straight Arrow Connector 68">
            <a:extLst>
              <a:ext uri="{FF2B5EF4-FFF2-40B4-BE49-F238E27FC236}">
                <a16:creationId xmlns:a16="http://schemas.microsoft.com/office/drawing/2014/main" id="{D8BF23EF-262C-4C7B-9890-97AFE27C1759}"/>
              </a:ext>
            </a:extLst>
          </p:cNvPr>
          <p:cNvCxnSpPr>
            <a:cxnSpLocks/>
            <a:stCxn id="68" idx="2"/>
          </p:cNvCxnSpPr>
          <p:nvPr/>
        </p:nvCxnSpPr>
        <p:spPr>
          <a:xfrm>
            <a:off x="6513263" y="4624752"/>
            <a:ext cx="0" cy="2225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70443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65A9430-7545-484F-93A9-DA2D2E66AADA}"/>
              </a:ext>
            </a:extLst>
          </p:cNvPr>
          <p:cNvSpPr/>
          <p:nvPr/>
        </p:nvSpPr>
        <p:spPr>
          <a:xfrm>
            <a:off x="5732367" y="2192677"/>
            <a:ext cx="3319354" cy="384048"/>
          </a:xfrm>
          <a:prstGeom prst="rect">
            <a:avLst/>
          </a:prstGeom>
          <a:solidFill>
            <a:schemeClr val="bg1"/>
          </a:solidFill>
          <a:ln w="12700" cap="flat">
            <a:solidFill>
              <a:schemeClr val="bg1"/>
            </a:solid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4991AEBC-6D9D-4D30-BB4C-43FE1370375F}"/>
              </a:ext>
            </a:extLst>
          </p:cNvPr>
          <p:cNvSpPr>
            <a:spLocks noGrp="1"/>
          </p:cNvSpPr>
          <p:nvPr>
            <p:ph type="title"/>
          </p:nvPr>
        </p:nvSpPr>
        <p:spPr>
          <a:xfrm>
            <a:off x="736269" y="798690"/>
            <a:ext cx="4395258" cy="676275"/>
          </a:xfrm>
        </p:spPr>
        <p:txBody>
          <a:bodyPr>
            <a:normAutofit/>
          </a:bodyPr>
          <a:lstStyle/>
          <a:p>
            <a:r>
              <a:rPr lang="en-US" sz="3200" dirty="0"/>
              <a:t>What we learnt !</a:t>
            </a:r>
            <a:endParaRPr lang="ru-RU" sz="3200" dirty="0"/>
          </a:p>
        </p:txBody>
      </p:sp>
      <p:sp>
        <p:nvSpPr>
          <p:cNvPr id="5" name="Text Placeholder 4">
            <a:extLst>
              <a:ext uri="{FF2B5EF4-FFF2-40B4-BE49-F238E27FC236}">
                <a16:creationId xmlns:a16="http://schemas.microsoft.com/office/drawing/2014/main" id="{C7BFDBF9-B20C-4919-9CE3-90C6CDC85BDD}"/>
              </a:ext>
            </a:extLst>
          </p:cNvPr>
          <p:cNvSpPr>
            <a:spLocks noGrp="1"/>
          </p:cNvSpPr>
          <p:nvPr>
            <p:ph type="body" sz="quarter" idx="16"/>
          </p:nvPr>
        </p:nvSpPr>
        <p:spPr>
          <a:xfrm>
            <a:off x="736269" y="1756228"/>
            <a:ext cx="7896003" cy="1858134"/>
          </a:xfrm>
        </p:spPr>
        <p:txBody>
          <a:bodyPr/>
          <a:lstStyle/>
          <a:p>
            <a:pPr marL="285750" indent="-285750">
              <a:buFont typeface="Wingdings" panose="05000000000000000000" pitchFamily="2" charset="2"/>
              <a:buChar char="Ø"/>
            </a:pPr>
            <a:r>
              <a:rPr lang="en-US" sz="1600" dirty="0">
                <a:latin typeface="Segoe UI Semilight" panose="020B0402040204020203" pitchFamily="34" charset="0"/>
                <a:cs typeface="Segoe UI Semilight" panose="020B0402040204020203" pitchFamily="34" charset="0"/>
              </a:rPr>
              <a:t>Team Management Skills</a:t>
            </a:r>
          </a:p>
          <a:p>
            <a:pPr marL="285750" indent="-285750">
              <a:buFont typeface="Wingdings" panose="05000000000000000000" pitchFamily="2" charset="2"/>
              <a:buChar char="Ø"/>
            </a:pPr>
            <a:r>
              <a:rPr lang="en-US" sz="1600" dirty="0">
                <a:latin typeface="Segoe UI Semilight" panose="020B0402040204020203" pitchFamily="34" charset="0"/>
                <a:cs typeface="Segoe UI Semilight" panose="020B0402040204020203" pitchFamily="34" charset="0"/>
              </a:rPr>
              <a:t>Continuous Integration and Continuous Deployment</a:t>
            </a:r>
          </a:p>
          <a:p>
            <a:pPr marL="285750" indent="-285750">
              <a:buFont typeface="Wingdings" panose="05000000000000000000" pitchFamily="2" charset="2"/>
              <a:buChar char="Ø"/>
            </a:pPr>
            <a:r>
              <a:rPr lang="en-US" sz="1600" dirty="0">
                <a:latin typeface="Segoe UI Semilight" panose="020B0402040204020203" pitchFamily="34" charset="0"/>
                <a:cs typeface="Segoe UI Semilight" panose="020B0402040204020203" pitchFamily="34" charset="0"/>
              </a:rPr>
              <a:t>Git Skills – Our commits speak our effort 😎</a:t>
            </a:r>
          </a:p>
          <a:p>
            <a:pPr marL="285750" indent="-285750">
              <a:buFont typeface="Wingdings" panose="05000000000000000000" pitchFamily="2" charset="2"/>
              <a:buChar char="Ø"/>
            </a:pPr>
            <a:r>
              <a:rPr lang="en-US" sz="1600" dirty="0">
                <a:latin typeface="Segoe UI Semilight" panose="020B0402040204020203" pitchFamily="34" charset="0"/>
                <a:cs typeface="Segoe UI Semilight" panose="020B0402040204020203" pitchFamily="34" charset="0"/>
              </a:rPr>
              <a:t>Learned new NLP model and its features.</a:t>
            </a:r>
          </a:p>
          <a:p>
            <a:pPr marL="285750" indent="-285750">
              <a:buFont typeface="Wingdings" panose="05000000000000000000" pitchFamily="2" charset="2"/>
              <a:buChar char="Ø"/>
            </a:pPr>
            <a:r>
              <a:rPr lang="en-US" sz="1600" dirty="0">
                <a:latin typeface="Segoe UI Semilight" panose="020B0402040204020203" pitchFamily="34" charset="0"/>
                <a:cs typeface="Segoe UI Semilight" panose="020B0402040204020203" pitchFamily="34" charset="0"/>
              </a:rPr>
              <a:t>Flask framework and Bootstrap.</a:t>
            </a:r>
          </a:p>
          <a:p>
            <a:endParaRPr lang="en-US" sz="1600" dirty="0">
              <a:latin typeface="Segoe UI Semilight" panose="020B0402040204020203" pitchFamily="34" charset="0"/>
              <a:cs typeface="Segoe UI Semilight" panose="020B0402040204020203" pitchFamily="34" charset="0"/>
            </a:endParaRPr>
          </a:p>
          <a:p>
            <a:pPr marL="285750" indent="-285750">
              <a:buFont typeface="Wingdings" panose="05000000000000000000" pitchFamily="2" charset="2"/>
              <a:buChar char="Ø"/>
            </a:pPr>
            <a:endParaRPr lang="ru-RU" sz="1600" dirty="0">
              <a:latin typeface="Segoe UI Semilight" panose="020B0402040204020203" pitchFamily="34" charset="0"/>
              <a:cs typeface="Segoe UI Semilight" panose="020B0402040204020203" pitchFamily="34" charset="0"/>
            </a:endParaRPr>
          </a:p>
        </p:txBody>
      </p:sp>
      <p:sp>
        <p:nvSpPr>
          <p:cNvPr id="4" name="Slide Number Placeholder 3">
            <a:extLst>
              <a:ext uri="{FF2B5EF4-FFF2-40B4-BE49-F238E27FC236}">
                <a16:creationId xmlns:a16="http://schemas.microsoft.com/office/drawing/2014/main" id="{BEDAECDC-7310-4573-BE1D-3F708C83049D}"/>
              </a:ext>
            </a:extLst>
          </p:cNvPr>
          <p:cNvSpPr>
            <a:spLocks noGrp="1"/>
          </p:cNvSpPr>
          <p:nvPr>
            <p:ph type="sldNum" sz="quarter" idx="12"/>
          </p:nvPr>
        </p:nvSpPr>
        <p:spPr/>
        <p:txBody>
          <a:bodyPr/>
          <a:lstStyle/>
          <a:p>
            <a:fld id="{D495E168-DA5E-4888-8D8A-92B118324C14}" type="slidenum">
              <a:rPr lang="ru-RU" smtClean="0"/>
              <a:t>7</a:t>
            </a:fld>
            <a:endParaRPr lang="ru-RU" dirty="0"/>
          </a:p>
        </p:txBody>
      </p:sp>
      <p:sp>
        <p:nvSpPr>
          <p:cNvPr id="53" name="Title 1">
            <a:extLst>
              <a:ext uri="{FF2B5EF4-FFF2-40B4-BE49-F238E27FC236}">
                <a16:creationId xmlns:a16="http://schemas.microsoft.com/office/drawing/2014/main" id="{F5725072-8309-45D8-90B2-9710C35AE364}"/>
              </a:ext>
            </a:extLst>
          </p:cNvPr>
          <p:cNvSpPr txBox="1">
            <a:spLocks/>
          </p:cNvSpPr>
          <p:nvPr/>
        </p:nvSpPr>
        <p:spPr>
          <a:xfrm>
            <a:off x="736269" y="3711068"/>
            <a:ext cx="4395258" cy="6762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r>
              <a:rPr lang="en-US" sz="3200" dirty="0"/>
              <a:t>Challenges Faced</a:t>
            </a:r>
            <a:endParaRPr lang="ru-RU" sz="3200" dirty="0"/>
          </a:p>
        </p:txBody>
      </p:sp>
      <p:sp>
        <p:nvSpPr>
          <p:cNvPr id="54" name="Text Placeholder 4">
            <a:extLst>
              <a:ext uri="{FF2B5EF4-FFF2-40B4-BE49-F238E27FC236}">
                <a16:creationId xmlns:a16="http://schemas.microsoft.com/office/drawing/2014/main" id="{FE1C0538-CB5C-4089-9E80-F3B060C49D01}"/>
              </a:ext>
            </a:extLst>
          </p:cNvPr>
          <p:cNvSpPr txBox="1">
            <a:spLocks/>
          </p:cNvSpPr>
          <p:nvPr/>
        </p:nvSpPr>
        <p:spPr>
          <a:xfrm>
            <a:off x="736269" y="4484049"/>
            <a:ext cx="7896003" cy="110301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1" i="0" kern="120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sz="1600" dirty="0">
                <a:latin typeface="Segoe UI Semilight" panose="020B0402040204020203" pitchFamily="34" charset="0"/>
                <a:cs typeface="Segoe UI Semilight" panose="020B0402040204020203" pitchFamily="34" charset="0"/>
              </a:rPr>
              <a:t>Heroku Deployment was a complete mess as we weren’t able to use the SMTP system we designed for our application.</a:t>
            </a:r>
          </a:p>
          <a:p>
            <a:pPr marL="285750" indent="-285750">
              <a:buFont typeface="Wingdings" panose="05000000000000000000" pitchFamily="2" charset="2"/>
              <a:buChar char="Ø"/>
            </a:pPr>
            <a:r>
              <a:rPr lang="en-US" sz="1600" dirty="0">
                <a:latin typeface="Segoe UI Semilight" panose="020B0402040204020203" pitchFamily="34" charset="0"/>
                <a:cs typeface="Segoe UI Semilight" panose="020B0402040204020203" pitchFamily="34" charset="0"/>
              </a:rPr>
              <a:t>Usage of scheduler during deployment was a big issue</a:t>
            </a:r>
          </a:p>
          <a:p>
            <a:pPr marL="285750" indent="-285750">
              <a:buFont typeface="Wingdings" panose="05000000000000000000" pitchFamily="2" charset="2"/>
              <a:buChar char="Ø"/>
            </a:pPr>
            <a:endParaRPr lang="ru-RU" sz="16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266157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24B6-BECF-4BE6-9971-53768392C0BB}"/>
              </a:ext>
            </a:extLst>
          </p:cNvPr>
          <p:cNvSpPr>
            <a:spLocks noGrp="1"/>
          </p:cNvSpPr>
          <p:nvPr>
            <p:ph type="title"/>
          </p:nvPr>
        </p:nvSpPr>
        <p:spPr/>
        <p:txBody>
          <a:bodyPr/>
          <a:lstStyle/>
          <a:p>
            <a:r>
              <a:rPr lang="en-US" dirty="0"/>
              <a:t>End Results</a:t>
            </a:r>
            <a:endParaRPr lang="ru-RU" dirty="0"/>
          </a:p>
        </p:txBody>
      </p:sp>
      <p:sp>
        <p:nvSpPr>
          <p:cNvPr id="7" name="Text Placeholder 6">
            <a:extLst>
              <a:ext uri="{FF2B5EF4-FFF2-40B4-BE49-F238E27FC236}">
                <a16:creationId xmlns:a16="http://schemas.microsoft.com/office/drawing/2014/main" id="{D10F5C8F-9E7F-4E64-9AF6-329D1654118B}"/>
              </a:ext>
            </a:extLst>
          </p:cNvPr>
          <p:cNvSpPr>
            <a:spLocks noGrp="1"/>
          </p:cNvSpPr>
          <p:nvPr>
            <p:ph type="body" sz="quarter" idx="20"/>
          </p:nvPr>
        </p:nvSpPr>
        <p:spPr>
          <a:xfrm>
            <a:off x="814944" y="2540321"/>
            <a:ext cx="7943162" cy="2627297"/>
          </a:xfrm>
        </p:spPr>
        <p:txBody>
          <a:bodyPr/>
          <a:lstStyle/>
          <a:p>
            <a:pPr marL="342900" indent="-342900">
              <a:buFont typeface="Wingdings" panose="05000000000000000000" pitchFamily="2" charset="2"/>
              <a:buChar char="Ø"/>
            </a:pPr>
            <a:r>
              <a:rPr lang="en-US" sz="1800" dirty="0">
                <a:solidFill>
                  <a:schemeClr val="accent1">
                    <a:lumMod val="75000"/>
                  </a:schemeClr>
                </a:solidFill>
                <a:latin typeface="Microsoft JhengHei UI" panose="020B0604030504040204" pitchFamily="34" charset="-120"/>
                <a:ea typeface="Microsoft JhengHei UI" panose="020B0604030504040204" pitchFamily="34" charset="-120"/>
              </a:rPr>
              <a:t>Continuous Email Integration delivering pipeline to the system backend.</a:t>
            </a:r>
          </a:p>
          <a:p>
            <a:pPr marL="342900" indent="-342900">
              <a:buFont typeface="Wingdings" panose="05000000000000000000" pitchFamily="2" charset="2"/>
              <a:buChar char="Ø"/>
            </a:pPr>
            <a:r>
              <a:rPr lang="en-US" sz="1800" dirty="0">
                <a:solidFill>
                  <a:schemeClr val="accent1">
                    <a:lumMod val="75000"/>
                  </a:schemeClr>
                </a:solidFill>
                <a:latin typeface="Microsoft JhengHei UI" panose="020B0604030504040204" pitchFamily="34" charset="-120"/>
                <a:ea typeface="Microsoft JhengHei UI" panose="020B0604030504040204" pitchFamily="34" charset="-120"/>
              </a:rPr>
              <a:t>State-of-Art Resume Parser.</a:t>
            </a:r>
          </a:p>
          <a:p>
            <a:pPr marL="342900" indent="-342900">
              <a:buFont typeface="Wingdings" panose="05000000000000000000" pitchFamily="2" charset="2"/>
              <a:buChar char="Ø"/>
            </a:pPr>
            <a:r>
              <a:rPr lang="en-US" sz="1800" dirty="0">
                <a:solidFill>
                  <a:schemeClr val="accent1">
                    <a:lumMod val="75000"/>
                  </a:schemeClr>
                </a:solidFill>
                <a:latin typeface="Microsoft JhengHei UI" panose="020B0604030504040204" pitchFamily="34" charset="-120"/>
                <a:ea typeface="Microsoft JhengHei UI" panose="020B0604030504040204" pitchFamily="34" charset="-120"/>
              </a:rPr>
              <a:t>Secure Database and Interface with Cryptographic Hashes.</a:t>
            </a:r>
          </a:p>
          <a:p>
            <a:pPr marL="342900" indent="-342900">
              <a:buFont typeface="Wingdings" panose="05000000000000000000" pitchFamily="2" charset="2"/>
              <a:buChar char="Ø"/>
            </a:pPr>
            <a:r>
              <a:rPr lang="en-US" sz="1800" dirty="0">
                <a:solidFill>
                  <a:schemeClr val="accent1">
                    <a:lumMod val="75000"/>
                  </a:schemeClr>
                </a:solidFill>
                <a:latin typeface="Microsoft JhengHei UI" panose="020B0604030504040204" pitchFamily="34" charset="-120"/>
                <a:ea typeface="Microsoft JhengHei UI" panose="020B0604030504040204" pitchFamily="34" charset="-120"/>
              </a:rPr>
              <a:t>Automatic Data retention system and Analyzer.</a:t>
            </a:r>
          </a:p>
          <a:p>
            <a:pPr marL="342900" indent="-342900">
              <a:buFont typeface="Wingdings" panose="05000000000000000000" pitchFamily="2" charset="2"/>
              <a:buChar char="Ø"/>
            </a:pPr>
            <a:r>
              <a:rPr lang="en-US" sz="1800" dirty="0">
                <a:solidFill>
                  <a:schemeClr val="accent1">
                    <a:lumMod val="75000"/>
                  </a:schemeClr>
                </a:solidFill>
                <a:latin typeface="Microsoft JhengHei UI" panose="020B0604030504040204" pitchFamily="34" charset="-120"/>
                <a:ea typeface="Microsoft JhengHei UI" panose="020B0604030504040204" pitchFamily="34" charset="-120"/>
              </a:rPr>
              <a:t>Enabled Key Filtering system with integrated recommended job profiler.</a:t>
            </a:r>
            <a:endParaRPr lang="ru-RU" sz="1800" dirty="0">
              <a:solidFill>
                <a:schemeClr val="accent1">
                  <a:lumMod val="75000"/>
                </a:schemeClr>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316663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Feedback…!</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270977" y="2316891"/>
            <a:ext cx="9096374" cy="2308324"/>
          </a:xfrm>
          <a:prstGeom prst="rect">
            <a:avLst/>
          </a:prstGeom>
          <a:noFill/>
        </p:spPr>
        <p:txBody>
          <a:bodyPr wrap="square" rtlCol="0">
            <a:spAutoFit/>
          </a:bodyPr>
          <a:lstStyle/>
          <a:p>
            <a:pPr algn="ctr"/>
            <a:r>
              <a:rPr lang="en-US" sz="3600" dirty="0">
                <a:solidFill>
                  <a:srgbClr val="0070C0"/>
                </a:solidFill>
              </a:rPr>
              <a:t>We believe the entire application can be enhanced with given time &amp; work. We are open to suggestions, please mail us in case of any concern. </a:t>
            </a:r>
          </a:p>
        </p:txBody>
      </p:sp>
      <p:sp>
        <p:nvSpPr>
          <p:cNvPr id="2" name="Slide Number Placeholder 1">
            <a:extLst>
              <a:ext uri="{FF2B5EF4-FFF2-40B4-BE49-F238E27FC236}">
                <a16:creationId xmlns:a16="http://schemas.microsoft.com/office/drawing/2014/main" id="{85431CC7-E576-44E9-B0ED-A55CB1964C55}"/>
              </a:ext>
            </a:extLst>
          </p:cNvPr>
          <p:cNvSpPr>
            <a:spLocks noGrp="1"/>
          </p:cNvSpPr>
          <p:nvPr>
            <p:ph type="sldNum" sz="quarter" idx="12"/>
          </p:nvPr>
        </p:nvSpPr>
        <p:spPr/>
        <p:txBody>
          <a:bodyPr/>
          <a:lstStyle/>
          <a:p>
            <a:fld id="{D495E168-DA5E-4888-8D8A-92B118324C14}" type="slidenum">
              <a:rPr lang="ru-RU" smtClean="0"/>
              <a:t>9</a:t>
            </a:fld>
            <a:endParaRPr lang="ru-RU" dirty="0"/>
          </a:p>
        </p:txBody>
      </p:sp>
      <p:sp>
        <p:nvSpPr>
          <p:cNvPr id="3" name="TextBox 2">
            <a:extLst>
              <a:ext uri="{FF2B5EF4-FFF2-40B4-BE49-F238E27FC236}">
                <a16:creationId xmlns:a16="http://schemas.microsoft.com/office/drawing/2014/main" id="{7B5C2579-1D9A-46C9-9700-A43501A64C57}"/>
              </a:ext>
            </a:extLst>
          </p:cNvPr>
          <p:cNvSpPr txBox="1"/>
          <p:nvPr/>
        </p:nvSpPr>
        <p:spPr>
          <a:xfrm>
            <a:off x="4955098" y="5262150"/>
            <a:ext cx="1728132" cy="369332"/>
          </a:xfrm>
          <a:prstGeom prst="rect">
            <a:avLst/>
          </a:prstGeom>
          <a:noFill/>
        </p:spPr>
        <p:txBody>
          <a:bodyPr wrap="square" rtlCol="0">
            <a:spAutoFit/>
          </a:bodyPr>
          <a:lstStyle/>
          <a:p>
            <a:r>
              <a:rPr lang="en-US" dirty="0">
                <a:hlinkClick r:id="rId3"/>
              </a:rPr>
              <a:t>Click to mail</a:t>
            </a:r>
            <a:endParaRPr lang="en-US" dirty="0"/>
          </a:p>
        </p:txBody>
      </p:sp>
    </p:spTree>
    <p:extLst>
      <p:ext uri="{BB962C8B-B14F-4D97-AF65-F5344CB8AC3E}">
        <p14:creationId xmlns:p14="http://schemas.microsoft.com/office/powerpoint/2010/main" val="59582380"/>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2.xml><?xml version="1.0" encoding="utf-8"?>
<ds:datastoreItem xmlns:ds="http://schemas.openxmlformats.org/officeDocument/2006/customXml" ds:itemID="{12024DF7-0783-4549-86B7-A48B29FBA9C2}">
  <ds:schemaRefs>
    <ds:schemaRef ds:uri="http://purl.org/dc/dcmitype/"/>
    <ds:schemaRef ds:uri="http://schemas.microsoft.com/office/2006/metadata/properties"/>
    <ds:schemaRef ds:uri="http://schemas.microsoft.com/office/2006/documentManagement/types"/>
    <ds:schemaRef ds:uri="http://schemas.microsoft.com/sharepoint/v3"/>
    <ds:schemaRef ds:uri="http://schemas.openxmlformats.org/package/2006/metadata/core-properties"/>
    <ds:schemaRef ds:uri="6dc4bcd6-49db-4c07-9060-8acfc67cef9f"/>
    <ds:schemaRef ds:uri="http://purl.org/dc/terms/"/>
    <ds:schemaRef ds:uri="http://schemas.microsoft.com/office/infopath/2007/PartnerControls"/>
    <ds:schemaRef ds:uri="fb0879af-3eba-417a-a55a-ffe6dcd6ca77"/>
    <ds:schemaRef ds:uri="http://www.w3.org/XML/1998/namespace"/>
    <ds:schemaRef ds:uri="http://purl.org/dc/elements/1.1/"/>
  </ds:schemaRefs>
</ds:datastoreItem>
</file>

<file path=customXml/itemProps3.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366</TotalTime>
  <Words>419</Words>
  <Application>Microsoft Office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Microsoft JhengHei UI</vt:lpstr>
      <vt:lpstr>Arial</vt:lpstr>
      <vt:lpstr>Arial Rounded MT Bold</vt:lpstr>
      <vt:lpstr>Calibri</vt:lpstr>
      <vt:lpstr>Cambria Math</vt:lpstr>
      <vt:lpstr>Century Gothic</vt:lpstr>
      <vt:lpstr>Comic Sans MS</vt:lpstr>
      <vt:lpstr>Segoe UI Semilight</vt:lpstr>
      <vt:lpstr>Wingdings</vt:lpstr>
      <vt:lpstr>Office Theme</vt:lpstr>
      <vt:lpstr>Recruit’em</vt:lpstr>
      <vt:lpstr>Theme</vt:lpstr>
      <vt:lpstr>Application Source</vt:lpstr>
      <vt:lpstr>COMPARISON</vt:lpstr>
      <vt:lpstr>Technology Stack</vt:lpstr>
      <vt:lpstr>Work Flow</vt:lpstr>
      <vt:lpstr>What we learnt !</vt:lpstr>
      <vt:lpstr>End Results</vt:lpstr>
      <vt:lpstr>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rex divakar</dc:creator>
  <cp:lastModifiedBy>rex divakar</cp:lastModifiedBy>
  <cp:revision>2</cp:revision>
  <dcterms:created xsi:type="dcterms:W3CDTF">2020-09-12T04:01:50Z</dcterms:created>
  <dcterms:modified xsi:type="dcterms:W3CDTF">2020-09-12T12:29:55Z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