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58"/>
  </p:notesMasterIdLst>
  <p:sldIdLst>
    <p:sldId id="256" r:id="rId4"/>
    <p:sldId id="261" r:id="rId5"/>
    <p:sldId id="305" r:id="rId6"/>
    <p:sldId id="306" r:id="rId7"/>
    <p:sldId id="304" r:id="rId8"/>
    <p:sldId id="307" r:id="rId9"/>
    <p:sldId id="308" r:id="rId10"/>
    <p:sldId id="309" r:id="rId11"/>
    <p:sldId id="264" r:id="rId12"/>
    <p:sldId id="310" r:id="rId13"/>
    <p:sldId id="311" r:id="rId14"/>
    <p:sldId id="312" r:id="rId15"/>
    <p:sldId id="313" r:id="rId16"/>
    <p:sldId id="317" r:id="rId17"/>
    <p:sldId id="314" r:id="rId18"/>
    <p:sldId id="315" r:id="rId19"/>
    <p:sldId id="318" r:id="rId20"/>
    <p:sldId id="316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40" r:id="rId42"/>
    <p:sldId id="339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5E280-5902-4E77-B926-033C03080600}" type="datetimeFigureOut">
              <a:rPr lang="en-MY" smtClean="0"/>
              <a:t>30/11/2020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8E62-C936-41CB-9351-9D787B139D9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748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8E62-C936-41CB-9351-9D787B139D98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805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55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116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3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4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34587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99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113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6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TIME MANAGEMENT &amp; TASK ACHIEVER MOBILE APPLICATION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2BD2395-A93D-40D9-AC4F-5F9FDB1B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370311" cy="39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529647" y="334361"/>
            <a:ext cx="5266489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First of All:  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What is Time Management ?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344316"/>
            <a:ext cx="79928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can be defined as methods of utilizing the time that is available in your pocket effectively, especially investing it in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Planning a certain amount of time that you will spending on certain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Some examples :</a:t>
            </a:r>
          </a:p>
        </p:txBody>
      </p:sp>
      <p:pic>
        <p:nvPicPr>
          <p:cNvPr id="4098" name="Picture 2" descr="Pin on school">
            <a:extLst>
              <a:ext uri="{FF2B5EF4-FFF2-40B4-BE49-F238E27FC236}">
                <a16:creationId xmlns:a16="http://schemas.microsoft.com/office/drawing/2014/main" id="{9C7D7177-D988-46C2-A8A3-1FC11BF7DA86}"/>
              </a:ext>
            </a:extLst>
          </p:cNvPr>
          <p:cNvPicPr>
            <a:picLocks noGrp="1" noChangeAspect="1" noChangeArrowheads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7" r="11957"/>
          <a:stretch>
            <a:fillRect/>
          </a:stretch>
        </p:blipFill>
        <p:spPr bwMode="auto">
          <a:xfrm>
            <a:off x="467544" y="2206559"/>
            <a:ext cx="194421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llet journal - Wikipedia">
            <a:extLst>
              <a:ext uri="{FF2B5EF4-FFF2-40B4-BE49-F238E27FC236}">
                <a16:creationId xmlns:a16="http://schemas.microsoft.com/office/drawing/2014/main" id="{A0F94492-5E10-4C7D-BDBB-E451CBD44379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4" r="19974"/>
          <a:stretch>
            <a:fillRect/>
          </a:stretch>
        </p:blipFill>
        <p:spPr bwMode="auto">
          <a:xfrm>
            <a:off x="2531773" y="2206559"/>
            <a:ext cx="194421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ow To Write A To Do List That You'll Actually Stick To">
            <a:extLst>
              <a:ext uri="{FF2B5EF4-FFF2-40B4-BE49-F238E27FC236}">
                <a16:creationId xmlns:a16="http://schemas.microsoft.com/office/drawing/2014/main" id="{80F87508-2176-4CE0-9DE9-FCB0243E36C2}"/>
              </a:ext>
            </a:extLst>
          </p:cNvPr>
          <p:cNvPicPr>
            <a:picLocks noGrp="1" noChangeAspect="1" noChangeArrowheads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8" r="24658"/>
          <a:stretch>
            <a:fillRect/>
          </a:stretch>
        </p:blipFill>
        <p:spPr bwMode="auto">
          <a:xfrm>
            <a:off x="4596003" y="2206559"/>
            <a:ext cx="1944216" cy="2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34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529647" y="334361"/>
            <a:ext cx="3550337" cy="10801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Secondly:  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What is Habit?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647" y="1491630"/>
            <a:ext cx="7992888" cy="18817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Crucial foundation for practice or activity of productivity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Once the habit emerges, the brain stops fully participating in decision making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Due to neurological cravings, we could force ourselves into activities that might seem like a hassle which we have cultivated as habits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conclusion : a certain activities that your brain craves after being exposed to a long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87010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A8A98DC-A331-4384-B27F-DB9B5B6D2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9" b="12419"/>
          <a:stretch>
            <a:fillRect/>
          </a:stretch>
        </p:blipFill>
        <p:spPr>
          <a:xfrm>
            <a:off x="0" y="-55563"/>
            <a:ext cx="9144000" cy="5143501"/>
          </a:xfrm>
        </p:spPr>
      </p:pic>
      <p:sp>
        <p:nvSpPr>
          <p:cNvPr id="10" name="Rectangle 9"/>
          <p:cNvSpPr/>
          <p:nvPr/>
        </p:nvSpPr>
        <p:spPr>
          <a:xfrm>
            <a:off x="-36588" y="-55562"/>
            <a:ext cx="3456460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419872" y="436878"/>
            <a:ext cx="5724128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Time Management Habit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19872" y="1007947"/>
            <a:ext cx="5724128" cy="21798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Incorporate a sense of clockwork into your lifestyle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help you keep your work within deadlines and avoid running late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MY" altLang="ko-KR" sz="1400" b="1" dirty="0">
                <a:solidFill>
                  <a:schemeClr val="tx2"/>
                </a:solidFill>
                <a:cs typeface="Arial" pitchFamily="34" charset="0"/>
              </a:rPr>
              <a:t>Continuously feeding the brain and body the activities of managing time in order to build up the neurological craving</a:t>
            </a:r>
            <a:endParaRPr lang="ko-KR" altLang="en-US" sz="1400" b="1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F1C1E69-A7F4-4B48-A1B4-494C54B70680}"/>
              </a:ext>
            </a:extLst>
          </p:cNvPr>
          <p:cNvSpPr txBox="1">
            <a:spLocks/>
          </p:cNvSpPr>
          <p:nvPr/>
        </p:nvSpPr>
        <p:spPr>
          <a:xfrm>
            <a:off x="88355" y="1103146"/>
            <a:ext cx="2179389" cy="34128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Time Management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+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Habits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6927987-82E7-45A1-95DA-7022A2CC2A9B}"/>
              </a:ext>
            </a:extLst>
          </p:cNvPr>
          <p:cNvSpPr txBox="1">
            <a:spLocks/>
          </p:cNvSpPr>
          <p:nvPr/>
        </p:nvSpPr>
        <p:spPr>
          <a:xfrm>
            <a:off x="2513803" y="865340"/>
            <a:ext cx="2179389" cy="34128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= 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5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Literature Review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1617267"/>
            <a:ext cx="417646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tool that can provide the function of helping people cultivating habit by providing the means and motivation of encouraging people to follow through with a pre-fix timetable could benefit people from cultivating a time management habit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Cultivating habitual time management skill is a great way to reduce procrastination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6AF6D0-B0D6-4CE2-9B2F-AD4DD24A7A43}"/>
              </a:ext>
            </a:extLst>
          </p:cNvPr>
          <p:cNvSpPr txBox="1">
            <a:spLocks/>
          </p:cNvSpPr>
          <p:nvPr/>
        </p:nvSpPr>
        <p:spPr>
          <a:xfrm>
            <a:off x="1043608" y="1779662"/>
            <a:ext cx="3002735" cy="22322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 conclusion: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5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6D9F528-913B-475B-8786-490BA9D5E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2726814"/>
            <a:ext cx="4572000" cy="288032"/>
          </a:xfrm>
        </p:spPr>
        <p:txBody>
          <a:bodyPr/>
          <a:lstStyle/>
          <a:p>
            <a:r>
              <a:rPr lang="en-MY" dirty="0"/>
              <a:t>The method of developing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652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Methodology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Software Development Life Cycle Methodology: Waterfall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6B6571-462A-4ED9-ACB0-CBC0DEC695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281023"/>
            <a:ext cx="583264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F1E0C-51D3-4EC4-BA8D-E486D53B5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dirty="0"/>
              <a:t>The Steps of Waterfall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7638-9A4B-4CEB-A8F7-AEFAA40CB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MY" dirty="0"/>
              <a:t>What does each step means 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2DB045-39E0-4035-A3B6-D658E00BC4BB}"/>
              </a:ext>
            </a:extLst>
          </p:cNvPr>
          <p:cNvSpPr txBox="1">
            <a:spLocks/>
          </p:cNvSpPr>
          <p:nvPr/>
        </p:nvSpPr>
        <p:spPr>
          <a:xfrm>
            <a:off x="33289" y="12756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System Requirement Analysis: </a:t>
            </a:r>
            <a:r>
              <a:rPr lang="en-US" dirty="0"/>
              <a:t>Information about procrastination being gathered</a:t>
            </a:r>
            <a:r>
              <a:rPr lang="en-MY" dirty="0"/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C91B25C-7ADB-4614-8E6E-EBFE2C7374E9}"/>
              </a:ext>
            </a:extLst>
          </p:cNvPr>
          <p:cNvSpPr txBox="1">
            <a:spLocks/>
          </p:cNvSpPr>
          <p:nvPr/>
        </p:nvSpPr>
        <p:spPr>
          <a:xfrm>
            <a:off x="0" y="192033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System Design: </a:t>
            </a:r>
            <a:r>
              <a:rPr lang="en-US" dirty="0"/>
              <a:t>General flow of the system and the layout have been designed</a:t>
            </a:r>
            <a:endParaRPr lang="en-MY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F9251BF-08C1-4520-9538-FE92C815F4EF}"/>
              </a:ext>
            </a:extLst>
          </p:cNvPr>
          <p:cNvSpPr txBox="1">
            <a:spLocks/>
          </p:cNvSpPr>
          <p:nvPr/>
        </p:nvSpPr>
        <p:spPr>
          <a:xfrm>
            <a:off x="0" y="314366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System Testing: </a:t>
            </a:r>
            <a:r>
              <a:rPr lang="en-US" dirty="0"/>
              <a:t>Performing a series of use cases simulation and the outputs were recorded</a:t>
            </a:r>
            <a:endParaRPr lang="en-MY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77D446-5D84-49A1-B56D-4E9567C000E0}"/>
              </a:ext>
            </a:extLst>
          </p:cNvPr>
          <p:cNvSpPr txBox="1">
            <a:spLocks/>
          </p:cNvSpPr>
          <p:nvPr/>
        </p:nvSpPr>
        <p:spPr>
          <a:xfrm>
            <a:off x="-2496" y="2507245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System Implementation: </a:t>
            </a:r>
            <a:r>
              <a:rPr lang="en-US" dirty="0"/>
              <a:t>System being created and implemented into something user can interact with</a:t>
            </a:r>
            <a:endParaRPr lang="en-MY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BEF1FB-A1DD-4934-A2DA-E18CDEB83F9C}"/>
              </a:ext>
            </a:extLst>
          </p:cNvPr>
          <p:cNvSpPr txBox="1">
            <a:spLocks/>
          </p:cNvSpPr>
          <p:nvPr/>
        </p:nvSpPr>
        <p:spPr>
          <a:xfrm>
            <a:off x="-2496" y="38216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System Evaluation: Recruit 10 testers and record their feedbacks</a:t>
            </a:r>
          </a:p>
        </p:txBody>
      </p:sp>
      <p:pic>
        <p:nvPicPr>
          <p:cNvPr id="7170" name="Picture 2" descr="Right-Arrow Icons - Download Free Vector Icons | Noun Project">
            <a:extLst>
              <a:ext uri="{FF2B5EF4-FFF2-40B4-BE49-F238E27FC236}">
                <a16:creationId xmlns:a16="http://schemas.microsoft.com/office/drawing/2014/main" id="{C2D0B04B-8FFF-4A33-86B3-375837AA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0522" y="1589205"/>
            <a:ext cx="337964" cy="3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ight-Arrow Icons - Download Free Vector Icons | Noun Project">
            <a:extLst>
              <a:ext uri="{FF2B5EF4-FFF2-40B4-BE49-F238E27FC236}">
                <a16:creationId xmlns:a16="http://schemas.microsoft.com/office/drawing/2014/main" id="{49CFDA86-4CF6-473E-969F-672CC08E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3018" y="2189267"/>
            <a:ext cx="337964" cy="3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ght-Arrow Icons - Download Free Vector Icons | Noun Project">
            <a:extLst>
              <a:ext uri="{FF2B5EF4-FFF2-40B4-BE49-F238E27FC236}">
                <a16:creationId xmlns:a16="http://schemas.microsoft.com/office/drawing/2014/main" id="{D569E730-6761-4C77-A174-9560F377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3018" y="2795277"/>
            <a:ext cx="337964" cy="3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ght-Arrow Icons - Download Free Vector Icons | Noun Project">
            <a:extLst>
              <a:ext uri="{FF2B5EF4-FFF2-40B4-BE49-F238E27FC236}">
                <a16:creationId xmlns:a16="http://schemas.microsoft.com/office/drawing/2014/main" id="{1EB9E0AE-91C2-464B-84C3-8A81AC020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00522" y="3447501"/>
            <a:ext cx="337964" cy="3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55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53238"/>
            <a:ext cx="5220072" cy="473576"/>
          </a:xfrm>
        </p:spPr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112ADD5-DDF5-46C5-9B87-273CAC553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3928" y="2742863"/>
            <a:ext cx="4572000" cy="288032"/>
          </a:xfrm>
        </p:spPr>
        <p:txBody>
          <a:bodyPr/>
          <a:lstStyle/>
          <a:p>
            <a:r>
              <a:rPr lang="en-MY" dirty="0"/>
              <a:t>Results of developing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88248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System Solution</a:t>
            </a:r>
          </a:p>
        </p:txBody>
      </p:sp>
      <p:grpSp>
        <p:nvGrpSpPr>
          <p:cNvPr id="4" name="Group 3"/>
          <p:cNvGrpSpPr/>
          <p:nvPr/>
        </p:nvGrpSpPr>
        <p:grpSpPr>
          <a:xfrm rot="5400000">
            <a:off x="3768701" y="1705582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2736851" y="3800386"/>
            <a:ext cx="156954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Daily Usage Score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4771" y="1916493"/>
            <a:ext cx="20054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Task Completion Score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ounded Rectangle 27"/>
          <p:cNvSpPr/>
          <p:nvPr/>
        </p:nvSpPr>
        <p:spPr>
          <a:xfrm>
            <a:off x="6186818" y="2642344"/>
            <a:ext cx="226748" cy="17417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7"/>
          <p:cNvSpPr/>
          <p:nvPr/>
        </p:nvSpPr>
        <p:spPr>
          <a:xfrm>
            <a:off x="2736851" y="3202163"/>
            <a:ext cx="213913" cy="184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ACF874-350B-447F-A2F6-6A8AB3E4B9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9" y="1480745"/>
            <a:ext cx="1940681" cy="298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3BA535-D133-499B-8259-97A32EAAC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954" y="1427906"/>
            <a:ext cx="19907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76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Diagrams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0CF50F-F437-4C26-BAD0-17C08121D8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34" y="1079004"/>
            <a:ext cx="6250131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586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Table of Contents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58262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Introduction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1924712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50104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Literature Review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747998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Methodology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574199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33788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Results &amp; Discussions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0E3052-D6E0-4AAA-8935-F58DAD8B0046}"/>
              </a:ext>
            </a:extLst>
          </p:cNvPr>
          <p:cNvGrpSpPr/>
          <p:nvPr/>
        </p:nvGrpSpPr>
        <p:grpSpPr>
          <a:xfrm>
            <a:off x="2984973" y="4400400"/>
            <a:ext cx="5611091" cy="576000"/>
            <a:chOff x="2984973" y="2915275"/>
            <a:chExt cx="5611091" cy="576000"/>
          </a:xfrm>
        </p:grpSpPr>
        <p:sp>
          <p:nvSpPr>
            <p:cNvPr id="35" name="Round Same Side Corner Rectangle 19">
              <a:extLst>
                <a:ext uri="{FF2B5EF4-FFF2-40B4-BE49-F238E27FC236}">
                  <a16:creationId xmlns:a16="http://schemas.microsoft.com/office/drawing/2014/main" id="{33402066-6375-4367-B235-5C786E2AFE02}"/>
                </a:ext>
              </a:extLst>
            </p:cNvPr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AutoShape 92">
              <a:extLst>
                <a:ext uri="{FF2B5EF4-FFF2-40B4-BE49-F238E27FC236}">
                  <a16:creationId xmlns:a16="http://schemas.microsoft.com/office/drawing/2014/main" id="{B1EC6196-8CBA-4C54-AB1F-8CF1436E4E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05DB7A-CA8D-4C87-9B91-BDE1E218D970}"/>
                </a:ext>
              </a:extLst>
            </p:cNvPr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1D8A67-D035-4A0C-9D77-55DEB3BE0AD5}"/>
                </a:ext>
              </a:extLst>
            </p:cNvPr>
            <p:cNvSpPr txBox="1"/>
            <p:nvPr/>
          </p:nvSpPr>
          <p:spPr bwMode="auto">
            <a:xfrm>
              <a:off x="3667248" y="3041946"/>
              <a:ext cx="4752528" cy="307777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F1421-253D-4410-AFF1-EC884737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20071"/>
              </p:ext>
            </p:extLst>
          </p:nvPr>
        </p:nvGraphicFramePr>
        <p:xfrm>
          <a:off x="2411760" y="1059582"/>
          <a:ext cx="4248471" cy="39604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359">
                  <a:extLst>
                    <a:ext uri="{9D8B030D-6E8A-4147-A177-3AD203B41FA5}">
                      <a16:colId xmlns:a16="http://schemas.microsoft.com/office/drawing/2014/main" val="739834359"/>
                    </a:ext>
                  </a:extLst>
                </a:gridCol>
                <a:gridCol w="3182112">
                  <a:extLst>
                    <a:ext uri="{9D8B030D-6E8A-4147-A177-3AD203B41FA5}">
                      <a16:colId xmlns:a16="http://schemas.microsoft.com/office/drawing/2014/main" val="2367198320"/>
                    </a:ext>
                  </a:extLst>
                </a:gridCol>
              </a:tblGrid>
              <a:tr h="175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Insert Task &amp; Task Details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201125558"/>
                  </a:ext>
                </a:extLst>
              </a:tr>
              <a:tr h="372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Use Case Description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A user inserts task and task details of the day to the system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851355056"/>
                  </a:ext>
                </a:extLst>
              </a:tr>
              <a:tr h="175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Actors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Users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1708719778"/>
                  </a:ext>
                </a:extLst>
              </a:tr>
              <a:tr h="3720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Pre-condition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The user must have a task that he wants it to be completed by the end of the day.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1124660780"/>
                  </a:ext>
                </a:extLst>
              </a:tr>
              <a:tr h="175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Post-condition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Task will be inserted to the Task Schedule Page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2364494150"/>
                  </a:ext>
                </a:extLst>
              </a:tr>
              <a:tr h="175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Main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3711215326"/>
                  </a:ext>
                </a:extLst>
              </a:tr>
              <a:tr h="156567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Insert Task Name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Insert Task Description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Insert Task Due Time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Insert Priority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Task added to the Task Schedule Page according to the information inserted by the user.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2342108348"/>
                  </a:ext>
                </a:extLst>
              </a:tr>
              <a:tr h="1755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Extensions 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Extensions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287486261"/>
                  </a:ext>
                </a:extLst>
              </a:tr>
              <a:tr h="7728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1a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2a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3a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User did not insert Task Name; shows error message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User did not insert Task Description; ignored as it is optional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User did not insert Task Due Time; shows error message</a:t>
                      </a:r>
                      <a:endParaRPr lang="en-MY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342" marR="42342" marT="0" marB="0"/>
                </a:tc>
                <a:extLst>
                  <a:ext uri="{0D108BD9-81ED-4DB2-BD59-A6C34878D82A}">
                    <a16:rowId xmlns:a16="http://schemas.microsoft.com/office/drawing/2014/main" val="215961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4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683A7-24DD-4F2D-9AF1-710CC7FAC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19539"/>
              </p:ext>
            </p:extLst>
          </p:nvPr>
        </p:nvGraphicFramePr>
        <p:xfrm>
          <a:off x="2051721" y="1229612"/>
          <a:ext cx="5328592" cy="3366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7468">
                  <a:extLst>
                    <a:ext uri="{9D8B030D-6E8A-4147-A177-3AD203B41FA5}">
                      <a16:colId xmlns:a16="http://schemas.microsoft.com/office/drawing/2014/main" val="2886740207"/>
                    </a:ext>
                  </a:extLst>
                </a:gridCol>
                <a:gridCol w="3991124">
                  <a:extLst>
                    <a:ext uri="{9D8B030D-6E8A-4147-A177-3AD203B41FA5}">
                      <a16:colId xmlns:a16="http://schemas.microsoft.com/office/drawing/2014/main" val="1707829306"/>
                    </a:ext>
                  </a:extLst>
                </a:gridCol>
              </a:tblGrid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 Case Name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 Task &amp; Task Details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3619423611"/>
                  </a:ext>
                </a:extLst>
              </a:tr>
              <a:tr h="3382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 Case Description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 user edits a specific task and task details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1888817294"/>
                  </a:ext>
                </a:extLst>
              </a:tr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Actors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3812814292"/>
                  </a:ext>
                </a:extLst>
              </a:tr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Pre-condition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The user desires to modify a certain detail of a specific task.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4169358065"/>
                  </a:ext>
                </a:extLst>
              </a:tr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Post-condition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Edited task will be updated with the newly inserted information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2895050808"/>
                  </a:ext>
                </a:extLst>
              </a:tr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Main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357636572"/>
                  </a:ext>
                </a:extLst>
              </a:tr>
              <a:tr h="13174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5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Task Name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Task Description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Task Due Time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Priority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Edited Task with newly inserted information displayed on Task Schedule Page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1707251588"/>
                  </a:ext>
                </a:extLst>
              </a:tr>
              <a:tr h="15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Extensions 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Extensions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2932086558"/>
                  </a:ext>
                </a:extLst>
              </a:tr>
              <a:tr h="6491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3a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Task Name; shows error message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Task Description; ignored as it is optional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Task Due Time; shows error message</a:t>
                      </a:r>
                      <a:endParaRPr lang="en-MY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660" marR="44660" marT="0" marB="0"/>
                </a:tc>
                <a:extLst>
                  <a:ext uri="{0D108BD9-81ED-4DB2-BD59-A6C34878D82A}">
                    <a16:rowId xmlns:a16="http://schemas.microsoft.com/office/drawing/2014/main" val="87390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44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10F920-60FC-4472-9A00-9C0AF0925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18636"/>
              </p:ext>
            </p:extLst>
          </p:nvPr>
        </p:nvGraphicFramePr>
        <p:xfrm>
          <a:off x="1709420" y="1563638"/>
          <a:ext cx="5725160" cy="2751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754650569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3184940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Mark Task Attendance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578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user marks the attendance of a task which shows that he is going to carry out the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72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573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system must have a task that is scheduled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51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task attendance will be marked, and punishment will be avoided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1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75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Mark Task Attendance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412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failed to mark attendance; score decreases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738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94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02CF1C-7120-4E34-9D54-65AD8D1CD108}"/>
              </a:ext>
            </a:extLst>
          </p:cNvPr>
          <p:cNvGraphicFramePr>
            <a:graphicFrameLocks noGrp="1"/>
          </p:cNvGraphicFramePr>
          <p:nvPr/>
        </p:nvGraphicFramePr>
        <p:xfrm>
          <a:off x="1709420" y="1818384"/>
          <a:ext cx="5725160" cy="2363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1166764392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328714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Delete Inserted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300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user wants to delete an inserted task when the task is no longer needed to be completed by the day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256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934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There must an inserted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533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Task will be deleted from schedule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93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76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selects the task</a:t>
                      </a:r>
                      <a:endParaRPr lang="en-MY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selects the delete task option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0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40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5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294E6-6013-4529-8002-136FF860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69795"/>
              </p:ext>
            </p:extLst>
          </p:nvPr>
        </p:nvGraphicFramePr>
        <p:xfrm>
          <a:off x="1979712" y="1275606"/>
          <a:ext cx="5001608" cy="3480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395">
                  <a:extLst>
                    <a:ext uri="{9D8B030D-6E8A-4147-A177-3AD203B41FA5}">
                      <a16:colId xmlns:a16="http://schemas.microsoft.com/office/drawing/2014/main" val="807916865"/>
                    </a:ext>
                  </a:extLst>
                </a:gridCol>
                <a:gridCol w="3746213">
                  <a:extLst>
                    <a:ext uri="{9D8B030D-6E8A-4147-A177-3AD203B41FA5}">
                      <a16:colId xmlns:a16="http://schemas.microsoft.com/office/drawing/2014/main" val="1896511264"/>
                    </a:ext>
                  </a:extLst>
                </a:gridCol>
              </a:tblGrid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Case Name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Insert Event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4236502061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Case Description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 user inserts an Event to the Event Schedule Page.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1020960763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Actors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339191597"/>
                  </a:ext>
                </a:extLst>
              </a:tr>
              <a:tr h="4537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Pre-condition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user must have an event of which the user must attend or participate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2834296823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Post-condition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Event will be inserted to the Event Schedule Page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4115076376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Steps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Main Scenario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1587861663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Insert Event Name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1059913755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Insert Event Description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102047986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Select Event Start Time and End Time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3572180208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Extensions Steps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Extensions Scenario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4096948515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1a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 did not insert Event Name; shows error message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2114471992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2a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User did not insert Event Description; ignored as it is optional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2224939133"/>
                  </a:ext>
                </a:extLst>
              </a:tr>
              <a:tr h="2140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3a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User did not insert Evet Start and End time; shows error message</a:t>
                      </a:r>
                      <a:endParaRPr lang="en-MY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9913" marR="59913" marT="0" marB="0"/>
                </a:tc>
                <a:extLst>
                  <a:ext uri="{0D108BD9-81ED-4DB2-BD59-A6C34878D82A}">
                    <a16:rowId xmlns:a16="http://schemas.microsoft.com/office/drawing/2014/main" val="272575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44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6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73389E-85FE-4AD3-B434-3B57F71ABFE1}"/>
              </a:ext>
            </a:extLst>
          </p:cNvPr>
          <p:cNvGraphicFramePr>
            <a:graphicFrameLocks noGrp="1"/>
          </p:cNvGraphicFramePr>
          <p:nvPr/>
        </p:nvGraphicFramePr>
        <p:xfrm>
          <a:off x="1709420" y="1818384"/>
          <a:ext cx="5725160" cy="23637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4227953605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513088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Delete Inserted Event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126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user wants to delete an inserted event when the event is no longer needed to be participated or attended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250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77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There must an inserted event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52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Event will be deleted from Event Schedule Page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09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092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selects event </a:t>
                      </a:r>
                      <a:endParaRPr lang="en-MY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selects the delete event option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79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96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7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BD27A-4E9C-47B5-A200-E64ED321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88679"/>
              </p:ext>
            </p:extLst>
          </p:nvPr>
        </p:nvGraphicFramePr>
        <p:xfrm>
          <a:off x="2669257" y="1131590"/>
          <a:ext cx="3805485" cy="3805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170">
                  <a:extLst>
                    <a:ext uri="{9D8B030D-6E8A-4147-A177-3AD203B41FA5}">
                      <a16:colId xmlns:a16="http://schemas.microsoft.com/office/drawing/2014/main" val="722485085"/>
                    </a:ext>
                  </a:extLst>
                </a:gridCol>
                <a:gridCol w="2850315">
                  <a:extLst>
                    <a:ext uri="{9D8B030D-6E8A-4147-A177-3AD203B41FA5}">
                      <a16:colId xmlns:a16="http://schemas.microsoft.com/office/drawing/2014/main" val="2009072279"/>
                    </a:ext>
                  </a:extLst>
                </a:gridCol>
              </a:tblGrid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 Case Name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 Event &amp; Event Details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474007418"/>
                  </a:ext>
                </a:extLst>
              </a:tr>
              <a:tr h="34522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 Case Description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 user edits a specific event and its details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2150058372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Actors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Users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727135275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Pre-condition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The user desires to modify a certain detail of a specific event.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1343895402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Post-condition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Edited event will be updated with the newly inserted information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542079982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Main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2025408625"/>
                  </a:ext>
                </a:extLst>
              </a:tr>
              <a:tr h="10948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Event Name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Insert New Event Description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Select New Event Start Time and End Time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Edited Event with newly inserted information displayed on Event Schedule Page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3624152504"/>
                  </a:ext>
                </a:extLst>
              </a:tr>
              <a:tr h="162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Extensions Steps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Extensions Scenario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129559256"/>
                  </a:ext>
                </a:extLst>
              </a:tr>
              <a:tr h="8449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1a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2a</a:t>
                      </a:r>
                      <a:endParaRPr lang="en-MY" sz="7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3a</a:t>
                      </a:r>
                      <a:endParaRPr lang="en-MY" sz="7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Event Name; shows error message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Task Description; ignored as it is optional</a:t>
                      </a:r>
                      <a:endParaRPr lang="en-MY" sz="7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800" dirty="0">
                          <a:effectLst/>
                        </a:rPr>
                        <a:t>User did not insert Event Start Time/ End Time; shows error message</a:t>
                      </a:r>
                      <a:endParaRPr lang="en-MY" sz="7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585" marR="45585" marT="0" marB="0"/>
                </a:tc>
                <a:extLst>
                  <a:ext uri="{0D108BD9-81ED-4DB2-BD59-A6C34878D82A}">
                    <a16:rowId xmlns:a16="http://schemas.microsoft.com/office/drawing/2014/main" val="317856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1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8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CC3959-FCDD-4F9A-A266-879505D3368D}"/>
              </a:ext>
            </a:extLst>
          </p:cNvPr>
          <p:cNvGraphicFramePr>
            <a:graphicFrameLocks noGrp="1"/>
          </p:cNvGraphicFramePr>
          <p:nvPr/>
        </p:nvGraphicFramePr>
        <p:xfrm>
          <a:off x="1983332" y="1335149"/>
          <a:ext cx="5177336" cy="3330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502">
                  <a:extLst>
                    <a:ext uri="{9D8B030D-6E8A-4147-A177-3AD203B41FA5}">
                      <a16:colId xmlns:a16="http://schemas.microsoft.com/office/drawing/2014/main" val="2002080332"/>
                    </a:ext>
                  </a:extLst>
                </a:gridCol>
                <a:gridCol w="3877834">
                  <a:extLst>
                    <a:ext uri="{9D8B030D-6E8A-4147-A177-3AD203B41FA5}">
                      <a16:colId xmlns:a16="http://schemas.microsoft.com/office/drawing/2014/main" val="3535134342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 Case Name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Update Task Schedule Page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2097798475"/>
                  </a:ext>
                </a:extLst>
              </a:tr>
              <a:tr h="4696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 Case Description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Task Schedule Page updates with newly inserted information or removed information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3011777313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Actors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619806331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Pre-condition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has a change in the schedule of the day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472500581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Post-condition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Task Schedule Page updated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321657803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Steps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Main Scenario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3662320645"/>
                  </a:ext>
                </a:extLst>
              </a:tr>
              <a:tr h="12414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1(2)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1(3)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1(4)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Insert Task &amp; Task Details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Marks Task Attendance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Delete Inserted Task</a:t>
                      </a:r>
                      <a:endParaRPr lang="en-MY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Edit Task &amp; Task Details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206191574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Extensions Steps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Extensions Scenario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2729376561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-</a:t>
                      </a:r>
                      <a:endParaRPr lang="en-MY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018" marR="62018" marT="0" marB="0"/>
                </a:tc>
                <a:extLst>
                  <a:ext uri="{0D108BD9-81ED-4DB2-BD59-A6C34878D82A}">
                    <a16:rowId xmlns:a16="http://schemas.microsoft.com/office/drawing/2014/main" val="132040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77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974B22-4626-472F-9B7B-1B1E45544EB5}"/>
              </a:ext>
            </a:extLst>
          </p:cNvPr>
          <p:cNvGraphicFramePr>
            <a:graphicFrameLocks noGrp="1"/>
          </p:cNvGraphicFramePr>
          <p:nvPr/>
        </p:nvGraphicFramePr>
        <p:xfrm>
          <a:off x="1709420" y="1385377"/>
          <a:ext cx="5725160" cy="322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1660157707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986525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Update Event Schedule Page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015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Event Schedule Page updates with newly inserted information or removed information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28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266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has a change in the schedule of the day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403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Event Schedule Page updated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093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320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1(2)</a:t>
                      </a:r>
                      <a:endParaRPr lang="en-MY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1(3)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Insert Event &amp; Event Details</a:t>
                      </a:r>
                      <a:endParaRPr lang="en-MY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Delete Event</a:t>
                      </a:r>
                      <a:endParaRPr lang="en-MY" sz="11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Edit Event &amp; Event Details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46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531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25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6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60D88-4B53-4764-825B-DB201723B785}"/>
              </a:ext>
            </a:extLst>
          </p:cNvPr>
          <p:cNvGraphicFramePr>
            <a:graphicFrameLocks noGrp="1"/>
          </p:cNvGraphicFramePr>
          <p:nvPr/>
        </p:nvGraphicFramePr>
        <p:xfrm>
          <a:off x="2391550" y="1370014"/>
          <a:ext cx="4360899" cy="34649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578">
                  <a:extLst>
                    <a:ext uri="{9D8B030D-6E8A-4147-A177-3AD203B41FA5}">
                      <a16:colId xmlns:a16="http://schemas.microsoft.com/office/drawing/2014/main" val="3933942109"/>
                    </a:ext>
                  </a:extLst>
                </a:gridCol>
                <a:gridCol w="3266321">
                  <a:extLst>
                    <a:ext uri="{9D8B030D-6E8A-4147-A177-3AD203B41FA5}">
                      <a16:colId xmlns:a16="http://schemas.microsoft.com/office/drawing/2014/main" val="2239405479"/>
                    </a:ext>
                  </a:extLst>
                </a:gridCol>
              </a:tblGrid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 Case Name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Insert Future Schedule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2549909689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 Case Description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 user inserts an event that is scheduled in the future (event that does not occur in the current day)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4014227855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Actors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Users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1749418519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Pre-condition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user must have an event of which the user must attend or participate in the future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3887391499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Post-condition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Event will be inserted to the Future Schedule Page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3657396664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Steps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464839972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Insert Future Schedule Name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3523151918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Insert Future Schedule Description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3508198549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Select Event Date and Time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4065990879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Extensions Steps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Extensions Scenario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906614196"/>
                  </a:ext>
                </a:extLst>
              </a:tr>
              <a:tr h="1866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1a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User did not insert Future Schedule Name; shows error message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2443212486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User did not insert Future Schedule Description; ignored as it is optional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769203952"/>
                  </a:ext>
                </a:extLst>
              </a:tr>
              <a:tr h="39560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3a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User did not insert Future Schedule Date and Time; shows error message</a:t>
                      </a:r>
                      <a:endParaRPr lang="en-MY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238" marR="52238" marT="0" marB="0"/>
                </a:tc>
                <a:extLst>
                  <a:ext uri="{0D108BD9-81ED-4DB2-BD59-A6C34878D82A}">
                    <a16:rowId xmlns:a16="http://schemas.microsoft.com/office/drawing/2014/main" val="282662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8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195486"/>
            <a:ext cx="8424936" cy="576064"/>
          </a:xfrm>
        </p:spPr>
        <p:txBody>
          <a:bodyPr anchor="ctr"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771550"/>
            <a:ext cx="8424936" cy="288032"/>
          </a:xfrm>
        </p:spPr>
        <p:txBody>
          <a:bodyPr anchor="ctr"/>
          <a:lstStyle/>
          <a:p>
            <a:pPr lvl="0"/>
            <a:r>
              <a:rPr lang="en-US" altLang="ko-KR" dirty="0"/>
              <a:t>A little bit of the background: procrastination ?</a:t>
            </a:r>
          </a:p>
        </p:txBody>
      </p:sp>
      <p:grpSp>
        <p:nvGrpSpPr>
          <p:cNvPr id="4" name="Group 3"/>
          <p:cNvGrpSpPr/>
          <p:nvPr/>
        </p:nvGrpSpPr>
        <p:grpSpPr>
          <a:xfrm rot="2700000">
            <a:off x="839889" y="1460689"/>
            <a:ext cx="1654677" cy="2883946"/>
            <a:chOff x="4242525" y="2067694"/>
            <a:chExt cx="1445930" cy="2520120"/>
          </a:xfrm>
          <a:solidFill>
            <a:srgbClr val="85D8DE"/>
          </a:solidFill>
        </p:grpSpPr>
        <p:sp>
          <p:nvSpPr>
            <p:cNvPr id="5" name="Rounded Rectangle 4"/>
            <p:cNvSpPr/>
            <p:nvPr/>
          </p:nvSpPr>
          <p:spPr>
            <a:xfrm>
              <a:off x="4242525" y="3147814"/>
              <a:ext cx="1440000" cy="1440000"/>
            </a:xfrm>
            <a:prstGeom prst="roundRect">
              <a:avLst>
                <a:gd name="adj" fmla="val 134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80455" y="2067694"/>
              <a:ext cx="1008000" cy="1008000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0213" y="2904022"/>
            <a:ext cx="11897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95</a:t>
            </a: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0929" y="2265629"/>
            <a:ext cx="6463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79912" y="1664167"/>
            <a:ext cx="3313159" cy="678649"/>
            <a:chOff x="3233964" y="1954419"/>
            <a:chExt cx="2704989" cy="678649"/>
          </a:xfrm>
        </p:grpSpPr>
        <p:sp>
          <p:nvSpPr>
            <p:cNvPr id="14" name="TextBox 13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Arousal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3489" y="2171403"/>
              <a:ext cx="269546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Favours the adrenaline rush on last minute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MY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Believe it could push them to their limits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1" y="2346607"/>
            <a:ext cx="4392487" cy="678649"/>
            <a:chOff x="3233964" y="1954419"/>
            <a:chExt cx="3586194" cy="678649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Avoidant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171403"/>
              <a:ext cx="357666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Postponing the tasks on hand by creating several excuses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cs typeface="Arial" pitchFamily="34" charset="0"/>
                </a:rPr>
                <a:t>Fear of facing the inevitable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79912" y="3029047"/>
            <a:ext cx="3266629" cy="678649"/>
            <a:chOff x="3233964" y="1954419"/>
            <a:chExt cx="2667000" cy="678649"/>
          </a:xfrm>
        </p:grpSpPr>
        <p:sp>
          <p:nvSpPr>
            <p:cNvPr id="20" name="TextBox 19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Decisional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43489" y="2171403"/>
              <a:ext cx="26574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rgbClr val="FF0000"/>
                  </a:solidFill>
                  <a:cs typeface="Arial" pitchFamily="34" charset="0"/>
                </a:rPr>
                <a:t>Having trouble making decision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rgbClr val="FF0000"/>
                  </a:solidFill>
                  <a:cs typeface="Arial" pitchFamily="34" charset="0"/>
                </a:rPr>
                <a:t>Wasted most time on making decision</a:t>
              </a:r>
              <a:endParaRPr lang="ko-KR" altLang="en-US" sz="12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40544" y="4166920"/>
            <a:ext cx="273542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b="1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According to American Psychological Association up to 80 - 95% students are affected by it !</a:t>
            </a:r>
            <a:endParaRPr lang="ko-KR" altLang="en-US" sz="1100" b="1" i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64088" y="411510"/>
            <a:ext cx="3403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procrastination ?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72462" y="847564"/>
            <a:ext cx="32549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dirty="0"/>
              <a:t>chronic self-destructive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promotes temporary comfort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delaying inevitable and unavoidable works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52DC29-39C8-4CC3-A0BB-D560B8E679D6}"/>
              </a:ext>
            </a:extLst>
          </p:cNvPr>
          <p:cNvSpPr txBox="1"/>
          <p:nvPr/>
        </p:nvSpPr>
        <p:spPr>
          <a:xfrm>
            <a:off x="3271539" y="1354785"/>
            <a:ext cx="238058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Types of Procrastination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65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9F9B1A-B0D9-4964-B8B0-5D9A2F41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00326"/>
              </p:ext>
            </p:extLst>
          </p:nvPr>
        </p:nvGraphicFramePr>
        <p:xfrm>
          <a:off x="1813523" y="1275606"/>
          <a:ext cx="5516953" cy="3386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745">
                  <a:extLst>
                    <a:ext uri="{9D8B030D-6E8A-4147-A177-3AD203B41FA5}">
                      <a16:colId xmlns:a16="http://schemas.microsoft.com/office/drawing/2014/main" val="1073774939"/>
                    </a:ext>
                  </a:extLst>
                </a:gridCol>
                <a:gridCol w="4132208">
                  <a:extLst>
                    <a:ext uri="{9D8B030D-6E8A-4147-A177-3AD203B41FA5}">
                      <a16:colId xmlns:a16="http://schemas.microsoft.com/office/drawing/2014/main" val="362454684"/>
                    </a:ext>
                  </a:extLst>
                </a:gridCol>
              </a:tblGrid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 Case Name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Edit Future Schedule &amp; Future Schedule Details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4261040186"/>
                  </a:ext>
                </a:extLst>
              </a:tr>
              <a:tr h="3738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 Case Description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 user edits a specific future schedule and its details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390554936"/>
                  </a:ext>
                </a:extLst>
              </a:tr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Actors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Users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3436903863"/>
                  </a:ext>
                </a:extLst>
              </a:tr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Pre-condition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The user desires to modify a certain detail of a specific task.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592251309"/>
                  </a:ext>
                </a:extLst>
              </a:tr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Post-condition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Edited task will be updated with the newly inserted information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6355720"/>
                  </a:ext>
                </a:extLst>
              </a:tr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Steps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Main Scenario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1132915320"/>
                  </a:ext>
                </a:extLst>
              </a:tr>
              <a:tr h="7175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Insert New Future Schedule Name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Insert New Future Schedule Description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Select New Future Schedule Date and Time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3686214606"/>
                  </a:ext>
                </a:extLst>
              </a:tr>
              <a:tr h="1763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Extensions Steps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Extensions Scenario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3112429771"/>
                  </a:ext>
                </a:extLst>
              </a:tr>
              <a:tr h="1112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1a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2a</a:t>
                      </a:r>
                      <a:endParaRPr lang="en-MY" sz="8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3a</a:t>
                      </a:r>
                      <a:endParaRPr lang="en-MY" sz="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User did not insert Future Schedule Name; shows error message</a:t>
                      </a:r>
                      <a:endParaRPr lang="en-MY" sz="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User did not insert Future Schedule Description; ignored as it is optional</a:t>
                      </a:r>
                      <a:endParaRPr lang="en-MY" sz="8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User did not insert Future Schedule Date and Time; shows error message</a:t>
                      </a:r>
                      <a:endParaRPr lang="en-MY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9366" marR="49366" marT="0" marB="0"/>
                </a:tc>
                <a:extLst>
                  <a:ext uri="{0D108BD9-81ED-4DB2-BD59-A6C34878D82A}">
                    <a16:rowId xmlns:a16="http://schemas.microsoft.com/office/drawing/2014/main" val="809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33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12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B10E72-6EFC-41A7-B77F-60EEA74CA381}"/>
              </a:ext>
            </a:extLst>
          </p:cNvPr>
          <p:cNvGraphicFramePr>
            <a:graphicFrameLocks noGrp="1"/>
          </p:cNvGraphicFramePr>
          <p:nvPr/>
        </p:nvGraphicFramePr>
        <p:xfrm>
          <a:off x="1709420" y="1869184"/>
          <a:ext cx="5725160" cy="2536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1982493026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98173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Delete Inserted Future Schedule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5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 user wants to delete an inserted event scheduled in the future when the event is no longer needed to be participated or attended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00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017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There must an inserted future schedule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262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Event will be deleted from Event Schedule Page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8374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16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User selects delete future schedule option from a specific future schedule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5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76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Requirement Gathering : Use Case 13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DB9922-EE96-4766-9C10-A28AFEDBB8DF}"/>
              </a:ext>
            </a:extLst>
          </p:cNvPr>
          <p:cNvGraphicFramePr>
            <a:graphicFrameLocks noGrp="1"/>
          </p:cNvGraphicFramePr>
          <p:nvPr/>
        </p:nvGraphicFramePr>
        <p:xfrm>
          <a:off x="1709420" y="1385377"/>
          <a:ext cx="5725160" cy="3229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505063871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1679606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Name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Update Future Schedule Page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02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 Case 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The Future Schedule Page updates with newly inserted information or removed information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50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Actors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566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Pre-condition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has a change in the schedule in the future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3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Post-condition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Future Schedule Page updated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0818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Main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74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1(2)</a:t>
                      </a:r>
                      <a:endParaRPr lang="en-MY" sz="1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1(3)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Insert Future Schedule &amp; Future Schedule Details</a:t>
                      </a:r>
                      <a:endParaRPr lang="en-MY" sz="1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Delete Future Schedule</a:t>
                      </a:r>
                      <a:endParaRPr lang="en-MY" sz="1100">
                        <a:effectLst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Edit Future Schedule &amp; Future Schedule Details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3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Extensions Scenario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363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0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42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Design: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CBEF4-DBDB-47FF-BEC4-7A508FCE8A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9622"/>
            <a:ext cx="3834730" cy="2900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143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Design: 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39962-F802-4EF5-9FBA-43ACA4B3A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53" y="1057573"/>
            <a:ext cx="1526894" cy="4085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560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Design: Data 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2023A-418C-43F9-AF92-9171253E5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23" y="1286815"/>
            <a:ext cx="5937153" cy="3046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396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Implementation: Utilized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B700B-B024-45A1-9E2D-C25E7C9621B0}"/>
              </a:ext>
            </a:extLst>
          </p:cNvPr>
          <p:cNvSpPr txBox="1"/>
          <p:nvPr/>
        </p:nvSpPr>
        <p:spPr>
          <a:xfrm>
            <a:off x="1709936" y="1697248"/>
            <a:ext cx="5724128" cy="17490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Android Emulator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Flutter Framework &amp; Dart Programming Language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Visual Studio Code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2"/>
                </a:solidFill>
                <a:cs typeface="Arial" pitchFamily="34" charset="0"/>
              </a:rPr>
              <a:t>Google </a:t>
            </a:r>
            <a:r>
              <a:rPr lang="en-US" altLang="ko-KR" sz="1400" b="1" dirty="0" err="1">
                <a:solidFill>
                  <a:schemeClr val="tx2"/>
                </a:solidFill>
                <a:cs typeface="Arial" pitchFamily="34" charset="0"/>
              </a:rPr>
              <a:t>Firestore</a:t>
            </a:r>
            <a:endParaRPr lang="en-US" altLang="ko-KR" sz="1400" b="1" dirty="0">
              <a:solidFill>
                <a:schemeClr val="tx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15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Implementation: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1B178-F2C0-41B3-BFE0-8E26B37FE4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987574"/>
            <a:ext cx="5731510" cy="408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01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Implementation: Entity Relationship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2895D-9225-44AC-B5F8-80A10E036E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23950"/>
            <a:ext cx="5638800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1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947996"/>
            <a:ext cx="302433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Results &amp;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Discussions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70604"/>
            <a:ext cx="21602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Testing is needed to ensure that the system can run smoothly and without any error. In this phase, every function is tested and the result is recorded.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3" y="2353602"/>
            <a:ext cx="302433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865B1-32CA-4B44-AC5C-324A96338579}"/>
              </a:ext>
            </a:extLst>
          </p:cNvPr>
          <p:cNvSpPr txBox="1"/>
          <p:nvPr/>
        </p:nvSpPr>
        <p:spPr>
          <a:xfrm>
            <a:off x="3203848" y="1652128"/>
            <a:ext cx="5400600" cy="20185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MY" sz="1200" dirty="0">
                <a:solidFill>
                  <a:schemeClr val="bg1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Step 1: Testing script / prototype will need to be completed.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MY" sz="1200" dirty="0">
                <a:solidFill>
                  <a:schemeClr val="bg1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Step 2: Every function is tested and examined by using the function at least once.</a:t>
            </a:r>
          </a:p>
          <a:p>
            <a:pPr marL="1143000" lvl="2" indent="-2286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MY" sz="1200" dirty="0">
                <a:solidFill>
                  <a:schemeClr val="bg1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Step 3: The result of the function will be assessed.</a:t>
            </a:r>
          </a:p>
          <a:p>
            <a:pPr marL="1143000" lvl="2" indent="-2286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MY" sz="1200" dirty="0">
                <a:solidFill>
                  <a:schemeClr val="bg1"/>
                </a:solidFill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Step 4 (optional): If error displayed or result is not within expectation, script will be examined and fixed.</a:t>
            </a:r>
          </a:p>
          <a:p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6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effectLst/>
        </p:spPr>
        <p:txBody>
          <a:bodyPr/>
          <a:lstStyle/>
          <a:p>
            <a:pPr lvl="0"/>
            <a:r>
              <a:rPr lang="en-US" altLang="ko-KR" b="1" dirty="0"/>
              <a:t>Problem Statement: So what is the problem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2937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4246" y="1212894"/>
            <a:ext cx="1944218" cy="2031324"/>
            <a:chOff x="2227882" y="1330362"/>
            <a:chExt cx="3044187" cy="2031324"/>
          </a:xfrm>
        </p:grpSpPr>
        <p:sp>
          <p:nvSpPr>
            <p:cNvPr id="14" name="TextBox 13"/>
            <p:cNvSpPr txBox="1"/>
            <p:nvPr/>
          </p:nvSpPr>
          <p:spPr>
            <a:xfrm>
              <a:off x="2227882" y="2161357"/>
              <a:ext cx="304418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 could lead to the outcome of unable to finish project on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time, or the result of the project not living up to expectation.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Unable to Finish Work On Time !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804248" y="512778"/>
            <a:ext cx="6976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20220" y="1305227"/>
            <a:ext cx="2068004" cy="2031325"/>
            <a:chOff x="2056969" y="1422695"/>
            <a:chExt cx="3238006" cy="2031325"/>
          </a:xfrm>
        </p:grpSpPr>
        <p:sp>
          <p:nvSpPr>
            <p:cNvPr id="18" name="TextBox 17"/>
            <p:cNvSpPr txBox="1"/>
            <p:nvPr/>
          </p:nvSpPr>
          <p:spPr>
            <a:xfrm>
              <a:off x="2056969" y="2069025"/>
              <a:ext cx="3238006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procrastination issue that is among everyday people, especially college students would</a:t>
              </a: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lose track of time and procrastinate to the extent of without ending.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27884" y="1422695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2">
                      <a:lumMod val="75000"/>
                    </a:schemeClr>
                  </a:solidFill>
                  <a:cs typeface="Arial" pitchFamily="34" charset="0"/>
                </a:rPr>
                <a:t>Lost Track of Time !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79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315D1-936B-4C3C-A945-C1DEDADE0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78495"/>
              </p:ext>
            </p:extLst>
          </p:nvPr>
        </p:nvGraphicFramePr>
        <p:xfrm>
          <a:off x="0" y="1707654"/>
          <a:ext cx="5725160" cy="286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533128332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354366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insert task to Task Page successfully.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28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User selects the “+” button on Task Page to insert task</a:t>
                      </a:r>
                      <a:endParaRPr lang="en-MY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User inserts the task details correctly</a:t>
                      </a:r>
                      <a:endParaRPr lang="en-MY" sz="1100" dirty="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User selects the “Insert Task” button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6320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inserted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inserted information added to the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36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inserted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inserted information added to the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306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220879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F230E5D-7D84-487D-8222-B7A81ECE02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7653"/>
            <a:ext cx="1555050" cy="286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DB44E-1E88-45F0-9AF1-E266E446DD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194" y="1707653"/>
            <a:ext cx="1561652" cy="2848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473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4F76B5-8533-446B-BBBA-611434312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88209"/>
              </p:ext>
            </p:extLst>
          </p:nvPr>
        </p:nvGraphicFramePr>
        <p:xfrm>
          <a:off x="0" y="1419622"/>
          <a:ext cx="5725160" cy="3418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485493079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894567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edit the details of selected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802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long presses the task which needed to be edited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inserts the new task details correctly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“Edit Task” button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76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edited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newly inserted information made changes to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08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edited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newly inserted information made changes to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501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748680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A206766-2CBC-42BD-9DCB-E1F3B6D3A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63638"/>
            <a:ext cx="3189098" cy="29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6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4398C8-6CF7-46B3-A9DE-10F69BED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67443"/>
              </p:ext>
            </p:extLst>
          </p:nvPr>
        </p:nvGraphicFramePr>
        <p:xfrm>
          <a:off x="33289" y="1848393"/>
          <a:ext cx="5725160" cy="259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1342243645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3477831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delete selected task.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803711"/>
                  </a:ext>
                </a:extLst>
              </a:tr>
              <a:tr h="467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long presses the task which needed to be deleted.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“Delete Task” button.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Task removed from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9519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Task removed from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904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5593907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31EDC6-6F0F-4802-8409-CB5D4B3E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20279"/>
            <a:ext cx="3109231" cy="28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5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BFFD18-D8B3-4EDB-BF48-F2387DDA8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25331"/>
              </p:ext>
            </p:extLst>
          </p:nvPr>
        </p:nvGraphicFramePr>
        <p:xfrm>
          <a:off x="107504" y="1707654"/>
          <a:ext cx="5725160" cy="286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875854686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24873278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insert event to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4694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“+” button on Event Page to insert event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inserts the event details correctly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“Insert Event” button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8269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inserted successfully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added to the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517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inserted successfully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added to the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1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04802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44B33EA-64E8-451A-8600-6F4FEE2EF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366" y="1742109"/>
            <a:ext cx="3052130" cy="27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19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90F387-5EE6-4DDC-A2AD-C025C99E9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29308"/>
              </p:ext>
            </p:extLst>
          </p:nvPr>
        </p:nvGraphicFramePr>
        <p:xfrm>
          <a:off x="107504" y="1491630"/>
          <a:ext cx="5725160" cy="3418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473888395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2607773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edit the details of selected event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2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long presses the event which needed to be edited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inserts the new event details correctly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“Edit event” button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57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task is edited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newly inserted information made changes to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63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Page display a pop-up indicating task is edited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Task with the newly inserted information made changes to Task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64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9639171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E608289-2AEB-4B99-91B3-3D906346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9662"/>
            <a:ext cx="2925480" cy="274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BA8AE5-4E9D-4A66-9A72-C07278FB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31547"/>
              </p:ext>
            </p:extLst>
          </p:nvPr>
        </p:nvGraphicFramePr>
        <p:xfrm>
          <a:off x="107504" y="1779662"/>
          <a:ext cx="5725160" cy="259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234632178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4089515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delete selected event.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24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long presses the event which needed to be deleted.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“Delete Event” button.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732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Event removed from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74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Event removed from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95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2464781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BD5511-6745-4484-846F-9EC4C294D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14" y="1630607"/>
            <a:ext cx="3080582" cy="28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76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D95E74-EE76-439E-B2F1-8448340C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95635"/>
              </p:ext>
            </p:extLst>
          </p:nvPr>
        </p:nvGraphicFramePr>
        <p:xfrm>
          <a:off x="107504" y="1563638"/>
          <a:ext cx="5725160" cy="3144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1724337398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4023109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insert event to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15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“Add Schedule” button on Future Schedule Page to insert schedule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inserts the event details correctly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“Insert Event” button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33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inserted successfully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added to the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21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Page display a pop-up indicating event inserted successfully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Event added to the Event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9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754235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11163F-E933-4B2D-A1C3-01015562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08" y="1635646"/>
            <a:ext cx="3162368" cy="295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04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827E17-6FD6-4011-B9A1-4A84D6DCD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99988"/>
              </p:ext>
            </p:extLst>
          </p:nvPr>
        </p:nvGraphicFramePr>
        <p:xfrm>
          <a:off x="107504" y="1563638"/>
          <a:ext cx="5055949" cy="3385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705">
                  <a:extLst>
                    <a:ext uri="{9D8B030D-6E8A-4147-A177-3AD203B41FA5}">
                      <a16:colId xmlns:a16="http://schemas.microsoft.com/office/drawing/2014/main" val="578980105"/>
                    </a:ext>
                  </a:extLst>
                </a:gridCol>
                <a:gridCol w="4025244">
                  <a:extLst>
                    <a:ext uri="{9D8B030D-6E8A-4147-A177-3AD203B41FA5}">
                      <a16:colId xmlns:a16="http://schemas.microsoft.com/office/drawing/2014/main" val="3523299724"/>
                    </a:ext>
                  </a:extLst>
                </a:gridCol>
              </a:tblGrid>
              <a:tr h="21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Objective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User is able to edit the details of selected schedule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extLst>
                  <a:ext uri="{0D108BD9-81ED-4DB2-BD59-A6C34878D82A}">
                    <a16:rowId xmlns:a16="http://schemas.microsoft.com/office/drawing/2014/main" val="818388169"/>
                  </a:ext>
                </a:extLst>
              </a:tr>
              <a:tr h="943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Steps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User selects the “Edit/Delete” button on schedule that needed to be edited</a:t>
                      </a:r>
                      <a:endParaRPr lang="en-MY" sz="10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User inserts the new schedule details correctly</a:t>
                      </a:r>
                      <a:endParaRPr lang="en-MY" sz="10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User selects the “Edit Schedule” button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extLst>
                  <a:ext uri="{0D108BD9-81ED-4DB2-BD59-A6C34878D82A}">
                    <a16:rowId xmlns:a16="http://schemas.microsoft.com/office/drawing/2014/main" val="203930498"/>
                  </a:ext>
                </a:extLst>
              </a:tr>
              <a:tr h="943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Expected Output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Future Schedule Page display a pop-up indicating schedule is edited successfully.</a:t>
                      </a:r>
                      <a:endParaRPr lang="en-MY" sz="10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Schedule with the newly inserted information made changes to Future Schedule Page.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extLst>
                  <a:ext uri="{0D108BD9-81ED-4DB2-BD59-A6C34878D82A}">
                    <a16:rowId xmlns:a16="http://schemas.microsoft.com/office/drawing/2014/main" val="1767591482"/>
                  </a:ext>
                </a:extLst>
              </a:tr>
              <a:tr h="9431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Actual Output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Future Schedule Page display a pop-up indicating schedule is edited successfully.</a:t>
                      </a:r>
                      <a:endParaRPr lang="en-MY" sz="10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100">
                          <a:effectLst/>
                        </a:rPr>
                        <a:t>Schedule with the newly inserted information made changes to Future Schedule Page.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extLst>
                  <a:ext uri="{0D108BD9-81ED-4DB2-BD59-A6C34878D82A}">
                    <a16:rowId xmlns:a16="http://schemas.microsoft.com/office/drawing/2014/main" val="3958244387"/>
                  </a:ext>
                </a:extLst>
              </a:tr>
              <a:tr h="2164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Test Result</a:t>
                      </a:r>
                      <a:endParaRPr lang="en-MY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Success</a:t>
                      </a:r>
                      <a:endParaRPr lang="en-MY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564" marR="60564" marT="0" marB="0"/>
                </a:tc>
                <a:extLst>
                  <a:ext uri="{0D108BD9-81ED-4DB2-BD59-A6C34878D82A}">
                    <a16:rowId xmlns:a16="http://schemas.microsoft.com/office/drawing/2014/main" val="1482781904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16D379B-A2F5-4713-BADF-EC4FBFE4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07654"/>
            <a:ext cx="3156608" cy="30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18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F3427B-AB1E-4C16-A906-F5992732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1267"/>
              </p:ext>
            </p:extLst>
          </p:nvPr>
        </p:nvGraphicFramePr>
        <p:xfrm>
          <a:off x="107504" y="1707654"/>
          <a:ext cx="5725160" cy="286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837144486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45463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delete selected schedule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555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“Edit/Delete” button on schedule that needed to be delete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>
                          <a:effectLst/>
                        </a:rPr>
                        <a:t>User selects the “Delete Schedule” button.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3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Future Schedule Page display a pop-up indicating schedule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Schedule removed from Future Schedule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94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Future Schedule Page display a pop-up indicating schedule is deleted successfully.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Deleted Schedule removed from Future Schedule page.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16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444234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ABE29FB-E9E8-485B-BD93-071D0C27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288795"/>
            <a:ext cx="1961432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519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51BD2-A4F4-46B5-9212-4A9D5CFC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25607"/>
              </p:ext>
            </p:extLst>
          </p:nvPr>
        </p:nvGraphicFramePr>
        <p:xfrm>
          <a:off x="107504" y="1574073"/>
          <a:ext cx="5725160" cy="286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467166915"/>
                    </a:ext>
                  </a:extLst>
                </a:gridCol>
                <a:gridCol w="4558030">
                  <a:extLst>
                    <a:ext uri="{9D8B030D-6E8A-4147-A177-3AD203B41FA5}">
                      <a16:colId xmlns:a16="http://schemas.microsoft.com/office/drawing/2014/main" val="2072019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User is able to receive notification for Task and Event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17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>
                          <a:effectLst/>
                        </a:rPr>
                        <a:t>This is an automated function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979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Notification reminds about Task 15 minutes before Task Due Time.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Notification reminds about Event 15 minutes before Event Start Time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82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Notification reminds about Task 15 minutes before Task Due Time.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Notification reminds about Event 15 minutes before Event Start Time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89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7096901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3F52DE-3602-4D9B-8019-AE5A0916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98345"/>
            <a:ext cx="2882366" cy="27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160116" y="1820181"/>
            <a:ext cx="1915940" cy="999979"/>
            <a:chOff x="3160116" y="1820181"/>
            <a:chExt cx="1915940" cy="999979"/>
          </a:xfrm>
          <a:solidFill>
            <a:schemeClr val="accent2"/>
          </a:solidFill>
        </p:grpSpPr>
        <p:sp>
          <p:nvSpPr>
            <p:cNvPr id="5" name="Rectangle 18"/>
            <p:cNvSpPr/>
            <p:nvPr/>
          </p:nvSpPr>
          <p:spPr>
            <a:xfrm>
              <a:off x="3923928" y="2509439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26"/>
            <p:cNvSpPr/>
            <p:nvPr/>
          </p:nvSpPr>
          <p:spPr>
            <a:xfrm>
              <a:off x="3160116" y="1820181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23928" y="2122949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3117158" y="3300029"/>
            <a:ext cx="1915940" cy="999979"/>
            <a:chOff x="4313444" y="1103352"/>
            <a:chExt cx="1915940" cy="999979"/>
          </a:xfrm>
          <a:solidFill>
            <a:schemeClr val="accent4"/>
          </a:solidFill>
        </p:grpSpPr>
        <p:sp>
          <p:nvSpPr>
            <p:cNvPr id="9" name="Rectangle 18"/>
            <p:cNvSpPr/>
            <p:nvPr/>
          </p:nvSpPr>
          <p:spPr>
            <a:xfrm>
              <a:off x="5077256" y="1792610"/>
              <a:ext cx="1152128" cy="310721"/>
            </a:xfrm>
            <a:custGeom>
              <a:avLst/>
              <a:gdLst>
                <a:gd name="connsiteX0" fmla="*/ 0 w 1152128"/>
                <a:gd name="connsiteY0" fmla="*/ 0 h 302769"/>
                <a:gd name="connsiteX1" fmla="*/ 1152128 w 1152128"/>
                <a:gd name="connsiteY1" fmla="*/ 0 h 302769"/>
                <a:gd name="connsiteX2" fmla="*/ 1152128 w 1152128"/>
                <a:gd name="connsiteY2" fmla="*/ 302769 h 302769"/>
                <a:gd name="connsiteX3" fmla="*/ 0 w 1152128"/>
                <a:gd name="connsiteY3" fmla="*/ 302769 h 302769"/>
                <a:gd name="connsiteX4" fmla="*/ 0 w 1152128"/>
                <a:gd name="connsiteY4" fmla="*/ 0 h 302769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341907 w 1152128"/>
                <a:gd name="connsiteY3" fmla="*/ 310721 h 310721"/>
                <a:gd name="connsiteX4" fmla="*/ 0 w 1152128"/>
                <a:gd name="connsiteY4" fmla="*/ 0 h 310721"/>
                <a:gd name="connsiteX0" fmla="*/ 0 w 1152128"/>
                <a:gd name="connsiteY0" fmla="*/ 0 h 310721"/>
                <a:gd name="connsiteX1" fmla="*/ 1152128 w 1152128"/>
                <a:gd name="connsiteY1" fmla="*/ 0 h 310721"/>
                <a:gd name="connsiteX2" fmla="*/ 1152128 w 1152128"/>
                <a:gd name="connsiteY2" fmla="*/ 302769 h 310721"/>
                <a:gd name="connsiteX3" fmla="*/ 270345 w 1152128"/>
                <a:gd name="connsiteY3" fmla="*/ 310721 h 310721"/>
                <a:gd name="connsiteX4" fmla="*/ 0 w 1152128"/>
                <a:gd name="connsiteY4" fmla="*/ 0 h 31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28" h="310721">
                  <a:moveTo>
                    <a:pt x="0" y="0"/>
                  </a:moveTo>
                  <a:lnTo>
                    <a:pt x="1152128" y="0"/>
                  </a:lnTo>
                  <a:lnTo>
                    <a:pt x="1152128" y="302769"/>
                  </a:lnTo>
                  <a:lnTo>
                    <a:pt x="270345" y="31072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6"/>
            <p:cNvSpPr/>
            <p:nvPr/>
          </p:nvSpPr>
          <p:spPr>
            <a:xfrm>
              <a:off x="4313444" y="1103352"/>
              <a:ext cx="1066212" cy="302769"/>
            </a:xfrm>
            <a:custGeom>
              <a:avLst/>
              <a:gdLst>
                <a:gd name="connsiteX0" fmla="*/ 0 w 1066212"/>
                <a:gd name="connsiteY0" fmla="*/ 0 h 302769"/>
                <a:gd name="connsiteX1" fmla="*/ 1066212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23854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  <a:gd name="connsiteX0" fmla="*/ 0 w 1066212"/>
                <a:gd name="connsiteY0" fmla="*/ 0 h 302769"/>
                <a:gd name="connsiteX1" fmla="*/ 795868 w 1066212"/>
                <a:gd name="connsiteY1" fmla="*/ 0 h 302769"/>
                <a:gd name="connsiteX2" fmla="*/ 1066212 w 1066212"/>
                <a:gd name="connsiteY2" fmla="*/ 302769 h 302769"/>
                <a:gd name="connsiteX3" fmla="*/ 0 w 1066212"/>
                <a:gd name="connsiteY3" fmla="*/ 302769 h 302769"/>
                <a:gd name="connsiteX4" fmla="*/ 0 w 1066212"/>
                <a:gd name="connsiteY4" fmla="*/ 0 h 30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212" h="302769">
                  <a:moveTo>
                    <a:pt x="0" y="0"/>
                  </a:moveTo>
                  <a:lnTo>
                    <a:pt x="795868" y="0"/>
                  </a:lnTo>
                  <a:lnTo>
                    <a:pt x="1066212" y="302769"/>
                  </a:lnTo>
                  <a:lnTo>
                    <a:pt x="0" y="3027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77256" y="1406120"/>
              <a:ext cx="302400" cy="3889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2470448" y="1612818"/>
            <a:ext cx="733400" cy="73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2470448" y="2692938"/>
            <a:ext cx="733400" cy="733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470448" y="3773058"/>
            <a:ext cx="733400" cy="73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30"/>
          <p:cNvSpPr>
            <a:spLocks noChangeAspect="1"/>
          </p:cNvSpPr>
          <p:nvPr/>
        </p:nvSpPr>
        <p:spPr>
          <a:xfrm>
            <a:off x="2689988" y="1817284"/>
            <a:ext cx="279951" cy="27913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39264" y="1740732"/>
            <a:ext cx="1859808" cy="494185"/>
            <a:chOff x="3017859" y="4620126"/>
            <a:chExt cx="1870812" cy="494185"/>
          </a:xfrm>
        </p:grpSpPr>
        <p:sp>
          <p:nvSpPr>
            <p:cNvPr id="19" name="TextBox 18"/>
            <p:cNvSpPr txBox="1"/>
            <p:nvPr/>
          </p:nvSpPr>
          <p:spPr>
            <a:xfrm>
              <a:off x="3021856" y="4837312"/>
              <a:ext cx="1866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620126"/>
              <a:ext cx="18708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Cultivate Time Management Skill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3528" y="2744688"/>
            <a:ext cx="19755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 an easy to use mobile-based time management application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39264" y="3908924"/>
            <a:ext cx="1859808" cy="494185"/>
            <a:chOff x="3017859" y="4620126"/>
            <a:chExt cx="1870812" cy="494185"/>
          </a:xfrm>
        </p:grpSpPr>
        <p:sp>
          <p:nvSpPr>
            <p:cNvPr id="25" name="TextBox 24"/>
            <p:cNvSpPr txBox="1"/>
            <p:nvPr/>
          </p:nvSpPr>
          <p:spPr>
            <a:xfrm>
              <a:off x="3021856" y="4837312"/>
              <a:ext cx="18668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17859" y="4620126"/>
              <a:ext cx="18708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 importantly, solve procrastination!!!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entagon 26"/>
          <p:cNvSpPr/>
          <p:nvPr/>
        </p:nvSpPr>
        <p:spPr>
          <a:xfrm>
            <a:off x="5796136" y="2509439"/>
            <a:ext cx="1122424" cy="1109594"/>
          </a:xfrm>
          <a:prstGeom prst="homePlate">
            <a:avLst>
              <a:gd name="adj" fmla="val 3835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3131840" y="2912851"/>
            <a:ext cx="1928760" cy="3027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716016" y="2347775"/>
            <a:ext cx="1440160" cy="14401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hevron 29"/>
          <p:cNvSpPr/>
          <p:nvPr/>
        </p:nvSpPr>
        <p:spPr>
          <a:xfrm>
            <a:off x="6549604" y="2505230"/>
            <a:ext cx="614684" cy="1113803"/>
          </a:xfrm>
          <a:prstGeom prst="chevron">
            <a:avLst>
              <a:gd name="adj" fmla="val 7143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64288" y="2445875"/>
            <a:ext cx="18722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By developing mobile-based application that allows user to cultivate time management skill, procrastination could be solved!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1FF417F-5571-42AE-94E0-4189C02AE1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MY" dirty="0"/>
              <a:t>Project Aim: What is this project trying to achieve ?</a:t>
            </a:r>
          </a:p>
        </p:txBody>
      </p:sp>
      <p:sp>
        <p:nvSpPr>
          <p:cNvPr id="38" name="Rounded Rectangle 20">
            <a:extLst>
              <a:ext uri="{FF2B5EF4-FFF2-40B4-BE49-F238E27FC236}">
                <a16:creationId xmlns:a16="http://schemas.microsoft.com/office/drawing/2014/main" id="{117F1873-3B39-45A4-A5D9-C790F38E24AA}"/>
              </a:ext>
            </a:extLst>
          </p:cNvPr>
          <p:cNvSpPr>
            <a:spLocks noChangeAspect="1"/>
          </p:cNvSpPr>
          <p:nvPr/>
        </p:nvSpPr>
        <p:spPr>
          <a:xfrm rot="2160000">
            <a:off x="2654522" y="3959757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F8959311-7E31-495D-9DE2-D2D4604BBB2E}"/>
              </a:ext>
            </a:extLst>
          </p:cNvPr>
          <p:cNvSpPr/>
          <p:nvPr/>
        </p:nvSpPr>
        <p:spPr>
          <a:xfrm>
            <a:off x="2737327" y="2907540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050" name="Picture 2" descr="Arrow, alloy, mingle, mix, mix up, scramble icon - Download on Iconfinder">
            <a:extLst>
              <a:ext uri="{FF2B5EF4-FFF2-40B4-BE49-F238E27FC236}">
                <a16:creationId xmlns:a16="http://schemas.microsoft.com/office/drawing/2014/main" id="{B7B9E846-1EFE-4C5E-8117-9667674C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328" y="2625832"/>
            <a:ext cx="733400" cy="88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937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Testing: Functionality Test 11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A9F1DD-83A2-412C-A26E-DCB7838F8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66826"/>
              </p:ext>
            </p:extLst>
          </p:nvPr>
        </p:nvGraphicFramePr>
        <p:xfrm>
          <a:off x="0" y="1275606"/>
          <a:ext cx="6084168" cy="3692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0318">
                  <a:extLst>
                    <a:ext uri="{9D8B030D-6E8A-4147-A177-3AD203B41FA5}">
                      <a16:colId xmlns:a16="http://schemas.microsoft.com/office/drawing/2014/main" val="3351166579"/>
                    </a:ext>
                  </a:extLst>
                </a:gridCol>
                <a:gridCol w="4843850">
                  <a:extLst>
                    <a:ext uri="{9D8B030D-6E8A-4147-A177-3AD203B41FA5}">
                      <a16:colId xmlns:a16="http://schemas.microsoft.com/office/drawing/2014/main" val="522701902"/>
                    </a:ext>
                  </a:extLst>
                </a:gridCol>
              </a:tblGrid>
              <a:tr h="488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Score is calculating correctly various conditions with a default score of 50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697979"/>
                  </a:ext>
                </a:extLst>
              </a:tr>
              <a:tr h="23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Steps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SzPts val="1200"/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>
                          <a:effectLst/>
                        </a:rPr>
                        <a:t>This is an automated function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213444"/>
                  </a:ext>
                </a:extLst>
              </a:tr>
              <a:tr h="1263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Expected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plus 5 when task is marked as completed 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minus 5 when task is failed to complete on time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plus 10 when the application is used to schedule task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minus 10 when the application is not used to schedule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454578"/>
                  </a:ext>
                </a:extLst>
              </a:tr>
              <a:tr h="1263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Actual Output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plus 5 when task is marked as completed 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minus 5 when task is failed to complete on time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plus 10 when the application is used to schedule task</a:t>
                      </a:r>
                      <a:endParaRPr lang="en-MY" sz="1100"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200">
                          <a:effectLst/>
                        </a:rPr>
                        <a:t>Score minus 10 when the application is not used to schedule task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668523"/>
                  </a:ext>
                </a:extLst>
              </a:tr>
              <a:tr h="2304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 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5804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37F3CB-B106-446C-B780-8B8AD650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07654"/>
            <a:ext cx="3078483" cy="25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62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Results &amp; Discussions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System Evaluation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8443D9-CE9F-452F-A965-2351AF30BE9A}"/>
              </a:ext>
            </a:extLst>
          </p:cNvPr>
          <p:cNvSpPr txBox="1">
            <a:spLocks/>
          </p:cNvSpPr>
          <p:nvPr/>
        </p:nvSpPr>
        <p:spPr>
          <a:xfrm rot="10800000" flipV="1">
            <a:off x="0" y="978987"/>
            <a:ext cx="9144000" cy="115212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10 testers have been recruited to test out the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The system has been compiled into an </a:t>
            </a:r>
            <a:r>
              <a:rPr lang="en-US" altLang="ko-KR" dirty="0" err="1"/>
              <a:t>apk</a:t>
            </a:r>
            <a:r>
              <a:rPr lang="en-US" altLang="ko-KR" dirty="0"/>
              <a:t> file in order for the testers to install on their android devices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Then after 5 days of testing, the feedbacks from the testers were collected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F93BC-BE54-4116-A7E0-97330093F54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37"/>
          <a:stretch/>
        </p:blipFill>
        <p:spPr bwMode="auto">
          <a:xfrm>
            <a:off x="0" y="1923678"/>
            <a:ext cx="3638550" cy="1907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39A36-C9C5-4B34-947F-ACAB49EDC44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14"/>
          <a:stretch/>
        </p:blipFill>
        <p:spPr bwMode="auto">
          <a:xfrm>
            <a:off x="3638550" y="1923678"/>
            <a:ext cx="3238500" cy="16903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A3403-1601-47D0-8FDA-F297A30A5E2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86" b="10463"/>
          <a:stretch/>
        </p:blipFill>
        <p:spPr bwMode="auto">
          <a:xfrm>
            <a:off x="3638551" y="3486150"/>
            <a:ext cx="2805658" cy="1657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69DB2-8CAF-4712-BD56-FC5B35119EC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7003" r="20146" b="10772"/>
          <a:stretch/>
        </p:blipFill>
        <p:spPr bwMode="auto">
          <a:xfrm>
            <a:off x="209550" y="3608070"/>
            <a:ext cx="3429000" cy="15354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42094-1E57-4388-B01B-97A371E62002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8"/>
          <a:stretch/>
        </p:blipFill>
        <p:spPr bwMode="auto">
          <a:xfrm>
            <a:off x="6444209" y="3486150"/>
            <a:ext cx="2660367" cy="16573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659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53238"/>
            <a:ext cx="5220072" cy="473576"/>
          </a:xfrm>
        </p:spPr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112ADD5-DDF5-46C5-9B87-273CAC553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3928" y="2742863"/>
            <a:ext cx="4572000" cy="288032"/>
          </a:xfrm>
        </p:spPr>
        <p:txBody>
          <a:bodyPr/>
          <a:lstStyle/>
          <a:p>
            <a:r>
              <a:rPr lang="en-MY" dirty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762829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"/>
          <p:cNvSpPr txBox="1">
            <a:spLocks/>
          </p:cNvSpPr>
          <p:nvPr/>
        </p:nvSpPr>
        <p:spPr>
          <a:xfrm>
            <a:off x="539552" y="236135"/>
            <a:ext cx="3528392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Project Summary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4932040" y="134511"/>
            <a:ext cx="33843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It has concluded that this project has achieved every project objective that were defined earlier. it can be said with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confident that the Time Management is able to assist user cultivating time management habit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and manage their time more efficiently. Therefore, the Time Management Application is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successfully on solving procrastination via helping users cultivating time management skill.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B9D1EC-B378-4783-8AC0-54750DB1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5197"/>
              </p:ext>
            </p:extLst>
          </p:nvPr>
        </p:nvGraphicFramePr>
        <p:xfrm>
          <a:off x="251520" y="2514842"/>
          <a:ext cx="8424937" cy="909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74">
                  <a:extLst>
                    <a:ext uri="{9D8B030D-6E8A-4147-A177-3AD203B41FA5}">
                      <a16:colId xmlns:a16="http://schemas.microsoft.com/office/drawing/2014/main" val="3573661451"/>
                    </a:ext>
                  </a:extLst>
                </a:gridCol>
                <a:gridCol w="5864073">
                  <a:extLst>
                    <a:ext uri="{9D8B030D-6E8A-4147-A177-3AD203B41FA5}">
                      <a16:colId xmlns:a16="http://schemas.microsoft.com/office/drawing/2014/main" val="725955828"/>
                    </a:ext>
                  </a:extLst>
                </a:gridCol>
                <a:gridCol w="1176190">
                  <a:extLst>
                    <a:ext uri="{9D8B030D-6E8A-4147-A177-3AD203B41FA5}">
                      <a16:colId xmlns:a16="http://schemas.microsoft.com/office/drawing/2014/main" val="90453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882853"/>
                  </a:ext>
                </a:extLst>
              </a:tr>
              <a:tr h="66484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Investigate the technique of solving procrastination by cultivating balance working     habit through time management.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5109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248045-633B-4421-90B1-5A481739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86609"/>
              </p:ext>
            </p:extLst>
          </p:nvPr>
        </p:nvGraphicFramePr>
        <p:xfrm>
          <a:off x="251520" y="3418984"/>
          <a:ext cx="8424936" cy="587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73">
                  <a:extLst>
                    <a:ext uri="{9D8B030D-6E8A-4147-A177-3AD203B41FA5}">
                      <a16:colId xmlns:a16="http://schemas.microsoft.com/office/drawing/2014/main" val="2203658486"/>
                    </a:ext>
                  </a:extLst>
                </a:gridCol>
                <a:gridCol w="5864074">
                  <a:extLst>
                    <a:ext uri="{9D8B030D-6E8A-4147-A177-3AD203B41FA5}">
                      <a16:colId xmlns:a16="http://schemas.microsoft.com/office/drawing/2014/main" val="4084340889"/>
                    </a:ext>
                  </a:extLst>
                </a:gridCol>
                <a:gridCol w="1176189">
                  <a:extLst>
                    <a:ext uri="{9D8B030D-6E8A-4147-A177-3AD203B41FA5}">
                      <a16:colId xmlns:a16="http://schemas.microsoft.com/office/drawing/2014/main" val="1335560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975405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Design said mobile application with the chosen method.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487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5E0298-F1D6-4697-9E3C-C542CA10D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88997"/>
              </p:ext>
            </p:extLst>
          </p:nvPr>
        </p:nvGraphicFramePr>
        <p:xfrm>
          <a:off x="251520" y="3981131"/>
          <a:ext cx="8424938" cy="489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73">
                  <a:extLst>
                    <a:ext uri="{9D8B030D-6E8A-4147-A177-3AD203B41FA5}">
                      <a16:colId xmlns:a16="http://schemas.microsoft.com/office/drawing/2014/main" val="2528925496"/>
                    </a:ext>
                  </a:extLst>
                </a:gridCol>
                <a:gridCol w="5864075">
                  <a:extLst>
                    <a:ext uri="{9D8B030D-6E8A-4147-A177-3AD203B41FA5}">
                      <a16:colId xmlns:a16="http://schemas.microsoft.com/office/drawing/2014/main" val="3234142590"/>
                    </a:ext>
                  </a:extLst>
                </a:gridCol>
                <a:gridCol w="1176190">
                  <a:extLst>
                    <a:ext uri="{9D8B030D-6E8A-4147-A177-3AD203B41FA5}">
                      <a16:colId xmlns:a16="http://schemas.microsoft.com/office/drawing/2014/main" val="3038911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75869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Produce a full system of said mobile application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8569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96D68-FC16-4D81-9CA0-63D6523F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26262"/>
              </p:ext>
            </p:extLst>
          </p:nvPr>
        </p:nvGraphicFramePr>
        <p:xfrm>
          <a:off x="251520" y="4470717"/>
          <a:ext cx="8422078" cy="672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204">
                  <a:extLst>
                    <a:ext uri="{9D8B030D-6E8A-4147-A177-3AD203B41FA5}">
                      <a16:colId xmlns:a16="http://schemas.microsoft.com/office/drawing/2014/main" val="1845876382"/>
                    </a:ext>
                  </a:extLst>
                </a:gridCol>
                <a:gridCol w="5862084">
                  <a:extLst>
                    <a:ext uri="{9D8B030D-6E8A-4147-A177-3AD203B41FA5}">
                      <a16:colId xmlns:a16="http://schemas.microsoft.com/office/drawing/2014/main" val="1699777745"/>
                    </a:ext>
                  </a:extLst>
                </a:gridCol>
                <a:gridCol w="1175790">
                  <a:extLst>
                    <a:ext uri="{9D8B030D-6E8A-4147-A177-3AD203B41FA5}">
                      <a16:colId xmlns:a16="http://schemas.microsoft.com/office/drawing/2014/main" val="401125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Objective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Result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40068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MY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Evaluate the end product functionality and ease of use quality.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Success</a:t>
                      </a:r>
                      <a:endParaRPr lang="en-MY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02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35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89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Objectives: The milestones of the project</a:t>
            </a:r>
          </a:p>
        </p:txBody>
      </p:sp>
      <p:sp>
        <p:nvSpPr>
          <p:cNvPr id="28" name="Teardrop 27"/>
          <p:cNvSpPr/>
          <p:nvPr/>
        </p:nvSpPr>
        <p:spPr>
          <a:xfrm rot="2700000">
            <a:off x="6585079" y="1547344"/>
            <a:ext cx="1692000" cy="1692000"/>
          </a:xfrm>
          <a:prstGeom prst="teardrop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6670852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ardrop 29"/>
          <p:cNvSpPr/>
          <p:nvPr/>
        </p:nvSpPr>
        <p:spPr>
          <a:xfrm rot="2700000">
            <a:off x="4679026" y="1547344"/>
            <a:ext cx="1692000" cy="1692000"/>
          </a:xfrm>
          <a:prstGeom prst="teardrop">
            <a:avLst/>
          </a:prstGeom>
          <a:solidFill>
            <a:schemeClr val="accent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30"/>
          <p:cNvSpPr/>
          <p:nvPr/>
        </p:nvSpPr>
        <p:spPr>
          <a:xfrm>
            <a:off x="4764799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ardrop 31"/>
          <p:cNvSpPr/>
          <p:nvPr/>
        </p:nvSpPr>
        <p:spPr>
          <a:xfrm rot="2700000">
            <a:off x="2772973" y="1547344"/>
            <a:ext cx="1692000" cy="1692000"/>
          </a:xfrm>
          <a:prstGeom prst="teardrop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Oval 32"/>
          <p:cNvSpPr/>
          <p:nvPr/>
        </p:nvSpPr>
        <p:spPr>
          <a:xfrm>
            <a:off x="2858746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ardrop 33"/>
          <p:cNvSpPr/>
          <p:nvPr/>
        </p:nvSpPr>
        <p:spPr>
          <a:xfrm rot="2700000">
            <a:off x="866920" y="1547344"/>
            <a:ext cx="1692000" cy="1692000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952693" y="1630227"/>
            <a:ext cx="1512000" cy="151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5323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Research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61376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7429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3482" y="2571750"/>
            <a:ext cx="131519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MY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Evaluate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4597" y="3391252"/>
            <a:ext cx="172819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the technique of solving procrastination by cultivating balance working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habit through time management.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50650" y="3665007"/>
            <a:ext cx="17281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the mobile application with the most suitable method or solution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6703" y="3665007"/>
            <a:ext cx="17281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a fully functioning mobile application according to the design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06910" y="3604717"/>
            <a:ext cx="172819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mobile application functionality on solving procrastination and ease of use quality</a:t>
            </a:r>
          </a:p>
        </p:txBody>
      </p:sp>
      <p:pic>
        <p:nvPicPr>
          <p:cNvPr id="3082" name="Picture 10" descr="Research Icons - Download Free Vector Icons | Noun Project">
            <a:extLst>
              <a:ext uri="{FF2B5EF4-FFF2-40B4-BE49-F238E27FC236}">
                <a16:creationId xmlns:a16="http://schemas.microsoft.com/office/drawing/2014/main" id="{EB050118-4009-492C-9E6E-01154AB2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93" y="2048970"/>
            <a:ext cx="528402" cy="5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Graphic design">
            <a:extLst>
              <a:ext uri="{FF2B5EF4-FFF2-40B4-BE49-F238E27FC236}">
                <a16:creationId xmlns:a16="http://schemas.microsoft.com/office/drawing/2014/main" id="{B6AEE1A5-D5B4-4D10-819A-9AB81B49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32" y="2048970"/>
            <a:ext cx="590557" cy="5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plementation Icons - Download Free Vector Icons | Noun Project">
            <a:extLst>
              <a:ext uri="{FF2B5EF4-FFF2-40B4-BE49-F238E27FC236}">
                <a16:creationId xmlns:a16="http://schemas.microsoft.com/office/drawing/2014/main" id="{F7E3EF7C-4530-405A-870A-C26690E3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45" y="1929097"/>
            <a:ext cx="813107" cy="81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Evaluate Icons - 1,501 free vector icons">
            <a:extLst>
              <a:ext uri="{FF2B5EF4-FFF2-40B4-BE49-F238E27FC236}">
                <a16:creationId xmlns:a16="http://schemas.microsoft.com/office/drawing/2014/main" id="{97F9956C-8101-45E7-B26A-DE648047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61" y="2048970"/>
            <a:ext cx="545136" cy="5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8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Project Work Done: What has been done throughout this project ?</a:t>
            </a:r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693076" y="3327229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849012" y="3327229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7463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82998"/>
            <a:ext cx="3345849" cy="1107996"/>
            <a:chOff x="1448989" y="1595280"/>
            <a:chExt cx="3456818" cy="1107996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451784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Research has been done in order to determine the most suited way for users of the</a:t>
              </a:r>
            </a:p>
            <a:p>
              <a:r>
                <a:rPr lang="en-US" altLang="ko-KR" sz="12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application to cultivate time management skill in order to solve procrastination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Research and Investigation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2388" y="3119938"/>
            <a:ext cx="3409684" cy="1200329"/>
            <a:chOff x="1448989" y="1595280"/>
            <a:chExt cx="3522770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779946"/>
              <a:ext cx="3517736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fully functioning system has been created using Flutter framework combining with programming language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Dart implemented with Cloud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Firestore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database provided by Firebase Google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System Implementation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6236" y="1481454"/>
            <a:ext cx="2932815" cy="1107996"/>
            <a:chOff x="1448989" y="1595280"/>
            <a:chExt cx="3030085" cy="1107996"/>
          </a:xfrm>
        </p:grpSpPr>
        <p:sp>
          <p:nvSpPr>
            <p:cNvPr id="19" name="TextBox 18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system and its user interface as well as the flow of data has been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designed accordingly to the best suited solution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System Design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05955" y="3118394"/>
            <a:ext cx="2932815" cy="1107996"/>
            <a:chOff x="1448989" y="1595280"/>
            <a:chExt cx="3030085" cy="1107996"/>
          </a:xfrm>
        </p:grpSpPr>
        <p:sp>
          <p:nvSpPr>
            <p:cNvPr id="22" name="TextBox 21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system has been evaluated through testing and debugging for the purpose of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making sure the system is working perfectly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8989" y="1595280"/>
              <a:ext cx="303008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rgbClr val="00B0F0"/>
                  </a:solidFill>
                  <a:cs typeface="Arial" pitchFamily="34" charset="0"/>
                </a:rPr>
                <a:t>Evaluation</a:t>
              </a:r>
              <a:endParaRPr lang="ko-KR" altLang="en-US" sz="1200" b="1" dirty="0">
                <a:solidFill>
                  <a:srgbClr val="00B0F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27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723"/>
            <a:ext cx="30243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 Conclusion: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562481"/>
            <a:ext cx="316835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the long story shorted ?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A8E126A7-9362-465D-81C1-C3F690E6CA9E}"/>
              </a:ext>
            </a:extLst>
          </p:cNvPr>
          <p:cNvSpPr txBox="1">
            <a:spLocks/>
          </p:cNvSpPr>
          <p:nvPr/>
        </p:nvSpPr>
        <p:spPr>
          <a:xfrm>
            <a:off x="3995937" y="0"/>
            <a:ext cx="5148064" cy="19625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Solve procrastination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that is wide among in society nowadays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A29AD043-0A17-4294-8F64-E2FA3565460A}"/>
              </a:ext>
            </a:extLst>
          </p:cNvPr>
          <p:cNvSpPr txBox="1">
            <a:spLocks/>
          </p:cNvSpPr>
          <p:nvPr/>
        </p:nvSpPr>
        <p:spPr>
          <a:xfrm>
            <a:off x="179512" y="2337355"/>
            <a:ext cx="5400600" cy="144016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Develop a mobile-based application that allows user to              </a:t>
            </a:r>
            <a:r>
              <a:rPr lang="en-US" altLang="ko-KR" sz="2400" b="1" dirty="0">
                <a:solidFill>
                  <a:srgbClr val="002060"/>
                </a:solidFill>
                <a:latin typeface="+mj-lt"/>
                <a:cs typeface="Arial" pitchFamily="34" charset="0"/>
              </a:rPr>
              <a:t>cultivating time management habit</a:t>
            </a:r>
          </a:p>
        </p:txBody>
      </p:sp>
    </p:spTree>
    <p:extLst>
      <p:ext uri="{BB962C8B-B14F-4D97-AF65-F5344CB8AC3E}">
        <p14:creationId xmlns:p14="http://schemas.microsoft.com/office/powerpoint/2010/main" val="102349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Literature Review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0AA91-D682-42C5-A881-E6CBA6865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MY" dirty="0"/>
              <a:t>Researching for the solution: What is it ?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3511</Words>
  <Application>Microsoft Office PowerPoint</Application>
  <PresentationFormat>On-screen Show (16:9)</PresentationFormat>
  <Paragraphs>686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SEH</cp:lastModifiedBy>
  <cp:revision>118</cp:revision>
  <dcterms:created xsi:type="dcterms:W3CDTF">2016-12-05T23:26:54Z</dcterms:created>
  <dcterms:modified xsi:type="dcterms:W3CDTF">2020-11-29T22:38:57Z</dcterms:modified>
</cp:coreProperties>
</file>