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73"/>
    <a:srgbClr val="EF7161"/>
    <a:srgbClr val="FFFAE7"/>
    <a:srgbClr val="FCB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1"/>
    <p:restoredTop sz="94694"/>
  </p:normalViewPr>
  <p:slideViewPr>
    <p:cSldViewPr snapToGrid="0" snapToObjects="1">
      <p:cViewPr>
        <p:scale>
          <a:sx n="155" d="100"/>
          <a:sy n="155" d="100"/>
        </p:scale>
        <p:origin x="-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9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0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3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26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16185-DE48-D943-9F10-42F97E81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954741"/>
            <a:ext cx="5334000" cy="2555221"/>
          </a:xfrm>
          <a:scene3d>
            <a:camera prst="orthographicFront"/>
            <a:lightRig rig="threePt" dir="t"/>
          </a:scene3d>
        </p:spPr>
        <p:txBody>
          <a:bodyPr>
            <a:normAutofit fontScale="90000"/>
          </a:bodyPr>
          <a:lstStyle/>
          <a:p>
            <a:pPr algn="r"/>
            <a:r>
              <a:rPr lang="en-GB" sz="8000" dirty="0"/>
              <a:t>BT2102 ASSIGNMENT 1</a:t>
            </a:r>
            <a:br>
              <a:rPr lang="en-GB" sz="8000" dirty="0"/>
            </a:br>
            <a:r>
              <a:rPr lang="en-GB" sz="8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GROUP 77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0EDA7-E757-6449-B180-E96A41C38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683" y="3697857"/>
            <a:ext cx="4980317" cy="1823050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JIRAFE ADITYA VIJAY</a:t>
            </a:r>
          </a:p>
          <a:p>
            <a:pPr algn="r"/>
            <a:r>
              <a:rPr lang="en-GB" dirty="0"/>
              <a:t>LOW YE YANG, CALEB</a:t>
            </a:r>
          </a:p>
          <a:p>
            <a:pPr algn="r"/>
            <a:r>
              <a:rPr lang="en-GB" dirty="0"/>
              <a:t>IVAN CHIN YUE ZE</a:t>
            </a:r>
          </a:p>
          <a:p>
            <a:pPr algn="r"/>
            <a:r>
              <a:rPr lang="en-GB" dirty="0"/>
              <a:t>WONG JIA WEI, NICHOLAS ETHAN</a:t>
            </a:r>
          </a:p>
        </p:txBody>
      </p:sp>
      <p:pic>
        <p:nvPicPr>
          <p:cNvPr id="1026" name="Picture 2" descr="3 Basic Data Modeling Techniques - ERD, UML and Data Dictionary - Dataedo  Blog">
            <a:extLst>
              <a:ext uri="{FF2B5EF4-FFF2-40B4-BE49-F238E27FC236}">
                <a16:creationId xmlns:a16="http://schemas.microsoft.com/office/drawing/2014/main" id="{F21D813F-BDF6-F84A-B0DC-33A1E2D5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802" y="1969949"/>
            <a:ext cx="5454397" cy="2918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673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16185-DE48-D943-9F10-42F97E81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30" y="7112"/>
            <a:ext cx="8936966" cy="1384088"/>
          </a:xfrm>
          <a:scene3d>
            <a:camera prst="orthographicFront"/>
            <a:lightRig rig="threePt" dir="t"/>
          </a:scene3d>
        </p:spPr>
        <p:txBody>
          <a:bodyPr>
            <a:noAutofit/>
          </a:bodyPr>
          <a:lstStyle/>
          <a:p>
            <a:pPr algn="l"/>
            <a:r>
              <a:rPr lang="en-GB" sz="4800" dirty="0"/>
              <a:t>Final Entity and Attributes</a:t>
            </a:r>
            <a:br>
              <a:rPr lang="en-GB" sz="4800" dirty="0"/>
            </a:br>
            <a:r>
              <a:rPr lang="en-GB" sz="36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alsMember</a:t>
            </a:r>
            <a:r>
              <a:rPr lang="en-GB" sz="3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, Book</a:t>
            </a:r>
            <a:endParaRPr lang="en-GB" sz="4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A4ED71-80B6-5749-AA44-D7BADA6EF979}"/>
              </a:ext>
            </a:extLst>
          </p:cNvPr>
          <p:cNvGrpSpPr/>
          <p:nvPr/>
        </p:nvGrpSpPr>
        <p:grpSpPr>
          <a:xfrm>
            <a:off x="5995939" y="2410386"/>
            <a:ext cx="5794773" cy="2572612"/>
            <a:chOff x="6239980" y="1825420"/>
            <a:chExt cx="5794773" cy="2572612"/>
          </a:xfrm>
        </p:grpSpPr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1935C209-1EEF-8B46-BA41-3F54CDDFD251}"/>
                </a:ext>
              </a:extLst>
            </p:cNvPr>
            <p:cNvGrpSpPr/>
            <p:nvPr/>
          </p:nvGrpSpPr>
          <p:grpSpPr>
            <a:xfrm>
              <a:off x="6239980" y="1825420"/>
              <a:ext cx="5794773" cy="2572612"/>
              <a:chOff x="5918580" y="2395508"/>
              <a:chExt cx="5794773" cy="257261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971CD8B-54EA-0E43-A010-7808B3DD049C}"/>
                  </a:ext>
                </a:extLst>
              </p:cNvPr>
              <p:cNvSpPr txBox="1"/>
              <p:nvPr/>
            </p:nvSpPr>
            <p:spPr>
              <a:xfrm>
                <a:off x="7963910" y="2395508"/>
                <a:ext cx="1628676" cy="382455"/>
              </a:xfrm>
              <a:prstGeom prst="rect">
                <a:avLst/>
              </a:prstGeom>
              <a:solidFill>
                <a:srgbClr val="FCBE7F"/>
              </a:solidFill>
              <a:ln w="127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Book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E510EAE-F0CC-4446-8104-7A8B275FFE35}"/>
                  </a:ext>
                </a:extLst>
              </p:cNvPr>
              <p:cNvSpPr/>
              <p:nvPr/>
            </p:nvSpPr>
            <p:spPr>
              <a:xfrm>
                <a:off x="7613397" y="4450010"/>
                <a:ext cx="1038983" cy="518110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F4781C-746D-B446-9B22-F3292933DBDE}"/>
                  </a:ext>
                </a:extLst>
              </p:cNvPr>
              <p:cNvSpPr txBox="1"/>
              <p:nvPr/>
            </p:nvSpPr>
            <p:spPr>
              <a:xfrm>
                <a:off x="7674238" y="4565643"/>
                <a:ext cx="917300" cy="286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u="sng" dirty="0" err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accNo</a:t>
                </a:r>
                <a:endParaRPr lang="en-GB" sz="1200" u="sng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033F3D5-A54C-314F-BC52-353EFE0D76B7}"/>
                  </a:ext>
                </a:extLst>
              </p:cNvPr>
              <p:cNvSpPr/>
              <p:nvPr/>
            </p:nvSpPr>
            <p:spPr>
              <a:xfrm>
                <a:off x="6590112" y="4038847"/>
                <a:ext cx="1038983" cy="518110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32E640-ACC6-1A4A-A8C2-2E5C1F428587}"/>
                  </a:ext>
                </a:extLst>
              </p:cNvPr>
              <p:cNvSpPr txBox="1"/>
              <p:nvPr/>
            </p:nvSpPr>
            <p:spPr>
              <a:xfrm>
                <a:off x="6650954" y="4154481"/>
                <a:ext cx="917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ISBN</a:t>
                </a:r>
                <a:endParaRPr lang="en-GB" sz="1100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FD40232-75DD-524C-AE27-BA774FFFD0A1}"/>
                  </a:ext>
                </a:extLst>
              </p:cNvPr>
              <p:cNvSpPr/>
              <p:nvPr/>
            </p:nvSpPr>
            <p:spPr>
              <a:xfrm>
                <a:off x="5934958" y="3480978"/>
                <a:ext cx="1071742" cy="518110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9AE016-C5AC-654E-B2C1-6D86CF9CC8CA}"/>
                  </a:ext>
                </a:extLst>
              </p:cNvPr>
              <p:cNvSpPr txBox="1"/>
              <p:nvPr/>
            </p:nvSpPr>
            <p:spPr>
              <a:xfrm>
                <a:off x="5918580" y="3635820"/>
                <a:ext cx="11044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title</a:t>
                </a:r>
                <a:endParaRPr lang="en-GB" sz="1400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867CBB5-3D07-174F-AE57-DEFB5813A593}"/>
                  </a:ext>
                </a:extLst>
              </p:cNvPr>
              <p:cNvSpPr/>
              <p:nvPr/>
            </p:nvSpPr>
            <p:spPr>
              <a:xfrm>
                <a:off x="9971271" y="4038847"/>
                <a:ext cx="1038983" cy="518110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4C95ED6-0DDC-C346-95F9-9E0508CA9810}"/>
                  </a:ext>
                </a:extLst>
              </p:cNvPr>
              <p:cNvSpPr txBox="1"/>
              <p:nvPr/>
            </p:nvSpPr>
            <p:spPr>
              <a:xfrm>
                <a:off x="10021582" y="4154481"/>
                <a:ext cx="938360" cy="286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publisher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AAB8B21-59C5-AC43-88F4-EEEAF336A570}"/>
                  </a:ext>
                </a:extLst>
              </p:cNvPr>
              <p:cNvSpPr/>
              <p:nvPr/>
            </p:nvSpPr>
            <p:spPr>
              <a:xfrm>
                <a:off x="10524609" y="3441219"/>
                <a:ext cx="1188743" cy="518110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0EF4B6B-C5D4-A84F-89FE-347A4B0D1A0E}"/>
                  </a:ext>
                </a:extLst>
              </p:cNvPr>
              <p:cNvSpPr txBox="1"/>
              <p:nvPr/>
            </p:nvSpPr>
            <p:spPr>
              <a:xfrm>
                <a:off x="10524610" y="3556853"/>
                <a:ext cx="1188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err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publicationYear</a:t>
                </a:r>
                <a:endParaRPr lang="en-GB" sz="1200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2F77E02-0F70-E44D-9ACB-1C3F424EBAA3}"/>
                  </a:ext>
                </a:extLst>
              </p:cNvPr>
              <p:cNvCxnSpPr>
                <a:cxnSpLocks/>
                <a:stCxn id="52" idx="2"/>
                <a:endCxn id="53" idx="0"/>
              </p:cNvCxnSpPr>
              <p:nvPr/>
            </p:nvCxnSpPr>
            <p:spPr>
              <a:xfrm flipH="1">
                <a:off x="8132889" y="2777963"/>
                <a:ext cx="645359" cy="1672047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BAA585D-6A68-2548-B999-62CC4D41F4CA}"/>
                  </a:ext>
                </a:extLst>
              </p:cNvPr>
              <p:cNvCxnSpPr>
                <a:cxnSpLocks/>
                <a:stCxn id="52" idx="2"/>
                <a:endCxn id="59" idx="1"/>
              </p:cNvCxnSpPr>
              <p:nvPr/>
            </p:nvCxnSpPr>
            <p:spPr>
              <a:xfrm>
                <a:off x="8778248" y="2777963"/>
                <a:ext cx="1345179" cy="13367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AEF8F01-F906-C64A-8864-9B7A1C2360DF}"/>
                  </a:ext>
                </a:extLst>
              </p:cNvPr>
              <p:cNvCxnSpPr>
                <a:cxnSpLocks/>
                <a:stCxn id="52" idx="2"/>
                <a:endCxn id="61" idx="1"/>
              </p:cNvCxnSpPr>
              <p:nvPr/>
            </p:nvCxnSpPr>
            <p:spPr>
              <a:xfrm>
                <a:off x="8778248" y="2777963"/>
                <a:ext cx="1920448" cy="73913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6691F-C4C2-914F-99EF-68DFE7CE95FA}"/>
                  </a:ext>
                </a:extLst>
              </p:cNvPr>
              <p:cNvCxnSpPr>
                <a:cxnSpLocks/>
                <a:stCxn id="52" idx="2"/>
                <a:endCxn id="57" idx="7"/>
              </p:cNvCxnSpPr>
              <p:nvPr/>
            </p:nvCxnSpPr>
            <p:spPr>
              <a:xfrm flipH="1">
                <a:off x="6849747" y="2777963"/>
                <a:ext cx="1928501" cy="77889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DF4666A-DF54-DC4F-A359-715716A3BC56}"/>
                  </a:ext>
                </a:extLst>
              </p:cNvPr>
              <p:cNvCxnSpPr>
                <a:cxnSpLocks/>
                <a:stCxn id="52" idx="2"/>
                <a:endCxn id="55" idx="7"/>
              </p:cNvCxnSpPr>
              <p:nvPr/>
            </p:nvCxnSpPr>
            <p:spPr>
              <a:xfrm flipH="1">
                <a:off x="7476939" y="2777963"/>
                <a:ext cx="1301309" cy="13367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C9A756-B554-2948-A428-C76A7B02D6F7}"/>
                </a:ext>
              </a:extLst>
            </p:cNvPr>
            <p:cNvSpPr/>
            <p:nvPr/>
          </p:nvSpPr>
          <p:spPr>
            <a:xfrm>
              <a:off x="9190545" y="3851867"/>
              <a:ext cx="1038983" cy="518110"/>
            </a:xfrm>
            <a:prstGeom prst="ellipse">
              <a:avLst/>
            </a:prstGeom>
            <a:solidFill>
              <a:srgbClr val="FFFAE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A17DA4A-7956-9447-B767-E80B3CABD6CF}"/>
                </a:ext>
              </a:extLst>
            </p:cNvPr>
            <p:cNvSpPr txBox="1"/>
            <p:nvPr/>
          </p:nvSpPr>
          <p:spPr>
            <a:xfrm>
              <a:off x="9251386" y="3967500"/>
              <a:ext cx="917300" cy="286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BookAuthor</a:t>
              </a:r>
              <a:endParaRPr lang="en-GB" sz="12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7C2FA9-BDEF-124F-9CF8-33D9C2033BB3}"/>
                </a:ext>
              </a:extLst>
            </p:cNvPr>
            <p:cNvCxnSpPr>
              <a:cxnSpLocks/>
              <a:stCxn id="52" idx="2"/>
              <a:endCxn id="68" idx="0"/>
            </p:cNvCxnSpPr>
            <p:nvPr/>
          </p:nvCxnSpPr>
          <p:spPr>
            <a:xfrm>
              <a:off x="9099648" y="2207875"/>
              <a:ext cx="610389" cy="164399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E102BF-354C-084B-B4BA-603AE07655F8}"/>
              </a:ext>
            </a:extLst>
          </p:cNvPr>
          <p:cNvGrpSpPr/>
          <p:nvPr/>
        </p:nvGrpSpPr>
        <p:grpSpPr>
          <a:xfrm>
            <a:off x="317712" y="2407637"/>
            <a:ext cx="5276498" cy="2575360"/>
            <a:chOff x="317712" y="2407637"/>
            <a:chExt cx="5276498" cy="25753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4A38EA4-5A51-4A4C-B59C-4D984CDFAF2E}"/>
                </a:ext>
              </a:extLst>
            </p:cNvPr>
            <p:cNvGrpSpPr/>
            <p:nvPr/>
          </p:nvGrpSpPr>
          <p:grpSpPr>
            <a:xfrm>
              <a:off x="317712" y="2790092"/>
              <a:ext cx="5276498" cy="2192905"/>
              <a:chOff x="593070" y="2619575"/>
              <a:chExt cx="4418878" cy="178979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5E3A9-6093-C147-A0B3-7CF7E1CC18D4}"/>
                  </a:ext>
                </a:extLst>
              </p:cNvPr>
              <p:cNvSpPr/>
              <p:nvPr/>
            </p:nvSpPr>
            <p:spPr>
              <a:xfrm>
                <a:off x="2406769" y="3909037"/>
                <a:ext cx="957532" cy="500332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72FD5-0352-CE4C-83F3-F27FF5596A83}"/>
                  </a:ext>
                </a:extLst>
              </p:cNvPr>
              <p:cNvSpPr txBox="1"/>
              <p:nvPr/>
            </p:nvSpPr>
            <p:spPr>
              <a:xfrm>
                <a:off x="2462841" y="4020703"/>
                <a:ext cx="8453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u="sng" dirty="0" err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memberID</a:t>
                </a:r>
                <a:endParaRPr lang="en-GB" sz="1200" u="sng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249595C-CAAB-2A41-BD9C-5D71E797A082}"/>
                  </a:ext>
                </a:extLst>
              </p:cNvPr>
              <p:cNvSpPr/>
              <p:nvPr/>
            </p:nvSpPr>
            <p:spPr>
              <a:xfrm>
                <a:off x="1132217" y="3658871"/>
                <a:ext cx="957532" cy="500332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13CBAE-D2D8-FC46-96C3-50EAA03E6BB8}"/>
                  </a:ext>
                </a:extLst>
              </p:cNvPr>
              <p:cNvSpPr txBox="1"/>
              <p:nvPr/>
            </p:nvSpPr>
            <p:spPr>
              <a:xfrm>
                <a:off x="1188289" y="3770537"/>
                <a:ext cx="8453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faculty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DEC623E-968F-4B43-8AD8-DB9E3B8E946B}"/>
                  </a:ext>
                </a:extLst>
              </p:cNvPr>
              <p:cNvSpPr/>
              <p:nvPr/>
            </p:nvSpPr>
            <p:spPr>
              <a:xfrm>
                <a:off x="593070" y="2984506"/>
                <a:ext cx="987723" cy="500332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587A0F-C229-D04E-920B-15A5076F834F}"/>
                  </a:ext>
                </a:extLst>
              </p:cNvPr>
              <p:cNvSpPr txBox="1"/>
              <p:nvPr/>
            </p:nvSpPr>
            <p:spPr>
              <a:xfrm>
                <a:off x="593071" y="3098613"/>
                <a:ext cx="1017912" cy="22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err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memberName</a:t>
                </a:r>
                <a:endParaRPr lang="en-GB" sz="1200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A04B25-5C42-304F-9B35-9A8D583C49E0}"/>
                  </a:ext>
                </a:extLst>
              </p:cNvPr>
              <p:cNvSpPr/>
              <p:nvPr/>
            </p:nvSpPr>
            <p:spPr>
              <a:xfrm>
                <a:off x="3575649" y="3658871"/>
                <a:ext cx="957532" cy="500332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30EFA-D801-FD47-A0A9-F37BFEC95905}"/>
                  </a:ext>
                </a:extLst>
              </p:cNvPr>
              <p:cNvSpPr txBox="1"/>
              <p:nvPr/>
            </p:nvSpPr>
            <p:spPr>
              <a:xfrm>
                <a:off x="3622016" y="3770537"/>
                <a:ext cx="864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err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phoneNum</a:t>
                </a:r>
                <a:endParaRPr lang="en-GB" sz="1200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3444EC0-1704-F043-829B-50727064C36B}"/>
                  </a:ext>
                </a:extLst>
              </p:cNvPr>
              <p:cNvSpPr/>
              <p:nvPr/>
            </p:nvSpPr>
            <p:spPr>
              <a:xfrm>
                <a:off x="4054415" y="2973070"/>
                <a:ext cx="957532" cy="500332"/>
              </a:xfrm>
              <a:prstGeom prst="ellipse">
                <a:avLst/>
              </a:prstGeom>
              <a:solidFill>
                <a:srgbClr val="FFFAE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7B614A-DF7C-6F41-A6EE-CEE5BCED2BA1}"/>
                  </a:ext>
                </a:extLst>
              </p:cNvPr>
              <p:cNvSpPr txBox="1"/>
              <p:nvPr/>
            </p:nvSpPr>
            <p:spPr>
              <a:xfrm>
                <a:off x="4054416" y="3084736"/>
                <a:ext cx="957532" cy="22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err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emailAddress</a:t>
                </a:r>
                <a:endParaRPr lang="en-GB" sz="1200" dirty="0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C4C62C-6962-C946-98AB-758142F3F5C3}"/>
                  </a:ext>
                </a:extLst>
              </p:cNvPr>
              <p:cNvCxnSpPr>
                <a:cxnSpLocks/>
                <a:stCxn id="95" idx="2"/>
                <a:endCxn id="8" idx="0"/>
              </p:cNvCxnSpPr>
              <p:nvPr/>
            </p:nvCxnSpPr>
            <p:spPr>
              <a:xfrm>
                <a:off x="2885534" y="2619575"/>
                <a:ext cx="2" cy="1289462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3207197-54E4-4247-A8A5-48DFA88E1B0F}"/>
                  </a:ext>
                </a:extLst>
              </p:cNvPr>
              <p:cNvCxnSpPr>
                <a:cxnSpLocks/>
                <a:stCxn id="95" idx="2"/>
                <a:endCxn id="17" idx="1"/>
              </p:cNvCxnSpPr>
              <p:nvPr/>
            </p:nvCxnSpPr>
            <p:spPr>
              <a:xfrm>
                <a:off x="2885534" y="2619575"/>
                <a:ext cx="830343" cy="1112568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D90855B-D655-AC4B-8C79-5CB6E622DE12}"/>
                  </a:ext>
                </a:extLst>
              </p:cNvPr>
              <p:cNvCxnSpPr>
                <a:cxnSpLocks/>
                <a:stCxn id="95" idx="2"/>
                <a:endCxn id="20" idx="1"/>
              </p:cNvCxnSpPr>
              <p:nvPr/>
            </p:nvCxnSpPr>
            <p:spPr>
              <a:xfrm>
                <a:off x="2885534" y="2619575"/>
                <a:ext cx="1168882" cy="57820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BC9741A-1A76-EA4F-BF58-E91CE976C0D9}"/>
                  </a:ext>
                </a:extLst>
              </p:cNvPr>
              <p:cNvCxnSpPr>
                <a:cxnSpLocks/>
                <a:stCxn id="95" idx="2"/>
                <a:endCxn id="15" idx="7"/>
              </p:cNvCxnSpPr>
              <p:nvPr/>
            </p:nvCxnSpPr>
            <p:spPr>
              <a:xfrm flipH="1">
                <a:off x="1436144" y="2619575"/>
                <a:ext cx="1449389" cy="43820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E01DECD-78F2-1645-8036-51329AC9265C}"/>
                  </a:ext>
                </a:extLst>
              </p:cNvPr>
              <p:cNvCxnSpPr>
                <a:cxnSpLocks/>
                <a:stCxn id="95" idx="2"/>
                <a:endCxn id="13" idx="7"/>
              </p:cNvCxnSpPr>
              <p:nvPr/>
            </p:nvCxnSpPr>
            <p:spPr>
              <a:xfrm flipH="1">
                <a:off x="1949522" y="2619575"/>
                <a:ext cx="936012" cy="1112568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1FAE29D-30C2-0648-9D09-0621A944673A}"/>
                </a:ext>
              </a:extLst>
            </p:cNvPr>
            <p:cNvSpPr txBox="1"/>
            <p:nvPr/>
          </p:nvSpPr>
          <p:spPr>
            <a:xfrm>
              <a:off x="2240761" y="2407637"/>
              <a:ext cx="1628676" cy="382455"/>
            </a:xfrm>
            <a:prstGeom prst="rect">
              <a:avLst/>
            </a:prstGeom>
            <a:solidFill>
              <a:srgbClr val="FCBE7F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alsMember</a:t>
              </a:r>
              <a:endParaRPr lang="en-GB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D0FBCEC7-EEC9-A44F-83EB-1B45CB7221C9}"/>
              </a:ext>
            </a:extLst>
          </p:cNvPr>
          <p:cNvSpPr/>
          <p:nvPr/>
        </p:nvSpPr>
        <p:spPr>
          <a:xfrm>
            <a:off x="8991379" y="4471813"/>
            <a:ext cx="949232" cy="44814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7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0916B641-B1BA-4948-B55B-F250F182AD05}"/>
              </a:ext>
            </a:extLst>
          </p:cNvPr>
          <p:cNvSpPr txBox="1">
            <a:spLocks/>
          </p:cNvSpPr>
          <p:nvPr/>
        </p:nvSpPr>
        <p:spPr>
          <a:xfrm>
            <a:off x="145430" y="7112"/>
            <a:ext cx="8936966" cy="1384088"/>
          </a:xfrm>
          <a:prstGeom prst="rect">
            <a:avLst/>
          </a:prstGeom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/>
              <a:t>Final Entity and Attributes</a:t>
            </a:r>
            <a:br>
              <a:rPr lang="en-GB" sz="4800" dirty="0"/>
            </a:br>
            <a:r>
              <a:rPr lang="en-GB" sz="4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Fine, Payment</a:t>
            </a:r>
            <a:endParaRPr lang="en-GB" sz="4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326E4F4-D7D1-2C41-BEF6-D764B75B4972}"/>
              </a:ext>
            </a:extLst>
          </p:cNvPr>
          <p:cNvGrpSpPr/>
          <p:nvPr/>
        </p:nvGrpSpPr>
        <p:grpSpPr>
          <a:xfrm>
            <a:off x="6015897" y="2574648"/>
            <a:ext cx="5229859" cy="2558511"/>
            <a:chOff x="842928" y="2336776"/>
            <a:chExt cx="4031953" cy="171260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0339DDE-EF24-3648-B51F-87AF4ED2146C}"/>
                </a:ext>
              </a:extLst>
            </p:cNvPr>
            <p:cNvSpPr txBox="1"/>
            <p:nvPr/>
          </p:nvSpPr>
          <p:spPr>
            <a:xfrm>
              <a:off x="2121020" y="2336776"/>
              <a:ext cx="1500996" cy="247222"/>
            </a:xfrm>
            <a:prstGeom prst="rect">
              <a:avLst/>
            </a:prstGeom>
            <a:solidFill>
              <a:srgbClr val="FCBE7F"/>
            </a:solidFill>
            <a:ln w="12700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Payment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524A538-8970-5040-B713-6B8737299E51}"/>
                </a:ext>
              </a:extLst>
            </p:cNvPr>
            <p:cNvSpPr/>
            <p:nvPr/>
          </p:nvSpPr>
          <p:spPr>
            <a:xfrm>
              <a:off x="2399487" y="3549049"/>
              <a:ext cx="957532" cy="500332"/>
            </a:xfrm>
            <a:prstGeom prst="ellipse">
              <a:avLst/>
            </a:prstGeom>
            <a:solidFill>
              <a:srgbClr val="FFFAE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0E2AFB-00AE-2640-919C-C30060BAC8A1}"/>
                </a:ext>
              </a:extLst>
            </p:cNvPr>
            <p:cNvSpPr txBox="1"/>
            <p:nvPr/>
          </p:nvSpPr>
          <p:spPr>
            <a:xfrm>
              <a:off x="2448823" y="3710430"/>
              <a:ext cx="845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 err="1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memberID</a:t>
              </a:r>
              <a:endParaRPr lang="en-GB" sz="1200" u="sng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BCD20E-B103-8345-919E-DF19B0B6E21C}"/>
                </a:ext>
              </a:extLst>
            </p:cNvPr>
            <p:cNvSpPr/>
            <p:nvPr/>
          </p:nvSpPr>
          <p:spPr>
            <a:xfrm>
              <a:off x="842928" y="3158539"/>
              <a:ext cx="957532" cy="500332"/>
            </a:xfrm>
            <a:prstGeom prst="ellipse">
              <a:avLst/>
            </a:prstGeom>
            <a:solidFill>
              <a:srgbClr val="FFFAE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AAB9A64-F596-FF4A-9930-76462E28BC73}"/>
                </a:ext>
              </a:extLst>
            </p:cNvPr>
            <p:cNvSpPr txBox="1"/>
            <p:nvPr/>
          </p:nvSpPr>
          <p:spPr>
            <a:xfrm>
              <a:off x="894164" y="3320658"/>
              <a:ext cx="845388" cy="22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paymentDate</a:t>
              </a:r>
              <a:endParaRPr lang="en-GB" sz="12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EE4E442-67C6-5245-801F-C5C75B3FB645}"/>
                </a:ext>
              </a:extLst>
            </p:cNvPr>
            <p:cNvSpPr/>
            <p:nvPr/>
          </p:nvSpPr>
          <p:spPr>
            <a:xfrm>
              <a:off x="3884257" y="3158539"/>
              <a:ext cx="957532" cy="500332"/>
            </a:xfrm>
            <a:prstGeom prst="ellipse">
              <a:avLst/>
            </a:prstGeom>
            <a:solidFill>
              <a:srgbClr val="FFFAE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AB769A-2570-6F4C-A996-1AAAE965A47E}"/>
                </a:ext>
              </a:extLst>
            </p:cNvPr>
            <p:cNvSpPr txBox="1"/>
            <p:nvPr/>
          </p:nvSpPr>
          <p:spPr>
            <a:xfrm>
              <a:off x="3851165" y="3318672"/>
              <a:ext cx="1023716" cy="22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paymentAmount</a:t>
              </a:r>
              <a:endParaRPr lang="en-GB" sz="12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152C74-401B-D34C-AB18-BB19C980B4B9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>
              <a:off x="2871518" y="2583998"/>
              <a:ext cx="6735" cy="96505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09B69FF-61B9-D744-9D73-6C2895DD4955}"/>
                </a:ext>
              </a:extLst>
            </p:cNvPr>
            <p:cNvCxnSpPr>
              <a:cxnSpLocks/>
              <a:stCxn id="69" idx="2"/>
              <a:endCxn id="75" idx="1"/>
            </p:cNvCxnSpPr>
            <p:nvPr/>
          </p:nvCxnSpPr>
          <p:spPr>
            <a:xfrm>
              <a:off x="2871518" y="2583998"/>
              <a:ext cx="1152965" cy="6478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E956CF5-E14E-AE40-96FD-C19690BA8360}"/>
                </a:ext>
              </a:extLst>
            </p:cNvPr>
            <p:cNvCxnSpPr>
              <a:cxnSpLocks/>
              <a:stCxn id="69" idx="2"/>
              <a:endCxn id="73" idx="7"/>
            </p:cNvCxnSpPr>
            <p:nvPr/>
          </p:nvCxnSpPr>
          <p:spPr>
            <a:xfrm flipH="1">
              <a:off x="1660233" y="2583998"/>
              <a:ext cx="1211285" cy="6478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BEC7F7-E5D3-214B-9A0C-485B9B754674}"/>
              </a:ext>
            </a:extLst>
          </p:cNvPr>
          <p:cNvGrpSpPr/>
          <p:nvPr/>
        </p:nvGrpSpPr>
        <p:grpSpPr>
          <a:xfrm>
            <a:off x="539496" y="2563683"/>
            <a:ext cx="5221227" cy="2569474"/>
            <a:chOff x="871006" y="2517913"/>
            <a:chExt cx="4774963" cy="20976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C63738-4E32-8C47-8CAE-009D2BF9BD9D}"/>
                </a:ext>
              </a:extLst>
            </p:cNvPr>
            <p:cNvSpPr txBox="1"/>
            <p:nvPr/>
          </p:nvSpPr>
          <p:spPr>
            <a:xfrm>
              <a:off x="2397151" y="2517913"/>
              <a:ext cx="1792310" cy="301511"/>
            </a:xfrm>
            <a:prstGeom prst="rect">
              <a:avLst/>
            </a:prstGeom>
            <a:solidFill>
              <a:srgbClr val="FCBE7F"/>
            </a:solidFill>
            <a:ln w="12700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Fine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65E3A9-6093-C147-A0B3-7CF7E1CC18D4}"/>
                </a:ext>
              </a:extLst>
            </p:cNvPr>
            <p:cNvSpPr/>
            <p:nvPr/>
          </p:nvSpPr>
          <p:spPr>
            <a:xfrm>
              <a:off x="2716926" y="4002527"/>
              <a:ext cx="1143371" cy="613021"/>
            </a:xfrm>
            <a:prstGeom prst="ellipse">
              <a:avLst/>
            </a:prstGeom>
            <a:solidFill>
              <a:srgbClr val="FFFAE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A72FD5-0352-CE4C-83F3-F27FF5596A83}"/>
                </a:ext>
              </a:extLst>
            </p:cNvPr>
            <p:cNvSpPr txBox="1"/>
            <p:nvPr/>
          </p:nvSpPr>
          <p:spPr>
            <a:xfrm>
              <a:off x="2783879" y="4202165"/>
              <a:ext cx="1009462" cy="33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 err="1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memberID</a:t>
              </a:r>
              <a:endParaRPr lang="en-GB" sz="1200" u="sng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49595C-CAAB-2A41-BD9C-5D71E797A082}"/>
                </a:ext>
              </a:extLst>
            </p:cNvPr>
            <p:cNvSpPr/>
            <p:nvPr/>
          </p:nvSpPr>
          <p:spPr>
            <a:xfrm>
              <a:off x="871006" y="3524063"/>
              <a:ext cx="1143371" cy="613021"/>
            </a:xfrm>
            <a:prstGeom prst="ellipse">
              <a:avLst/>
            </a:prstGeom>
            <a:solidFill>
              <a:srgbClr val="FFFAE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13CBAE-D2D8-FC46-96C3-50EAA03E6BB8}"/>
                </a:ext>
              </a:extLst>
            </p:cNvPr>
            <p:cNvSpPr txBox="1"/>
            <p:nvPr/>
          </p:nvSpPr>
          <p:spPr>
            <a:xfrm>
              <a:off x="937960" y="3692073"/>
              <a:ext cx="100946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u="sng" dirty="0" err="1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fineAmount</a:t>
              </a:r>
              <a:endParaRPr lang="en-GB" sz="1200" u="sng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A04B25-5C42-304F-9B35-9A8D583C49E0}"/>
                </a:ext>
              </a:extLst>
            </p:cNvPr>
            <p:cNvSpPr/>
            <p:nvPr/>
          </p:nvSpPr>
          <p:spPr>
            <a:xfrm>
              <a:off x="4502598" y="3524063"/>
              <a:ext cx="1143371" cy="613021"/>
            </a:xfrm>
            <a:prstGeom prst="ellipse">
              <a:avLst/>
            </a:prstGeom>
            <a:solidFill>
              <a:srgbClr val="FFFAE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D30EFA-D801-FD47-A0A9-F37BFEC95905}"/>
                </a:ext>
              </a:extLst>
            </p:cNvPr>
            <p:cNvSpPr txBox="1"/>
            <p:nvPr/>
          </p:nvSpPr>
          <p:spPr>
            <a:xfrm>
              <a:off x="4562057" y="3728457"/>
              <a:ext cx="103263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fineDate</a:t>
              </a:r>
              <a:endParaRPr lang="en-GB" sz="12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C4C62C-6962-C946-98AB-758142F3F5C3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3288612" y="2819424"/>
              <a:ext cx="4694" cy="118310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207197-54E4-4247-A8A5-48DFA88E1B0F}"/>
                </a:ext>
              </a:extLst>
            </p:cNvPr>
            <p:cNvCxnSpPr>
              <a:cxnSpLocks/>
              <a:stCxn id="7" idx="2"/>
              <a:endCxn id="17" idx="1"/>
            </p:cNvCxnSpPr>
            <p:nvPr/>
          </p:nvCxnSpPr>
          <p:spPr>
            <a:xfrm>
              <a:off x="3293306" y="2819424"/>
              <a:ext cx="1376735" cy="79441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01DECD-78F2-1645-8036-51329AC9265C}"/>
                </a:ext>
              </a:extLst>
            </p:cNvPr>
            <p:cNvCxnSpPr>
              <a:cxnSpLocks/>
              <a:stCxn id="7" idx="2"/>
              <a:endCxn id="13" idx="7"/>
            </p:cNvCxnSpPr>
            <p:nvPr/>
          </p:nvCxnSpPr>
          <p:spPr>
            <a:xfrm flipH="1">
              <a:off x="1846934" y="2819424"/>
              <a:ext cx="1446372" cy="79441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9D6BFD-BA67-0443-BACA-7A63991D8A36}"/>
                </a:ext>
              </a:extLst>
            </p:cNvPr>
            <p:cNvSpPr txBox="1"/>
            <p:nvPr/>
          </p:nvSpPr>
          <p:spPr>
            <a:xfrm>
              <a:off x="2484006" y="2555246"/>
              <a:ext cx="1598181" cy="2343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79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0916B641-B1BA-4948-B55B-F250F182AD05}"/>
              </a:ext>
            </a:extLst>
          </p:cNvPr>
          <p:cNvSpPr txBox="1">
            <a:spLocks/>
          </p:cNvSpPr>
          <p:nvPr/>
        </p:nvSpPr>
        <p:spPr>
          <a:xfrm>
            <a:off x="145430" y="7651"/>
            <a:ext cx="8936966" cy="867067"/>
          </a:xfrm>
          <a:prstGeom prst="rect">
            <a:avLst/>
          </a:prstGeom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/>
              <a:t>Final Conceptual Data Model</a:t>
            </a:r>
            <a:endParaRPr lang="en-GB" sz="4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EAD5F2-3C5B-304B-9F6D-E0378A372464}"/>
              </a:ext>
            </a:extLst>
          </p:cNvPr>
          <p:cNvSpPr txBox="1"/>
          <p:nvPr/>
        </p:nvSpPr>
        <p:spPr>
          <a:xfrm>
            <a:off x="2234856" y="5950020"/>
            <a:ext cx="1792310" cy="369331"/>
          </a:xfrm>
          <a:prstGeom prst="rect">
            <a:avLst/>
          </a:prstGeom>
          <a:solidFill>
            <a:srgbClr val="FCBE7F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C6BAF2-CD1B-1043-B156-3B49CEABD5C0}"/>
              </a:ext>
            </a:extLst>
          </p:cNvPr>
          <p:cNvGrpSpPr/>
          <p:nvPr/>
        </p:nvGrpSpPr>
        <p:grpSpPr>
          <a:xfrm>
            <a:off x="2300761" y="5950019"/>
            <a:ext cx="7381046" cy="369331"/>
            <a:chOff x="-3759292" y="2363227"/>
            <a:chExt cx="7381046" cy="369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581FE1-E02B-1D44-9A1D-9E2717BA8BC3}"/>
                </a:ext>
              </a:extLst>
            </p:cNvPr>
            <p:cNvSpPr txBox="1"/>
            <p:nvPr/>
          </p:nvSpPr>
          <p:spPr>
            <a:xfrm>
              <a:off x="1829444" y="2363227"/>
              <a:ext cx="1792310" cy="369331"/>
            </a:xfrm>
            <a:prstGeom prst="rect">
              <a:avLst/>
            </a:prstGeom>
            <a:solidFill>
              <a:srgbClr val="FCBE7F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Payment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C644AB-83AC-D644-B067-C490AE72F113}"/>
                </a:ext>
              </a:extLst>
            </p:cNvPr>
            <p:cNvSpPr txBox="1"/>
            <p:nvPr/>
          </p:nvSpPr>
          <p:spPr>
            <a:xfrm>
              <a:off x="-3759292" y="2406235"/>
              <a:ext cx="1660499" cy="2850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B43B5C8-5E79-9647-B3E0-16C7B59B33A8}"/>
              </a:ext>
            </a:extLst>
          </p:cNvPr>
          <p:cNvSpPr txBox="1"/>
          <p:nvPr/>
        </p:nvSpPr>
        <p:spPr>
          <a:xfrm>
            <a:off x="5014454" y="3554414"/>
            <a:ext cx="1792310" cy="369331"/>
          </a:xfrm>
          <a:prstGeom prst="rect">
            <a:avLst/>
          </a:prstGeom>
          <a:solidFill>
            <a:srgbClr val="FCBE7F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alsMember</a:t>
            </a:r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9" name="Process 8">
            <a:extLst>
              <a:ext uri="{FF2B5EF4-FFF2-40B4-BE49-F238E27FC236}">
                <a16:creationId xmlns:a16="http://schemas.microsoft.com/office/drawing/2014/main" id="{F9F6F3BE-CAB4-C045-A727-C9ED86D06FD0}"/>
              </a:ext>
            </a:extLst>
          </p:cNvPr>
          <p:cNvSpPr/>
          <p:nvPr/>
        </p:nvSpPr>
        <p:spPr>
          <a:xfrm>
            <a:off x="2355401" y="2221773"/>
            <a:ext cx="1533231" cy="620171"/>
          </a:xfrm>
          <a:prstGeom prst="diamond">
            <a:avLst/>
          </a:prstGeom>
          <a:solidFill>
            <a:srgbClr val="FFFAE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loans</a:t>
            </a:r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5" name="Process 8">
            <a:extLst>
              <a:ext uri="{FF2B5EF4-FFF2-40B4-BE49-F238E27FC236}">
                <a16:creationId xmlns:a16="http://schemas.microsoft.com/office/drawing/2014/main" id="{46A688B8-2FE9-C942-82A9-155F383CE961}"/>
              </a:ext>
            </a:extLst>
          </p:cNvPr>
          <p:cNvSpPr/>
          <p:nvPr/>
        </p:nvSpPr>
        <p:spPr>
          <a:xfrm>
            <a:off x="8015478" y="2223805"/>
            <a:ext cx="1533231" cy="620171"/>
          </a:xfrm>
          <a:prstGeom prst="diamond">
            <a:avLst/>
          </a:prstGeom>
          <a:solidFill>
            <a:srgbClr val="FFFAE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Reserve</a:t>
            </a:r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8" name="Process 8">
            <a:extLst>
              <a:ext uri="{FF2B5EF4-FFF2-40B4-BE49-F238E27FC236}">
                <a16:creationId xmlns:a16="http://schemas.microsoft.com/office/drawing/2014/main" id="{6D1BFEE4-761C-834F-A0DD-EC6CCE3A786C}"/>
              </a:ext>
            </a:extLst>
          </p:cNvPr>
          <p:cNvSpPr/>
          <p:nvPr/>
        </p:nvSpPr>
        <p:spPr>
          <a:xfrm>
            <a:off x="2364395" y="4652723"/>
            <a:ext cx="1533231" cy="620171"/>
          </a:xfrm>
          <a:prstGeom prst="diamond">
            <a:avLst/>
          </a:prstGeom>
          <a:solidFill>
            <a:srgbClr val="FFFAE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owes</a:t>
            </a:r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9" name="Process 8">
            <a:extLst>
              <a:ext uri="{FF2B5EF4-FFF2-40B4-BE49-F238E27FC236}">
                <a16:creationId xmlns:a16="http://schemas.microsoft.com/office/drawing/2014/main" id="{E89C34F0-2BDF-6841-BE99-1FBD4C24C933}"/>
              </a:ext>
            </a:extLst>
          </p:cNvPr>
          <p:cNvSpPr/>
          <p:nvPr/>
        </p:nvSpPr>
        <p:spPr>
          <a:xfrm>
            <a:off x="8019036" y="4690254"/>
            <a:ext cx="1533231" cy="620171"/>
          </a:xfrm>
          <a:prstGeom prst="diamond">
            <a:avLst/>
          </a:prstGeom>
          <a:solidFill>
            <a:srgbClr val="FFFAE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makes</a:t>
            </a:r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1496054-6A38-E74C-AFA0-9DDC72D4A3B3}"/>
              </a:ext>
            </a:extLst>
          </p:cNvPr>
          <p:cNvCxnSpPr>
            <a:cxnSpLocks/>
            <a:stCxn id="158" idx="2"/>
            <a:endCxn id="40" idx="0"/>
          </p:cNvCxnSpPr>
          <p:nvPr/>
        </p:nvCxnSpPr>
        <p:spPr>
          <a:xfrm>
            <a:off x="3131011" y="5272894"/>
            <a:ext cx="0" cy="677126"/>
          </a:xfrm>
          <a:prstGeom prst="line">
            <a:avLst/>
          </a:prstGeom>
          <a:ln w="63500" cmpd="dbl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92D0418-CDB6-D944-A78E-C6DD4DDAE78A}"/>
              </a:ext>
            </a:extLst>
          </p:cNvPr>
          <p:cNvCxnSpPr>
            <a:cxnSpLocks/>
            <a:stCxn id="43" idx="0"/>
            <a:endCxn id="159" idx="2"/>
          </p:cNvCxnSpPr>
          <p:nvPr/>
        </p:nvCxnSpPr>
        <p:spPr>
          <a:xfrm flipV="1">
            <a:off x="8785652" y="5310425"/>
            <a:ext cx="0" cy="6395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B05EFF20-90B7-D146-9BD5-CDA8081A4DD8}"/>
              </a:ext>
            </a:extLst>
          </p:cNvPr>
          <p:cNvCxnSpPr>
            <a:cxnSpLocks/>
            <a:endCxn id="158" idx="0"/>
          </p:cNvCxnSpPr>
          <p:nvPr/>
        </p:nvCxnSpPr>
        <p:spPr>
          <a:xfrm rot="10800000" flipV="1">
            <a:off x="3131011" y="3864499"/>
            <a:ext cx="1883442" cy="788223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92B4961F-3504-1A4B-AF4D-F5A9D2CC6FB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4027166" y="4939124"/>
            <a:ext cx="1226602" cy="1195562"/>
          </a:xfrm>
          <a:prstGeom prst="bentConnector3">
            <a:avLst/>
          </a:prstGeom>
          <a:ln w="63500" cmpd="dbl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39F418A0-2A2D-6D41-A201-226B3832CF9F}"/>
              </a:ext>
            </a:extLst>
          </p:cNvPr>
          <p:cNvCxnSpPr>
            <a:cxnSpLocks/>
            <a:stCxn id="157" idx="3"/>
            <a:endCxn id="43" idx="1"/>
          </p:cNvCxnSpPr>
          <p:nvPr/>
        </p:nvCxnSpPr>
        <p:spPr>
          <a:xfrm>
            <a:off x="6677224" y="4939124"/>
            <a:ext cx="1212273" cy="1195561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98020F16-19F1-B342-8F85-21C6F2DE0609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06763" y="3864499"/>
            <a:ext cx="1978889" cy="825755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3B3BB679-17BB-EF4A-BD49-2F8A6C36B0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8874" y="2303255"/>
            <a:ext cx="778723" cy="1892436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BFC081EA-A7CF-8643-AF6E-31F0BCA4ED06}"/>
              </a:ext>
            </a:extLst>
          </p:cNvPr>
          <p:cNvCxnSpPr>
            <a:cxnSpLocks/>
            <a:stCxn id="59" idx="0"/>
            <a:endCxn id="54" idx="1"/>
          </p:cNvCxnSpPr>
          <p:nvPr/>
        </p:nvCxnSpPr>
        <p:spPr>
          <a:xfrm rot="5400000" flipH="1" flipV="1">
            <a:off x="3612461" y="819781"/>
            <a:ext cx="911549" cy="1892436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45DD2F4A-4F2E-AC49-9A33-684DA0D781CC}"/>
              </a:ext>
            </a:extLst>
          </p:cNvPr>
          <p:cNvCxnSpPr>
            <a:cxnSpLocks/>
            <a:stCxn id="54" idx="3"/>
            <a:endCxn id="105" idx="0"/>
          </p:cNvCxnSpPr>
          <p:nvPr/>
        </p:nvCxnSpPr>
        <p:spPr>
          <a:xfrm>
            <a:off x="6806763" y="1310224"/>
            <a:ext cx="1975331" cy="913581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E38435A3-C35E-D841-9616-25D0E9B3CA15}"/>
              </a:ext>
            </a:extLst>
          </p:cNvPr>
          <p:cNvCxnSpPr>
            <a:cxnSpLocks/>
            <a:stCxn id="105" idx="2"/>
          </p:cNvCxnSpPr>
          <p:nvPr/>
        </p:nvCxnSpPr>
        <p:spPr>
          <a:xfrm rot="5400000">
            <a:off x="7396999" y="2253741"/>
            <a:ext cx="794861" cy="1975331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1817CF24-54E4-CC43-9C90-429C1881C928}"/>
              </a:ext>
            </a:extLst>
          </p:cNvPr>
          <p:cNvSpPr txBox="1"/>
          <p:nvPr/>
        </p:nvSpPr>
        <p:spPr>
          <a:xfrm>
            <a:off x="3114257" y="2832337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7D9DFD5-53D2-A441-8AF4-F41958FF95FF}"/>
              </a:ext>
            </a:extLst>
          </p:cNvPr>
          <p:cNvSpPr txBox="1"/>
          <p:nvPr/>
        </p:nvSpPr>
        <p:spPr>
          <a:xfrm>
            <a:off x="3114140" y="1952066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30D6C9E-5655-AA49-8EB8-35BAC49963C1}"/>
              </a:ext>
            </a:extLst>
          </p:cNvPr>
          <p:cNvSpPr txBox="1"/>
          <p:nvPr/>
        </p:nvSpPr>
        <p:spPr>
          <a:xfrm>
            <a:off x="8782093" y="2828623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M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9D40C30-2A3D-F446-A1C7-F1D20136602B}"/>
              </a:ext>
            </a:extLst>
          </p:cNvPr>
          <p:cNvSpPr txBox="1"/>
          <p:nvPr/>
        </p:nvSpPr>
        <p:spPr>
          <a:xfrm>
            <a:off x="8782092" y="1924561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DF7FE38-939A-F64E-AF0A-5366190E0F4B}"/>
              </a:ext>
            </a:extLst>
          </p:cNvPr>
          <p:cNvSpPr txBox="1"/>
          <p:nvPr/>
        </p:nvSpPr>
        <p:spPr>
          <a:xfrm>
            <a:off x="3128073" y="4315946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1BAE024-7BBE-3F4C-AC20-F194232B3476}"/>
              </a:ext>
            </a:extLst>
          </p:cNvPr>
          <p:cNvSpPr txBox="1"/>
          <p:nvPr/>
        </p:nvSpPr>
        <p:spPr>
          <a:xfrm>
            <a:off x="3128073" y="5272372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807A2DE-23AF-4F40-BE44-2FD2F154244C}"/>
              </a:ext>
            </a:extLst>
          </p:cNvPr>
          <p:cNvSpPr txBox="1"/>
          <p:nvPr/>
        </p:nvSpPr>
        <p:spPr>
          <a:xfrm>
            <a:off x="6598121" y="4620532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C9AC331-9FEA-1E4C-B1E4-B21155BDF3DE}"/>
              </a:ext>
            </a:extLst>
          </p:cNvPr>
          <p:cNvSpPr txBox="1"/>
          <p:nvPr/>
        </p:nvSpPr>
        <p:spPr>
          <a:xfrm>
            <a:off x="4969445" y="4607408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1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EE07F2E-07B7-A747-9245-94111D0EDA1E}"/>
              </a:ext>
            </a:extLst>
          </p:cNvPr>
          <p:cNvSpPr txBox="1"/>
          <p:nvPr/>
        </p:nvSpPr>
        <p:spPr>
          <a:xfrm>
            <a:off x="8770325" y="4396165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767FD7-50A3-014F-9424-AB8684C790C3}"/>
              </a:ext>
            </a:extLst>
          </p:cNvPr>
          <p:cNvSpPr txBox="1"/>
          <p:nvPr/>
        </p:nvSpPr>
        <p:spPr>
          <a:xfrm>
            <a:off x="8773954" y="5309423"/>
            <a:ext cx="25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F7161"/>
                </a:solidFill>
              </a:rPr>
              <a:t>1</a:t>
            </a:r>
          </a:p>
        </p:txBody>
      </p:sp>
      <p:sp>
        <p:nvSpPr>
          <p:cNvPr id="157" name="Process 8">
            <a:extLst>
              <a:ext uri="{FF2B5EF4-FFF2-40B4-BE49-F238E27FC236}">
                <a16:creationId xmlns:a16="http://schemas.microsoft.com/office/drawing/2014/main" id="{216C8ED1-1370-A348-B25C-3F9B6A488E9C}"/>
              </a:ext>
            </a:extLst>
          </p:cNvPr>
          <p:cNvSpPr/>
          <p:nvPr/>
        </p:nvSpPr>
        <p:spPr>
          <a:xfrm>
            <a:off x="5143993" y="4629038"/>
            <a:ext cx="1533231" cy="620171"/>
          </a:xfrm>
          <a:prstGeom prst="diamond">
            <a:avLst/>
          </a:prstGeom>
          <a:solidFill>
            <a:srgbClr val="FFFAE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clears</a:t>
            </a:r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744EA23-092B-D44B-A540-B9E4EDD28A95}"/>
              </a:ext>
            </a:extLst>
          </p:cNvPr>
          <p:cNvSpPr/>
          <p:nvPr/>
        </p:nvSpPr>
        <p:spPr>
          <a:xfrm>
            <a:off x="619845" y="1518096"/>
            <a:ext cx="1038983" cy="518110"/>
          </a:xfrm>
          <a:prstGeom prst="ellipse">
            <a:avLst/>
          </a:prstGeom>
          <a:solidFill>
            <a:srgbClr val="EF71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rgbClr val="FFFAE7"/>
                </a:solidFill>
              </a:rPr>
              <a:t>returnDate</a:t>
            </a:r>
            <a:endParaRPr lang="en-GB" sz="900" dirty="0">
              <a:solidFill>
                <a:srgbClr val="FFFAE7"/>
              </a:solidFill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23AB9954-5D57-6D45-AECB-873ECC18CEA6}"/>
              </a:ext>
            </a:extLst>
          </p:cNvPr>
          <p:cNvSpPr/>
          <p:nvPr/>
        </p:nvSpPr>
        <p:spPr>
          <a:xfrm>
            <a:off x="619844" y="2272901"/>
            <a:ext cx="1038983" cy="518110"/>
          </a:xfrm>
          <a:prstGeom prst="ellipse">
            <a:avLst/>
          </a:prstGeom>
          <a:solidFill>
            <a:srgbClr val="EF71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rgbClr val="FFFAE7"/>
                </a:solidFill>
              </a:rPr>
              <a:t>borrowDate</a:t>
            </a:r>
            <a:endParaRPr lang="en-GB" sz="900" dirty="0">
              <a:solidFill>
                <a:srgbClr val="FFFAE7"/>
              </a:solidFill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BB422F3F-39E8-FA4D-94FE-F309EC1DAB5C}"/>
              </a:ext>
            </a:extLst>
          </p:cNvPr>
          <p:cNvSpPr/>
          <p:nvPr/>
        </p:nvSpPr>
        <p:spPr>
          <a:xfrm>
            <a:off x="619843" y="3027706"/>
            <a:ext cx="1038983" cy="518110"/>
          </a:xfrm>
          <a:prstGeom prst="ellipse">
            <a:avLst/>
          </a:prstGeom>
          <a:solidFill>
            <a:srgbClr val="EF7161"/>
          </a:solidFill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rgbClr val="FFFAE7"/>
                </a:solidFill>
              </a:rPr>
              <a:t>dueDate</a:t>
            </a:r>
            <a:endParaRPr lang="en-GB" sz="900" dirty="0">
              <a:solidFill>
                <a:srgbClr val="FFFAE7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6280416-A939-EC44-B137-72668523881D}"/>
              </a:ext>
            </a:extLst>
          </p:cNvPr>
          <p:cNvCxnSpPr>
            <a:stCxn id="59" idx="1"/>
            <a:endCxn id="265" idx="6"/>
          </p:cNvCxnSpPr>
          <p:nvPr/>
        </p:nvCxnSpPr>
        <p:spPr>
          <a:xfrm flipH="1" flipV="1">
            <a:off x="1658828" y="1777151"/>
            <a:ext cx="696573" cy="7547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6EF1040-BAA6-4149-8459-EF26FA157987}"/>
              </a:ext>
            </a:extLst>
          </p:cNvPr>
          <p:cNvCxnSpPr>
            <a:cxnSpLocks/>
            <a:stCxn id="59" idx="1"/>
            <a:endCxn id="266" idx="6"/>
          </p:cNvCxnSpPr>
          <p:nvPr/>
        </p:nvCxnSpPr>
        <p:spPr>
          <a:xfrm flipH="1">
            <a:off x="1658827" y="2531859"/>
            <a:ext cx="696574" cy="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71A9E2A-E3CC-AE46-B385-A4295D9B558D}"/>
              </a:ext>
            </a:extLst>
          </p:cNvPr>
          <p:cNvCxnSpPr>
            <a:cxnSpLocks/>
            <a:stCxn id="266" idx="4"/>
            <a:endCxn id="267" idx="0"/>
          </p:cNvCxnSpPr>
          <p:nvPr/>
        </p:nvCxnSpPr>
        <p:spPr>
          <a:xfrm flipH="1">
            <a:off x="1139335" y="2791011"/>
            <a:ext cx="1" cy="2366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C52AC2-E6DD-A145-84C7-DD2D69700AA9}"/>
              </a:ext>
            </a:extLst>
          </p:cNvPr>
          <p:cNvSpPr txBox="1"/>
          <p:nvPr/>
        </p:nvSpPr>
        <p:spPr>
          <a:xfrm>
            <a:off x="5014453" y="1125558"/>
            <a:ext cx="1792310" cy="369331"/>
          </a:xfrm>
          <a:prstGeom prst="rect">
            <a:avLst/>
          </a:prstGeom>
          <a:solidFill>
            <a:srgbClr val="FCBE7F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Book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D9FF157-B15D-304D-970B-D2F590EAF047}"/>
              </a:ext>
            </a:extLst>
          </p:cNvPr>
          <p:cNvSpPr/>
          <p:nvPr/>
        </p:nvSpPr>
        <p:spPr>
          <a:xfrm>
            <a:off x="10237931" y="2272901"/>
            <a:ext cx="1038983" cy="518110"/>
          </a:xfrm>
          <a:prstGeom prst="ellipse">
            <a:avLst/>
          </a:prstGeom>
          <a:solidFill>
            <a:srgbClr val="EF71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rgbClr val="FFFAE7"/>
                </a:solidFill>
              </a:rPr>
              <a:t>reserveDate</a:t>
            </a:r>
            <a:endParaRPr lang="en-GB" sz="900" dirty="0">
              <a:solidFill>
                <a:srgbClr val="FFFAE7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57F4B-1A24-0240-842E-48C5BEAEF025}"/>
              </a:ext>
            </a:extLst>
          </p:cNvPr>
          <p:cNvCxnSpPr>
            <a:cxnSpLocks/>
            <a:stCxn id="105" idx="3"/>
            <a:endCxn id="58" idx="2"/>
          </p:cNvCxnSpPr>
          <p:nvPr/>
        </p:nvCxnSpPr>
        <p:spPr>
          <a:xfrm flipV="1">
            <a:off x="9548709" y="2531956"/>
            <a:ext cx="689222" cy="19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Process 8">
            <a:extLst>
              <a:ext uri="{FF2B5EF4-FFF2-40B4-BE49-F238E27FC236}">
                <a16:creationId xmlns:a16="http://schemas.microsoft.com/office/drawing/2014/main" id="{297F7830-1777-AD4E-BC8D-3D2096B5B3B1}"/>
              </a:ext>
            </a:extLst>
          </p:cNvPr>
          <p:cNvSpPr/>
          <p:nvPr/>
        </p:nvSpPr>
        <p:spPr>
          <a:xfrm>
            <a:off x="2451738" y="4695703"/>
            <a:ext cx="1350444" cy="536645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9" name="Process 8">
            <a:extLst>
              <a:ext uri="{FF2B5EF4-FFF2-40B4-BE49-F238E27FC236}">
                <a16:creationId xmlns:a16="http://schemas.microsoft.com/office/drawing/2014/main" id="{CD3136A1-69B1-0C42-ADFE-FF3EB500262B}"/>
              </a:ext>
            </a:extLst>
          </p:cNvPr>
          <p:cNvSpPr/>
          <p:nvPr/>
        </p:nvSpPr>
        <p:spPr>
          <a:xfrm>
            <a:off x="5235190" y="4675184"/>
            <a:ext cx="1350444" cy="536645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0916B641-B1BA-4948-B55B-F250F182AD05}"/>
              </a:ext>
            </a:extLst>
          </p:cNvPr>
          <p:cNvSpPr txBox="1">
            <a:spLocks/>
          </p:cNvSpPr>
          <p:nvPr/>
        </p:nvSpPr>
        <p:spPr>
          <a:xfrm>
            <a:off x="145430" y="7651"/>
            <a:ext cx="8936966" cy="867067"/>
          </a:xfrm>
          <a:prstGeom prst="rect">
            <a:avLst/>
          </a:prstGeom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/>
              <a:t>Final Logical Schema</a:t>
            </a:r>
            <a:endParaRPr lang="en-GB" sz="4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D59E9-F887-EF4F-8812-916A1D6028DA}"/>
              </a:ext>
            </a:extLst>
          </p:cNvPr>
          <p:cNvSpPr txBox="1"/>
          <p:nvPr/>
        </p:nvSpPr>
        <p:spPr>
          <a:xfrm>
            <a:off x="2359975" y="2162210"/>
            <a:ext cx="7472049" cy="2533579"/>
          </a:xfrm>
          <a:prstGeom prst="rect">
            <a:avLst/>
          </a:prstGeom>
          <a:solidFill>
            <a:srgbClr val="FCBE7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>
                <a:solidFill>
                  <a:srgbClr val="002060"/>
                </a:solidFill>
              </a:rPr>
              <a:t>alsMember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(</a:t>
            </a:r>
            <a:r>
              <a:rPr lang="en-GB" u="sng" dirty="0">
                <a:solidFill>
                  <a:srgbClr val="002060"/>
                </a:solidFill>
              </a:rPr>
              <a:t>memberID</a:t>
            </a:r>
            <a:r>
              <a:rPr lang="en-GB" dirty="0">
                <a:solidFill>
                  <a:srgbClr val="002060"/>
                </a:solidFill>
              </a:rPr>
              <a:t>, memberName, faculty, phoneNum, emailAddress)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Book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(</a:t>
            </a:r>
            <a:r>
              <a:rPr lang="en-GB" u="sng" dirty="0">
                <a:solidFill>
                  <a:srgbClr val="002060"/>
                </a:solidFill>
              </a:rPr>
              <a:t>accNo</a:t>
            </a:r>
            <a:r>
              <a:rPr lang="en-GB" dirty="0">
                <a:solidFill>
                  <a:srgbClr val="002060"/>
                </a:solidFill>
              </a:rPr>
              <a:t>, title, ISBN, publisher, </a:t>
            </a:r>
            <a:r>
              <a:rPr lang="en-GB" dirty="0" err="1">
                <a:solidFill>
                  <a:srgbClr val="002060"/>
                </a:solidFill>
              </a:rPr>
              <a:t>publicationYear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u="sng" dirty="0" err="1">
                <a:solidFill>
                  <a:srgbClr val="FF0000"/>
                </a:solidFill>
              </a:rPr>
              <a:t>loanID</a:t>
            </a:r>
            <a:r>
              <a:rPr lang="en-GB" u="sng" dirty="0">
                <a:solidFill>
                  <a:srgbClr val="FF0000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loanBorrowDate</a:t>
            </a:r>
            <a:r>
              <a:rPr lang="en-GB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Fine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(</a:t>
            </a:r>
            <a:r>
              <a:rPr lang="en-GB" u="sng" dirty="0">
                <a:solidFill>
                  <a:srgbClr val="002060"/>
                </a:solidFill>
              </a:rPr>
              <a:t>memberID</a:t>
            </a:r>
            <a:r>
              <a:rPr lang="en-GB" dirty="0">
                <a:solidFill>
                  <a:srgbClr val="002060"/>
                </a:solidFill>
              </a:rPr>
              <a:t>, </a:t>
            </a:r>
            <a:r>
              <a:rPr lang="en-GB" u="sng" dirty="0" err="1">
                <a:solidFill>
                  <a:srgbClr val="002060"/>
                </a:solidFill>
              </a:rPr>
              <a:t>fineAmount</a:t>
            </a:r>
            <a:r>
              <a:rPr lang="en-GB" u="sng" dirty="0">
                <a:solidFill>
                  <a:srgbClr val="002060"/>
                </a:solidFill>
              </a:rPr>
              <a:t>,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fineDate</a:t>
            </a:r>
            <a:r>
              <a:rPr lang="en-GB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Payment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(</a:t>
            </a:r>
            <a:r>
              <a:rPr lang="en-GB" u="sng" dirty="0">
                <a:solidFill>
                  <a:srgbClr val="002060"/>
                </a:solidFill>
              </a:rPr>
              <a:t>memberID</a:t>
            </a:r>
            <a:r>
              <a:rPr lang="en-GB" dirty="0">
                <a:solidFill>
                  <a:srgbClr val="002060"/>
                </a:solidFill>
              </a:rPr>
              <a:t>, paymentDate, paymentAmount)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Reserve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(</a:t>
            </a:r>
            <a:r>
              <a:rPr lang="en-GB" u="sng" dirty="0">
                <a:solidFill>
                  <a:srgbClr val="002060"/>
                </a:solidFill>
              </a:rPr>
              <a:t>memberID</a:t>
            </a:r>
            <a:r>
              <a:rPr lang="en-GB" dirty="0">
                <a:solidFill>
                  <a:srgbClr val="002060"/>
                </a:solidFill>
              </a:rPr>
              <a:t>, </a:t>
            </a:r>
            <a:r>
              <a:rPr lang="en-GB" u="sng" dirty="0">
                <a:solidFill>
                  <a:srgbClr val="002060"/>
                </a:solidFill>
              </a:rPr>
              <a:t>accNo</a:t>
            </a:r>
            <a:r>
              <a:rPr lang="en-GB" dirty="0">
                <a:solidFill>
                  <a:srgbClr val="002060"/>
                </a:solidFill>
              </a:rPr>
              <a:t>, reserveDate)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BookAuthor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(</a:t>
            </a:r>
            <a:r>
              <a:rPr lang="en-GB" u="sng" dirty="0">
                <a:solidFill>
                  <a:srgbClr val="002060"/>
                </a:solidFill>
              </a:rPr>
              <a:t>accNo</a:t>
            </a:r>
            <a:r>
              <a:rPr lang="en-GB" dirty="0">
                <a:solidFill>
                  <a:srgbClr val="002060"/>
                </a:solidFill>
              </a:rPr>
              <a:t>, </a:t>
            </a:r>
            <a:r>
              <a:rPr lang="en-GB" u="sng" dirty="0">
                <a:solidFill>
                  <a:srgbClr val="002060"/>
                </a:solidFill>
              </a:rPr>
              <a:t>author</a:t>
            </a:r>
            <a:r>
              <a:rPr lang="en-GB" dirty="0">
                <a:solidFill>
                  <a:srgbClr val="002060"/>
                </a:solidFill>
              </a:rPr>
              <a:t>)</a:t>
            </a:r>
            <a:endParaRPr lang="en-GB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2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0916B641-B1BA-4948-B55B-F250F182AD05}"/>
              </a:ext>
            </a:extLst>
          </p:cNvPr>
          <p:cNvSpPr txBox="1">
            <a:spLocks/>
          </p:cNvSpPr>
          <p:nvPr/>
        </p:nvSpPr>
        <p:spPr>
          <a:xfrm>
            <a:off x="145430" y="7651"/>
            <a:ext cx="8936966" cy="867067"/>
          </a:xfrm>
          <a:prstGeom prst="rect">
            <a:avLst/>
          </a:prstGeom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/>
              <a:t>Final Logical Data Model</a:t>
            </a:r>
            <a:endParaRPr lang="en-GB" sz="48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552A743-9E73-6141-BE81-C7E7E3A36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24608"/>
              </p:ext>
            </p:extLst>
          </p:nvPr>
        </p:nvGraphicFramePr>
        <p:xfrm>
          <a:off x="1116934" y="1144879"/>
          <a:ext cx="9958132" cy="52120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979066">
                  <a:extLst>
                    <a:ext uri="{9D8B030D-6E8A-4147-A177-3AD203B41FA5}">
                      <a16:colId xmlns:a16="http://schemas.microsoft.com/office/drawing/2014/main" val="1423539208"/>
                    </a:ext>
                  </a:extLst>
                </a:gridCol>
                <a:gridCol w="4979066">
                  <a:extLst>
                    <a:ext uri="{9D8B030D-6E8A-4147-A177-3AD203B41FA5}">
                      <a16:colId xmlns:a16="http://schemas.microsoft.com/office/drawing/2014/main" val="3362499887"/>
                    </a:ext>
                  </a:extLst>
                </a:gridCol>
              </a:tblGrid>
              <a:tr h="1660413">
                <a:tc>
                  <a:txBody>
                    <a:bodyPr/>
                    <a:lstStyle/>
                    <a:p>
                      <a:r>
                        <a:rPr lang="en-GB" dirty="0" err="1"/>
                        <a:t>alsMember</a:t>
                      </a:r>
                      <a:r>
                        <a:rPr lang="en-GB" dirty="0"/>
                        <a:t> (</a:t>
                      </a:r>
                      <a:r>
                        <a:rPr lang="en-GB" u="sng" dirty="0" err="1"/>
                        <a:t>memberID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memberName</a:t>
                      </a:r>
                      <a:r>
                        <a:rPr lang="en-GB" u="none" dirty="0"/>
                        <a:t>, faculty, </a:t>
                      </a:r>
                      <a:r>
                        <a:rPr lang="en-GB" u="none" dirty="0" err="1"/>
                        <a:t>phoneNum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emailAddress</a:t>
                      </a:r>
                      <a:r>
                        <a:rPr lang="en-GB" u="none" dirty="0"/>
                        <a:t>)</a:t>
                      </a:r>
                    </a:p>
                    <a:p>
                      <a:endParaRPr lang="en-GB" u="none" dirty="0"/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Primary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memberID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(</a:t>
                      </a:r>
                      <a:r>
                        <a:rPr lang="en-GB" u="sng" dirty="0" err="1"/>
                        <a:t>accNo</a:t>
                      </a:r>
                      <a:r>
                        <a:rPr lang="en-GB" u="none" dirty="0"/>
                        <a:t>, title, ISBN, publisher, </a:t>
                      </a:r>
                      <a:r>
                        <a:rPr lang="en-GB" u="none" dirty="0" err="1"/>
                        <a:t>publicationYear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loanBorrowDate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loanID</a:t>
                      </a:r>
                      <a:r>
                        <a:rPr lang="en-GB" u="none" dirty="0"/>
                        <a:t>)</a:t>
                      </a:r>
                    </a:p>
                    <a:p>
                      <a:endParaRPr lang="en-GB" u="none" dirty="0"/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Primary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accNo</a:t>
                      </a:r>
                      <a:endParaRPr lang="en-GB" u="none" dirty="0"/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Foreign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loanID</a:t>
                      </a:r>
                      <a:r>
                        <a:rPr lang="en-GB" u="none" dirty="0"/>
                        <a:t> references </a:t>
                      </a:r>
                      <a:r>
                        <a:rPr lang="en-GB" u="none" dirty="0" err="1"/>
                        <a:t>alsMember</a:t>
                      </a:r>
                      <a:r>
                        <a:rPr lang="en-GB" u="none" dirty="0"/>
                        <a:t> (</a:t>
                      </a:r>
                      <a:r>
                        <a:rPr lang="en-GB" u="none" dirty="0" err="1"/>
                        <a:t>memberID</a:t>
                      </a:r>
                      <a:r>
                        <a:rPr lang="en-GB" u="none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3054"/>
                  </a:ext>
                </a:extLst>
              </a:tr>
              <a:tr h="1660413">
                <a:tc>
                  <a:txBody>
                    <a:bodyPr/>
                    <a:lstStyle/>
                    <a:p>
                      <a:r>
                        <a:rPr lang="en-GB" dirty="0"/>
                        <a:t>Fine (</a:t>
                      </a:r>
                      <a:r>
                        <a:rPr lang="en-GB" u="sng" dirty="0" err="1"/>
                        <a:t>memberID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fineDate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fineAmount</a:t>
                      </a:r>
                      <a:r>
                        <a:rPr lang="en-GB" u="none" dirty="0"/>
                        <a:t>)</a:t>
                      </a:r>
                    </a:p>
                    <a:p>
                      <a:endParaRPr lang="en-GB" u="none" dirty="0"/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Primary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memberID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fineAmount</a:t>
                      </a:r>
                      <a:endParaRPr lang="en-GB" u="none" dirty="0"/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Foreign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memberID</a:t>
                      </a:r>
                      <a:r>
                        <a:rPr lang="en-GB" u="none" dirty="0"/>
                        <a:t> references </a:t>
                      </a:r>
                      <a:r>
                        <a:rPr lang="en-GB" u="none" dirty="0" err="1"/>
                        <a:t>alsMember</a:t>
                      </a:r>
                      <a:r>
                        <a:rPr lang="en-GB" u="none" dirty="0"/>
                        <a:t>(</a:t>
                      </a:r>
                      <a:r>
                        <a:rPr lang="en-GB" u="none" dirty="0" err="1"/>
                        <a:t>memberID</a:t>
                      </a:r>
                      <a:r>
                        <a:rPr lang="en-GB" u="none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Payment (</a:t>
                      </a:r>
                      <a:r>
                        <a:rPr lang="en-GB" u="sng" dirty="0" err="1"/>
                        <a:t>memberID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paymentDate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paymentAmount</a:t>
                      </a:r>
                      <a:r>
                        <a:rPr lang="en-GB" u="none" dirty="0"/>
                        <a:t>)</a:t>
                      </a:r>
                    </a:p>
                    <a:p>
                      <a:endParaRPr lang="en-GB" u="none" dirty="0"/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Primary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memberID</a:t>
                      </a:r>
                      <a:endParaRPr lang="en-GB" u="none" dirty="0"/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Foreign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memberID</a:t>
                      </a:r>
                      <a:r>
                        <a:rPr lang="en-GB" u="none" dirty="0"/>
                        <a:t> references </a:t>
                      </a:r>
                      <a:r>
                        <a:rPr lang="en-GB" u="none" dirty="0" err="1"/>
                        <a:t>alsMember</a:t>
                      </a:r>
                      <a:r>
                        <a:rPr lang="en-GB" u="none" dirty="0"/>
                        <a:t>(</a:t>
                      </a:r>
                      <a:r>
                        <a:rPr lang="en-GB" u="none" dirty="0" err="1"/>
                        <a:t>memberID</a:t>
                      </a:r>
                      <a:r>
                        <a:rPr lang="en-GB" u="none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56106"/>
                  </a:ext>
                </a:extLst>
              </a:tr>
              <a:tr h="1660413">
                <a:tc>
                  <a:txBody>
                    <a:bodyPr/>
                    <a:lstStyle/>
                    <a:p>
                      <a:r>
                        <a:rPr lang="en-GB" dirty="0"/>
                        <a:t>Reserve (</a:t>
                      </a:r>
                      <a:r>
                        <a:rPr lang="en-GB" u="sng" dirty="0" err="1"/>
                        <a:t>memberID</a:t>
                      </a:r>
                      <a:r>
                        <a:rPr lang="en-GB" u="none" dirty="0"/>
                        <a:t>, </a:t>
                      </a:r>
                      <a:r>
                        <a:rPr lang="en-GB" u="sng" dirty="0" err="1"/>
                        <a:t>accNo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reserveDate</a:t>
                      </a:r>
                      <a:r>
                        <a:rPr lang="en-GB" u="none" dirty="0"/>
                        <a:t>)</a:t>
                      </a:r>
                    </a:p>
                    <a:p>
                      <a:endParaRPr lang="en-GB" u="none" dirty="0"/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Primary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memberID</a:t>
                      </a:r>
                      <a:r>
                        <a:rPr lang="en-GB" u="none" dirty="0"/>
                        <a:t>, </a:t>
                      </a:r>
                      <a:r>
                        <a:rPr lang="en-GB" u="none" dirty="0" err="1"/>
                        <a:t>accNo</a:t>
                      </a:r>
                      <a:endParaRPr lang="en-GB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Foreign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memberID</a:t>
                      </a:r>
                      <a:r>
                        <a:rPr lang="en-GB" u="none" dirty="0"/>
                        <a:t> references </a:t>
                      </a:r>
                      <a:r>
                        <a:rPr lang="en-GB" u="none" dirty="0" err="1"/>
                        <a:t>alsMember</a:t>
                      </a:r>
                      <a:r>
                        <a:rPr lang="en-GB" u="none" dirty="0"/>
                        <a:t>(</a:t>
                      </a:r>
                      <a:r>
                        <a:rPr lang="en-GB" u="none" dirty="0" err="1"/>
                        <a:t>memberID</a:t>
                      </a:r>
                      <a:r>
                        <a:rPr lang="en-GB" u="none" dirty="0"/>
                        <a:t>)</a:t>
                      </a:r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Foreign Key: </a:t>
                      </a:r>
                      <a:r>
                        <a:rPr lang="en-GB" u="none" dirty="0" err="1">
                          <a:solidFill>
                            <a:schemeClr val="bg1"/>
                          </a:solidFill>
                        </a:rPr>
                        <a:t>accNo</a:t>
                      </a:r>
                      <a:r>
                        <a:rPr lang="en-GB" u="none" dirty="0">
                          <a:solidFill>
                            <a:schemeClr val="bg1"/>
                          </a:solidFill>
                        </a:rPr>
                        <a:t> reference Book(</a:t>
                      </a:r>
                      <a:r>
                        <a:rPr lang="en-GB" u="none" dirty="0" err="1">
                          <a:solidFill>
                            <a:schemeClr val="bg1"/>
                          </a:solidFill>
                        </a:rPr>
                        <a:t>accNo</a:t>
                      </a:r>
                      <a:r>
                        <a:rPr lang="en-GB" u="none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BookAuthor</a:t>
                      </a:r>
                      <a:r>
                        <a:rPr lang="en-GB" dirty="0"/>
                        <a:t> (</a:t>
                      </a:r>
                      <a:r>
                        <a:rPr lang="en-GB" u="sng" dirty="0" err="1"/>
                        <a:t>accNo</a:t>
                      </a:r>
                      <a:r>
                        <a:rPr lang="en-GB" u="none" dirty="0"/>
                        <a:t>, </a:t>
                      </a:r>
                      <a:r>
                        <a:rPr lang="en-GB" u="sng" dirty="0"/>
                        <a:t>author</a:t>
                      </a:r>
                      <a:r>
                        <a:rPr lang="en-GB" u="none" dirty="0"/>
                        <a:t>)</a:t>
                      </a:r>
                    </a:p>
                    <a:p>
                      <a:endParaRPr lang="en-GB" u="none" dirty="0"/>
                    </a:p>
                    <a:p>
                      <a:r>
                        <a:rPr lang="en-GB" u="none" dirty="0">
                          <a:solidFill>
                            <a:srgbClr val="EF7161"/>
                          </a:solidFill>
                        </a:rPr>
                        <a:t>Primary Key:</a:t>
                      </a:r>
                      <a:r>
                        <a:rPr lang="en-GB" u="none" dirty="0"/>
                        <a:t> </a:t>
                      </a:r>
                      <a:r>
                        <a:rPr lang="en-GB" u="none" dirty="0" err="1"/>
                        <a:t>accNo</a:t>
                      </a:r>
                      <a:r>
                        <a:rPr lang="en-GB" u="none" dirty="0"/>
                        <a:t>, author</a:t>
                      </a:r>
                    </a:p>
                    <a:p>
                      <a:r>
                        <a:rPr lang="en-GB" sz="1800" u="none" kern="1200" dirty="0">
                          <a:solidFill>
                            <a:srgbClr val="EF7161"/>
                          </a:solidFill>
                          <a:latin typeface="+mn-lt"/>
                          <a:ea typeface="+mn-ea"/>
                          <a:cs typeface="+mn-cs"/>
                        </a:rPr>
                        <a:t>Foreign Key: </a:t>
                      </a:r>
                      <a:r>
                        <a:rPr lang="en-GB" u="none" dirty="0" err="1"/>
                        <a:t>accNo</a:t>
                      </a:r>
                      <a:r>
                        <a:rPr lang="en-GB" u="none" dirty="0"/>
                        <a:t> references Book(</a:t>
                      </a:r>
                      <a:r>
                        <a:rPr lang="en-GB" u="none" dirty="0" err="1"/>
                        <a:t>accNo</a:t>
                      </a:r>
                      <a:r>
                        <a:rPr lang="en-GB" u="none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1109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295</Words>
  <Application>Microsoft Macintosh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Nova Cond</vt:lpstr>
      <vt:lpstr>Impact</vt:lpstr>
      <vt:lpstr>TornVTI</vt:lpstr>
      <vt:lpstr>BT2102 ASSIGNMENT 1 GROUP 77</vt:lpstr>
      <vt:lpstr>Final Entity and Attributes alsMember, Book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BT2102 ASSIGNMENT 1 GROUP 77</dc:title>
  <dc:creator>Wong Jia Wei, Nicholas Ethan</dc:creator>
  <cp:lastModifiedBy>Wong Jia Wei, Nicholas Ethan</cp:lastModifiedBy>
  <cp:revision>32</cp:revision>
  <cp:lastPrinted>2022-03-05T19:00:16Z</cp:lastPrinted>
  <dcterms:created xsi:type="dcterms:W3CDTF">2022-03-05T15:46:29Z</dcterms:created>
  <dcterms:modified xsi:type="dcterms:W3CDTF">2022-03-11T09:25:01Z</dcterms:modified>
</cp:coreProperties>
</file>